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80" r:id="rId6"/>
    <p:sldId id="261" r:id="rId7"/>
    <p:sldId id="259" r:id="rId8"/>
    <p:sldId id="263" r:id="rId9"/>
    <p:sldId id="264" r:id="rId10"/>
    <p:sldId id="265" r:id="rId11"/>
    <p:sldId id="266" r:id="rId12"/>
    <p:sldId id="281" r:id="rId13"/>
    <p:sldId id="268" r:id="rId14"/>
    <p:sldId id="269" r:id="rId15"/>
    <p:sldId id="270" r:id="rId16"/>
    <p:sldId id="274" r:id="rId17"/>
    <p:sldId id="275" r:id="rId18"/>
    <p:sldId id="272" r:id="rId19"/>
    <p:sldId id="278" r:id="rId20"/>
    <p:sldId id="271" r:id="rId21"/>
    <p:sldId id="273"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401 – ARTIFICIAL INTELLIGENCE</a:t>
            </a:r>
            <a:endParaRPr lang="en-US" dirty="0"/>
          </a:p>
        </p:txBody>
      </p:sp>
      <p:sp>
        <p:nvSpPr>
          <p:cNvPr id="3" name="Subtitle 2"/>
          <p:cNvSpPr>
            <a:spLocks noGrp="1"/>
          </p:cNvSpPr>
          <p:nvPr>
            <p:ph type="subTitle" idx="1"/>
          </p:nvPr>
        </p:nvSpPr>
        <p:spPr/>
        <p:txBody>
          <a:bodyPr/>
          <a:lstStyle/>
          <a:p>
            <a:r>
              <a:rPr lang="en-US" dirty="0" smtClean="0"/>
              <a:t>LECTURE 14: GAME THEORY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no. 1</a:t>
            </a:r>
            <a:endParaRPr lang="en-US" dirty="0"/>
          </a:p>
        </p:txBody>
      </p:sp>
      <p:sp>
        <p:nvSpPr>
          <p:cNvPr id="3" name="Content Placeholder 2"/>
          <p:cNvSpPr>
            <a:spLocks noGrp="1"/>
          </p:cNvSpPr>
          <p:nvPr>
            <p:ph idx="1"/>
          </p:nvPr>
        </p:nvSpPr>
        <p:spPr/>
        <p:txBody>
          <a:bodyPr/>
          <a:lstStyle/>
          <a:p>
            <a:r>
              <a:rPr lang="en-US" dirty="0" smtClean="0"/>
              <a:t>You and Jess are two criminals, and now its time for some interrogation however both of you do not come in any kind of contact whatsoever. Both of you don’t want to end up rotting in jail, obviously. Now here are the rules of the game decided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a:bodyPr>
          <a:lstStyle/>
          <a:p>
            <a:pPr fontAlgn="base"/>
            <a:r>
              <a:rPr lang="en-US" dirty="0" smtClean="0"/>
              <a:t>If you plead </a:t>
            </a:r>
            <a:r>
              <a:rPr lang="en-US" i="1" dirty="0" smtClean="0"/>
              <a:t>not guilty</a:t>
            </a:r>
            <a:r>
              <a:rPr lang="en-US" dirty="0" smtClean="0"/>
              <a:t> and Jesse confesses (defects), Jesse will be released and you might have to stay in the jail for twenty years.</a:t>
            </a:r>
          </a:p>
          <a:p>
            <a:pPr fontAlgn="base"/>
            <a:r>
              <a:rPr lang="en-US" dirty="0" smtClean="0"/>
              <a:t>Similarly, if Jesse pleads </a:t>
            </a:r>
            <a:r>
              <a:rPr lang="en-US" i="1" dirty="0" smtClean="0"/>
              <a:t>not guilty</a:t>
            </a:r>
            <a:r>
              <a:rPr lang="en-US" dirty="0" smtClean="0"/>
              <a:t> and you confess, you will be released and Jesse might have to stay in the jail for twenty years.</a:t>
            </a:r>
          </a:p>
          <a:p>
            <a:pPr fontAlgn="base"/>
            <a:r>
              <a:rPr lang="en-US" dirty="0" smtClean="0"/>
              <a:t>If nobody makes any implications and hold their ground (i.e. both co-operate), both </a:t>
            </a:r>
            <a:r>
              <a:rPr lang="en-US" i="1" dirty="0" smtClean="0"/>
              <a:t>might</a:t>
            </a:r>
            <a:r>
              <a:rPr lang="en-US" dirty="0" smtClean="0"/>
              <a:t> receive the maximum sentence of six months (good!)</a:t>
            </a:r>
          </a:p>
          <a:p>
            <a:pPr fontAlgn="base"/>
            <a:r>
              <a:rPr lang="en-US" dirty="0" smtClean="0"/>
              <a:t>If both of you decide to plead guilty </a:t>
            </a:r>
            <a:r>
              <a:rPr lang="en-US" i="1" dirty="0" smtClean="0"/>
              <a:t>and</a:t>
            </a:r>
            <a:r>
              <a:rPr lang="en-US" dirty="0" smtClean="0"/>
              <a:t> implicate the other (i.e. both defect), both will receive a sentence of eight years (not so good).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457200" y="1219200"/>
            <a:ext cx="8229600" cy="5334000"/>
          </a:xfrm>
        </p:spPr>
        <p:txBody>
          <a:bodyPr/>
          <a:lstStyle/>
          <a:p>
            <a:pPr>
              <a:buNone/>
            </a:pPr>
            <a:endParaRPr lang="en-US" dirty="0"/>
          </a:p>
        </p:txBody>
      </p:sp>
      <p:sp>
        <p:nvSpPr>
          <p:cNvPr id="4" name="Rectangle 3"/>
          <p:cNvSpPr/>
          <p:nvPr/>
        </p:nvSpPr>
        <p:spPr>
          <a:xfrm>
            <a:off x="3581400" y="1447800"/>
            <a:ext cx="1295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
        <p:nvSpPr>
          <p:cNvPr id="7" name="Rectangle 6"/>
          <p:cNvSpPr/>
          <p:nvPr/>
        </p:nvSpPr>
        <p:spPr>
          <a:xfrm>
            <a:off x="5638800" y="2895600"/>
            <a:ext cx="1295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a:t>
            </a:r>
            <a:endParaRPr lang="en-US" dirty="0"/>
          </a:p>
        </p:txBody>
      </p:sp>
      <p:sp>
        <p:nvSpPr>
          <p:cNvPr id="8" name="Rectangle 7"/>
          <p:cNvSpPr/>
          <p:nvPr/>
        </p:nvSpPr>
        <p:spPr>
          <a:xfrm>
            <a:off x="1981200" y="3048000"/>
            <a:ext cx="1295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t>
            </a:r>
            <a:endParaRPr lang="en-US" dirty="0"/>
          </a:p>
        </p:txBody>
      </p:sp>
      <p:sp>
        <p:nvSpPr>
          <p:cNvPr id="9" name="Rectangle 8"/>
          <p:cNvSpPr/>
          <p:nvPr/>
        </p:nvSpPr>
        <p:spPr>
          <a:xfrm>
            <a:off x="6400800" y="4419600"/>
            <a:ext cx="1295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a:t>
            </a:r>
          </a:p>
          <a:p>
            <a:pPr algn="ctr"/>
            <a:r>
              <a:rPr lang="en-US" dirty="0" smtClean="0"/>
              <a:t>(0.5,0.5)</a:t>
            </a:r>
            <a:endParaRPr lang="en-US" dirty="0"/>
          </a:p>
        </p:txBody>
      </p:sp>
      <p:sp>
        <p:nvSpPr>
          <p:cNvPr id="10" name="Rectangle 9"/>
          <p:cNvSpPr/>
          <p:nvPr/>
        </p:nvSpPr>
        <p:spPr>
          <a:xfrm>
            <a:off x="4572000" y="4495800"/>
            <a:ext cx="1295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t>
            </a:r>
          </a:p>
          <a:p>
            <a:pPr algn="ctr"/>
            <a:r>
              <a:rPr lang="en-US" dirty="0" smtClean="0"/>
              <a:t>(20,0)</a:t>
            </a:r>
            <a:endParaRPr lang="en-US" dirty="0"/>
          </a:p>
        </p:txBody>
      </p:sp>
      <p:sp>
        <p:nvSpPr>
          <p:cNvPr id="11" name="Rectangle 10"/>
          <p:cNvSpPr/>
          <p:nvPr/>
        </p:nvSpPr>
        <p:spPr>
          <a:xfrm>
            <a:off x="2667000" y="4495800"/>
            <a:ext cx="1295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a:t>
            </a:r>
          </a:p>
          <a:p>
            <a:pPr algn="ctr"/>
            <a:r>
              <a:rPr lang="en-US" dirty="0" smtClean="0"/>
              <a:t>(0,20)</a:t>
            </a:r>
            <a:endParaRPr lang="en-US" dirty="0"/>
          </a:p>
        </p:txBody>
      </p:sp>
      <p:sp>
        <p:nvSpPr>
          <p:cNvPr id="12" name="Rectangle 11"/>
          <p:cNvSpPr/>
          <p:nvPr/>
        </p:nvSpPr>
        <p:spPr>
          <a:xfrm>
            <a:off x="914400" y="4495800"/>
            <a:ext cx="12954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t>
            </a:r>
          </a:p>
          <a:p>
            <a:pPr algn="ctr"/>
            <a:r>
              <a:rPr lang="en-US" dirty="0" smtClean="0"/>
              <a:t>(8,8)</a:t>
            </a:r>
            <a:endParaRPr lang="en-US" dirty="0"/>
          </a:p>
        </p:txBody>
      </p:sp>
      <p:cxnSp>
        <p:nvCxnSpPr>
          <p:cNvPr id="14" name="Straight Connector 13"/>
          <p:cNvCxnSpPr>
            <a:stCxn id="4" idx="2"/>
            <a:endCxn id="8" idx="0"/>
          </p:cNvCxnSpPr>
          <p:nvPr/>
        </p:nvCxnSpPr>
        <p:spPr>
          <a:xfrm rot="5400000">
            <a:off x="3048000" y="1866900"/>
            <a:ext cx="7620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2"/>
            <a:endCxn id="7" idx="0"/>
          </p:cNvCxnSpPr>
          <p:nvPr/>
        </p:nvCxnSpPr>
        <p:spPr>
          <a:xfrm rot="16200000" flipH="1">
            <a:off x="4953000" y="1562100"/>
            <a:ext cx="60960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2" idx="0"/>
          </p:cNvCxnSpPr>
          <p:nvPr/>
        </p:nvCxnSpPr>
        <p:spPr>
          <a:xfrm rot="5400000">
            <a:off x="1790700" y="3657600"/>
            <a:ext cx="609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2"/>
            <a:endCxn id="11" idx="0"/>
          </p:cNvCxnSpPr>
          <p:nvPr/>
        </p:nvCxnSpPr>
        <p:spPr>
          <a:xfrm rot="16200000" flipH="1">
            <a:off x="2667000" y="3848100"/>
            <a:ext cx="609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a:endCxn id="10" idx="0"/>
          </p:cNvCxnSpPr>
          <p:nvPr/>
        </p:nvCxnSpPr>
        <p:spPr>
          <a:xfrm rot="5400000">
            <a:off x="5372100" y="3581400"/>
            <a:ext cx="7620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2"/>
          </p:cNvCxnSpPr>
          <p:nvPr/>
        </p:nvCxnSpPr>
        <p:spPr>
          <a:xfrm rot="16200000" flipH="1">
            <a:off x="6267450" y="3752850"/>
            <a:ext cx="990600" cy="9525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92500" lnSpcReduction="20000"/>
          </a:bodyPr>
          <a:lstStyle/>
          <a:p>
            <a:r>
              <a:rPr lang="en-US" dirty="0" smtClean="0"/>
              <a:t>Consider two technology giants who are deciding between introducing a radical new technology in memory chips that could earn them hundreds of millions in profits, or a revised version of an older technology that would earn them much less. Thus, if both companies decide to introduce the new technology, they would earn $600 million apiece, while introducing a revised version of the older technology would earn them $300 million each. But if Company A decides alone to introduce the new technology, it would only earn $150 million, even though Company B would earn $0. On the opposite, if Company B decides alone to introduce the new technology, it would only earn $150 million, even though Company A would earn $0.</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BETA </a:t>
            </a:r>
            <a:r>
              <a:rPr lang="en-US" dirty="0" smtClean="0"/>
              <a:t>PRUNING </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r>
              <a:rPr lang="en-US" dirty="0" smtClean="0"/>
              <a:t>Is it necessary to visit entire tree in order to find solution?</a:t>
            </a:r>
          </a:p>
          <a:p>
            <a:r>
              <a:rPr lang="el-GR" dirty="0" smtClean="0"/>
              <a:t>α</a:t>
            </a:r>
            <a:r>
              <a:rPr lang="en-US" dirty="0" smtClean="0"/>
              <a:t>= the value of the best (i.e., highest-value) choice we have found so far at any choice point along the path for MAX.</a:t>
            </a:r>
          </a:p>
          <a:p>
            <a:r>
              <a:rPr lang="en-US" dirty="0" smtClean="0"/>
              <a:t>β = the value of the best (i.e., lowest-value) choice we have found so far at any choice point along the path for MIN.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r>
              <a:rPr lang="en-US" dirty="0" err="1" smtClean="0"/>
              <a:t>eg</a:t>
            </a:r>
            <a:endParaRPr lang="en-US" dirty="0"/>
          </a:p>
        </p:txBody>
      </p:sp>
      <p:sp>
        <p:nvSpPr>
          <p:cNvPr id="4" name="Rectangle 3"/>
          <p:cNvSpPr/>
          <p:nvPr/>
        </p:nvSpPr>
        <p:spPr>
          <a:xfrm>
            <a:off x="6400800" y="3048000"/>
            <a:ext cx="1371600" cy="6858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86200" y="3048000"/>
            <a:ext cx="1371600" cy="6858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19200" y="3124200"/>
            <a:ext cx="1371600" cy="6858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1981200"/>
            <a:ext cx="1371600" cy="6858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 y="4648200"/>
            <a:ext cx="685800" cy="457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2" name="Rectangle 11"/>
          <p:cNvSpPr/>
          <p:nvPr/>
        </p:nvSpPr>
        <p:spPr>
          <a:xfrm>
            <a:off x="1447800" y="46482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
        <p:nvSpPr>
          <p:cNvPr id="13" name="Rectangle 12"/>
          <p:cNvSpPr/>
          <p:nvPr/>
        </p:nvSpPr>
        <p:spPr>
          <a:xfrm>
            <a:off x="2362200" y="46482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14" name="Rectangle 13"/>
          <p:cNvSpPr/>
          <p:nvPr/>
        </p:nvSpPr>
        <p:spPr>
          <a:xfrm>
            <a:off x="52578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15" name="Rectangle 14"/>
          <p:cNvSpPr/>
          <p:nvPr/>
        </p:nvSpPr>
        <p:spPr>
          <a:xfrm>
            <a:off x="44196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34290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7" name="Rectangle 16"/>
          <p:cNvSpPr/>
          <p:nvPr/>
        </p:nvSpPr>
        <p:spPr>
          <a:xfrm>
            <a:off x="80010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8" name="Rectangle 17"/>
          <p:cNvSpPr/>
          <p:nvPr/>
        </p:nvSpPr>
        <p:spPr>
          <a:xfrm>
            <a:off x="72390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9" name="Rectangle 18"/>
          <p:cNvSpPr/>
          <p:nvPr/>
        </p:nvSpPr>
        <p:spPr>
          <a:xfrm>
            <a:off x="64008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cxnSp>
        <p:nvCxnSpPr>
          <p:cNvPr id="21" name="Straight Connector 20"/>
          <p:cNvCxnSpPr>
            <a:stCxn id="6" idx="0"/>
            <a:endCxn id="7" idx="1"/>
          </p:cNvCxnSpPr>
          <p:nvPr/>
        </p:nvCxnSpPr>
        <p:spPr>
          <a:xfrm rot="5400000" flipH="1" flipV="1">
            <a:off x="2381250" y="1847850"/>
            <a:ext cx="80010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 idx="0"/>
          </p:cNvCxnSpPr>
          <p:nvPr/>
        </p:nvCxnSpPr>
        <p:spPr>
          <a:xfrm rot="5400000" flipH="1" flipV="1">
            <a:off x="4381500" y="2857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7" idx="3"/>
          </p:cNvCxnSpPr>
          <p:nvPr/>
        </p:nvCxnSpPr>
        <p:spPr>
          <a:xfrm rot="10800000">
            <a:off x="5029200" y="2324100"/>
            <a:ext cx="18288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0"/>
          </p:cNvCxnSpPr>
          <p:nvPr/>
        </p:nvCxnSpPr>
        <p:spPr>
          <a:xfrm rot="5400000" flipH="1" flipV="1">
            <a:off x="895350" y="38671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2" idx="0"/>
            <a:endCxn id="6" idx="2"/>
          </p:cNvCxnSpPr>
          <p:nvPr/>
        </p:nvCxnSpPr>
        <p:spPr>
          <a:xfrm rot="5400000" flipH="1" flipV="1">
            <a:off x="1428750" y="4171950"/>
            <a:ext cx="8382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V="1">
            <a:off x="2057400" y="3886200"/>
            <a:ext cx="762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5" idx="2"/>
          </p:cNvCxnSpPr>
          <p:nvPr/>
        </p:nvCxnSpPr>
        <p:spPr>
          <a:xfrm rot="5400000" flipH="1" flipV="1">
            <a:off x="3733800" y="37338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4381500" y="4076700"/>
            <a:ext cx="762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4" idx="0"/>
          </p:cNvCxnSpPr>
          <p:nvPr/>
        </p:nvCxnSpPr>
        <p:spPr>
          <a:xfrm rot="16200000" flipV="1">
            <a:off x="4857750" y="3829050"/>
            <a:ext cx="8382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6362700" y="40005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V="1">
            <a:off x="6972300" y="4076700"/>
            <a:ext cx="838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7" idx="0"/>
          </p:cNvCxnSpPr>
          <p:nvPr/>
        </p:nvCxnSpPr>
        <p:spPr>
          <a:xfrm rot="16200000" flipV="1">
            <a:off x="7524750" y="3752850"/>
            <a:ext cx="838200" cy="800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rza Pervaz\Desktop\Capture.PNG"/>
          <p:cNvPicPr>
            <a:picLocks noGrp="1" noChangeAspect="1" noChangeArrowheads="1"/>
          </p:cNvPicPr>
          <p:nvPr>
            <p:ph idx="1"/>
          </p:nvPr>
        </p:nvPicPr>
        <p:blipFill>
          <a:blip r:embed="rId2"/>
          <a:srcRect/>
          <a:stretch>
            <a:fillRect/>
          </a:stretch>
        </p:blipFill>
        <p:spPr bwMode="auto">
          <a:xfrm>
            <a:off x="284920" y="1219200"/>
            <a:ext cx="8706680" cy="491936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(pruned ones marked only)</a:t>
            </a:r>
            <a:endParaRPr lang="en-US" dirty="0"/>
          </a:p>
        </p:txBody>
      </p:sp>
      <p:pic>
        <p:nvPicPr>
          <p:cNvPr id="2050" name="Picture 2" descr="C:\Users\Mirza Pervaz\Desktop\Capture.PNG"/>
          <p:cNvPicPr>
            <a:picLocks noGrp="1" noChangeAspect="1" noChangeArrowheads="1"/>
          </p:cNvPicPr>
          <p:nvPr>
            <p:ph idx="1"/>
          </p:nvPr>
        </p:nvPicPr>
        <p:blipFill>
          <a:blip r:embed="rId2"/>
          <a:srcRect/>
          <a:stretch>
            <a:fillRect/>
          </a:stretch>
        </p:blipFill>
        <p:spPr bwMode="auto">
          <a:xfrm>
            <a:off x="533400" y="1371600"/>
            <a:ext cx="8136895" cy="4800600"/>
          </a:xfrm>
          <a:prstGeom prst="rect">
            <a:avLst/>
          </a:prstGeom>
          <a:noFill/>
        </p:spPr>
      </p:pic>
      <p:cxnSp>
        <p:nvCxnSpPr>
          <p:cNvPr id="9" name="Straight Connector 8"/>
          <p:cNvCxnSpPr/>
          <p:nvPr/>
        </p:nvCxnSpPr>
        <p:spPr>
          <a:xfrm rot="5400000">
            <a:off x="2743200" y="4724400"/>
            <a:ext cx="609600" cy="304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rot="5400000">
            <a:off x="4343400" y="3810000"/>
            <a:ext cx="990600" cy="381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rot="5400000">
            <a:off x="5105400" y="3810000"/>
            <a:ext cx="1066800" cy="304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rot="5400000">
            <a:off x="7924800" y="4648200"/>
            <a:ext cx="609600" cy="30480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irza Pervaz\Desktop\Capture.PNG"/>
          <p:cNvPicPr>
            <a:picLocks noGrp="1" noChangeAspect="1" noChangeArrowheads="1"/>
          </p:cNvPicPr>
          <p:nvPr>
            <p:ph idx="1"/>
          </p:nvPr>
        </p:nvPicPr>
        <p:blipFill>
          <a:blip r:embed="rId2"/>
          <a:srcRect/>
          <a:stretch>
            <a:fillRect/>
          </a:stretch>
        </p:blipFill>
        <p:spPr bwMode="auto">
          <a:xfrm>
            <a:off x="0" y="914400"/>
            <a:ext cx="9144000" cy="4953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(pruned ones marked only)</a:t>
            </a:r>
            <a:endParaRPr lang="en-US" dirty="0"/>
          </a:p>
        </p:txBody>
      </p:sp>
      <p:pic>
        <p:nvPicPr>
          <p:cNvPr id="4" name="Picture 2" descr="C:\Users\Mirza Pervaz\Desktop\Capture.PNG"/>
          <p:cNvPicPr>
            <a:picLocks noGrp="1" noChangeAspect="1" noChangeArrowheads="1"/>
          </p:cNvPicPr>
          <p:nvPr>
            <p:ph idx="1"/>
          </p:nvPr>
        </p:nvPicPr>
        <p:blipFill>
          <a:blip r:embed="rId2"/>
          <a:srcRect/>
          <a:stretch>
            <a:fillRect/>
          </a:stretch>
        </p:blipFill>
        <p:spPr bwMode="auto">
          <a:xfrm>
            <a:off x="0" y="1295400"/>
            <a:ext cx="9144000" cy="4952999"/>
          </a:xfrm>
          <a:prstGeom prst="rect">
            <a:avLst/>
          </a:prstGeom>
          <a:noFill/>
        </p:spPr>
      </p:pic>
      <p:cxnSp>
        <p:nvCxnSpPr>
          <p:cNvPr id="6" name="Straight Connector 5"/>
          <p:cNvCxnSpPr/>
          <p:nvPr/>
        </p:nvCxnSpPr>
        <p:spPr>
          <a:xfrm rot="5400000" flipH="1" flipV="1">
            <a:off x="1790700" y="4914900"/>
            <a:ext cx="381000" cy="304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flipV="1">
            <a:off x="3581400" y="3810000"/>
            <a:ext cx="685800" cy="609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flipV="1">
            <a:off x="4953000" y="4953000"/>
            <a:ext cx="381000" cy="304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flipV="1">
            <a:off x="5715000" y="2743200"/>
            <a:ext cx="1676400" cy="76200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What is game theory?</a:t>
            </a:r>
          </a:p>
          <a:p>
            <a:r>
              <a:rPr lang="en-US" dirty="0" smtClean="0"/>
              <a:t>Evaluation function</a:t>
            </a:r>
          </a:p>
          <a:p>
            <a:r>
              <a:rPr lang="en-US" dirty="0" smtClean="0"/>
              <a:t>Utility function</a:t>
            </a:r>
          </a:p>
          <a:p>
            <a:r>
              <a:rPr lang="en-US" dirty="0" smtClean="0"/>
              <a:t>Finding optimal solution in a multi player situation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there be any further betterment?</a:t>
            </a:r>
            <a:endParaRPr lang="en-US" dirty="0"/>
          </a:p>
        </p:txBody>
      </p:sp>
      <p:sp>
        <p:nvSpPr>
          <p:cNvPr id="3" name="Content Placeholder 2"/>
          <p:cNvSpPr>
            <a:spLocks noGrp="1"/>
          </p:cNvSpPr>
          <p:nvPr>
            <p:ph idx="1"/>
          </p:nvPr>
        </p:nvSpPr>
        <p:spPr/>
        <p:txBody>
          <a:bodyPr/>
          <a:lstStyle/>
          <a:p>
            <a:r>
              <a:rPr lang="en-US" dirty="0" smtClean="0"/>
              <a:t>We can further cut down more nodes.</a:t>
            </a:r>
          </a:p>
          <a:p>
            <a:r>
              <a:rPr lang="en-US" dirty="0" smtClean="0"/>
              <a:t>Optimization technique</a:t>
            </a:r>
          </a:p>
          <a:p>
            <a:r>
              <a:rPr lang="en-US" dirty="0" smtClean="0"/>
              <a:t>Best case: Each layer best node left-to-right</a:t>
            </a:r>
          </a:p>
          <a:p>
            <a:r>
              <a:rPr lang="en-US" dirty="0" smtClean="0"/>
              <a:t>Concept known as move ordering</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0" y="914400"/>
            <a:ext cx="9144000" cy="4648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(pruned ones marked only)</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0" y="1371600"/>
            <a:ext cx="8915400" cy="4724400"/>
          </a:xfrm>
          <a:prstGeom prst="rect">
            <a:avLst/>
          </a:prstGeom>
          <a:noFill/>
          <a:ln w="9525">
            <a:noFill/>
            <a:miter lim="800000"/>
            <a:headEnd/>
            <a:tailEnd/>
          </a:ln>
          <a:effectLst/>
        </p:spPr>
      </p:pic>
      <p:cxnSp>
        <p:nvCxnSpPr>
          <p:cNvPr id="6" name="Straight Connector 5"/>
          <p:cNvCxnSpPr/>
          <p:nvPr/>
        </p:nvCxnSpPr>
        <p:spPr>
          <a:xfrm flipV="1">
            <a:off x="4800600" y="5105400"/>
            <a:ext cx="457200" cy="304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flipV="1">
            <a:off x="5562600" y="3124200"/>
            <a:ext cx="1371600" cy="609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flipV="1">
            <a:off x="3352800" y="4114800"/>
            <a:ext cx="76200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flipV="1">
            <a:off x="2209800" y="4114800"/>
            <a:ext cx="533400" cy="38100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Adversial Search </a:t>
            </a:r>
            <a:endParaRPr lang="en-US" dirty="0"/>
          </a:p>
        </p:txBody>
      </p:sp>
      <p:sp>
        <p:nvSpPr>
          <p:cNvPr id="3" name="Content Placeholder 2"/>
          <p:cNvSpPr>
            <a:spLocks noGrp="1"/>
          </p:cNvSpPr>
          <p:nvPr>
            <p:ph idx="1"/>
          </p:nvPr>
        </p:nvSpPr>
        <p:spPr/>
        <p:txBody>
          <a:bodyPr/>
          <a:lstStyle/>
          <a:p>
            <a:r>
              <a:rPr lang="en-US" dirty="0" smtClean="0"/>
              <a:t>Competitive strategy</a:t>
            </a:r>
          </a:p>
          <a:p>
            <a:r>
              <a:rPr lang="en-US" dirty="0" smtClean="0"/>
              <a:t>Co-operative strategy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irza Pervaz\Desktop\Capture.PNG"/>
          <p:cNvPicPr>
            <a:picLocks noGrp="1" noChangeAspect="1" noChangeArrowheads="1"/>
          </p:cNvPicPr>
          <p:nvPr>
            <p:ph idx="1"/>
          </p:nvPr>
        </p:nvPicPr>
        <p:blipFill>
          <a:blip r:embed="rId2"/>
          <a:srcRect/>
          <a:stretch>
            <a:fillRect/>
          </a:stretch>
        </p:blipFill>
        <p:spPr bwMode="auto">
          <a:xfrm>
            <a:off x="0" y="914401"/>
            <a:ext cx="9144000" cy="484223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r>
              <a:rPr lang="en-US" dirty="0" err="1" smtClean="0"/>
              <a:t>eg</a:t>
            </a:r>
            <a:endParaRPr lang="en-US" dirty="0"/>
          </a:p>
        </p:txBody>
      </p:sp>
      <p:sp>
        <p:nvSpPr>
          <p:cNvPr id="4" name="Rectangle 3"/>
          <p:cNvSpPr/>
          <p:nvPr/>
        </p:nvSpPr>
        <p:spPr>
          <a:xfrm>
            <a:off x="6400800" y="3048000"/>
            <a:ext cx="1371600" cy="6858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86200" y="3048000"/>
            <a:ext cx="1371600" cy="6858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19200" y="3124200"/>
            <a:ext cx="1371600" cy="6858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1981200"/>
            <a:ext cx="1371600" cy="6858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9600" y="4648200"/>
            <a:ext cx="685800" cy="457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2" name="Rectangle 11"/>
          <p:cNvSpPr/>
          <p:nvPr/>
        </p:nvSpPr>
        <p:spPr>
          <a:xfrm>
            <a:off x="1447800" y="46482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
        <p:nvSpPr>
          <p:cNvPr id="13" name="Rectangle 12"/>
          <p:cNvSpPr/>
          <p:nvPr/>
        </p:nvSpPr>
        <p:spPr>
          <a:xfrm>
            <a:off x="2362200" y="46482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14" name="Rectangle 13"/>
          <p:cNvSpPr/>
          <p:nvPr/>
        </p:nvSpPr>
        <p:spPr>
          <a:xfrm>
            <a:off x="52578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15" name="Rectangle 14"/>
          <p:cNvSpPr/>
          <p:nvPr/>
        </p:nvSpPr>
        <p:spPr>
          <a:xfrm>
            <a:off x="44196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34290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7" name="Rectangle 16"/>
          <p:cNvSpPr/>
          <p:nvPr/>
        </p:nvSpPr>
        <p:spPr>
          <a:xfrm>
            <a:off x="80010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8" name="Rectangle 17"/>
          <p:cNvSpPr/>
          <p:nvPr/>
        </p:nvSpPr>
        <p:spPr>
          <a:xfrm>
            <a:off x="72390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9" name="Rectangle 18"/>
          <p:cNvSpPr/>
          <p:nvPr/>
        </p:nvSpPr>
        <p:spPr>
          <a:xfrm>
            <a:off x="64008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cxnSp>
        <p:nvCxnSpPr>
          <p:cNvPr id="21" name="Straight Connector 20"/>
          <p:cNvCxnSpPr>
            <a:stCxn id="6" idx="0"/>
            <a:endCxn id="7" idx="1"/>
          </p:cNvCxnSpPr>
          <p:nvPr/>
        </p:nvCxnSpPr>
        <p:spPr>
          <a:xfrm rot="5400000" flipH="1" flipV="1">
            <a:off x="2381250" y="1847850"/>
            <a:ext cx="80010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 idx="0"/>
          </p:cNvCxnSpPr>
          <p:nvPr/>
        </p:nvCxnSpPr>
        <p:spPr>
          <a:xfrm rot="5400000" flipH="1" flipV="1">
            <a:off x="4381500" y="2857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7" idx="3"/>
          </p:cNvCxnSpPr>
          <p:nvPr/>
        </p:nvCxnSpPr>
        <p:spPr>
          <a:xfrm rot="10800000">
            <a:off x="5029200" y="2324100"/>
            <a:ext cx="18288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0"/>
          </p:cNvCxnSpPr>
          <p:nvPr/>
        </p:nvCxnSpPr>
        <p:spPr>
          <a:xfrm rot="5400000" flipH="1" flipV="1">
            <a:off x="895350" y="38671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2" idx="0"/>
            <a:endCxn id="6" idx="2"/>
          </p:cNvCxnSpPr>
          <p:nvPr/>
        </p:nvCxnSpPr>
        <p:spPr>
          <a:xfrm rot="5400000" flipH="1" flipV="1">
            <a:off x="1428750" y="4171950"/>
            <a:ext cx="8382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V="1">
            <a:off x="2057400" y="3886200"/>
            <a:ext cx="762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5" idx="2"/>
          </p:cNvCxnSpPr>
          <p:nvPr/>
        </p:nvCxnSpPr>
        <p:spPr>
          <a:xfrm rot="5400000" flipH="1" flipV="1">
            <a:off x="3733800" y="37338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4381500" y="4076700"/>
            <a:ext cx="762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4" idx="0"/>
          </p:cNvCxnSpPr>
          <p:nvPr/>
        </p:nvCxnSpPr>
        <p:spPr>
          <a:xfrm rot="16200000" flipV="1">
            <a:off x="4857750" y="3829050"/>
            <a:ext cx="8382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6362700" y="40005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V="1">
            <a:off x="6972300" y="4076700"/>
            <a:ext cx="838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7" idx="0"/>
          </p:cNvCxnSpPr>
          <p:nvPr/>
        </p:nvCxnSpPr>
        <p:spPr>
          <a:xfrm rot="16200000" flipV="1">
            <a:off x="7524750" y="3752850"/>
            <a:ext cx="838200" cy="800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r>
              <a:rPr lang="en-US" dirty="0" err="1" smtClean="0"/>
              <a:t>eg</a:t>
            </a:r>
            <a:endParaRPr lang="en-US" dirty="0"/>
          </a:p>
        </p:txBody>
      </p:sp>
      <p:sp>
        <p:nvSpPr>
          <p:cNvPr id="4" name="Rectangle 3"/>
          <p:cNvSpPr/>
          <p:nvPr/>
        </p:nvSpPr>
        <p:spPr>
          <a:xfrm>
            <a:off x="6400800" y="3048000"/>
            <a:ext cx="1371600" cy="6858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 name="Rectangle 4"/>
          <p:cNvSpPr/>
          <p:nvPr/>
        </p:nvSpPr>
        <p:spPr>
          <a:xfrm>
            <a:off x="3886200" y="3048000"/>
            <a:ext cx="1371600" cy="6858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 name="Rectangle 5"/>
          <p:cNvSpPr/>
          <p:nvPr/>
        </p:nvSpPr>
        <p:spPr>
          <a:xfrm>
            <a:off x="1295400" y="3124200"/>
            <a:ext cx="1371600" cy="6858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 name="Rectangle 6"/>
          <p:cNvSpPr/>
          <p:nvPr/>
        </p:nvSpPr>
        <p:spPr>
          <a:xfrm>
            <a:off x="3657600" y="1981200"/>
            <a:ext cx="1371600" cy="6858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 name="Rectangle 10"/>
          <p:cNvSpPr/>
          <p:nvPr/>
        </p:nvSpPr>
        <p:spPr>
          <a:xfrm>
            <a:off x="609600" y="4648200"/>
            <a:ext cx="685800" cy="457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2" name="Rectangle 11"/>
          <p:cNvSpPr/>
          <p:nvPr/>
        </p:nvSpPr>
        <p:spPr>
          <a:xfrm>
            <a:off x="1447800" y="46482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US" dirty="0">
              <a:solidFill>
                <a:schemeClr val="tx1"/>
              </a:solidFill>
            </a:endParaRPr>
          </a:p>
        </p:txBody>
      </p:sp>
      <p:sp>
        <p:nvSpPr>
          <p:cNvPr id="13" name="Rectangle 12"/>
          <p:cNvSpPr/>
          <p:nvPr/>
        </p:nvSpPr>
        <p:spPr>
          <a:xfrm>
            <a:off x="2362200" y="46482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14" name="Rectangle 13"/>
          <p:cNvSpPr/>
          <p:nvPr/>
        </p:nvSpPr>
        <p:spPr>
          <a:xfrm>
            <a:off x="52578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15" name="Rectangle 14"/>
          <p:cNvSpPr/>
          <p:nvPr/>
        </p:nvSpPr>
        <p:spPr>
          <a:xfrm>
            <a:off x="44196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34290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7" name="Rectangle 16"/>
          <p:cNvSpPr/>
          <p:nvPr/>
        </p:nvSpPr>
        <p:spPr>
          <a:xfrm>
            <a:off x="80010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8" name="Rectangle 17"/>
          <p:cNvSpPr/>
          <p:nvPr/>
        </p:nvSpPr>
        <p:spPr>
          <a:xfrm>
            <a:off x="72390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9" name="Rectangle 18"/>
          <p:cNvSpPr/>
          <p:nvPr/>
        </p:nvSpPr>
        <p:spPr>
          <a:xfrm>
            <a:off x="6400800" y="4572000"/>
            <a:ext cx="685800" cy="45720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cxnSp>
        <p:nvCxnSpPr>
          <p:cNvPr id="21" name="Straight Connector 20"/>
          <p:cNvCxnSpPr>
            <a:stCxn id="6" idx="0"/>
            <a:endCxn id="7" idx="1"/>
          </p:cNvCxnSpPr>
          <p:nvPr/>
        </p:nvCxnSpPr>
        <p:spPr>
          <a:xfrm rot="5400000" flipH="1" flipV="1">
            <a:off x="2419350" y="1885950"/>
            <a:ext cx="80010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 idx="0"/>
          </p:cNvCxnSpPr>
          <p:nvPr/>
        </p:nvCxnSpPr>
        <p:spPr>
          <a:xfrm rot="5400000" flipH="1" flipV="1">
            <a:off x="4381500" y="2857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7" idx="3"/>
          </p:cNvCxnSpPr>
          <p:nvPr/>
        </p:nvCxnSpPr>
        <p:spPr>
          <a:xfrm rot="10800000">
            <a:off x="5029200" y="2324100"/>
            <a:ext cx="18288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0"/>
          </p:cNvCxnSpPr>
          <p:nvPr/>
        </p:nvCxnSpPr>
        <p:spPr>
          <a:xfrm rot="5400000" flipH="1" flipV="1">
            <a:off x="895350" y="38671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2" idx="0"/>
            <a:endCxn id="6" idx="2"/>
          </p:cNvCxnSpPr>
          <p:nvPr/>
        </p:nvCxnSpPr>
        <p:spPr>
          <a:xfrm rot="5400000" flipH="1" flipV="1">
            <a:off x="1466850" y="4133850"/>
            <a:ext cx="8382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V="1">
            <a:off x="2057400" y="3886200"/>
            <a:ext cx="7620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5" idx="2"/>
          </p:cNvCxnSpPr>
          <p:nvPr/>
        </p:nvCxnSpPr>
        <p:spPr>
          <a:xfrm rot="5400000" flipH="1" flipV="1">
            <a:off x="3733800" y="37338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4381500" y="4076700"/>
            <a:ext cx="762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4" idx="0"/>
          </p:cNvCxnSpPr>
          <p:nvPr/>
        </p:nvCxnSpPr>
        <p:spPr>
          <a:xfrm rot="16200000" flipV="1">
            <a:off x="4857750" y="3829050"/>
            <a:ext cx="8382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6362700" y="4000500"/>
            <a:ext cx="838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V="1">
            <a:off x="6972300" y="4076700"/>
            <a:ext cx="838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7" idx="0"/>
          </p:cNvCxnSpPr>
          <p:nvPr/>
        </p:nvCxnSpPr>
        <p:spPr>
          <a:xfrm rot="16200000" flipV="1">
            <a:off x="7524750" y="3752850"/>
            <a:ext cx="838200" cy="800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 </a:t>
            </a:r>
            <a:r>
              <a:rPr lang="en-US" dirty="0" err="1" smtClean="0"/>
              <a:t>tac</a:t>
            </a:r>
            <a:r>
              <a:rPr lang="en-US" dirty="0" smtClean="0"/>
              <a:t> toe example</a:t>
            </a:r>
            <a:endParaRPr lang="en-US" dirty="0"/>
          </a:p>
        </p:txBody>
      </p:sp>
      <p:pic>
        <p:nvPicPr>
          <p:cNvPr id="1026" name="Picture 2" descr="C:\Users\Mirza Pervaz\Desktop\Capture.PNG"/>
          <p:cNvPicPr>
            <a:picLocks noGrp="1" noChangeAspect="1" noChangeArrowheads="1"/>
          </p:cNvPicPr>
          <p:nvPr>
            <p:ph idx="1"/>
          </p:nvPr>
        </p:nvPicPr>
        <p:blipFill>
          <a:blip r:embed="rId2"/>
          <a:srcRect/>
          <a:stretch>
            <a:fillRect/>
          </a:stretch>
        </p:blipFill>
        <p:spPr bwMode="auto">
          <a:xfrm>
            <a:off x="685800" y="1600200"/>
            <a:ext cx="7772400" cy="4419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19400" y="1752600"/>
          <a:ext cx="3505200" cy="3124200"/>
        </p:xfrm>
        <a:graphic>
          <a:graphicData uri="http://schemas.openxmlformats.org/drawingml/2006/table">
            <a:tbl>
              <a:tblPr firstRow="1" bandRow="1">
                <a:tableStyleId>{5C22544A-7EE6-4342-B048-85BDC9FD1C3A}</a:tableStyleId>
              </a:tblPr>
              <a:tblGrid>
                <a:gridCol w="1168400"/>
                <a:gridCol w="1168400"/>
                <a:gridCol w="1168400"/>
              </a:tblGrid>
              <a:tr h="1041400">
                <a:tc>
                  <a:txBody>
                    <a:bodyPr/>
                    <a:lstStyle/>
                    <a:p>
                      <a:r>
                        <a:rPr lang="en-US" sz="2800" dirty="0" smtClean="0">
                          <a:solidFill>
                            <a:schemeClr val="tx1"/>
                          </a:solidFill>
                        </a:rPr>
                        <a:t>0</a:t>
                      </a:r>
                      <a:endParaRPr lang="en-US" sz="2800" dirty="0">
                        <a:solidFill>
                          <a:schemeClr val="tx1"/>
                        </a:solidFill>
                      </a:endParaRPr>
                    </a:p>
                  </a:txBody>
                  <a:tcPr>
                    <a:solidFill>
                      <a:schemeClr val="tx2">
                        <a:lumMod val="20000"/>
                        <a:lumOff val="80000"/>
                      </a:schemeClr>
                    </a:solidFill>
                  </a:tcPr>
                </a:tc>
                <a:tc>
                  <a:txBody>
                    <a:bodyPr/>
                    <a:lstStyle/>
                    <a:p>
                      <a:r>
                        <a:rPr lang="en-US" sz="2800" dirty="0" smtClean="0">
                          <a:solidFill>
                            <a:schemeClr val="tx1"/>
                          </a:solidFill>
                        </a:rPr>
                        <a:t>0</a:t>
                      </a:r>
                      <a:endParaRPr lang="en-US" sz="2800" dirty="0">
                        <a:solidFill>
                          <a:schemeClr val="tx1"/>
                        </a:solidFill>
                      </a:endParaRPr>
                    </a:p>
                  </a:txBody>
                  <a:tcPr>
                    <a:solidFill>
                      <a:schemeClr val="tx2">
                        <a:lumMod val="20000"/>
                        <a:lumOff val="80000"/>
                      </a:schemeClr>
                    </a:solidFill>
                  </a:tcPr>
                </a:tc>
                <a:tc>
                  <a:txBody>
                    <a:bodyPr/>
                    <a:lstStyle/>
                    <a:p>
                      <a:r>
                        <a:rPr lang="en-US" sz="2800" dirty="0" smtClean="0">
                          <a:solidFill>
                            <a:schemeClr val="tx1"/>
                          </a:solidFill>
                        </a:rPr>
                        <a:t>X</a:t>
                      </a:r>
                      <a:endParaRPr lang="en-US" sz="2800" dirty="0">
                        <a:solidFill>
                          <a:schemeClr val="tx1"/>
                        </a:solidFill>
                      </a:endParaRPr>
                    </a:p>
                  </a:txBody>
                  <a:tcPr>
                    <a:solidFill>
                      <a:schemeClr val="tx2">
                        <a:lumMod val="20000"/>
                        <a:lumOff val="80000"/>
                      </a:schemeClr>
                    </a:solidFill>
                  </a:tcPr>
                </a:tc>
              </a:tr>
              <a:tr h="1041400">
                <a:tc>
                  <a:txBody>
                    <a:bodyPr/>
                    <a:lstStyle/>
                    <a:p>
                      <a:r>
                        <a:rPr lang="en-US" sz="2800" dirty="0" smtClean="0"/>
                        <a:t>X</a:t>
                      </a:r>
                      <a:endParaRPr lang="en-US" sz="2800" dirty="0"/>
                    </a:p>
                  </a:txBody>
                  <a:tcPr/>
                </a:tc>
                <a:tc>
                  <a:txBody>
                    <a:bodyPr/>
                    <a:lstStyle/>
                    <a:p>
                      <a:endParaRPr lang="en-US" sz="2800" dirty="0"/>
                    </a:p>
                  </a:txBody>
                  <a:tcPr/>
                </a:tc>
                <a:tc>
                  <a:txBody>
                    <a:bodyPr/>
                    <a:lstStyle/>
                    <a:p>
                      <a:r>
                        <a:rPr lang="en-US" sz="2800" dirty="0" smtClean="0"/>
                        <a:t>0</a:t>
                      </a:r>
                      <a:endParaRPr lang="en-US" sz="2800" dirty="0"/>
                    </a:p>
                  </a:txBody>
                  <a:tcPr/>
                </a:tc>
              </a:tr>
              <a:tr h="1041400">
                <a:tc>
                  <a:txBody>
                    <a:bodyPr/>
                    <a:lstStyle/>
                    <a:p>
                      <a:endParaRPr lang="en-US" sz="2800"/>
                    </a:p>
                  </a:txBody>
                  <a:tcPr/>
                </a:tc>
                <a:tc>
                  <a:txBody>
                    <a:bodyPr/>
                    <a:lstStyle/>
                    <a:p>
                      <a:endParaRPr lang="en-US" sz="2800"/>
                    </a:p>
                  </a:txBody>
                  <a:tcPr/>
                </a:tc>
                <a:tc>
                  <a:txBody>
                    <a:bodyPr/>
                    <a:lstStyle/>
                    <a:p>
                      <a:r>
                        <a:rPr lang="en-US" sz="2800" dirty="0" smtClean="0"/>
                        <a:t>X</a:t>
                      </a:r>
                      <a:endParaRPr lang="en-US" sz="2800" dirty="0"/>
                    </a:p>
                  </a:txBody>
                  <a:tcPr/>
                </a:tc>
              </a:tr>
            </a:tbl>
          </a:graphicData>
        </a:graphic>
      </p:graphicFrame>
      <p:sp>
        <p:nvSpPr>
          <p:cNvPr id="5" name="TextBox 4"/>
          <p:cNvSpPr txBox="1"/>
          <p:nvPr/>
        </p:nvSpPr>
        <p:spPr>
          <a:xfrm>
            <a:off x="609600" y="304800"/>
            <a:ext cx="7620000" cy="1077218"/>
          </a:xfrm>
          <a:prstGeom prst="rect">
            <a:avLst/>
          </a:prstGeom>
          <a:noFill/>
        </p:spPr>
        <p:txBody>
          <a:bodyPr wrap="square" rtlCol="0">
            <a:spAutoFit/>
          </a:bodyPr>
          <a:lstStyle/>
          <a:p>
            <a:r>
              <a:rPr lang="en-US" sz="3200" dirty="0" smtClean="0"/>
              <a:t>TIC TAC TOE EXAMPLE WITH A RANDOM INITIAL STATE GIVEN</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irza Pervaz\Desktop\Capture.PNG"/>
          <p:cNvPicPr>
            <a:picLocks noGrp="1" noChangeAspect="1" noChangeArrowheads="1"/>
          </p:cNvPicPr>
          <p:nvPr>
            <p:ph idx="1"/>
          </p:nvPr>
        </p:nvPicPr>
        <p:blipFill>
          <a:blip r:embed="rId2"/>
          <a:srcRect/>
          <a:stretch>
            <a:fillRect/>
          </a:stretch>
        </p:blipFill>
        <p:spPr bwMode="auto">
          <a:xfrm>
            <a:off x="228600" y="457200"/>
            <a:ext cx="8551070" cy="58674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TotalTime>
  <Words>428</Words>
  <Application>Microsoft Office PowerPoint</Application>
  <PresentationFormat>On-screen Show (4:3)</PresentationFormat>
  <Paragraphs>83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CS 401 – ARTIFICIAL INTELLIGENCE</vt:lpstr>
      <vt:lpstr>INTRODUCTION</vt:lpstr>
      <vt:lpstr>Adversial Search </vt:lpstr>
      <vt:lpstr>Slide 4</vt:lpstr>
      <vt:lpstr>Slide 5</vt:lpstr>
      <vt:lpstr>Slide 6</vt:lpstr>
      <vt:lpstr>Tic tac toe example</vt:lpstr>
      <vt:lpstr>Slide 8</vt:lpstr>
      <vt:lpstr>Slide 9</vt:lpstr>
      <vt:lpstr>Case no. 1</vt:lpstr>
      <vt:lpstr>Slide 11</vt:lpstr>
      <vt:lpstr>Solution</vt:lpstr>
      <vt:lpstr>Slide 13</vt:lpstr>
      <vt:lpstr>ALPHA BETA PRUNING </vt:lpstr>
      <vt:lpstr>Slide 15</vt:lpstr>
      <vt:lpstr>Slide 16</vt:lpstr>
      <vt:lpstr>SOLUTION (pruned ones marked only)</vt:lpstr>
      <vt:lpstr>Slide 18</vt:lpstr>
      <vt:lpstr>SOLUTION (pruned ones marked only)</vt:lpstr>
      <vt:lpstr>Can there be any further betterment?</vt:lpstr>
      <vt:lpstr>Slide 21</vt:lpstr>
      <vt:lpstr>SOLUTION (pruned ones marked only)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401 – ARTIFICIAL INTELLIGENCE</dc:title>
  <dc:creator>nida pervaiz</dc:creator>
  <cp:lastModifiedBy>Mirza Pervaz</cp:lastModifiedBy>
  <cp:revision>58</cp:revision>
  <dcterms:created xsi:type="dcterms:W3CDTF">2006-08-16T00:00:00Z</dcterms:created>
  <dcterms:modified xsi:type="dcterms:W3CDTF">2020-03-14T13:37:18Z</dcterms:modified>
</cp:coreProperties>
</file>