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Corbel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BE9EB2-45CC-4DB7-ADE2-4715EF2C9779}">
  <a:tblStyle styleId="{56BE9EB2-45CC-4DB7-ADE2-4715EF2C977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ACF68C7-E578-4B32-B200-459FA744DAF0}" styleName="Table_1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AF1"/>
          </a:solidFill>
        </a:fill>
      </a:tcStyle>
    </a:wholeTbl>
    <a:band1H>
      <a:tcTxStyle/>
      <a:tcStyle>
        <a:fill>
          <a:solidFill>
            <a:srgbClr val="CED2E2"/>
          </a:solidFill>
        </a:fill>
      </a:tcStyle>
    </a:band1H>
    <a:band2H>
      <a:tcTxStyle/>
    </a:band2H>
    <a:band1V>
      <a:tcTxStyle/>
      <a:tcStyle>
        <a:fill>
          <a:solidFill>
            <a:srgbClr val="CED2E2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regular.fntdata"/><Relationship Id="rId11" Type="http://schemas.openxmlformats.org/officeDocument/2006/relationships/slide" Target="slides/slide6.xml"/><Relationship Id="rId22" Type="http://schemas.openxmlformats.org/officeDocument/2006/relationships/font" Target="fonts/Corbel-italic.fntdata"/><Relationship Id="rId10" Type="http://schemas.openxmlformats.org/officeDocument/2006/relationships/slide" Target="slides/slide5.xml"/><Relationship Id="rId21" Type="http://schemas.openxmlformats.org/officeDocument/2006/relationships/font" Target="fonts/Corbel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orbel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8DFEF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b="0" sz="59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K-Means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K-Means Clustering for 2 attributes</a:t>
            </a:r>
            <a:br>
              <a:rPr lang="en-US"/>
            </a:br>
            <a:endParaRPr/>
          </a:p>
        </p:txBody>
      </p:sp>
      <p:graphicFrame>
        <p:nvGraphicFramePr>
          <p:cNvPr id="147" name="Google Shape;147;p22"/>
          <p:cNvGraphicFramePr/>
          <p:nvPr/>
        </p:nvGraphicFramePr>
        <p:xfrm>
          <a:off x="3817222" y="17229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{AACF68C7-E578-4B32-B200-459FA744DAF0}</a:tableStyleId>
              </a:tblPr>
              <a:tblGrid>
                <a:gridCol w="2438400"/>
                <a:gridCol w="2438400"/>
                <a:gridCol w="2438400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Algorithm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591059" y="329485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Choose the number of clusters you want to create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As per the number of clusters, choose initial seeds to start.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Calculate distance of every value now from the initial seeds.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Now every row will be assigned to one cluster as per its minimum distance.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After one iteration, mean is calculated of each cluster and again same steps are performed until convergence.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First iteration</a:t>
            </a:r>
            <a:endParaRPr/>
          </a:p>
        </p:txBody>
      </p:sp>
      <p:graphicFrame>
        <p:nvGraphicFramePr>
          <p:cNvPr id="159" name="Google Shape;159;p24"/>
          <p:cNvGraphicFramePr/>
          <p:nvPr/>
        </p:nvGraphicFramePr>
        <p:xfrm>
          <a:off x="3552423" y="14198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{AACF68C7-E578-4B32-B200-459FA744DAF0}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Seed 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Seed 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7.21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6.10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7.21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4.72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5.32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2.06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4.30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0" name="Google Shape;160;p24"/>
          <p:cNvSpPr txBox="1"/>
          <p:nvPr/>
        </p:nvSpPr>
        <p:spPr>
          <a:xfrm>
            <a:off x="4742645" y="4709357"/>
            <a:ext cx="46482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seeds had been (1,1) and (5,7)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using these distances calculated we will put each instance into one cluster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587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Now instance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1,2,3</a:t>
            </a:r>
            <a:r>
              <a:rPr lang="en-US"/>
              <a:t> will be in cluster 1 and the rest will be in cluster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4101920" y="864108"/>
            <a:ext cx="4267200" cy="2057400"/>
          </a:xfrm>
          <a:prstGeom prst="ellipse">
            <a:avLst/>
          </a:prstGeom>
          <a:solidFill>
            <a:schemeClr val="lt1"/>
          </a:solidFill>
          <a:ln cap="flat" cmpd="sng" w="107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1,2,3</a:t>
            </a:r>
            <a:endParaRPr b="1"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7374468" y="2510028"/>
            <a:ext cx="3810000" cy="1828800"/>
          </a:xfrm>
          <a:prstGeom prst="ellipse">
            <a:avLst/>
          </a:prstGeom>
          <a:solidFill>
            <a:schemeClr val="lt1"/>
          </a:solidFill>
          <a:ln cap="flat" cmpd="sng" w="107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4,5,6,7</a:t>
            </a:r>
            <a:endParaRPr b="1"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Second iteration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calculate centroid of each cluster and then re calculate everything done in iteration 1.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be done until no change happens.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iteration 3 you will observe that no changes will occur from iteration 2 to 3 thereby we stop.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iteration 2 instance 3 will move to cluster 2.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Learning</a:t>
            </a:r>
            <a:endParaRPr/>
          </a:p>
        </p:txBody>
      </p:sp>
      <p:pic>
        <p:nvPicPr>
          <p:cNvPr id="95" name="Google Shape;95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9573" y="863600"/>
            <a:ext cx="6761408" cy="51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1" lang="en-US"/>
              <a:t>K-Means Clustering</a:t>
            </a:r>
            <a:endParaRPr b="1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K-means clustering is one of the simplest and popular unsupervised machine learning algorithms.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  <a:p>
            <a:pPr indent="-182880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Typically, unsupervised algorithms make inferences from datasets using only input vectors without referring to known, or labelled, outcomes</a:t>
            </a:r>
            <a:endParaRPr/>
          </a:p>
          <a:p>
            <a:pPr indent="-685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K-Means Algorithm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Clusters the data into 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 groups where 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  is predefined.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Select 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 points at random as cluster centers.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Assign objects to their closest cluster center according to the 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Euclidean distance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 function.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Calculate the centroid or mean of all objects in each cluster.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Repeat steps 2, 3 and 4 until the same points are assigned to each cluster in consecutive rounds.</a:t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6548" y="4398404"/>
            <a:ext cx="2700468" cy="1805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1" i="1" lang="en-US"/>
              <a:t>Example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we want to group the visitors to a website using just their age (one-dimensional space) as follows: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b="1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i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= 19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15,15,16,19,19,20,20,21,22,28,35,40,41,42,43,44,60,61,65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en-US"/>
              <a:t>Initial clusters (random centroid or average):</a:t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graphicFrame>
        <p:nvGraphicFramePr>
          <p:cNvPr id="115" name="Google Shape;115;p17"/>
          <p:cNvGraphicFramePr/>
          <p:nvPr/>
        </p:nvGraphicFramePr>
        <p:xfrm>
          <a:off x="4216468" y="47311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{56BE9EB2-45CC-4DB7-ADE2-4715EF2C9779}</a:tableStyleId>
              </a:tblPr>
              <a:tblGrid>
                <a:gridCol w="6128950"/>
                <a:gridCol w="1009000"/>
                <a:gridCol w="177250"/>
              </a:tblGrid>
              <a:tr h="510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</a:t>
                      </a:r>
                      <a:r>
                        <a:rPr b="1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= 2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950" marB="37950" marR="75925" marL="75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37950" marB="37950" marR="75925" marL="75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37950" marB="37950" marR="75925" marL="75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baseline="-25000" i="1" lang="en-US" sz="2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2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= 16</a:t>
                      </a:r>
                      <a:br>
                        <a:rPr lang="en-US" sz="2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i="1" lang="en-US" sz="2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baseline="-25000" i="1" lang="en-US" sz="2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2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= 22</a:t>
                      </a:r>
                      <a:endParaRPr/>
                    </a:p>
                  </a:txBody>
                  <a:tcPr marT="37950" marB="37950" marR="75925" marL="75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37950" marB="37950" marR="75925" marL="75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37950" marB="37950" marR="75925" marL="75925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descr="kmeans_distance"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8394" y="5115420"/>
            <a:ext cx="239077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1" lang="en-US"/>
              <a:t>Iteration</a:t>
            </a:r>
            <a:r>
              <a:rPr lang="en-US"/>
              <a:t> </a:t>
            </a:r>
            <a:r>
              <a:rPr b="1" lang="en-US"/>
              <a:t>1</a:t>
            </a:r>
            <a:r>
              <a:rPr lang="en-US"/>
              <a:t>:</a:t>
            </a:r>
            <a:br>
              <a:rPr lang="en-US"/>
            </a:b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i="1" lang="en-US" sz="20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 = 15.33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i="1" lang="en-US" sz="2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  = 36.25</a:t>
            </a:r>
            <a:endParaRPr/>
          </a:p>
        </p:txBody>
      </p:sp>
      <p:graphicFrame>
        <p:nvGraphicFramePr>
          <p:cNvPr id="122" name="Google Shape;122;p18"/>
          <p:cNvGraphicFramePr/>
          <p:nvPr/>
        </p:nvGraphicFramePr>
        <p:xfrm>
          <a:off x="4211393" y="7219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{56BE9EB2-45CC-4DB7-ADE2-4715EF2C9779}</a:tableStyleId>
              </a:tblPr>
              <a:tblGrid>
                <a:gridCol w="808725"/>
                <a:gridCol w="1264925"/>
                <a:gridCol w="819100"/>
                <a:gridCol w="1047200"/>
                <a:gridCol w="964250"/>
                <a:gridCol w="1078300"/>
                <a:gridCol w="984975"/>
              </a:tblGrid>
              <a:tr h="487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aseline="-25000" i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baseline="-25000" i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baseline="-25000" i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Distance 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Distance 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Nearest Cluster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Centroid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15.33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vMerge="1"/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vMerge="1"/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rowSpan="1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36.25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1" lang="en-US"/>
              <a:t>Iteration</a:t>
            </a:r>
            <a:r>
              <a:rPr lang="en-US"/>
              <a:t> </a:t>
            </a:r>
            <a:r>
              <a:rPr b="1" lang="en-US"/>
              <a:t>2</a:t>
            </a:r>
            <a:r>
              <a:rPr lang="en-US"/>
              <a:t>:</a:t>
            </a:r>
            <a:br>
              <a:rPr lang="en-US"/>
            </a:br>
            <a:r>
              <a:rPr lang="en-US"/>
              <a:t>     </a:t>
            </a: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i="1" lang="en-US" sz="24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 = 18.56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i="1" lang="en-US" sz="2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  = 45.90</a:t>
            </a:r>
            <a:endParaRPr/>
          </a:p>
        </p:txBody>
      </p:sp>
      <p:graphicFrame>
        <p:nvGraphicFramePr>
          <p:cNvPr id="128" name="Google Shape;128;p19"/>
          <p:cNvGraphicFramePr/>
          <p:nvPr/>
        </p:nvGraphicFramePr>
        <p:xfrm>
          <a:off x="3825026" y="7784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{56BE9EB2-45CC-4DB7-ADE2-4715EF2C9779}</a:tableStyleId>
              </a:tblPr>
              <a:tblGrid>
                <a:gridCol w="1245700"/>
                <a:gridCol w="1234950"/>
                <a:gridCol w="859100"/>
                <a:gridCol w="1041650"/>
                <a:gridCol w="902050"/>
                <a:gridCol w="1063125"/>
                <a:gridCol w="955750"/>
              </a:tblGrid>
              <a:tr h="508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aseline="-25000" i="1"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baseline="-25000" i="1"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baseline="-25000" i="1"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Distance 1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Distance 2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Nearest Cluster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Centroid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2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15.33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36.25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0.33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21.25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rowSpan="9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18.56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2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15.33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36.25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0.33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21.25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vMerge="1"/>
              </a:tr>
              <a:tr h="2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15.33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36.25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0.67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20.25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vMerge="1"/>
              </a:tr>
              <a:tr h="2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15.33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36.25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3.67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17.25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vMerge="1"/>
              </a:tr>
              <a:tr h="2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15.33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36.25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3.67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17.25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vMerge="1"/>
              </a:tr>
              <a:tr h="2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15.33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36.25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4.67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16.25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vMerge="1"/>
              </a:tr>
              <a:tr h="2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15.33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36.25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4.67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16.25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vMerge="1"/>
              </a:tr>
              <a:tr h="2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15.33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36.25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5.67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15.25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vMerge="1"/>
              </a:tr>
              <a:tr h="2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15.33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36.25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6.67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14.25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vMerge="1"/>
              </a:tr>
              <a:tr h="2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15.33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36.25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12.67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8.25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row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45.9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</a:tr>
              <a:tr h="2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15.33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36.25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19.67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15.33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36.25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24.67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3.75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15.33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36.25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25.67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4.75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15.33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36.25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26.67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15.33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36.25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27.67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6.75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15.33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36.25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28.67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7.75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15.33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36.25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44.67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23.75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15.33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36.25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45.67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24.75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15.33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36.25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49.67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28.75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29775" marB="29775" marR="59550" marL="5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Iteration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-US" sz="32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i="1" lang="en-US" sz="24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 = 19.50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i="1" lang="en-US" sz="2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 = 47.89</a:t>
            </a:r>
            <a:endParaRPr/>
          </a:p>
        </p:txBody>
      </p:sp>
      <p:graphicFrame>
        <p:nvGraphicFramePr>
          <p:cNvPr id="134" name="Google Shape;134;p20"/>
          <p:cNvGraphicFramePr/>
          <p:nvPr/>
        </p:nvGraphicFramePr>
        <p:xfrm>
          <a:off x="3580326" y="8636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{56BE9EB2-45CC-4DB7-ADE2-4715EF2C9779}</a:tableStyleId>
              </a:tblPr>
              <a:tblGrid>
                <a:gridCol w="1274400"/>
                <a:gridCol w="1228050"/>
                <a:gridCol w="973175"/>
                <a:gridCol w="1054275"/>
                <a:gridCol w="1019500"/>
                <a:gridCol w="1274400"/>
                <a:gridCol w="1135375"/>
              </a:tblGrid>
              <a:tr h="487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aseline="-25000" i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baseline="-25000" i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baseline="-25000" i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Distance 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Distance 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Nearest Cluster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Centroid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18.56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3.56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row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19.50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18.56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3.56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vMerge="1"/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18.56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vMerge="1"/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18.56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0.44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vMerge="1"/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18.56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0.44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vMerge="1"/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18.56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1.44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vMerge="1"/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18.56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1.44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vMerge="1"/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18.56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2.44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vMerge="1"/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18.56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3.44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vMerge="1"/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18.56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9.44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vMerge="1"/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18.56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16.44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47.89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18.56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21.44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18.56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22.44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18.56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23.44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18.56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24.44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18.56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25.44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18.56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41.44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18.56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42.44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4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18.56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46.44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Iteration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-US" sz="32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i="1" lang="en-US" sz="28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i="1" lang="en-US" sz="28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 = 19.50</a:t>
            </a:r>
            <a:br>
              <a:rPr lang="en-US" sz="2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i="1" lang="en-US" sz="28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i="1" lang="en-US" sz="2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 = 47.89</a:t>
            </a:r>
            <a:endParaRPr/>
          </a:p>
        </p:txBody>
      </p:sp>
      <p:graphicFrame>
        <p:nvGraphicFramePr>
          <p:cNvPr id="140" name="Google Shape;140;p21"/>
          <p:cNvGraphicFramePr/>
          <p:nvPr/>
        </p:nvGraphicFramePr>
        <p:xfrm>
          <a:off x="3477296" y="77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{56BE9EB2-45CC-4DB7-ADE2-4715EF2C9779}</a:tableStyleId>
              </a:tblPr>
              <a:tblGrid>
                <a:gridCol w="1276375"/>
                <a:gridCol w="1252950"/>
                <a:gridCol w="1299775"/>
                <a:gridCol w="948500"/>
                <a:gridCol w="1001375"/>
                <a:gridCol w="1047850"/>
                <a:gridCol w="1170975"/>
              </a:tblGrid>
              <a:tr h="4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aseline="-25000" i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baseline="-25000" i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baseline="-25000" i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Distance 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Distance 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Nearest Cluster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Centroid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22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4.50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row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19.50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22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4.50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vMerge="1"/>
              </a:tr>
              <a:tr h="22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3.50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vMerge="1"/>
              </a:tr>
              <a:tr h="22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vMerge="1"/>
              </a:tr>
              <a:tr h="22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vMerge="1"/>
              </a:tr>
              <a:tr h="22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vMerge="1"/>
              </a:tr>
              <a:tr h="22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vMerge="1"/>
              </a:tr>
              <a:tr h="22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vMerge="1"/>
              </a:tr>
              <a:tr h="22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vMerge="1"/>
              </a:tr>
              <a:tr h="22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8.50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vMerge="1"/>
              </a:tr>
              <a:tr h="22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15.50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47.89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</a:tr>
              <a:tr h="22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20.50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2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21.50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2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22.50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2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23.50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2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24.50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2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40.50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12.11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2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41.50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13.11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  <a:tr h="22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47.89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45.50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17.11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 vMerge="1"/>
              </a:tr>
            </a:tbl>
          </a:graphicData>
        </a:graphic>
      </p:graphicFrame>
      <p:sp>
        <p:nvSpPr>
          <p:cNvPr id="141" name="Google Shape;141;p21"/>
          <p:cNvSpPr/>
          <p:nvPr/>
        </p:nvSpPr>
        <p:spPr>
          <a:xfrm>
            <a:off x="3477296" y="5984872"/>
            <a:ext cx="79977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change between iterations 3 and 4 has been noted. By using clustering, 2 groups have been identified 15-28 and 35-65.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rame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