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ubi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66A18D-7D2F-4E15-AA40-19886FB80001}">
  <a:tblStyle styleId="{1666A18D-7D2F-4E15-AA40-19886FB800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360" y="1662978"/>
            <a:ext cx="8972282" cy="45703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ctrTitle"/>
          </p:nvPr>
        </p:nvSpPr>
        <p:spPr>
          <a:xfrm>
            <a:off x="1176271" y="787512"/>
            <a:ext cx="9144000" cy="708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Decision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Overcast outlook on decision</a:t>
            </a:r>
            <a:br>
              <a:rPr b="1" lang="en-US"/>
            </a:b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2211996" y="169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2"/>
          <p:cNvSpPr/>
          <p:nvPr/>
        </p:nvSpPr>
        <p:spPr>
          <a:xfrm>
            <a:off x="3085050" y="4971019"/>
            <a:ext cx="5186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Decision</a:t>
            </a: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 will always be </a:t>
            </a:r>
            <a:r>
              <a:rPr lang="en-US" sz="1800" u="sng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yes</a:t>
            </a: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 if outlook is </a:t>
            </a: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overcast.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365125"/>
            <a:ext cx="10515600" cy="793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Sunny outlook on decision</a:t>
            </a:r>
            <a:br>
              <a:rPr b="1" lang="en-US"/>
            </a:b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2096086" y="11590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3"/>
          <p:cNvSpPr/>
          <p:nvPr/>
        </p:nvSpPr>
        <p:spPr>
          <a:xfrm>
            <a:off x="558084" y="4372661"/>
            <a:ext cx="110758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Here, there are 5 instances for sunny outlook. Decision would be probably 3/5 percent no, 2/5 percent yes.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3331336" y="493126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1- Gain(Outlook=Sunny| Temperature) = 0.570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2- Gain(Outlook=Sunny| Humidity) = 0.970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3- Gain(Outlook=Sunny| Wind) = 0.019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                Now, humidity is the decision</a:t>
            </a:r>
            <a:endParaRPr b="0" i="0"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Decision</a:t>
            </a:r>
            <a:endParaRPr b="1"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2482452" y="1410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4"/>
          <p:cNvSpPr/>
          <p:nvPr/>
        </p:nvSpPr>
        <p:spPr>
          <a:xfrm>
            <a:off x="1692498" y="3269560"/>
            <a:ext cx="95861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Now, humidity is the decision because it produces the highest score if outlook were sunny.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At this point, decision will always be no if humidity were high.</a:t>
            </a:r>
            <a:endParaRPr b="0" i="0"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024129" y="5956174"/>
            <a:ext cx="944450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On the other hand, decision will always be yes if humidity were normal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it means that we need to check the humidity and decide if outlook were sunny.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2482452" y="43773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</a:t>
            </a:r>
            <a:endParaRPr/>
          </a:p>
        </p:txBody>
      </p:sp>
      <p:pic>
        <p:nvPicPr>
          <p:cNvPr id="171" name="Google Shape;17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9242" y="2437534"/>
            <a:ext cx="5791702" cy="36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1309351" y="1998251"/>
            <a:ext cx="8787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it means that we need to check the humidity and decide if outlook were sunny.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439437" y="4275786"/>
            <a:ext cx="2550017" cy="1804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61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Rain outlook on decision</a:t>
            </a:r>
            <a:br>
              <a:rPr b="1" lang="en-US"/>
            </a:b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2134722" y="8053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6"/>
          <p:cNvSpPr/>
          <p:nvPr/>
        </p:nvSpPr>
        <p:spPr>
          <a:xfrm>
            <a:off x="838200" y="3839724"/>
            <a:ext cx="10515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1-Gain(Outlook=Rain | Temperature)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2- Gain(Outlook=Rain | Humidity)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3- Gain(Outlook=Rain | Wind)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Here, wind produces the highest score if outlook were rain. That’s why, we need to check wind attribute in 2nd level if outlook were rain.</a:t>
            </a:r>
            <a:endParaRPr b="0" i="0" sz="180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77591" y="107548"/>
            <a:ext cx="10515600" cy="678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Decision</a:t>
            </a:r>
            <a:endParaRPr/>
          </a:p>
        </p:txBody>
      </p:sp>
      <p:graphicFrame>
        <p:nvGraphicFramePr>
          <p:cNvPr id="186" name="Google Shape;186;p27"/>
          <p:cNvGraphicFramePr/>
          <p:nvPr/>
        </p:nvGraphicFramePr>
        <p:xfrm>
          <a:off x="2482451" y="7856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27"/>
          <p:cNvSpPr/>
          <p:nvPr/>
        </p:nvSpPr>
        <p:spPr>
          <a:xfrm>
            <a:off x="2198555" y="2953622"/>
            <a:ext cx="7975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So, Decision will always be yes if wind were weak and outlook were rain.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2482451" y="36190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525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7"/>
          <p:cNvSpPr/>
          <p:nvPr/>
        </p:nvSpPr>
        <p:spPr>
          <a:xfrm>
            <a:off x="2198555" y="5306299"/>
            <a:ext cx="7691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And decision will be always no if wind were strong and outlook were rain.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365126"/>
            <a:ext cx="10515600" cy="832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tree Construction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838200" y="13233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So, decision tree construction is over. We can use the following rules for decisioning.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090" y="2354636"/>
            <a:ext cx="5791702" cy="36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93500" y="3576637"/>
            <a:ext cx="108815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Decision tree builds classification or regression models in the form of a tree structure. It breaks down a dataset into smaller and smaller subsets while at the same time an associated decision tree is incrementally developed. 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final result is a tree with </a:t>
            </a:r>
            <a:r>
              <a:rPr b="1" lang="en-US" sz="2400"/>
              <a:t>decision nodes</a:t>
            </a:r>
            <a:r>
              <a:rPr lang="en-US" sz="2400"/>
              <a:t> and </a:t>
            </a:r>
            <a:r>
              <a:rPr b="1" lang="en-US" sz="2400"/>
              <a:t>leaf nodes</a:t>
            </a:r>
            <a:r>
              <a:rPr lang="en-US" sz="2400"/>
              <a:t>. </a:t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decision node (e.g., Outlook) has two or more branches (e.g., Sunny, Overcast and Rainy). Leaf node (e.g., Play) represents a classification or decision.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The topmost decision node in a tree which corresponds to the best predictor called </a:t>
            </a:r>
            <a:r>
              <a:rPr b="1" lang="en-US" sz="2400"/>
              <a:t>root node</a:t>
            </a:r>
            <a:r>
              <a:rPr lang="en-US" sz="2400"/>
              <a:t>.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970" y="0"/>
            <a:ext cx="6581105" cy="337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6"/>
            <a:ext cx="10515600" cy="652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Decision tree: ID3 Algorithm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56068" y="1120462"/>
            <a:ext cx="9865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ID3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Dichotomiser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one of the most common decision tree algorithm.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954859" y="1751527"/>
            <a:ext cx="48679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summarize the ID3 algorithm as illustrated below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Entropy(S) = ∑ – p(I) . log</a:t>
            </a:r>
            <a:r>
              <a:rPr baseline="-25000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p(I)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Gain(S, A) = Entropy(S) – ∑ [ p(S|A) .Entropy(S|A) ]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347" y="1489794"/>
            <a:ext cx="5711512" cy="52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ID3 Algorithm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413094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need to calculate the entropy first. Decision column consists of 14 instances and includes two labels: yes and no. There are 9 decisions labeled yes, and 5 decisions labeled no.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Entropy(Decision) = – p(Yes) . log</a:t>
            </a:r>
            <a:r>
              <a:rPr baseline="-25000" lang="en-US" sz="2400"/>
              <a:t>2</a:t>
            </a:r>
            <a:r>
              <a:rPr lang="en-US" sz="2400"/>
              <a:t>p(Yes) – p(No) . log</a:t>
            </a:r>
            <a:r>
              <a:rPr baseline="-25000" lang="en-US" sz="2400"/>
              <a:t>2</a:t>
            </a:r>
            <a:r>
              <a:rPr lang="en-US" sz="2400"/>
              <a:t>p(No)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Entropy(Decision) = – (9/14) . log</a:t>
            </a:r>
            <a:r>
              <a:rPr baseline="-25000" lang="en-US" sz="2400"/>
              <a:t>2</a:t>
            </a:r>
            <a:r>
              <a:rPr lang="en-US" sz="2400"/>
              <a:t>(9/14) – (5/14) . log</a:t>
            </a:r>
            <a:r>
              <a:rPr baseline="-25000" lang="en-US" sz="2400"/>
              <a:t>2</a:t>
            </a:r>
            <a:r>
              <a:rPr lang="en-US" sz="2400"/>
              <a:t>(5/14) = 0.940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Now, we need to find the most dominant factor for decision.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031" y="1304409"/>
            <a:ext cx="4248743" cy="260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4891" y="0"/>
            <a:ext cx="5711512" cy="4130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Wind factor on decision</a:t>
            </a:r>
            <a:br>
              <a:rPr b="1" lang="en-US"/>
            </a:b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Gain(Decision, Wind) = </a:t>
            </a:r>
            <a:r>
              <a:rPr lang="en-US">
                <a:solidFill>
                  <a:srgbClr val="FF0000"/>
                </a:solidFill>
              </a:rPr>
              <a:t>Entropy(Decision) </a:t>
            </a:r>
            <a:r>
              <a:rPr lang="en-US"/>
              <a:t>– </a:t>
            </a:r>
            <a:r>
              <a:rPr lang="en-US">
                <a:solidFill>
                  <a:srgbClr val="2F5496"/>
                </a:solidFill>
              </a:rPr>
              <a:t>∑ [ p(Decision|Wind) . Entropy(Decision|Wind) 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Wind attribute has two labels: weak and strong. We would reflect it to the formula.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Gain(Decision, Wind) = </a:t>
            </a:r>
            <a:r>
              <a:rPr lang="en-US">
                <a:solidFill>
                  <a:srgbClr val="FF0000"/>
                </a:solidFill>
              </a:rPr>
              <a:t>Entropy(Decision) </a:t>
            </a:r>
            <a:r>
              <a:rPr lang="en-US"/>
              <a:t>– </a:t>
            </a:r>
            <a:r>
              <a:rPr lang="en-US">
                <a:solidFill>
                  <a:srgbClr val="2F5496"/>
                </a:solidFill>
              </a:rPr>
              <a:t>[ p(Decision|Wind=Weak) . Entropy(Decision|Wind=Weak) ]</a:t>
            </a:r>
            <a:r>
              <a:rPr lang="en-US"/>
              <a:t> – </a:t>
            </a:r>
            <a:r>
              <a:rPr lang="en-US">
                <a:solidFill>
                  <a:srgbClr val="7030A0"/>
                </a:solidFill>
              </a:rPr>
              <a:t>[ p(Decision|Wind=Strong) . Entropy(Decision|Wind=Strong) 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Now, we need to calculate </a:t>
            </a:r>
            <a:r>
              <a:rPr lang="en-US">
                <a:solidFill>
                  <a:srgbClr val="2F5496"/>
                </a:solidFill>
              </a:rPr>
              <a:t>(Decision|Wind=Weak) </a:t>
            </a:r>
            <a:r>
              <a:rPr lang="en-US"/>
              <a:t>and </a:t>
            </a:r>
            <a:r>
              <a:rPr lang="en-US">
                <a:solidFill>
                  <a:srgbClr val="7030A0"/>
                </a:solidFill>
              </a:rPr>
              <a:t>(Decision|Wind=Strong) </a:t>
            </a:r>
            <a:r>
              <a:rPr lang="en-US"/>
              <a:t>respectively.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365125"/>
            <a:ext cx="10515600" cy="690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Weak wind factor on decision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2210804" y="1188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04925"/>
                <a:gridCol w="1204925"/>
                <a:gridCol w="1204925"/>
                <a:gridCol w="1204925"/>
                <a:gridCol w="1204925"/>
                <a:gridCol w="12049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8"/>
          <p:cNvSpPr/>
          <p:nvPr/>
        </p:nvSpPr>
        <p:spPr>
          <a:xfrm>
            <a:off x="838200" y="5371767"/>
            <a:ext cx="108686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There are 8 instances for weak wind. Decision of 2 items are no and 6 items are yes as illustrated below.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5555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1- Entropy(Decision| Wind=Weak) = – p(No) . log</a:t>
            </a:r>
            <a:r>
              <a:rPr baseline="-25000"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p(No) – p(Yes) . log</a:t>
            </a:r>
            <a:r>
              <a:rPr baseline="-25000"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p(Yes)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2- Entropy(Decision| Wind=Weak) = – (2/8) . log</a:t>
            </a:r>
            <a:r>
              <a:rPr baseline="-25000"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(2/8) – (6/8) . log</a:t>
            </a:r>
            <a:r>
              <a:rPr baseline="-25000"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r>
              <a:rPr lang="en-US" sz="1800">
                <a:solidFill>
                  <a:srgbClr val="555555"/>
                </a:solidFill>
                <a:latin typeface="Rubik"/>
                <a:ea typeface="Rubik"/>
                <a:cs typeface="Rubik"/>
                <a:sym typeface="Rubik"/>
              </a:rPr>
              <a:t>(6/8) = 0.811</a:t>
            </a:r>
            <a:endParaRPr b="0" i="0" sz="1800">
              <a:solidFill>
                <a:srgbClr val="55555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00731"/>
            <a:ext cx="10515600" cy="742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Strong wind factor on decision</a:t>
            </a:r>
            <a:br>
              <a:rPr b="1" lang="en-US"/>
            </a:b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2471158" y="10431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{1666A18D-7D2F-4E15-AA40-19886FB80001}</a:tableStyleId>
              </a:tblPr>
              <a:tblGrid>
                <a:gridCol w="1227100"/>
                <a:gridCol w="1204525"/>
                <a:gridCol w="1204525"/>
                <a:gridCol w="1204525"/>
                <a:gridCol w="1204525"/>
                <a:gridCol w="1204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Outlook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Temp.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Humidity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Wind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Decision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Cool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Sunny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Normal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Overcast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Rain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Mild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9"/>
          <p:cNvSpPr/>
          <p:nvPr/>
        </p:nvSpPr>
        <p:spPr>
          <a:xfrm>
            <a:off x="115910" y="4489798"/>
            <a:ext cx="1160386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Here, there are 6 instances for strong wind. Decision is divided into two equal parts.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1- Entropy(Decision|Wind=Strong) = – p(No) . log</a:t>
            </a:r>
            <a:r>
              <a:rPr baseline="-25000"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p(No) – p(Yes) . log</a:t>
            </a:r>
            <a:r>
              <a:rPr baseline="-25000"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p(Yes)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2- Entropy(Decision|Wind=Strong) = – (3/6) . log</a:t>
            </a:r>
            <a:r>
              <a:rPr baseline="-25000"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(3/6) – (3/6) . log</a:t>
            </a:r>
            <a:r>
              <a:rPr baseline="-25000"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(3/6)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Now, we can turn back to Gain(Decision, Wind) equation.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Gain(Decision, Wind) = Entropy(Decision) – [ p(Decision|Wind=Weak) . Entropy(Decision|Wind=Weak) ] – p(Decision|Wind=Strong) . Entropy(Decision|Wind=Strong) ] </a:t>
            </a:r>
            <a:endParaRPr sz="16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= 0.940 – [ (8/14) . 0.811 ] – [ (6/14). 1] = 0.048</a:t>
            </a:r>
            <a:endParaRPr b="0" i="0" sz="1600">
              <a:solidFill>
                <a:srgbClr val="5555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Other factors on decision</a:t>
            </a:r>
            <a:br>
              <a:rPr b="1" lang="en-US"/>
            </a:b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09411" y="13748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Char char="•"/>
            </a:pPr>
            <a:r>
              <a:rPr lang="en-US">
                <a:solidFill>
                  <a:srgbClr val="555555"/>
                </a:solidFill>
              </a:rPr>
              <a:t>Now, we can turn back to Gain(Decision, Wind) equation.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Char char="•"/>
            </a:pPr>
            <a:r>
              <a:rPr lang="en-US">
                <a:solidFill>
                  <a:srgbClr val="555555"/>
                </a:solidFill>
              </a:rPr>
              <a:t>Gain(Decision, Wind) = Entropy(Decision) – [ p(Decision|Wind=Weak) . Entropy(Decision|Wind=Weak) ] – p(Decision|Wind=Strong) .Entropy(Decision|Wind=Strong) ]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Char char="•"/>
            </a:pPr>
            <a:r>
              <a:rPr lang="en-US">
                <a:solidFill>
                  <a:srgbClr val="555555"/>
                </a:solidFill>
              </a:rPr>
              <a:t>= 0.940 – [ (8/14) . 0.811 ] – [ (6/14). 1] = 0.048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Similar calculation on the other columns.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1- Gain(Decision, Outlook) = 0.246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2- Gain(Decision, Temperature) = 0.029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3- Gain(Decision, Humidity) = 0.151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Root node Selection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seen, outlook factor on decision produces the highest score. That’s why, outlook decision will appear in the root node of the tree.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Now, we need to test dataset for custom subsets of outlook attribute.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90" y="3044901"/>
            <a:ext cx="5540220" cy="191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