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7" r:id="rId9"/>
    <p:sldId id="264" r:id="rId10"/>
    <p:sldId id="278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B73A-4AAC-4E78-8D49-F837BE54EF2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2F67-D7DF-42EC-BB2A-8133A38BCF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B73A-4AAC-4E78-8D49-F837BE54EF2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2F67-D7DF-42EC-BB2A-8133A38BCF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B73A-4AAC-4E78-8D49-F837BE54EF2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2F67-D7DF-42EC-BB2A-8133A38BCF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B73A-4AAC-4E78-8D49-F837BE54EF2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2F67-D7DF-42EC-BB2A-8133A38BCF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B73A-4AAC-4E78-8D49-F837BE54EF2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2F67-D7DF-42EC-BB2A-8133A38BCF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B73A-4AAC-4E78-8D49-F837BE54EF2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2F67-D7DF-42EC-BB2A-8133A38BCF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B73A-4AAC-4E78-8D49-F837BE54EF2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2F67-D7DF-42EC-BB2A-8133A38BCF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B73A-4AAC-4E78-8D49-F837BE54EF2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2F67-D7DF-42EC-BB2A-8133A38BCF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B73A-4AAC-4E78-8D49-F837BE54EF2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2F67-D7DF-42EC-BB2A-8133A38BCF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B73A-4AAC-4E78-8D49-F837BE54EF2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2F67-D7DF-42EC-BB2A-8133A38BCF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B73A-4AAC-4E78-8D49-F837BE54EF2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2F67-D7DF-42EC-BB2A-8133A38BCF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5B73A-4AAC-4E78-8D49-F837BE54EF2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02F67-D7DF-42EC-BB2A-8133A38BCF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05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Bayes’ Theorem is stated as:</a:t>
            </a:r>
          </a:p>
          <a:p>
            <a:endParaRPr lang="en-US" dirty="0"/>
          </a:p>
          <a:p>
            <a:r>
              <a:rPr lang="en-US" dirty="0"/>
              <a:t>P(</a:t>
            </a:r>
            <a:r>
              <a:rPr lang="en-US" dirty="0" err="1"/>
              <a:t>h|d</a:t>
            </a:r>
            <a:r>
              <a:rPr lang="en-US" dirty="0"/>
              <a:t>) = (P(</a:t>
            </a:r>
            <a:r>
              <a:rPr lang="en-US" dirty="0" err="1"/>
              <a:t>d|h</a:t>
            </a:r>
            <a:r>
              <a:rPr lang="en-US" dirty="0"/>
              <a:t>) * P(h)) / P(d)</a:t>
            </a:r>
          </a:p>
          <a:p>
            <a:endParaRPr lang="en-US" dirty="0"/>
          </a:p>
          <a:p>
            <a:r>
              <a:rPr lang="en-US" dirty="0"/>
              <a:t>Where</a:t>
            </a:r>
          </a:p>
          <a:p>
            <a:endParaRPr lang="en-US" dirty="0"/>
          </a:p>
          <a:p>
            <a:r>
              <a:rPr lang="en-US" dirty="0"/>
              <a:t>P(</a:t>
            </a:r>
            <a:r>
              <a:rPr lang="en-US" dirty="0" err="1"/>
              <a:t>h|d</a:t>
            </a:r>
            <a:r>
              <a:rPr lang="en-US" dirty="0"/>
              <a:t>) is the probability of hypothesis h given the data d. This is called the posterior probability.</a:t>
            </a:r>
          </a:p>
          <a:p>
            <a:r>
              <a:rPr lang="en-US" dirty="0"/>
              <a:t>P(</a:t>
            </a:r>
            <a:r>
              <a:rPr lang="en-US" dirty="0" err="1"/>
              <a:t>d|h</a:t>
            </a:r>
            <a:r>
              <a:rPr lang="en-US" dirty="0"/>
              <a:t>) is the probability of data d given that the hypothesis h was true.</a:t>
            </a:r>
          </a:p>
          <a:p>
            <a:r>
              <a:rPr lang="en-US" dirty="0"/>
              <a:t>P(h) is the probability of hypothesis h being true (regardless of the data). This is called the prior probability of h.</a:t>
            </a:r>
          </a:p>
          <a:p>
            <a:r>
              <a:rPr lang="en-US" dirty="0"/>
              <a:t>P(d) is the probability of the data (regardless of the hypothesis).</a:t>
            </a:r>
          </a:p>
          <a:p>
            <a:r>
              <a:rPr lang="en-US" dirty="0"/>
              <a:t>You can see that we are interested in calculating the posterior probability of P(</a:t>
            </a:r>
            <a:r>
              <a:rPr lang="en-US" dirty="0" err="1"/>
              <a:t>h|d</a:t>
            </a:r>
            <a:r>
              <a:rPr lang="en-US" dirty="0"/>
              <a:t>) from the prior probability p(h) with P(D) and P(</a:t>
            </a:r>
            <a:r>
              <a:rPr lang="en-US" dirty="0" err="1"/>
              <a:t>d|h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040192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</a:t>
            </a:r>
            <a:r>
              <a:rPr lang="en-US" dirty="0"/>
              <a:t>of </a:t>
            </a:r>
            <a:r>
              <a:rPr lang="en-US" dirty="0" smtClean="0"/>
              <a:t>Bayes Theorem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9248" y="1600200"/>
            <a:ext cx="810550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Classifiers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1012" y="1781969"/>
            <a:ext cx="8181975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Classifiers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47800"/>
            <a:ext cx="8458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Naïve Bayes </a:t>
            </a:r>
            <a:r>
              <a:rPr lang="en-US" dirty="0" smtClean="0"/>
              <a:t>Classifier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6325" y="1638023"/>
            <a:ext cx="8839199" cy="4686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Estimate Probabilities from Data?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6391" y="1235500"/>
            <a:ext cx="8224209" cy="547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Estimate Probabilities from Data?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6253" y="1677194"/>
            <a:ext cx="8655560" cy="4799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How to Estimate Probabilities from Data?</a:t>
            </a:r>
            <a:endParaRPr lang="en-US" sz="3600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15064"/>
            <a:ext cx="8762999" cy="5746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Naïve </a:t>
            </a:r>
            <a:r>
              <a:rPr lang="en-US" dirty="0" err="1"/>
              <a:t>BayesClassifier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7364" y="1304424"/>
            <a:ext cx="8533844" cy="5618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</a:t>
            </a: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28002"/>
            <a:ext cx="8458199" cy="4826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Probability </a:t>
            </a:r>
            <a:r>
              <a:rPr lang="en-US" dirty="0" smtClean="0"/>
              <a:t>is the study of randomness and uncertainty</a:t>
            </a:r>
          </a:p>
          <a:p>
            <a:r>
              <a:rPr lang="en-US" dirty="0" smtClean="0"/>
              <a:t>A </a:t>
            </a:r>
            <a:r>
              <a:rPr lang="en-US" b="1" i="1" dirty="0" smtClean="0"/>
              <a:t>random experiment</a:t>
            </a:r>
            <a:r>
              <a:rPr lang="en-US" dirty="0" smtClean="0"/>
              <a:t> is a process whose outcome is uncertain.</a:t>
            </a:r>
          </a:p>
          <a:p>
            <a:pPr lvl="1"/>
            <a:r>
              <a:rPr lang="en-US" dirty="0" smtClean="0"/>
              <a:t>Tossing a coin (head or tail)</a:t>
            </a:r>
          </a:p>
          <a:p>
            <a:pPr lvl="1"/>
            <a:r>
              <a:rPr lang="en-US" dirty="0" smtClean="0"/>
              <a:t>Toss 10 coins</a:t>
            </a:r>
          </a:p>
          <a:p>
            <a:pPr lvl="1"/>
            <a:r>
              <a:rPr lang="en-US" dirty="0" smtClean="0"/>
              <a:t>Toss a coin repeatedly until you got a head</a:t>
            </a:r>
          </a:p>
          <a:p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Class Work: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56112"/>
            <a:ext cx="7238999" cy="5384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381000"/>
            <a:ext cx="6092491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33493"/>
            <a:ext cx="8229600" cy="525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References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9640" y="1828801"/>
            <a:ext cx="8759560" cy="3966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and Sample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sample space</a:t>
            </a:r>
            <a:r>
              <a:rPr lang="en-US" dirty="0"/>
              <a:t>, is a set of all possible outcomes of a random experiment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i="1" dirty="0" smtClean="0"/>
              <a:t>Simple Event</a:t>
            </a:r>
            <a:r>
              <a:rPr lang="en-US" dirty="0" smtClean="0"/>
              <a:t> </a:t>
            </a:r>
            <a:r>
              <a:rPr lang="en-US" dirty="0"/>
              <a:t>is an event </a:t>
            </a:r>
            <a:r>
              <a:rPr lang="en-US" dirty="0" smtClean="0"/>
              <a:t>with only</a:t>
            </a:r>
            <a:r>
              <a:rPr lang="en-US" dirty="0"/>
              <a:t> </a:t>
            </a:r>
            <a:r>
              <a:rPr lang="en-US" i="1" dirty="0"/>
              <a:t>one</a:t>
            </a:r>
            <a:r>
              <a:rPr lang="en-US" dirty="0"/>
              <a:t> outcome</a:t>
            </a:r>
            <a:r>
              <a:rPr lang="en-US" dirty="0" smtClean="0"/>
              <a:t>.</a:t>
            </a:r>
          </a:p>
          <a:p>
            <a:r>
              <a:rPr lang="en-US" b="1" i="1" dirty="0" smtClean="0"/>
              <a:t>Event </a:t>
            </a:r>
            <a:r>
              <a:rPr lang="en-US" dirty="0" smtClean="0"/>
              <a:t>is </a:t>
            </a:r>
            <a:r>
              <a:rPr lang="en-US" dirty="0"/>
              <a:t>a particular collection of outcomes</a:t>
            </a:r>
            <a:endParaRPr lang="en-US" b="1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1999" y="2743200"/>
            <a:ext cx="444649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2858116"/>
            <a:ext cx="2171700" cy="1418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random variable is a variable whose value is unknown or a function that assigns values to each of an experiment's outcomes. </a:t>
            </a:r>
            <a:endParaRPr lang="en-US" dirty="0" smtClean="0"/>
          </a:p>
          <a:p>
            <a:r>
              <a:rPr lang="en-US" dirty="0" smtClean="0"/>
              <a:t>OR</a:t>
            </a:r>
          </a:p>
          <a:p>
            <a:r>
              <a:rPr lang="en-US" dirty="0"/>
              <a:t>A </a:t>
            </a:r>
            <a:r>
              <a:rPr lang="en-US" b="1" i="1" dirty="0"/>
              <a:t>random variable</a:t>
            </a:r>
            <a:r>
              <a:rPr lang="en-US" dirty="0"/>
              <a:t>, is a variable whose possible values are numerical outcomes of a </a:t>
            </a:r>
            <a:r>
              <a:rPr lang="en-US" b="1" dirty="0"/>
              <a:t>random experiment</a:t>
            </a:r>
            <a:r>
              <a:rPr lang="en-US" dirty="0"/>
              <a:t>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4876799"/>
            <a:ext cx="3429000" cy="1796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Variables can be either </a:t>
            </a:r>
            <a:r>
              <a:rPr lang="en-US" b="1" i="1" dirty="0"/>
              <a:t>Discrete or Continuous</a:t>
            </a:r>
            <a:r>
              <a:rPr lang="en-US" dirty="0"/>
              <a:t>:</a:t>
            </a:r>
          </a:p>
          <a:p>
            <a:r>
              <a:rPr lang="en-US" dirty="0"/>
              <a:t>Discrete Data can only take certain values (such as 1,2,3,4,5)</a:t>
            </a:r>
          </a:p>
          <a:p>
            <a:r>
              <a:rPr lang="en-US" dirty="0"/>
              <a:t>Continuous Data can take any value within a range (such as a person's height)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Probability is associated with an event</a:t>
            </a:r>
          </a:p>
          <a:p>
            <a:r>
              <a:rPr lang="en-US" dirty="0"/>
              <a:t>Probability is the measure of the likelihood that an event will occur in a Random Experiment</a:t>
            </a:r>
            <a:r>
              <a:rPr lang="en-US" dirty="0" smtClean="0"/>
              <a:t>.</a:t>
            </a:r>
          </a:p>
          <a:p>
            <a:r>
              <a:rPr lang="en-US" dirty="0"/>
              <a:t>Probability is quantified as a number between 0 and 1, where, loosely speaking, 0 indicates impossibility and 1 indicates certainty. </a:t>
            </a:r>
            <a:endParaRPr lang="en-US" dirty="0" smtClean="0"/>
          </a:p>
          <a:p>
            <a:r>
              <a:rPr lang="en-US" dirty="0"/>
              <a:t>The higher the probability of an event, the more likely it is that the event will occur.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</a:t>
            </a:r>
            <a:r>
              <a:rPr lang="en-US" dirty="0" smtClean="0"/>
              <a:t>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 </a:t>
            </a:r>
            <a:r>
              <a:rPr lang="en-US" b="1" dirty="0"/>
              <a:t>conditional probability</a:t>
            </a:r>
            <a:r>
              <a:rPr lang="en-US" dirty="0"/>
              <a:t> of an event B in relationship to an event A is the probability that event B occurs given that event A has already occurred. The notation for conditional probability is P(B|A) [pronounced as </a:t>
            </a:r>
            <a:r>
              <a:rPr lang="en-US" i="1" dirty="0"/>
              <a:t>The probability of event B given A</a:t>
            </a:r>
            <a:r>
              <a:rPr lang="en-US" dirty="0" smtClean="0"/>
              <a:t>].</a:t>
            </a:r>
          </a:p>
          <a:p>
            <a:pPr lvl="1"/>
            <a:r>
              <a:rPr lang="en-US" dirty="0"/>
              <a:t>P(B|A) = P(A and B) / P(A</a:t>
            </a:r>
            <a:r>
              <a:rPr lang="en-US" dirty="0" smtClean="0"/>
              <a:t>)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b="1" dirty="0"/>
              <a:t>Multiplication Rule </a:t>
            </a:r>
            <a:r>
              <a:rPr lang="en-US" b="1" dirty="0" smtClean="0"/>
              <a:t>1:</a:t>
            </a:r>
            <a:r>
              <a:rPr lang="en-US" b="1" dirty="0"/>
              <a:t> </a:t>
            </a:r>
            <a:r>
              <a:rPr lang="en-US" dirty="0"/>
              <a:t>When two events, A and B, are dependent, the probability of both occurring is:</a:t>
            </a:r>
          </a:p>
          <a:p>
            <a:pPr lvl="1"/>
            <a:r>
              <a:rPr lang="en-US" dirty="0"/>
              <a:t>P(A and B)  =  P(A) </a:t>
            </a:r>
            <a:r>
              <a:rPr lang="en-US" b="1" dirty="0"/>
              <a:t>·</a:t>
            </a:r>
            <a:r>
              <a:rPr lang="en-US" dirty="0"/>
              <a:t> P(B|A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Multiplication Rule 2: </a:t>
            </a:r>
            <a:r>
              <a:rPr lang="en-US" dirty="0" smtClean="0"/>
              <a:t>When two events, A and B, </a:t>
            </a:r>
            <a:r>
              <a:rPr lang="en-US" smtClean="0"/>
              <a:t>are independent</a:t>
            </a:r>
            <a:r>
              <a:rPr lang="en-US" dirty="0" smtClean="0"/>
              <a:t>, the probability of both occurring is:</a:t>
            </a:r>
          </a:p>
          <a:p>
            <a:r>
              <a:rPr lang="en-US" dirty="0" smtClean="0"/>
              <a:t>P(A and B)  =  P(A) </a:t>
            </a:r>
            <a:r>
              <a:rPr lang="en-US" b="1" dirty="0" smtClean="0"/>
              <a:t>·</a:t>
            </a:r>
            <a:r>
              <a:rPr lang="en-US" dirty="0" smtClean="0"/>
              <a:t> P(B)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Prior Probability Vs Posterior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Prior Probability </a:t>
            </a:r>
            <a:r>
              <a:rPr lang="en-US" dirty="0" smtClean="0"/>
              <a:t>in statistical inference, is the probability of an event before new data is collected (i.e. before experiment is performed)</a:t>
            </a:r>
          </a:p>
          <a:p>
            <a:r>
              <a:rPr lang="en-US" b="1" i="1" dirty="0" smtClean="0"/>
              <a:t>Posterior Probability </a:t>
            </a:r>
            <a:r>
              <a:rPr lang="en-US" dirty="0" smtClean="0"/>
              <a:t>is revised or updated probability of an event occurring after taking into consideration of new information. It is calculated by updating the prior probability using Bayes’ theorem. 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Bayes’ Theorem (also known as Bayes’ rule) is a deceptively simple formula used to calculate </a:t>
            </a:r>
            <a:r>
              <a:rPr lang="en-US" u="sng" dirty="0"/>
              <a:t>conditional probability</a:t>
            </a:r>
            <a:r>
              <a:rPr lang="en-US" dirty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599" y="3733800"/>
            <a:ext cx="426019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</TotalTime>
  <Words>407</Words>
  <Application>Microsoft Office PowerPoint</Application>
  <PresentationFormat>On-screen Show (4:3)</PresentationFormat>
  <Paragraphs>66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Naïve Bayes</vt:lpstr>
      <vt:lpstr>Probability Basics</vt:lpstr>
      <vt:lpstr>Event and Sample Space</vt:lpstr>
      <vt:lpstr>Random Variables</vt:lpstr>
      <vt:lpstr>Random Variables</vt:lpstr>
      <vt:lpstr>Probability</vt:lpstr>
      <vt:lpstr>Conditional Probability</vt:lpstr>
      <vt:lpstr>Prior Probability Vs Posterior Probability</vt:lpstr>
      <vt:lpstr>Bayes’ Rule</vt:lpstr>
      <vt:lpstr>Bayes Theorem</vt:lpstr>
      <vt:lpstr>Example of Bayes Theorem</vt:lpstr>
      <vt:lpstr>Bayesian Classifiers</vt:lpstr>
      <vt:lpstr>Bayesian Classifiers</vt:lpstr>
      <vt:lpstr>Naïve Bayes Classifier</vt:lpstr>
      <vt:lpstr>How to Estimate Probabilities from Data?</vt:lpstr>
      <vt:lpstr>How to Estimate Probabilities from Data?</vt:lpstr>
      <vt:lpstr>How to Estimate Probabilities from Data?</vt:lpstr>
      <vt:lpstr>Example of Naïve BayesClassifier</vt:lpstr>
      <vt:lpstr>Naïve Bayes Classifier</vt:lpstr>
      <vt:lpstr>Class Work:</vt:lpstr>
      <vt:lpstr>Solution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muhammad.shahzad</dc:creator>
  <cp:lastModifiedBy>Administrator</cp:lastModifiedBy>
  <cp:revision>24</cp:revision>
  <dcterms:created xsi:type="dcterms:W3CDTF">2020-02-10T05:18:00Z</dcterms:created>
  <dcterms:modified xsi:type="dcterms:W3CDTF">2021-05-05T05:38:52Z</dcterms:modified>
</cp:coreProperties>
</file>