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3460750" cx="4610100"/>
  <p:notesSz cx="4610100" cy="3460750"/>
  <p:embeddedFontLst>
    <p:embeddedFont>
      <p:font typeface="Tahom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6F7B27-045F-42A1-9E89-7C13E17366E3}">
  <a:tblStyle styleId="{276F7B27-045F-42A1-9E89-7C13E17366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bold.fntdata"/><Relationship Id="rId12" Type="http://schemas.openxmlformats.org/officeDocument/2006/relationships/slide" Target="slides/slide6.xml"/><Relationship Id="rId34" Type="http://schemas.openxmlformats.org/officeDocument/2006/relationships/font" Target="fonts/Tahoma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99199" y="2791256"/>
            <a:ext cx="609600" cy="609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4608195" cy="229235"/>
          </a:xfrm>
          <a:custGeom>
            <a:rect b="b" l="l" r="r" t="t"/>
            <a:pathLst>
              <a:path extrusionOk="0" h="229235" w="4608195">
                <a:moveTo>
                  <a:pt x="0" y="228697"/>
                </a:moveTo>
                <a:lnTo>
                  <a:pt x="4607940" y="228697"/>
                </a:lnTo>
                <a:lnTo>
                  <a:pt x="4607940" y="0"/>
                </a:lnTo>
                <a:lnTo>
                  <a:pt x="0" y="0"/>
                </a:lnTo>
                <a:lnTo>
                  <a:pt x="0" y="2286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660702"/>
            <a:ext cx="4608195" cy="2795905"/>
          </a:xfrm>
          <a:custGeom>
            <a:rect b="b" l="l" r="r" t="t"/>
            <a:pathLst>
              <a:path extrusionOk="0" h="2795904" w="4608195">
                <a:moveTo>
                  <a:pt x="0" y="2795348"/>
                </a:moveTo>
                <a:lnTo>
                  <a:pt x="4607940" y="2795348"/>
                </a:lnTo>
                <a:lnTo>
                  <a:pt x="4607940" y="0"/>
                </a:lnTo>
                <a:lnTo>
                  <a:pt x="0" y="0"/>
                </a:lnTo>
                <a:lnTo>
                  <a:pt x="0" y="2795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228697"/>
            <a:ext cx="1062355" cy="432434"/>
          </a:xfrm>
          <a:custGeom>
            <a:rect b="b" l="l" r="r" t="t"/>
            <a:pathLst>
              <a:path extrusionOk="0" h="432434" w="1062355">
                <a:moveTo>
                  <a:pt x="0" y="432005"/>
                </a:moveTo>
                <a:lnTo>
                  <a:pt x="1062014" y="432005"/>
                </a:lnTo>
                <a:lnTo>
                  <a:pt x="1062014" y="0"/>
                </a:lnTo>
                <a:lnTo>
                  <a:pt x="0" y="0"/>
                </a:lnTo>
                <a:lnTo>
                  <a:pt x="0" y="432005"/>
                </a:lnTo>
                <a:close/>
              </a:path>
            </a:pathLst>
          </a:custGeom>
          <a:solidFill>
            <a:srgbClr val="FDB8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098017" y="228697"/>
            <a:ext cx="3510279" cy="432434"/>
          </a:xfrm>
          <a:custGeom>
            <a:rect b="b" l="l" r="r" t="t"/>
            <a:pathLst>
              <a:path extrusionOk="0" h="432434" w="3510279">
                <a:moveTo>
                  <a:pt x="0" y="432005"/>
                </a:moveTo>
                <a:lnTo>
                  <a:pt x="3509923" y="432005"/>
                </a:lnTo>
                <a:lnTo>
                  <a:pt x="3509923" y="0"/>
                </a:lnTo>
                <a:lnTo>
                  <a:pt x="0" y="0"/>
                </a:lnTo>
                <a:lnTo>
                  <a:pt x="0" y="432005"/>
                </a:lnTo>
              </a:path>
            </a:pathLst>
          </a:custGeom>
          <a:solidFill>
            <a:srgbClr val="7F7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347295" y="1115029"/>
            <a:ext cx="3915509" cy="17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99199" y="2791256"/>
            <a:ext cx="609600" cy="609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0"/>
            <a:ext cx="4608195" cy="3456304"/>
          </a:xfrm>
          <a:custGeom>
            <a:rect b="b" l="l" r="r" t="t"/>
            <a:pathLst>
              <a:path extrusionOk="0" h="3456304" w="4608195">
                <a:moveTo>
                  <a:pt x="0" y="3456066"/>
                </a:moveTo>
                <a:lnTo>
                  <a:pt x="4607940" y="3456066"/>
                </a:lnTo>
                <a:lnTo>
                  <a:pt x="4607940" y="15"/>
                </a:lnTo>
                <a:lnTo>
                  <a:pt x="0" y="15"/>
                </a:lnTo>
                <a:lnTo>
                  <a:pt x="0" y="34560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59993" y="276048"/>
            <a:ext cx="3384560" cy="205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9199" y="2791256"/>
            <a:ext cx="609600" cy="6096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47295" y="1115029"/>
            <a:ext cx="3915509" cy="17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4608195" cy="229235"/>
          </a:xfrm>
          <a:custGeom>
            <a:rect b="b" l="l" r="r" t="t"/>
            <a:pathLst>
              <a:path extrusionOk="0" h="229235" w="4608195">
                <a:moveTo>
                  <a:pt x="0" y="228697"/>
                </a:moveTo>
                <a:lnTo>
                  <a:pt x="4607940" y="228697"/>
                </a:lnTo>
                <a:lnTo>
                  <a:pt x="4607940" y="0"/>
                </a:lnTo>
                <a:lnTo>
                  <a:pt x="0" y="0"/>
                </a:lnTo>
                <a:lnTo>
                  <a:pt x="0" y="22869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0" y="660702"/>
            <a:ext cx="4608195" cy="2075814"/>
          </a:xfrm>
          <a:custGeom>
            <a:rect b="b" l="l" r="r" t="t"/>
            <a:pathLst>
              <a:path extrusionOk="0" h="2075814" w="4608195">
                <a:moveTo>
                  <a:pt x="0" y="2075340"/>
                </a:moveTo>
                <a:lnTo>
                  <a:pt x="4607940" y="2075340"/>
                </a:lnTo>
                <a:lnTo>
                  <a:pt x="4607940" y="0"/>
                </a:lnTo>
                <a:lnTo>
                  <a:pt x="0" y="0"/>
                </a:lnTo>
                <a:lnTo>
                  <a:pt x="0" y="20753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0" y="2772049"/>
            <a:ext cx="1062355" cy="684530"/>
          </a:xfrm>
          <a:custGeom>
            <a:rect b="b" l="l" r="r" t="t"/>
            <a:pathLst>
              <a:path extrusionOk="0" h="684529" w="1062355">
                <a:moveTo>
                  <a:pt x="0" y="684001"/>
                </a:moveTo>
                <a:lnTo>
                  <a:pt x="1062014" y="684001"/>
                </a:lnTo>
                <a:lnTo>
                  <a:pt x="1062014" y="0"/>
                </a:lnTo>
                <a:lnTo>
                  <a:pt x="0" y="0"/>
                </a:lnTo>
                <a:lnTo>
                  <a:pt x="0" y="684001"/>
                </a:lnTo>
                <a:close/>
              </a:path>
            </a:pathLst>
          </a:custGeom>
          <a:solidFill>
            <a:srgbClr val="1B49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1098017" y="2772049"/>
            <a:ext cx="3510279" cy="684530"/>
          </a:xfrm>
          <a:custGeom>
            <a:rect b="b" l="l" r="r" t="t"/>
            <a:pathLst>
              <a:path extrusionOk="0" h="684529" w="3510279">
                <a:moveTo>
                  <a:pt x="0" y="684001"/>
                </a:moveTo>
                <a:lnTo>
                  <a:pt x="3509923" y="684001"/>
                </a:lnTo>
                <a:lnTo>
                  <a:pt x="3509923" y="0"/>
                </a:lnTo>
                <a:lnTo>
                  <a:pt x="0" y="0"/>
                </a:lnTo>
                <a:lnTo>
                  <a:pt x="0" y="684001"/>
                </a:lnTo>
              </a:path>
            </a:pathLst>
          </a:custGeom>
          <a:solidFill>
            <a:srgbClr val="7F7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99199" y="2791256"/>
            <a:ext cx="609600" cy="60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228697"/>
            <a:ext cx="1062355" cy="432434"/>
          </a:xfrm>
          <a:custGeom>
            <a:rect b="b" l="l" r="r" t="t"/>
            <a:pathLst>
              <a:path extrusionOk="0" h="432434" w="1062355">
                <a:moveTo>
                  <a:pt x="0" y="432005"/>
                </a:moveTo>
                <a:lnTo>
                  <a:pt x="1062014" y="432005"/>
                </a:lnTo>
                <a:lnTo>
                  <a:pt x="1062014" y="0"/>
                </a:lnTo>
                <a:lnTo>
                  <a:pt x="0" y="0"/>
                </a:lnTo>
                <a:lnTo>
                  <a:pt x="0" y="432005"/>
                </a:lnTo>
                <a:close/>
              </a:path>
            </a:pathLst>
          </a:custGeom>
          <a:solidFill>
            <a:srgbClr val="FDB8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1098017" y="228697"/>
            <a:ext cx="3510279" cy="432434"/>
          </a:xfrm>
          <a:custGeom>
            <a:rect b="b" l="l" r="r" t="t"/>
            <a:pathLst>
              <a:path extrusionOk="0" h="432434" w="3510279">
                <a:moveTo>
                  <a:pt x="0" y="432005"/>
                </a:moveTo>
                <a:lnTo>
                  <a:pt x="3509923" y="432005"/>
                </a:lnTo>
                <a:lnTo>
                  <a:pt x="3509923" y="0"/>
                </a:lnTo>
                <a:lnTo>
                  <a:pt x="0" y="0"/>
                </a:lnTo>
                <a:lnTo>
                  <a:pt x="0" y="432005"/>
                </a:lnTo>
              </a:path>
            </a:pathLst>
          </a:custGeom>
          <a:solidFill>
            <a:srgbClr val="7F7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710072" y="277193"/>
            <a:ext cx="3189954" cy="1449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CH#13Uncertainty</a:t>
            </a:r>
            <a:endParaRPr/>
          </a:p>
          <a:p>
            <a:pPr indent="0" lvl="0" marL="504825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/>
            </a:br>
            <a:br>
              <a:rPr lang="en-US" sz="1000"/>
            </a:br>
            <a:r>
              <a:rPr lang="en-US" sz="1000"/>
              <a:t> </a:t>
            </a: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r>
              <a:rPr lang="en-US" sz="1000"/>
              <a:t>There’s always a chance that</a:t>
            </a:r>
            <a:endParaRPr sz="1000"/>
          </a:p>
        </p:txBody>
      </p:sp>
      <p:sp>
        <p:nvSpPr>
          <p:cNvPr id="60" name="Google Shape;60;p7"/>
          <p:cNvSpPr txBox="1"/>
          <p:nvPr/>
        </p:nvSpPr>
        <p:spPr>
          <a:xfrm>
            <a:off x="1009650" y="1726308"/>
            <a:ext cx="26670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Things don’t happen as you expect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7" y="2780805"/>
            <a:ext cx="1062355" cy="66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Probabilities</a:t>
            </a:r>
            <a:endParaRPr/>
          </a:p>
          <a:p>
            <a:pPr indent="0" lvl="0" marL="504825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language of propositions</a:t>
            </a:r>
            <a:endParaRPr sz="1000"/>
          </a:p>
        </p:txBody>
      </p:sp>
      <p:sp>
        <p:nvSpPr>
          <p:cNvPr id="119" name="Google Shape;119;p16"/>
          <p:cNvSpPr txBox="1"/>
          <p:nvPr/>
        </p:nvSpPr>
        <p:spPr>
          <a:xfrm>
            <a:off x="347298" y="1442334"/>
            <a:ext cx="3644265" cy="94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Variable: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like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</a:t>
            </a:r>
            <a:r>
              <a:rPr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possible values for a variable. e.g.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</a:t>
            </a:r>
            <a:r>
              <a:rPr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domain of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3000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59996" y="3267539"/>
            <a:ext cx="1828800" cy="0"/>
          </a:xfrm>
          <a:custGeom>
            <a:rect b="b" l="l" r="r" t="t"/>
            <a:pathLst>
              <a:path extrusionOk="0" h="120000"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238250" y="277193"/>
            <a:ext cx="26617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Probabilities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47650" y="815975"/>
            <a:ext cx="3915509" cy="2603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Noto Sans Symbols"/>
              <a:buChar char="∙"/>
            </a:pPr>
            <a:r>
              <a:rPr b="1" lang="en-US" sz="900"/>
              <a:t>A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C00000"/>
                </a:solidFill>
              </a:rPr>
              <a:t>random</a:t>
            </a:r>
            <a:r>
              <a:rPr b="1"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C00000"/>
                </a:solidFill>
              </a:rPr>
              <a:t>variable</a:t>
            </a:r>
            <a:r>
              <a:rPr b="1"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can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take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on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one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of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a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set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of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different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values,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each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with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an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associated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probability.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900"/>
              <a:t>Its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value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at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a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particular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time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is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C00000"/>
                </a:solidFill>
              </a:rPr>
              <a:t>subject</a:t>
            </a:r>
            <a:r>
              <a:rPr b="1"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C00000"/>
                </a:solidFill>
              </a:rPr>
              <a:t>to</a:t>
            </a:r>
            <a:r>
              <a:rPr b="1"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C00000"/>
                </a:solidFill>
              </a:rPr>
              <a:t>random</a:t>
            </a:r>
            <a:r>
              <a:rPr b="1"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C00000"/>
                </a:solidFill>
              </a:rPr>
              <a:t>variation</a:t>
            </a:r>
            <a:r>
              <a:rPr b="1" lang="en-US" sz="900"/>
              <a:t>.</a:t>
            </a:r>
            <a:endParaRPr sz="900"/>
          </a:p>
          <a:p>
            <a:pPr indent="-286385" lvl="1" marL="756285" marR="64135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Char char="•"/>
            </a:pPr>
            <a:r>
              <a:rPr i="1" lang="en-US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r>
              <a:rPr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take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discrete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(often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finite)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values</a:t>
            </a:r>
            <a:endParaRPr/>
          </a:p>
          <a:p>
            <a:pPr indent="-286385" lvl="1" marL="756285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Char char="•"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exhaustive</a:t>
            </a:r>
            <a:r>
              <a:rPr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mutually</a:t>
            </a:r>
            <a:r>
              <a:rPr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exclusive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7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174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Noto Sans Symbols"/>
              <a:buChar char="∙"/>
            </a:pPr>
            <a:r>
              <a:rPr b="1" lang="en-US" sz="900"/>
              <a:t>For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us,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random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variables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will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have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a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discrete,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countable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(usually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finite)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domain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of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C00000"/>
                </a:solidFill>
              </a:rPr>
              <a:t>arbitrary</a:t>
            </a:r>
            <a:r>
              <a:rPr b="1"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C00000"/>
                </a:solidFill>
              </a:rPr>
              <a:t>values</a:t>
            </a:r>
            <a:r>
              <a:rPr b="1" lang="en-US" sz="900"/>
              <a:t>.</a:t>
            </a:r>
            <a:endParaRPr sz="900"/>
          </a:p>
          <a:p>
            <a:pPr indent="-342900" lvl="0" marL="81280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Noto Sans Symbols"/>
              <a:buChar char="∙"/>
            </a:pPr>
            <a:r>
              <a:rPr lang="en-US" sz="900"/>
              <a:t>Mathematical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/>
              <a:t>statistics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/>
              <a:t>usually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/>
              <a:t>calls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/>
              <a:t>these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0">
                <a:solidFill>
                  <a:srgbClr val="C00000"/>
                </a:solidFill>
              </a:rPr>
              <a:t>random</a:t>
            </a:r>
            <a:r>
              <a:rPr i="1" lang="en-US" sz="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0">
                <a:solidFill>
                  <a:srgbClr val="C00000"/>
                </a:solidFill>
              </a:rPr>
              <a:t>elements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385" lvl="0" marL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Char char="•"/>
            </a:pPr>
            <a:r>
              <a:rPr b="1" lang="en-US" sz="900"/>
              <a:t>Example: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Weather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is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a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>
                <a:solidFill>
                  <a:schemeClr val="dk2"/>
                </a:solidFill>
              </a:rPr>
              <a:t>discrete</a:t>
            </a:r>
            <a:r>
              <a:rPr b="1" lang="en-US" sz="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>
                <a:solidFill>
                  <a:schemeClr val="dk2"/>
                </a:solidFill>
              </a:rPr>
              <a:t>random</a:t>
            </a:r>
            <a:r>
              <a:rPr b="1" lang="en-US" sz="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>
                <a:solidFill>
                  <a:schemeClr val="dk2"/>
                </a:solidFill>
              </a:rPr>
              <a:t>variable</a:t>
            </a:r>
            <a:r>
              <a:rPr b="1" lang="en-US" sz="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with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domain</a:t>
            </a:r>
            <a:endParaRPr sz="900"/>
          </a:p>
          <a:p>
            <a:pPr indent="0" lvl="0" marL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{sunny,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rain,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cloudy,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snow}.</a:t>
            </a:r>
            <a:endParaRPr sz="900"/>
          </a:p>
          <a:p>
            <a:pPr indent="-286385" lvl="0" marL="756285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Char char="•"/>
            </a:pPr>
            <a:r>
              <a:rPr b="1" i="1" lang="en-US" sz="900"/>
              <a:t>Example:</a:t>
            </a:r>
            <a:r>
              <a:rPr b="1"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/>
              <a:t>A</a:t>
            </a:r>
            <a:r>
              <a:rPr b="1"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3232CC"/>
                </a:solidFill>
              </a:rPr>
              <a:t>Boolean</a:t>
            </a:r>
            <a:r>
              <a:rPr b="1" i="1" lang="en-US" sz="90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3232CC"/>
                </a:solidFill>
              </a:rPr>
              <a:t>random</a:t>
            </a:r>
            <a:r>
              <a:rPr b="1" i="1" lang="en-US" sz="90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0">
                <a:solidFill>
                  <a:srgbClr val="3232CC"/>
                </a:solidFill>
              </a:rPr>
              <a:t>variable</a:t>
            </a:r>
            <a:r>
              <a:rPr b="1" i="1" lang="en-US" sz="90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has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the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domain</a:t>
            </a:r>
            <a:r>
              <a:rPr b="1"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0"/>
              <a:t>{true,false},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10072" y="277193"/>
            <a:ext cx="31899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</a:t>
            </a:r>
            <a:endParaRPr/>
          </a:p>
          <a:p>
            <a:pPr indent="0" lvl="0" marL="504825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Language</a:t>
            </a:r>
            <a:endParaRPr sz="1000"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47295" y="1115029"/>
            <a:ext cx="3915509" cy="90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consider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sunny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rainy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cloudy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snow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  <a:p>
            <a:pPr indent="0" lvl="0" marL="141605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sunny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100"/>
              <a:t>0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/>
              <a:t>6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rain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100"/>
              <a:t>0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/>
              <a:t>1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cludy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8956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/>
              <a:t>0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/>
              <a:t>29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snow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/>
              <a:t>0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/>
              <a:t>01</a:t>
            </a:r>
            <a:endParaRPr/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/>
              <a:t>is a </a:t>
            </a:r>
            <a:r>
              <a:rPr lang="en-US" sz="1100">
                <a:solidFill>
                  <a:schemeClr val="dk2"/>
                </a:solidFill>
              </a:rPr>
              <a:t>probability distribution</a:t>
            </a:r>
            <a:r>
              <a:rPr lang="en-US" sz="1100"/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76385" y="2156616"/>
            <a:ext cx="1064895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566635" y="2064602"/>
            <a:ext cx="1993900" cy="0"/>
          </a:xfrm>
          <a:custGeom>
            <a:rect b="b" l="l" r="r" t="t"/>
            <a:pathLst>
              <a:path extrusionOk="0" h="120000"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566635" y="2067126"/>
            <a:ext cx="0" cy="349250"/>
          </a:xfrm>
          <a:custGeom>
            <a:rect b="b" l="l" r="r" t="t"/>
            <a:pathLst>
              <a:path extrusionOk="0" h="349250" w="120000">
                <a:moveTo>
                  <a:pt x="0" y="0"/>
                </a:moveTo>
                <a:lnTo>
                  <a:pt x="0" y="3492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629843" y="2067830"/>
            <a:ext cx="186753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	rainy	cloudy	snow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559942" y="2067126"/>
            <a:ext cx="0" cy="349250"/>
          </a:xfrm>
          <a:custGeom>
            <a:rect b="b" l="l" r="r" t="t"/>
            <a:pathLst>
              <a:path extrusionOk="0" h="349250" w="120000">
                <a:moveTo>
                  <a:pt x="0" y="0"/>
                </a:moveTo>
                <a:lnTo>
                  <a:pt x="0" y="3492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566635" y="2241743"/>
            <a:ext cx="1993900" cy="0"/>
          </a:xfrm>
          <a:custGeom>
            <a:rect b="b" l="l" r="r" t="t"/>
            <a:pathLst>
              <a:path extrusionOk="0" h="120000"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717333" y="2244959"/>
            <a:ext cx="175387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	0.1	0.29	0.01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566635" y="2418862"/>
            <a:ext cx="1993900" cy="0"/>
          </a:xfrm>
          <a:custGeom>
            <a:rect b="b" l="l" r="r" t="t"/>
            <a:pathLst>
              <a:path extrusionOk="0" h="120000"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76385" y="2456164"/>
            <a:ext cx="3014345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short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Probabilities</a:t>
            </a:r>
            <a:endParaRPr/>
          </a:p>
          <a:p>
            <a:pPr indent="0" lvl="0" marL="504825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Concepts</a:t>
            </a:r>
            <a:endParaRPr sz="1000"/>
          </a:p>
        </p:txBody>
      </p:sp>
      <p:sp>
        <p:nvSpPr>
          <p:cNvPr id="147" name="Google Shape;147;p19"/>
          <p:cNvSpPr txBox="1"/>
          <p:nvPr/>
        </p:nvSpPr>
        <p:spPr>
          <a:xfrm>
            <a:off x="347298" y="1173119"/>
            <a:ext cx="3836035" cy="2331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Space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 possible worlds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9259" marR="0" rtl="0" algn="l">
              <a:lnSpc>
                <a:spcPct val="12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dice roll: Ω = (1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925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 = all possible worlds; </a:t>
            </a:r>
            <a:r>
              <a:rPr lang="en-US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one world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every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aseline="30000"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∈Ω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=No: of Favorable events/Total no; of events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possiblity of obtaining a head in a coin toss?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Possibility of odd numbers in Die?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P(1)=P(2)=P(3)=P(4)=P(5)=P(6)=1/6.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</a:t>
            </a:r>
            <a:endParaRPr/>
          </a:p>
          <a:p>
            <a:pPr indent="0" lvl="0" marL="504825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Axioms</a:t>
            </a:r>
            <a:endParaRPr sz="1000"/>
          </a:p>
        </p:txBody>
      </p:sp>
      <p:sp>
        <p:nvSpPr>
          <p:cNvPr id="153" name="Google Shape;153;p20"/>
          <p:cNvSpPr txBox="1"/>
          <p:nvPr/>
        </p:nvSpPr>
        <p:spPr>
          <a:xfrm>
            <a:off x="347297" y="1367417"/>
            <a:ext cx="3093085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Kolmorogorov’s axioms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every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 </a:t>
            </a:r>
            <a:r>
              <a:rPr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∈Ω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¬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=P </a:t>
            </a:r>
            <a:r>
              <a:rPr baseline="-2500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∈¬</a:t>
            </a:r>
            <a:r>
              <a:rPr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¬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∨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∧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347297" y="2537592"/>
            <a:ext cx="150876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The Monty Hall Problem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100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Try it yourself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Probabilities</a:t>
            </a:r>
            <a:endParaRPr/>
          </a:p>
          <a:p>
            <a:pPr indent="0" lvl="0" marL="504825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More concepts and one example</a:t>
            </a:r>
            <a:endParaRPr sz="1000"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47295" y="1115029"/>
            <a:ext cx="3915509" cy="17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550">
            <a:spAutoFit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Unconditional/Prior Probabilities: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dice are even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/>
              <a:t>or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8956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doubles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Evidence: </a:t>
            </a:r>
            <a:r>
              <a:rPr lang="en-US" sz="1100"/>
              <a:t>Observed events. e.g. first die is 3.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48589" lvl="0" marL="289560" marR="26924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Conditional/Posterior probabily: </a:t>
            </a:r>
            <a:r>
              <a:rPr lang="en-US" sz="1100"/>
              <a:t>given priors and evidence we compute the posterior.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29259" rtl="0" algn="l">
              <a:lnSpc>
                <a:spcPct val="12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lang="en-US" sz="1000"/>
              <a:t>e.g. Prob of doubles given that first die is 3.</a:t>
            </a:r>
            <a:endParaRPr sz="10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29259" rtl="0" algn="l">
              <a:lnSpc>
                <a:spcPct val="11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i="1" lang="en-US" sz="10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000">
                <a:latin typeface="Arial"/>
                <a:ea typeface="Arial"/>
                <a:cs typeface="Arial"/>
                <a:sym typeface="Arial"/>
              </a:rPr>
              <a:t>doubles</a:t>
            </a:r>
            <a:r>
              <a:rPr lang="en-US" sz="1000"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000">
                <a:latin typeface="Arial"/>
                <a:ea typeface="Arial"/>
                <a:cs typeface="Arial"/>
                <a:sym typeface="Arial"/>
              </a:rPr>
              <a:t>die</a:t>
            </a:r>
            <a:r>
              <a:rPr baseline="-25000" lang="en-US" sz="1050"/>
              <a:t>1  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000"/>
              <a:t>3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2925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i="1" lang="en-US" sz="10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000"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1000"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000">
                <a:latin typeface="Arial"/>
                <a:ea typeface="Arial"/>
                <a:cs typeface="Arial"/>
                <a:sym typeface="Arial"/>
              </a:rPr>
              <a:t>toothache 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100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424336" y="729240"/>
            <a:ext cx="3540493" cy="310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2561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events)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24335" y="1682315"/>
            <a:ext cx="3869923" cy="32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0" rtl="0" algn="l">
              <a:spcBef>
                <a:spcPts val="121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answered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joint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97215" y="2006348"/>
            <a:ext cx="71872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24335" y="2343224"/>
            <a:ext cx="3851995" cy="584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2561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15" lvl="1" marL="381319" marR="0" rtl="0" algn="l">
              <a:spcBef>
                <a:spcPts val="103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P(cavity)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[marginal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1]</a:t>
            </a:r>
            <a:endParaRPr b="0" i="0" sz="8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15" lvl="1" marL="381319" marR="0" rtl="0" algn="l">
              <a:spcBef>
                <a:spcPts val="96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P(toothache)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0.05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[marginal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column]</a:t>
            </a:r>
            <a:endParaRPr b="0" i="0" sz="8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528263" y="1915547"/>
            <a:ext cx="679349" cy="544888"/>
          </a:xfrm>
          <a:custGeom>
            <a:rect b="b" l="l" r="r" t="t"/>
            <a:pathLst>
              <a:path extrusionOk="0" h="1080770" w="1347470">
                <a:moveTo>
                  <a:pt x="643621" y="781680"/>
                </a:moveTo>
                <a:lnTo>
                  <a:pt x="481218" y="781680"/>
                </a:lnTo>
                <a:lnTo>
                  <a:pt x="529224" y="1080515"/>
                </a:lnTo>
                <a:lnTo>
                  <a:pt x="643621" y="781680"/>
                </a:lnTo>
                <a:close/>
              </a:path>
              <a:path extrusionOk="0" h="1080770" w="1347470">
                <a:moveTo>
                  <a:pt x="870034" y="747140"/>
                </a:moveTo>
                <a:lnTo>
                  <a:pt x="656843" y="747140"/>
                </a:lnTo>
                <a:lnTo>
                  <a:pt x="826251" y="987302"/>
                </a:lnTo>
                <a:lnTo>
                  <a:pt x="870034" y="747140"/>
                </a:lnTo>
                <a:close/>
              </a:path>
              <a:path extrusionOk="0" h="1080770" w="1347470">
                <a:moveTo>
                  <a:pt x="1074107" y="723137"/>
                </a:moveTo>
                <a:lnTo>
                  <a:pt x="874410" y="723137"/>
                </a:lnTo>
                <a:lnTo>
                  <a:pt x="1131691" y="905124"/>
                </a:lnTo>
                <a:lnTo>
                  <a:pt x="1074107" y="723137"/>
                </a:lnTo>
                <a:close/>
              </a:path>
              <a:path extrusionOk="0" h="1080770" w="1347470">
                <a:moveTo>
                  <a:pt x="1065909" y="697229"/>
                </a:moveTo>
                <a:lnTo>
                  <a:pt x="353446" y="697229"/>
                </a:lnTo>
                <a:lnTo>
                  <a:pt x="297058" y="881252"/>
                </a:lnTo>
                <a:lnTo>
                  <a:pt x="481218" y="781680"/>
                </a:lnTo>
                <a:lnTo>
                  <a:pt x="643621" y="781680"/>
                </a:lnTo>
                <a:lnTo>
                  <a:pt x="656843" y="747140"/>
                </a:lnTo>
                <a:lnTo>
                  <a:pt x="870034" y="747140"/>
                </a:lnTo>
                <a:lnTo>
                  <a:pt x="874410" y="723137"/>
                </a:lnTo>
                <a:lnTo>
                  <a:pt x="1074107" y="723137"/>
                </a:lnTo>
                <a:lnTo>
                  <a:pt x="1065909" y="697229"/>
                </a:lnTo>
                <a:close/>
              </a:path>
              <a:path extrusionOk="0" h="1080770" w="1347470">
                <a:moveTo>
                  <a:pt x="23103" y="114812"/>
                </a:moveTo>
                <a:lnTo>
                  <a:pt x="288554" y="380999"/>
                </a:lnTo>
                <a:lnTo>
                  <a:pt x="0" y="430910"/>
                </a:lnTo>
                <a:lnTo>
                  <a:pt x="232166" y="589025"/>
                </a:lnTo>
                <a:lnTo>
                  <a:pt x="8381" y="729746"/>
                </a:lnTo>
                <a:lnTo>
                  <a:pt x="353446" y="697229"/>
                </a:lnTo>
                <a:lnTo>
                  <a:pt x="1065909" y="697229"/>
                </a:lnTo>
                <a:lnTo>
                  <a:pt x="1050157" y="647450"/>
                </a:lnTo>
                <a:lnTo>
                  <a:pt x="1316455" y="647450"/>
                </a:lnTo>
                <a:lnTo>
                  <a:pt x="1098163" y="524006"/>
                </a:lnTo>
                <a:lnTo>
                  <a:pt x="1315852" y="407039"/>
                </a:lnTo>
                <a:lnTo>
                  <a:pt x="1041775" y="365891"/>
                </a:lnTo>
                <a:lnTo>
                  <a:pt x="1078252" y="316098"/>
                </a:lnTo>
                <a:lnTo>
                  <a:pt x="456072" y="316098"/>
                </a:lnTo>
                <a:lnTo>
                  <a:pt x="23103" y="114812"/>
                </a:lnTo>
                <a:close/>
              </a:path>
              <a:path extrusionOk="0" h="1080770" w="1347470">
                <a:moveTo>
                  <a:pt x="1316455" y="647450"/>
                </a:moveTo>
                <a:lnTo>
                  <a:pt x="1050157" y="647450"/>
                </a:lnTo>
                <a:lnTo>
                  <a:pt x="1347215" y="664844"/>
                </a:lnTo>
                <a:lnTo>
                  <a:pt x="1316455" y="647450"/>
                </a:lnTo>
                <a:close/>
              </a:path>
              <a:path extrusionOk="0" h="1080770" w="1347470">
                <a:moveTo>
                  <a:pt x="520964" y="114812"/>
                </a:moveTo>
                <a:lnTo>
                  <a:pt x="456072" y="316098"/>
                </a:lnTo>
                <a:lnTo>
                  <a:pt x="1078252" y="316098"/>
                </a:lnTo>
                <a:lnTo>
                  <a:pt x="1097232" y="290190"/>
                </a:lnTo>
                <a:lnTo>
                  <a:pt x="673607" y="290190"/>
                </a:lnTo>
                <a:lnTo>
                  <a:pt x="520964" y="114812"/>
                </a:lnTo>
                <a:close/>
              </a:path>
              <a:path extrusionOk="0" h="1080770" w="1347470">
                <a:moveTo>
                  <a:pt x="905774" y="0"/>
                </a:moveTo>
                <a:lnTo>
                  <a:pt x="673607" y="290190"/>
                </a:lnTo>
                <a:lnTo>
                  <a:pt x="1097232" y="290190"/>
                </a:lnTo>
                <a:lnTo>
                  <a:pt x="1114721" y="266318"/>
                </a:lnTo>
                <a:lnTo>
                  <a:pt x="882914" y="266318"/>
                </a:lnTo>
                <a:lnTo>
                  <a:pt x="905774" y="0"/>
                </a:lnTo>
                <a:close/>
              </a:path>
              <a:path extrusionOk="0" h="1080770" w="1347470">
                <a:moveTo>
                  <a:pt x="1146444" y="223016"/>
                </a:moveTo>
                <a:lnTo>
                  <a:pt x="882914" y="266318"/>
                </a:lnTo>
                <a:lnTo>
                  <a:pt x="1114721" y="266318"/>
                </a:lnTo>
                <a:lnTo>
                  <a:pt x="1146444" y="223016"/>
                </a:lnTo>
                <a:close/>
              </a:path>
            </a:pathLst>
          </a:custGeom>
          <a:solidFill>
            <a:srgbClr val="00B8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528263" y="1915547"/>
            <a:ext cx="679349" cy="544888"/>
          </a:xfrm>
          <a:custGeom>
            <a:rect b="b" l="l" r="r" t="t"/>
            <a:pathLst>
              <a:path extrusionOk="0" h="1080770" w="1347470">
                <a:moveTo>
                  <a:pt x="673607" y="290190"/>
                </a:moveTo>
                <a:lnTo>
                  <a:pt x="905774" y="0"/>
                </a:lnTo>
                <a:lnTo>
                  <a:pt x="882914" y="266318"/>
                </a:lnTo>
                <a:lnTo>
                  <a:pt x="1146444" y="223016"/>
                </a:lnTo>
                <a:lnTo>
                  <a:pt x="1041775" y="365891"/>
                </a:lnTo>
                <a:lnTo>
                  <a:pt x="1315852" y="407039"/>
                </a:lnTo>
                <a:lnTo>
                  <a:pt x="1098163" y="524006"/>
                </a:lnTo>
                <a:lnTo>
                  <a:pt x="1347215" y="664844"/>
                </a:lnTo>
                <a:lnTo>
                  <a:pt x="1050157" y="647450"/>
                </a:lnTo>
                <a:lnTo>
                  <a:pt x="1131691" y="905124"/>
                </a:lnTo>
                <a:lnTo>
                  <a:pt x="874410" y="723137"/>
                </a:lnTo>
                <a:lnTo>
                  <a:pt x="826251" y="987302"/>
                </a:lnTo>
                <a:lnTo>
                  <a:pt x="656843" y="747140"/>
                </a:lnTo>
                <a:lnTo>
                  <a:pt x="529224" y="1080515"/>
                </a:lnTo>
                <a:lnTo>
                  <a:pt x="481218" y="781680"/>
                </a:lnTo>
                <a:lnTo>
                  <a:pt x="297058" y="881252"/>
                </a:lnTo>
                <a:lnTo>
                  <a:pt x="353446" y="697229"/>
                </a:lnTo>
                <a:lnTo>
                  <a:pt x="8381" y="729746"/>
                </a:lnTo>
                <a:lnTo>
                  <a:pt x="232166" y="589025"/>
                </a:lnTo>
                <a:lnTo>
                  <a:pt x="0" y="430910"/>
                </a:lnTo>
                <a:lnTo>
                  <a:pt x="288554" y="380999"/>
                </a:lnTo>
                <a:lnTo>
                  <a:pt x="23103" y="114812"/>
                </a:lnTo>
                <a:lnTo>
                  <a:pt x="456072" y="316098"/>
                </a:lnTo>
                <a:lnTo>
                  <a:pt x="520964" y="114812"/>
                </a:lnTo>
                <a:lnTo>
                  <a:pt x="673607" y="29019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742379" y="2076285"/>
            <a:ext cx="243311" cy="279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!!!</a:t>
            </a:r>
            <a:endParaRPr sz="18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1030069" y="288975"/>
            <a:ext cx="160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probability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distribution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527572" y="1033451"/>
            <a:ext cx="585866" cy="5267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p23"/>
          <p:cNvGraphicFramePr/>
          <p:nvPr/>
        </p:nvGraphicFramePr>
        <p:xfrm>
          <a:off x="1030069" y="10516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{276F7B27-045F-42A1-9E89-7C13E17366E3}</a:tableStyleId>
              </a:tblPr>
              <a:tblGrid>
                <a:gridCol w="604300"/>
                <a:gridCol w="754725"/>
                <a:gridCol w="869200"/>
              </a:tblGrid>
              <a:tr h="17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78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toothache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2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toothache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650">
                <a:tc>
                  <a:txBody>
                    <a:bodyPr/>
                    <a:lstStyle/>
                    <a:p>
                      <a:pPr indent="0" lvl="0" marL="300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cavity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0.04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F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0.06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73700">
                <a:tc>
                  <a:txBody>
                    <a:bodyPr/>
                    <a:lstStyle/>
                    <a:p>
                      <a:pPr indent="0" lvl="0" marL="1993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cavity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044735" y="236697"/>
            <a:ext cx="160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Probability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3050234" y="605612"/>
            <a:ext cx="1239605" cy="504869"/>
          </a:xfrm>
          <a:custGeom>
            <a:rect b="b" l="l" r="r" t="t"/>
            <a:pathLst>
              <a:path extrusionOk="0" h="1001394" w="2458720">
                <a:moveTo>
                  <a:pt x="0" y="1001267"/>
                </a:moveTo>
                <a:lnTo>
                  <a:pt x="2458211" y="1001267"/>
                </a:lnTo>
                <a:lnTo>
                  <a:pt x="2458211" y="0"/>
                </a:lnTo>
                <a:lnTo>
                  <a:pt x="0" y="0"/>
                </a:lnTo>
                <a:lnTo>
                  <a:pt x="0" y="1001267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3050234" y="605612"/>
            <a:ext cx="1239605" cy="504869"/>
          </a:xfrm>
          <a:custGeom>
            <a:rect b="b" l="l" r="r" t="t"/>
            <a:pathLst>
              <a:path extrusionOk="0" h="1001394" w="2458720">
                <a:moveTo>
                  <a:pt x="0" y="1001267"/>
                </a:moveTo>
                <a:lnTo>
                  <a:pt x="2458211" y="1001267"/>
                </a:lnTo>
                <a:lnTo>
                  <a:pt x="2458211" y="0"/>
                </a:lnTo>
                <a:lnTo>
                  <a:pt x="0" y="0"/>
                </a:lnTo>
                <a:lnTo>
                  <a:pt x="0" y="1001267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314546" y="659396"/>
            <a:ext cx="421312" cy="424193"/>
          </a:xfrm>
          <a:custGeom>
            <a:rect b="b" l="l" r="r" t="t"/>
            <a:pathLst>
              <a:path extrusionOk="0" h="841375" w="835659">
                <a:moveTo>
                  <a:pt x="417575" y="0"/>
                </a:moveTo>
                <a:lnTo>
                  <a:pt x="349837" y="5505"/>
                </a:lnTo>
                <a:lnTo>
                  <a:pt x="285581" y="21445"/>
                </a:lnTo>
                <a:lnTo>
                  <a:pt x="225666" y="46952"/>
                </a:lnTo>
                <a:lnTo>
                  <a:pt x="170951" y="81160"/>
                </a:lnTo>
                <a:lnTo>
                  <a:pt x="122297" y="123203"/>
                </a:lnTo>
                <a:lnTo>
                  <a:pt x="80561" y="172215"/>
                </a:lnTo>
                <a:lnTo>
                  <a:pt x="46605" y="227330"/>
                </a:lnTo>
                <a:lnTo>
                  <a:pt x="21286" y="287680"/>
                </a:lnTo>
                <a:lnTo>
                  <a:pt x="5464" y="352400"/>
                </a:lnTo>
                <a:lnTo>
                  <a:pt x="0" y="420623"/>
                </a:lnTo>
                <a:lnTo>
                  <a:pt x="1384" y="455119"/>
                </a:lnTo>
                <a:lnTo>
                  <a:pt x="12134" y="521699"/>
                </a:lnTo>
                <a:lnTo>
                  <a:pt x="32812" y="584343"/>
                </a:lnTo>
                <a:lnTo>
                  <a:pt x="62557" y="642183"/>
                </a:lnTo>
                <a:lnTo>
                  <a:pt x="100510" y="694354"/>
                </a:lnTo>
                <a:lnTo>
                  <a:pt x="145813" y="739990"/>
                </a:lnTo>
                <a:lnTo>
                  <a:pt x="197605" y="778224"/>
                </a:lnTo>
                <a:lnTo>
                  <a:pt x="255027" y="808190"/>
                </a:lnTo>
                <a:lnTo>
                  <a:pt x="317220" y="829022"/>
                </a:lnTo>
                <a:lnTo>
                  <a:pt x="383325" y="839853"/>
                </a:lnTo>
                <a:lnTo>
                  <a:pt x="417575" y="841247"/>
                </a:lnTo>
                <a:lnTo>
                  <a:pt x="451826" y="839853"/>
                </a:lnTo>
                <a:lnTo>
                  <a:pt x="517931" y="829022"/>
                </a:lnTo>
                <a:lnTo>
                  <a:pt x="580124" y="808190"/>
                </a:lnTo>
                <a:lnTo>
                  <a:pt x="637546" y="778224"/>
                </a:lnTo>
                <a:lnTo>
                  <a:pt x="689338" y="739990"/>
                </a:lnTo>
                <a:lnTo>
                  <a:pt x="734641" y="694354"/>
                </a:lnTo>
                <a:lnTo>
                  <a:pt x="772594" y="642183"/>
                </a:lnTo>
                <a:lnTo>
                  <a:pt x="802339" y="584343"/>
                </a:lnTo>
                <a:lnTo>
                  <a:pt x="823017" y="521699"/>
                </a:lnTo>
                <a:lnTo>
                  <a:pt x="833767" y="455119"/>
                </a:lnTo>
                <a:lnTo>
                  <a:pt x="835151" y="420623"/>
                </a:lnTo>
                <a:lnTo>
                  <a:pt x="833767" y="386128"/>
                </a:lnTo>
                <a:lnTo>
                  <a:pt x="823017" y="319548"/>
                </a:lnTo>
                <a:lnTo>
                  <a:pt x="802339" y="256904"/>
                </a:lnTo>
                <a:lnTo>
                  <a:pt x="772594" y="199064"/>
                </a:lnTo>
                <a:lnTo>
                  <a:pt x="734641" y="146892"/>
                </a:lnTo>
                <a:lnTo>
                  <a:pt x="689338" y="101257"/>
                </a:lnTo>
                <a:lnTo>
                  <a:pt x="637546" y="63022"/>
                </a:lnTo>
                <a:lnTo>
                  <a:pt x="580124" y="33056"/>
                </a:lnTo>
                <a:lnTo>
                  <a:pt x="517931" y="12225"/>
                </a:lnTo>
                <a:lnTo>
                  <a:pt x="451826" y="1394"/>
                </a:lnTo>
                <a:lnTo>
                  <a:pt x="41757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314546" y="659396"/>
            <a:ext cx="421312" cy="424193"/>
          </a:xfrm>
          <a:custGeom>
            <a:rect b="b" l="l" r="r" t="t"/>
            <a:pathLst>
              <a:path extrusionOk="0" h="841375" w="835659">
                <a:moveTo>
                  <a:pt x="0" y="420623"/>
                </a:moveTo>
                <a:lnTo>
                  <a:pt x="5464" y="352400"/>
                </a:lnTo>
                <a:lnTo>
                  <a:pt x="21286" y="287680"/>
                </a:lnTo>
                <a:lnTo>
                  <a:pt x="46605" y="227330"/>
                </a:lnTo>
                <a:lnTo>
                  <a:pt x="80561" y="172215"/>
                </a:lnTo>
                <a:lnTo>
                  <a:pt x="122297" y="123203"/>
                </a:lnTo>
                <a:lnTo>
                  <a:pt x="170951" y="81160"/>
                </a:lnTo>
                <a:lnTo>
                  <a:pt x="225666" y="46952"/>
                </a:lnTo>
                <a:lnTo>
                  <a:pt x="285581" y="21445"/>
                </a:lnTo>
                <a:lnTo>
                  <a:pt x="349837" y="5505"/>
                </a:lnTo>
                <a:lnTo>
                  <a:pt x="417575" y="0"/>
                </a:lnTo>
                <a:lnTo>
                  <a:pt x="451826" y="1394"/>
                </a:lnTo>
                <a:lnTo>
                  <a:pt x="517931" y="12225"/>
                </a:lnTo>
                <a:lnTo>
                  <a:pt x="580124" y="33056"/>
                </a:lnTo>
                <a:lnTo>
                  <a:pt x="637546" y="63022"/>
                </a:lnTo>
                <a:lnTo>
                  <a:pt x="689338" y="101257"/>
                </a:lnTo>
                <a:lnTo>
                  <a:pt x="734641" y="146892"/>
                </a:lnTo>
                <a:lnTo>
                  <a:pt x="772594" y="199064"/>
                </a:lnTo>
                <a:lnTo>
                  <a:pt x="802339" y="256904"/>
                </a:lnTo>
                <a:lnTo>
                  <a:pt x="823017" y="319548"/>
                </a:lnTo>
                <a:lnTo>
                  <a:pt x="833767" y="386128"/>
                </a:lnTo>
                <a:lnTo>
                  <a:pt x="835151" y="420623"/>
                </a:lnTo>
                <a:lnTo>
                  <a:pt x="833767" y="455119"/>
                </a:lnTo>
                <a:lnTo>
                  <a:pt x="823017" y="521699"/>
                </a:lnTo>
                <a:lnTo>
                  <a:pt x="802339" y="584343"/>
                </a:lnTo>
                <a:lnTo>
                  <a:pt x="772594" y="642183"/>
                </a:lnTo>
                <a:lnTo>
                  <a:pt x="734641" y="694354"/>
                </a:lnTo>
                <a:lnTo>
                  <a:pt x="689338" y="739990"/>
                </a:lnTo>
                <a:lnTo>
                  <a:pt x="637546" y="778224"/>
                </a:lnTo>
                <a:lnTo>
                  <a:pt x="580124" y="808190"/>
                </a:lnTo>
                <a:lnTo>
                  <a:pt x="517931" y="829022"/>
                </a:lnTo>
                <a:lnTo>
                  <a:pt x="451826" y="839853"/>
                </a:lnTo>
                <a:lnTo>
                  <a:pt x="417575" y="841247"/>
                </a:lnTo>
                <a:lnTo>
                  <a:pt x="383325" y="839853"/>
                </a:lnTo>
                <a:lnTo>
                  <a:pt x="317220" y="829022"/>
                </a:lnTo>
                <a:lnTo>
                  <a:pt x="255027" y="808190"/>
                </a:lnTo>
                <a:lnTo>
                  <a:pt x="197605" y="778224"/>
                </a:lnTo>
                <a:lnTo>
                  <a:pt x="145813" y="739990"/>
                </a:lnTo>
                <a:lnTo>
                  <a:pt x="100510" y="694354"/>
                </a:lnTo>
                <a:lnTo>
                  <a:pt x="62557" y="642183"/>
                </a:lnTo>
                <a:lnTo>
                  <a:pt x="32812" y="584343"/>
                </a:lnTo>
                <a:lnTo>
                  <a:pt x="12134" y="521699"/>
                </a:lnTo>
                <a:lnTo>
                  <a:pt x="1384" y="455119"/>
                </a:lnTo>
                <a:lnTo>
                  <a:pt x="0" y="420623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3578091" y="659396"/>
            <a:ext cx="421312" cy="424193"/>
          </a:xfrm>
          <a:custGeom>
            <a:rect b="b" l="l" r="r" t="t"/>
            <a:pathLst>
              <a:path extrusionOk="0" h="841375" w="835659">
                <a:moveTo>
                  <a:pt x="417575" y="0"/>
                </a:moveTo>
                <a:lnTo>
                  <a:pt x="349837" y="5505"/>
                </a:lnTo>
                <a:lnTo>
                  <a:pt x="285581" y="21445"/>
                </a:lnTo>
                <a:lnTo>
                  <a:pt x="225666" y="46952"/>
                </a:lnTo>
                <a:lnTo>
                  <a:pt x="170951" y="81160"/>
                </a:lnTo>
                <a:lnTo>
                  <a:pt x="122297" y="123203"/>
                </a:lnTo>
                <a:lnTo>
                  <a:pt x="80561" y="172215"/>
                </a:lnTo>
                <a:lnTo>
                  <a:pt x="46605" y="227330"/>
                </a:lnTo>
                <a:lnTo>
                  <a:pt x="21286" y="287680"/>
                </a:lnTo>
                <a:lnTo>
                  <a:pt x="5464" y="352400"/>
                </a:lnTo>
                <a:lnTo>
                  <a:pt x="0" y="420623"/>
                </a:lnTo>
                <a:lnTo>
                  <a:pt x="1384" y="455119"/>
                </a:lnTo>
                <a:lnTo>
                  <a:pt x="12134" y="521699"/>
                </a:lnTo>
                <a:lnTo>
                  <a:pt x="32812" y="584343"/>
                </a:lnTo>
                <a:lnTo>
                  <a:pt x="62557" y="642183"/>
                </a:lnTo>
                <a:lnTo>
                  <a:pt x="100510" y="694354"/>
                </a:lnTo>
                <a:lnTo>
                  <a:pt x="145813" y="739990"/>
                </a:lnTo>
                <a:lnTo>
                  <a:pt x="197605" y="778224"/>
                </a:lnTo>
                <a:lnTo>
                  <a:pt x="255027" y="808190"/>
                </a:lnTo>
                <a:lnTo>
                  <a:pt x="317220" y="829022"/>
                </a:lnTo>
                <a:lnTo>
                  <a:pt x="383325" y="839853"/>
                </a:lnTo>
                <a:lnTo>
                  <a:pt x="417575" y="841247"/>
                </a:lnTo>
                <a:lnTo>
                  <a:pt x="451826" y="839853"/>
                </a:lnTo>
                <a:lnTo>
                  <a:pt x="517931" y="829022"/>
                </a:lnTo>
                <a:lnTo>
                  <a:pt x="580124" y="808190"/>
                </a:lnTo>
                <a:lnTo>
                  <a:pt x="637546" y="778224"/>
                </a:lnTo>
                <a:lnTo>
                  <a:pt x="689338" y="739990"/>
                </a:lnTo>
                <a:lnTo>
                  <a:pt x="734641" y="694354"/>
                </a:lnTo>
                <a:lnTo>
                  <a:pt x="772594" y="642183"/>
                </a:lnTo>
                <a:lnTo>
                  <a:pt x="802339" y="584343"/>
                </a:lnTo>
                <a:lnTo>
                  <a:pt x="823017" y="521699"/>
                </a:lnTo>
                <a:lnTo>
                  <a:pt x="833767" y="455119"/>
                </a:lnTo>
                <a:lnTo>
                  <a:pt x="835151" y="420623"/>
                </a:lnTo>
                <a:lnTo>
                  <a:pt x="833767" y="386128"/>
                </a:lnTo>
                <a:lnTo>
                  <a:pt x="823017" y="319548"/>
                </a:lnTo>
                <a:lnTo>
                  <a:pt x="802339" y="256904"/>
                </a:lnTo>
                <a:lnTo>
                  <a:pt x="772594" y="199064"/>
                </a:lnTo>
                <a:lnTo>
                  <a:pt x="734641" y="146892"/>
                </a:lnTo>
                <a:lnTo>
                  <a:pt x="689338" y="101257"/>
                </a:lnTo>
                <a:lnTo>
                  <a:pt x="637546" y="63022"/>
                </a:lnTo>
                <a:lnTo>
                  <a:pt x="580124" y="33056"/>
                </a:lnTo>
                <a:lnTo>
                  <a:pt x="517931" y="12225"/>
                </a:lnTo>
                <a:lnTo>
                  <a:pt x="451826" y="1394"/>
                </a:lnTo>
                <a:lnTo>
                  <a:pt x="417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3578091" y="659396"/>
            <a:ext cx="421312" cy="424193"/>
          </a:xfrm>
          <a:custGeom>
            <a:rect b="b" l="l" r="r" t="t"/>
            <a:pathLst>
              <a:path extrusionOk="0" h="841375" w="835659">
                <a:moveTo>
                  <a:pt x="0" y="420623"/>
                </a:moveTo>
                <a:lnTo>
                  <a:pt x="5464" y="352400"/>
                </a:lnTo>
                <a:lnTo>
                  <a:pt x="21286" y="287680"/>
                </a:lnTo>
                <a:lnTo>
                  <a:pt x="46605" y="227330"/>
                </a:lnTo>
                <a:lnTo>
                  <a:pt x="80561" y="172215"/>
                </a:lnTo>
                <a:lnTo>
                  <a:pt x="122297" y="123203"/>
                </a:lnTo>
                <a:lnTo>
                  <a:pt x="170951" y="81160"/>
                </a:lnTo>
                <a:lnTo>
                  <a:pt x="225666" y="46952"/>
                </a:lnTo>
                <a:lnTo>
                  <a:pt x="285581" y="21445"/>
                </a:lnTo>
                <a:lnTo>
                  <a:pt x="349837" y="5505"/>
                </a:lnTo>
                <a:lnTo>
                  <a:pt x="417575" y="0"/>
                </a:lnTo>
                <a:lnTo>
                  <a:pt x="451826" y="1394"/>
                </a:lnTo>
                <a:lnTo>
                  <a:pt x="517931" y="12225"/>
                </a:lnTo>
                <a:lnTo>
                  <a:pt x="580124" y="33056"/>
                </a:lnTo>
                <a:lnTo>
                  <a:pt x="637546" y="63022"/>
                </a:lnTo>
                <a:lnTo>
                  <a:pt x="689338" y="101257"/>
                </a:lnTo>
                <a:lnTo>
                  <a:pt x="734641" y="146892"/>
                </a:lnTo>
                <a:lnTo>
                  <a:pt x="772594" y="199064"/>
                </a:lnTo>
                <a:lnTo>
                  <a:pt x="802339" y="256904"/>
                </a:lnTo>
                <a:lnTo>
                  <a:pt x="823017" y="319548"/>
                </a:lnTo>
                <a:lnTo>
                  <a:pt x="833767" y="386128"/>
                </a:lnTo>
                <a:lnTo>
                  <a:pt x="835151" y="420623"/>
                </a:lnTo>
                <a:lnTo>
                  <a:pt x="833767" y="455119"/>
                </a:lnTo>
                <a:lnTo>
                  <a:pt x="823017" y="521699"/>
                </a:lnTo>
                <a:lnTo>
                  <a:pt x="802339" y="584343"/>
                </a:lnTo>
                <a:lnTo>
                  <a:pt x="772594" y="642183"/>
                </a:lnTo>
                <a:lnTo>
                  <a:pt x="734641" y="694354"/>
                </a:lnTo>
                <a:lnTo>
                  <a:pt x="689338" y="739990"/>
                </a:lnTo>
                <a:lnTo>
                  <a:pt x="637546" y="778224"/>
                </a:lnTo>
                <a:lnTo>
                  <a:pt x="580124" y="808190"/>
                </a:lnTo>
                <a:lnTo>
                  <a:pt x="517931" y="829022"/>
                </a:lnTo>
                <a:lnTo>
                  <a:pt x="451826" y="839853"/>
                </a:lnTo>
                <a:lnTo>
                  <a:pt x="417575" y="841247"/>
                </a:lnTo>
                <a:lnTo>
                  <a:pt x="383325" y="839853"/>
                </a:lnTo>
                <a:lnTo>
                  <a:pt x="317220" y="829022"/>
                </a:lnTo>
                <a:lnTo>
                  <a:pt x="255027" y="808190"/>
                </a:lnTo>
                <a:lnTo>
                  <a:pt x="197605" y="778224"/>
                </a:lnTo>
                <a:lnTo>
                  <a:pt x="145813" y="739990"/>
                </a:lnTo>
                <a:lnTo>
                  <a:pt x="100510" y="694354"/>
                </a:lnTo>
                <a:lnTo>
                  <a:pt x="62557" y="642183"/>
                </a:lnTo>
                <a:lnTo>
                  <a:pt x="32812" y="584343"/>
                </a:lnTo>
                <a:lnTo>
                  <a:pt x="12134" y="521699"/>
                </a:lnTo>
                <a:lnTo>
                  <a:pt x="1384" y="455119"/>
                </a:lnTo>
                <a:lnTo>
                  <a:pt x="0" y="420623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551198" y="685520"/>
            <a:ext cx="184404" cy="345117"/>
          </a:xfrm>
          <a:custGeom>
            <a:rect b="b" l="l" r="r" t="t"/>
            <a:pathLst>
              <a:path extrusionOk="0" h="684530" w="365759">
                <a:moveTo>
                  <a:pt x="182879" y="0"/>
                </a:moveTo>
                <a:lnTo>
                  <a:pt x="161860" y="35826"/>
                </a:lnTo>
                <a:lnTo>
                  <a:pt x="117831" y="103835"/>
                </a:lnTo>
                <a:lnTo>
                  <a:pt x="105338" y="123400"/>
                </a:lnTo>
                <a:lnTo>
                  <a:pt x="80009" y="164500"/>
                </a:lnTo>
                <a:lnTo>
                  <a:pt x="55595" y="207177"/>
                </a:lnTo>
                <a:lnTo>
                  <a:pt x="33741" y="250168"/>
                </a:lnTo>
                <a:lnTo>
                  <a:pt x="16093" y="292212"/>
                </a:lnTo>
                <a:lnTo>
                  <a:pt x="4297" y="332047"/>
                </a:lnTo>
                <a:lnTo>
                  <a:pt x="0" y="368411"/>
                </a:lnTo>
                <a:lnTo>
                  <a:pt x="891" y="386142"/>
                </a:lnTo>
                <a:lnTo>
                  <a:pt x="7612" y="424683"/>
                </a:lnTo>
                <a:lnTo>
                  <a:pt x="20002" y="465882"/>
                </a:lnTo>
                <a:lnTo>
                  <a:pt x="36964" y="508004"/>
                </a:lnTo>
                <a:lnTo>
                  <a:pt x="57401" y="549310"/>
                </a:lnTo>
                <a:lnTo>
                  <a:pt x="80215" y="588063"/>
                </a:lnTo>
                <a:lnTo>
                  <a:pt x="104310" y="622526"/>
                </a:lnTo>
                <a:lnTo>
                  <a:pt x="140451" y="662375"/>
                </a:lnTo>
                <a:lnTo>
                  <a:pt x="173301" y="682798"/>
                </a:lnTo>
                <a:lnTo>
                  <a:pt x="182879" y="684275"/>
                </a:lnTo>
                <a:lnTo>
                  <a:pt x="192458" y="682736"/>
                </a:lnTo>
                <a:lnTo>
                  <a:pt x="225308" y="661535"/>
                </a:lnTo>
                <a:lnTo>
                  <a:pt x="261449" y="620436"/>
                </a:lnTo>
                <a:lnTo>
                  <a:pt x="285544" y="585140"/>
                </a:lnTo>
                <a:lnTo>
                  <a:pt x="308358" y="545738"/>
                </a:lnTo>
                <a:lnTo>
                  <a:pt x="328795" y="504123"/>
                </a:lnTo>
                <a:lnTo>
                  <a:pt x="345757" y="462192"/>
                </a:lnTo>
                <a:lnTo>
                  <a:pt x="358147" y="421838"/>
                </a:lnTo>
                <a:lnTo>
                  <a:pt x="365759" y="368411"/>
                </a:lnTo>
                <a:lnTo>
                  <a:pt x="365085" y="352620"/>
                </a:lnTo>
                <a:lnTo>
                  <a:pt x="355518" y="305245"/>
                </a:lnTo>
                <a:lnTo>
                  <a:pt x="336076" y="257869"/>
                </a:lnTo>
                <a:lnTo>
                  <a:pt x="308609" y="210494"/>
                </a:lnTo>
                <a:lnTo>
                  <a:pt x="286755" y="178911"/>
                </a:lnTo>
                <a:lnTo>
                  <a:pt x="262707" y="147328"/>
                </a:lnTo>
                <a:lnTo>
                  <a:pt x="237012" y="115744"/>
                </a:lnTo>
                <a:lnTo>
                  <a:pt x="210220" y="84161"/>
                </a:lnTo>
                <a:lnTo>
                  <a:pt x="182879" y="52577"/>
                </a:lnTo>
                <a:lnTo>
                  <a:pt x="182879" y="0"/>
                </a:lnTo>
                <a:close/>
              </a:path>
            </a:pathLst>
          </a:custGeom>
          <a:solidFill>
            <a:srgbClr val="008F6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551198" y="685520"/>
            <a:ext cx="184404" cy="345117"/>
          </a:xfrm>
          <a:custGeom>
            <a:rect b="b" l="l" r="r" t="t"/>
            <a:pathLst>
              <a:path extrusionOk="0" h="684530" w="365759">
                <a:moveTo>
                  <a:pt x="182879" y="52577"/>
                </a:moveTo>
                <a:lnTo>
                  <a:pt x="210220" y="84161"/>
                </a:lnTo>
                <a:lnTo>
                  <a:pt x="237012" y="115744"/>
                </a:lnTo>
                <a:lnTo>
                  <a:pt x="262707" y="147328"/>
                </a:lnTo>
                <a:lnTo>
                  <a:pt x="286755" y="178911"/>
                </a:lnTo>
                <a:lnTo>
                  <a:pt x="308609" y="210494"/>
                </a:lnTo>
                <a:lnTo>
                  <a:pt x="336076" y="257869"/>
                </a:lnTo>
                <a:lnTo>
                  <a:pt x="355518" y="305245"/>
                </a:lnTo>
                <a:lnTo>
                  <a:pt x="365085" y="352620"/>
                </a:lnTo>
                <a:lnTo>
                  <a:pt x="365759" y="368411"/>
                </a:lnTo>
                <a:lnTo>
                  <a:pt x="364868" y="384957"/>
                </a:lnTo>
                <a:lnTo>
                  <a:pt x="352592" y="441700"/>
                </a:lnTo>
                <a:lnTo>
                  <a:pt x="337779" y="483079"/>
                </a:lnTo>
                <a:lnTo>
                  <a:pt x="318942" y="525089"/>
                </a:lnTo>
                <a:lnTo>
                  <a:pt x="297179" y="565834"/>
                </a:lnTo>
                <a:lnTo>
                  <a:pt x="273588" y="603420"/>
                </a:lnTo>
                <a:lnTo>
                  <a:pt x="249265" y="635952"/>
                </a:lnTo>
                <a:lnTo>
                  <a:pt x="213809" y="671129"/>
                </a:lnTo>
                <a:lnTo>
                  <a:pt x="182879" y="684275"/>
                </a:lnTo>
                <a:lnTo>
                  <a:pt x="173301" y="682798"/>
                </a:lnTo>
                <a:lnTo>
                  <a:pt x="140451" y="662375"/>
                </a:lnTo>
                <a:lnTo>
                  <a:pt x="104310" y="622526"/>
                </a:lnTo>
                <a:lnTo>
                  <a:pt x="80215" y="588063"/>
                </a:lnTo>
                <a:lnTo>
                  <a:pt x="57401" y="549310"/>
                </a:lnTo>
                <a:lnTo>
                  <a:pt x="36964" y="508004"/>
                </a:lnTo>
                <a:lnTo>
                  <a:pt x="20002" y="465882"/>
                </a:lnTo>
                <a:lnTo>
                  <a:pt x="7612" y="424683"/>
                </a:lnTo>
                <a:lnTo>
                  <a:pt x="891" y="386142"/>
                </a:lnTo>
                <a:lnTo>
                  <a:pt x="0" y="368411"/>
                </a:lnTo>
                <a:lnTo>
                  <a:pt x="1108" y="350742"/>
                </a:lnTo>
                <a:lnTo>
                  <a:pt x="9361" y="312485"/>
                </a:lnTo>
                <a:lnTo>
                  <a:pt x="24288" y="271388"/>
                </a:lnTo>
                <a:lnTo>
                  <a:pt x="44245" y="228712"/>
                </a:lnTo>
                <a:lnTo>
                  <a:pt x="67585" y="185720"/>
                </a:lnTo>
                <a:lnTo>
                  <a:pt x="92663" y="143674"/>
                </a:lnTo>
                <a:lnTo>
                  <a:pt x="117831" y="103835"/>
                </a:lnTo>
                <a:lnTo>
                  <a:pt x="141446" y="67465"/>
                </a:lnTo>
                <a:lnTo>
                  <a:pt x="152156" y="50975"/>
                </a:lnTo>
                <a:lnTo>
                  <a:pt x="161860" y="35826"/>
                </a:lnTo>
                <a:lnTo>
                  <a:pt x="170352" y="22176"/>
                </a:lnTo>
                <a:lnTo>
                  <a:pt x="177427" y="10181"/>
                </a:lnTo>
                <a:lnTo>
                  <a:pt x="182879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247650" y="867228"/>
            <a:ext cx="3960844" cy="2502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105334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 sz="1008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273102" rtl="0" algn="r">
              <a:lnSpc>
                <a:spcPct val="107539"/>
              </a:lnSpc>
              <a:spcBef>
                <a:spcPts val="633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00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  <a:p>
            <a:pPr indent="-172890" lvl="0" marL="179294" marR="0" rtl="0" algn="l">
              <a:lnSpc>
                <a:spcPct val="106576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P(cavity)=0.1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58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95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toothache)=0.04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prior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294" marR="0" rtl="0" algn="l">
              <a:lnSpc>
                <a:spcPct val="1193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(unconditional)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0" rtl="0" algn="l">
              <a:spcBef>
                <a:spcPts val="217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evidence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concerning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previously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2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variable,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Toothache,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2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r>
              <a:rPr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(conditional)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Toothache=true)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2" marR="0" rtl="0" algn="ctr">
              <a:lnSpc>
                <a:spcPct val="118359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i="1" lang="en-US" sz="1412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i="1" lang="en-US" sz="1412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412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412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412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b="1" i="1" lang="en-US" sz="1412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412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1412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412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i="1" lang="en-US" sz="1412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487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48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412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b)/P(b)</a:t>
            </a:r>
            <a:endParaRPr b="1" i="1" sz="1412">
              <a:solidFill>
                <a:srgbClr val="323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2" marR="0" rtl="0" algn="ctr">
              <a:lnSpc>
                <a:spcPct val="124645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58904" marR="0" rtl="0" algn="l">
              <a:lnSpc>
                <a:spcPct val="117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Universe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5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i="1" lang="en-US" sz="95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b]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"/>
              </a:spcBef>
              <a:spcAft>
                <a:spcPts val="0"/>
              </a:spcAft>
              <a:buNone/>
            </a:pPr>
            <a:r>
              <a:t/>
            </a:r>
            <a:endParaRPr sz="133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2890" lvl="0" marL="178973" marR="2561" rtl="0" algn="l">
              <a:lnSpc>
                <a:spcPct val="1136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5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1" i="1" lang="en-US" sz="95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restricts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worlds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5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baseline="-25000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it,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r>
              <a:rPr b="1" i="1" lang="en-US" sz="908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908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3"/>
              </a:spcBef>
              <a:spcAft>
                <a:spcPts val="0"/>
              </a:spcAft>
              <a:buNone/>
            </a:pPr>
            <a:r>
              <a:t/>
            </a:r>
            <a:endParaRPr sz="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0.04/0.05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431531" y="790411"/>
            <a:ext cx="10052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00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869490" y="790411"/>
            <a:ext cx="10084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00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646923" y="945518"/>
            <a:ext cx="65950" cy="265721"/>
          </a:xfrm>
          <a:custGeom>
            <a:rect b="b" l="l" r="r" t="t"/>
            <a:pathLst>
              <a:path extrusionOk="0" h="527050" w="130809">
                <a:moveTo>
                  <a:pt x="50795" y="124471"/>
                </a:moveTo>
                <a:lnTo>
                  <a:pt x="25408" y="129548"/>
                </a:lnTo>
                <a:lnTo>
                  <a:pt x="105003" y="526785"/>
                </a:lnTo>
                <a:lnTo>
                  <a:pt x="130423" y="521726"/>
                </a:lnTo>
                <a:lnTo>
                  <a:pt x="50795" y="124471"/>
                </a:lnTo>
                <a:close/>
              </a:path>
              <a:path extrusionOk="0" h="527050" w="130809">
                <a:moveTo>
                  <a:pt x="12557" y="0"/>
                </a:moveTo>
                <a:lnTo>
                  <a:pt x="0" y="134630"/>
                </a:lnTo>
                <a:lnTo>
                  <a:pt x="25408" y="129548"/>
                </a:lnTo>
                <a:lnTo>
                  <a:pt x="22859" y="116829"/>
                </a:lnTo>
                <a:lnTo>
                  <a:pt x="48249" y="111770"/>
                </a:lnTo>
                <a:lnTo>
                  <a:pt x="72138" y="111770"/>
                </a:lnTo>
                <a:lnTo>
                  <a:pt x="12557" y="0"/>
                </a:lnTo>
                <a:close/>
              </a:path>
              <a:path extrusionOk="0" h="527050" w="130809">
                <a:moveTo>
                  <a:pt x="48249" y="111770"/>
                </a:moveTo>
                <a:lnTo>
                  <a:pt x="22859" y="116829"/>
                </a:lnTo>
                <a:lnTo>
                  <a:pt x="25408" y="129548"/>
                </a:lnTo>
                <a:lnTo>
                  <a:pt x="50795" y="124471"/>
                </a:lnTo>
                <a:lnTo>
                  <a:pt x="48249" y="111770"/>
                </a:lnTo>
                <a:close/>
              </a:path>
              <a:path extrusionOk="0" h="527050" w="130809">
                <a:moveTo>
                  <a:pt x="72138" y="111770"/>
                </a:moveTo>
                <a:lnTo>
                  <a:pt x="48249" y="111770"/>
                </a:lnTo>
                <a:lnTo>
                  <a:pt x="50795" y="124471"/>
                </a:lnTo>
                <a:lnTo>
                  <a:pt x="76199" y="119390"/>
                </a:lnTo>
                <a:lnTo>
                  <a:pt x="72138" y="1117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4"/>
          <p:cNvGraphicFramePr/>
          <p:nvPr/>
        </p:nvGraphicFramePr>
        <p:xfrm>
          <a:off x="711904" y="729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{276F7B27-045F-42A1-9E89-7C13E17366E3}</a:tableStyleId>
              </a:tblPr>
              <a:tblGrid>
                <a:gridCol w="604250"/>
                <a:gridCol w="754775"/>
                <a:gridCol w="869200"/>
              </a:tblGrid>
              <a:tr h="17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78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toothache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17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toothache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650">
                <a:tc>
                  <a:txBody>
                    <a:bodyPr/>
                    <a:lstStyle/>
                    <a:p>
                      <a:pPr indent="0" lvl="0" marL="300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cavity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0.04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F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0.06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73700">
                <a:tc>
                  <a:txBody>
                    <a:bodyPr/>
                    <a:lstStyle/>
                    <a:p>
                      <a:pPr indent="0" lvl="0" marL="1993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cavity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4"/>
          <p:cNvSpPr txBox="1"/>
          <p:nvPr/>
        </p:nvSpPr>
        <p:spPr>
          <a:xfrm>
            <a:off x="1412848" y="2226535"/>
            <a:ext cx="1240155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085850" y="352806"/>
            <a:ext cx="263285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Probability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(continued)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1673466" y="1624246"/>
            <a:ext cx="5345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80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85918" y="689248"/>
            <a:ext cx="3682638" cy="1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0" rtl="0" algn="l">
              <a:lnSpc>
                <a:spcPct val="11685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Probability: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468" marR="0" rtl="0" algn="l">
              <a:lnSpc>
                <a:spcPct val="117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| b) = P(a </a:t>
            </a:r>
            <a:r>
              <a:rPr b="1" i="1" lang="en-US" sz="1059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b)/P(b)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"/>
              </a:spcBef>
              <a:spcAft>
                <a:spcPts val="0"/>
              </a:spcAft>
              <a:buNone/>
            </a:pPr>
            <a:r>
              <a:t/>
            </a:r>
            <a:endParaRPr sz="11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2890" lvl="0" marL="179294" marR="0" rtl="0" algn="l">
              <a:lnSpc>
                <a:spcPct val="11685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formulation: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1310" marR="0" rtl="0" algn="l">
              <a:lnSpc>
                <a:spcPct val="1145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</a:t>
            </a:r>
            <a:r>
              <a:rPr b="1" i="1" lang="en-US" sz="1059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= P(a | b) </a:t>
            </a:r>
            <a:r>
              <a:rPr b="1" i="1" lang="en-US" sz="1059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P(b)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50036" rtl="0" algn="ctr">
              <a:lnSpc>
                <a:spcPct val="117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P(b | a) </a:t>
            </a:r>
            <a:r>
              <a:rPr b="1" i="1" lang="en-US" sz="1059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P(a)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3"/>
              </a:spcBef>
              <a:spcAft>
                <a:spcPts val="0"/>
              </a:spcAft>
              <a:buNone/>
            </a:pPr>
            <a:r>
              <a:t/>
            </a:r>
            <a:endParaRPr sz="131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2890" lvl="0" marL="179294" marR="0" rtl="0" algn="l">
              <a:lnSpc>
                <a:spcPct val="11685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whole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distributions: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007" marR="0" rtl="0" algn="l">
              <a:lnSpc>
                <a:spcPct val="117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P(Weather,Cavity) = P(Weather | Cavity) </a:t>
            </a:r>
            <a:r>
              <a:rPr b="1" i="1" lang="en-US" sz="1059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P(Cavity)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3"/>
              </a:spcBef>
              <a:spcAft>
                <a:spcPts val="0"/>
              </a:spcAft>
              <a:buNone/>
            </a:pPr>
            <a:r>
              <a:t/>
            </a:r>
            <a:endParaRPr sz="128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2000250" y="1452626"/>
            <a:ext cx="20779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162050" y="277193"/>
            <a:ext cx="27379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47295" y="1115029"/>
            <a:ext cx="3915509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/>
              <a:t>Uncertainty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/>
              <a:t>Probability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/>
              <a:t>Syntax and Semantics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/>
              <a:t>Inference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/>
              <a:t>Independence and Bayes' Rule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129098" y="245794"/>
            <a:ext cx="160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Inference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385918" y="689248"/>
            <a:ext cx="3630773" cy="1199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Probabilistic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inference: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spcBef>
                <a:spcPts val="197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b="0" i="1" lang="en-US" sz="807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evidence</a:t>
            </a:r>
            <a:endParaRPr b="0" i="0" sz="8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spcBef>
                <a:spcPts val="194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r>
              <a:rPr b="0" i="1" lang="en-US" sz="807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b="0" i="0" sz="8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spcBef>
                <a:spcPts val="194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8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0" i="1" lang="en-US" sz="807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propositions</a:t>
            </a:r>
            <a:r>
              <a:rPr b="0" i="0" lang="en-US" sz="8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8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0" rtl="0" algn="l">
              <a:spcBef>
                <a:spcPts val="214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joint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“knowledge base” from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897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derived.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508745" rtl="0" algn="l">
              <a:spcBef>
                <a:spcPts val="219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(T),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(C),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ShowsOnXRay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85918" y="2874759"/>
            <a:ext cx="2458080" cy="139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1073384" y="1962416"/>
            <a:ext cx="395060" cy="210656"/>
          </a:xfrm>
          <a:custGeom>
            <a:rect b="b" l="l" r="r" t="t"/>
            <a:pathLst>
              <a:path extrusionOk="0" h="417829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1039961" y="1962801"/>
            <a:ext cx="462611" cy="210656"/>
          </a:xfrm>
          <a:custGeom>
            <a:rect b="b" l="l" r="r" t="t"/>
            <a:pathLst>
              <a:path extrusionOk="0" h="417829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1535931" y="1962416"/>
            <a:ext cx="859271" cy="210656"/>
          </a:xfrm>
          <a:custGeom>
            <a:rect b="b" l="l" r="r" t="t"/>
            <a:pathLst>
              <a:path extrusionOk="0" h="417829" w="1704339">
                <a:moveTo>
                  <a:pt x="0" y="417575"/>
                </a:moveTo>
                <a:lnTo>
                  <a:pt x="1703831" y="417575"/>
                </a:lnTo>
                <a:lnTo>
                  <a:pt x="170383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502508" y="1962801"/>
            <a:ext cx="925862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1502508" y="1962801"/>
            <a:ext cx="925862" cy="210656"/>
          </a:xfrm>
          <a:custGeom>
            <a:rect b="b" l="l" r="r" t="t"/>
            <a:pathLst>
              <a:path extrusionOk="0" h="417829" w="1836420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2461793" y="1962416"/>
            <a:ext cx="971322" cy="210656"/>
          </a:xfrm>
          <a:custGeom>
            <a:rect b="b" l="l" r="r" t="t"/>
            <a:pathLst>
              <a:path extrusionOk="0" h="417829" w="1926590">
                <a:moveTo>
                  <a:pt x="0" y="417575"/>
                </a:moveTo>
                <a:lnTo>
                  <a:pt x="1926335" y="417575"/>
                </a:lnTo>
                <a:lnTo>
                  <a:pt x="1926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2428370" y="1962801"/>
            <a:ext cx="1038233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5859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2428370" y="1962801"/>
            <a:ext cx="1038233" cy="210656"/>
          </a:xfrm>
          <a:custGeom>
            <a:rect b="b" l="l" r="r" t="t"/>
            <a:pathLst>
              <a:path extrusionOk="0" h="417829" w="2059304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1073384" y="2172944"/>
            <a:ext cx="395060" cy="210656"/>
          </a:xfrm>
          <a:custGeom>
            <a:rect b="b" l="l" r="r" t="t"/>
            <a:pathLst>
              <a:path extrusionOk="0" h="417829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039961" y="2173328"/>
            <a:ext cx="462611" cy="210656"/>
          </a:xfrm>
          <a:custGeom>
            <a:rect b="b" l="l" r="r" t="t"/>
            <a:pathLst>
              <a:path extrusionOk="0" h="417829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1535931" y="2172944"/>
            <a:ext cx="397301" cy="210656"/>
          </a:xfrm>
          <a:custGeom>
            <a:rect b="b" l="l" r="r" t="t"/>
            <a:pathLst>
              <a:path extrusionOk="0" h="417829" w="788035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1502508" y="2173328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1502508" y="2173328"/>
            <a:ext cx="464211" cy="210656"/>
          </a:xfrm>
          <a:custGeom>
            <a:rect b="b" l="l" r="r" t="t"/>
            <a:pathLst>
              <a:path extrusionOk="0" h="417829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2000015" y="2172944"/>
            <a:ext cx="395060" cy="210656"/>
          </a:xfrm>
          <a:custGeom>
            <a:rect b="b" l="l" r="r" t="t"/>
            <a:pathLst>
              <a:path extrusionOk="0" h="417829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966592" y="2173328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530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966592" y="2173328"/>
            <a:ext cx="461970" cy="210656"/>
          </a:xfrm>
          <a:custGeom>
            <a:rect b="b" l="l" r="r" t="t"/>
            <a:pathLst>
              <a:path extrusionOk="0" h="417829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461793" y="2172944"/>
            <a:ext cx="452045" cy="210656"/>
          </a:xfrm>
          <a:custGeom>
            <a:rect b="b" l="l" r="r" t="t"/>
            <a:pathLst>
              <a:path extrusionOk="0" h="417829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2428370" y="2173328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2428370" y="2173328"/>
            <a:ext cx="518636" cy="210656"/>
          </a:xfrm>
          <a:custGeom>
            <a:rect b="b" l="l" r="r" t="t"/>
            <a:pathLst>
              <a:path extrusionOk="0" h="417829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2980429" y="2172944"/>
            <a:ext cx="452686" cy="210656"/>
          </a:xfrm>
          <a:custGeom>
            <a:rect b="b" l="l" r="r" t="t"/>
            <a:pathLst>
              <a:path extrusionOk="0" h="417829" w="897890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947006" y="2173328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2947006" y="2173328"/>
            <a:ext cx="519597" cy="210656"/>
          </a:xfrm>
          <a:custGeom>
            <a:rect b="b" l="l" r="r" t="t"/>
            <a:pathLst>
              <a:path extrusionOk="0" h="417829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1073384" y="2383472"/>
            <a:ext cx="395060" cy="210656"/>
          </a:xfrm>
          <a:custGeom>
            <a:rect b="b" l="l" r="r" t="t"/>
            <a:pathLst>
              <a:path extrusionOk="0" h="417829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039961" y="2383856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039961" y="2383856"/>
            <a:ext cx="462611" cy="210656"/>
          </a:xfrm>
          <a:custGeom>
            <a:rect b="b" l="l" r="r" t="t"/>
            <a:pathLst>
              <a:path extrusionOk="0" h="417829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1535931" y="2383472"/>
            <a:ext cx="397301" cy="210656"/>
          </a:xfrm>
          <a:custGeom>
            <a:rect b="b" l="l" r="r" t="t"/>
            <a:pathLst>
              <a:path extrusionOk="0" h="417829" w="788035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1502508" y="2383856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70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502508" y="2383856"/>
            <a:ext cx="464211" cy="210656"/>
          </a:xfrm>
          <a:custGeom>
            <a:rect b="b" l="l" r="r" t="t"/>
            <a:pathLst>
              <a:path extrusionOk="0" h="417829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000015" y="2383472"/>
            <a:ext cx="395060" cy="210656"/>
          </a:xfrm>
          <a:custGeom>
            <a:rect b="b" l="l" r="r" t="t"/>
            <a:pathLst>
              <a:path extrusionOk="0" h="417829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1966592" y="2383856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54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1966592" y="2383856"/>
            <a:ext cx="461970" cy="210656"/>
          </a:xfrm>
          <a:custGeom>
            <a:rect b="b" l="l" r="r" t="t"/>
            <a:pathLst>
              <a:path extrusionOk="0" h="417829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2461793" y="2383472"/>
            <a:ext cx="452045" cy="210656"/>
          </a:xfrm>
          <a:custGeom>
            <a:rect b="b" l="l" r="r" t="t"/>
            <a:pathLst>
              <a:path extrusionOk="0" h="417829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2428370" y="2383856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0.072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428370" y="2383856"/>
            <a:ext cx="518636" cy="210656"/>
          </a:xfrm>
          <a:custGeom>
            <a:rect b="b" l="l" r="r" t="t"/>
            <a:pathLst>
              <a:path extrusionOk="0" h="417829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2980429" y="2383472"/>
            <a:ext cx="452686" cy="210656"/>
          </a:xfrm>
          <a:custGeom>
            <a:rect b="b" l="l" r="r" t="t"/>
            <a:pathLst>
              <a:path extrusionOk="0" h="417829" w="897890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947006" y="2383856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9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2947006" y="2383856"/>
            <a:ext cx="519597" cy="210656"/>
          </a:xfrm>
          <a:custGeom>
            <a:rect b="b" l="l" r="r" t="t"/>
            <a:pathLst>
              <a:path extrusionOk="0" h="417829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073384" y="2594000"/>
            <a:ext cx="395060" cy="210656"/>
          </a:xfrm>
          <a:custGeom>
            <a:rect b="b" l="l" r="r" t="t"/>
            <a:pathLst>
              <a:path extrusionOk="0" h="417829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039961" y="2594385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039961" y="2594385"/>
            <a:ext cx="462611" cy="210656"/>
          </a:xfrm>
          <a:custGeom>
            <a:rect b="b" l="l" r="r" t="t"/>
            <a:pathLst>
              <a:path extrusionOk="0" h="417829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1535931" y="2594000"/>
            <a:ext cx="397301" cy="210656"/>
          </a:xfrm>
          <a:custGeom>
            <a:rect b="b" l="l" r="r" t="t"/>
            <a:pathLst>
              <a:path extrusionOk="0" h="417829" w="788035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502508" y="2594385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70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502508" y="2594385"/>
            <a:ext cx="464211" cy="210656"/>
          </a:xfrm>
          <a:custGeom>
            <a:rect b="b" l="l" r="r" t="t"/>
            <a:pathLst>
              <a:path extrusionOk="0" h="417829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2000015" y="2594000"/>
            <a:ext cx="395060" cy="210656"/>
          </a:xfrm>
          <a:custGeom>
            <a:rect b="b" l="l" r="r" t="t"/>
            <a:pathLst>
              <a:path extrusionOk="0" h="417829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966592" y="2594385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54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0.064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1966592" y="2594385"/>
            <a:ext cx="461970" cy="210656"/>
          </a:xfrm>
          <a:custGeom>
            <a:rect b="b" l="l" r="r" t="t"/>
            <a:pathLst>
              <a:path extrusionOk="0" h="417829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461793" y="2594000"/>
            <a:ext cx="452045" cy="210656"/>
          </a:xfrm>
          <a:custGeom>
            <a:rect b="b" l="l" r="r" t="t"/>
            <a:pathLst>
              <a:path extrusionOk="0" h="417829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2428370" y="2594385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0.144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2428370" y="2594385"/>
            <a:ext cx="518636" cy="210656"/>
          </a:xfrm>
          <a:custGeom>
            <a:rect b="b" l="l" r="r" t="t"/>
            <a:pathLst>
              <a:path extrusionOk="0" h="417829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2980429" y="2594000"/>
            <a:ext cx="452686" cy="210656"/>
          </a:xfrm>
          <a:custGeom>
            <a:rect b="b" l="l" r="r" t="t"/>
            <a:pathLst>
              <a:path extrusionOk="0" h="417829" w="897890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2947006" y="2594385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9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947006" y="2594385"/>
            <a:ext cx="519597" cy="210656"/>
          </a:xfrm>
          <a:custGeom>
            <a:rect b="b" l="l" r="r" t="t"/>
            <a:pathLst>
              <a:path extrusionOk="0" h="417829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037272" y="1960880"/>
            <a:ext cx="2431828" cy="845185"/>
          </a:xfrm>
          <a:custGeom>
            <a:rect b="b" l="l" r="r" t="t"/>
            <a:pathLst>
              <a:path extrusionOk="0" h="1676400" w="4823459">
                <a:moveTo>
                  <a:pt x="0" y="1676399"/>
                </a:moveTo>
                <a:lnTo>
                  <a:pt x="4823459" y="1676399"/>
                </a:lnTo>
                <a:lnTo>
                  <a:pt x="482345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1089521" y="271623"/>
            <a:ext cx="160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Inference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II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489951" y="1674593"/>
            <a:ext cx="3605162" cy="1359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2561" rtl="0" algn="l">
              <a:lnSpc>
                <a:spcPct val="107709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lnSpc>
                <a:spcPct val="113942"/>
              </a:lnSpc>
              <a:spcBef>
                <a:spcPts val="350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b="1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</a:t>
            </a:r>
            <a:r>
              <a:rPr b="1" i="1" lang="en-US" sz="807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32" u="none" cap="none" strike="noStrike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1" i="1" lang="en-US" sz="832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</a:t>
            </a:r>
            <a:endParaRPr b="0" i="0" sz="8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7444" marR="0" rtl="0" algn="l">
              <a:lnSpc>
                <a:spcPct val="1078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0.108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0.012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0.072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0.008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0.016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0.064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7444" marR="0" rtl="0" algn="l">
              <a:lnSpc>
                <a:spcPct val="11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0.28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lnSpc>
                <a:spcPct val="114002"/>
              </a:lnSpc>
              <a:spcBef>
                <a:spcPts val="388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b="1" i="1" lang="en-US" sz="80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P(cavity)</a:t>
            </a:r>
            <a:endParaRPr b="0" i="0" sz="8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7444" marR="0" rtl="0" algn="l">
              <a:lnSpc>
                <a:spcPct val="108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0.108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0.012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0.072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0.008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7444" marR="0" rtl="0" algn="l">
              <a:lnSpc>
                <a:spcPct val="11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807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807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0" rtl="0" algn="l">
              <a:lnSpc>
                <a:spcPct val="113876"/>
              </a:lnSpc>
              <a:spcBef>
                <a:spcPts val="431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P(cavity)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sng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marginal probability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294" marR="0" rtl="0" algn="l">
              <a:lnSpc>
                <a:spcPct val="1138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sng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marginalization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1125633" y="733057"/>
            <a:ext cx="395060" cy="210656"/>
          </a:xfrm>
          <a:custGeom>
            <a:rect b="b" l="l" r="r" t="t"/>
            <a:pathLst>
              <a:path extrusionOk="0" h="417830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092210" y="733441"/>
            <a:ext cx="462611" cy="210656"/>
          </a:xfrm>
          <a:custGeom>
            <a:rect b="b" l="l" r="r" t="t"/>
            <a:pathLst>
              <a:path extrusionOk="0" h="417830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588179" y="733057"/>
            <a:ext cx="858311" cy="210656"/>
          </a:xfrm>
          <a:custGeom>
            <a:rect b="b" l="l" r="r" t="t"/>
            <a:pathLst>
              <a:path extrusionOk="0" h="417830" w="1702435">
                <a:moveTo>
                  <a:pt x="0" y="417575"/>
                </a:moveTo>
                <a:lnTo>
                  <a:pt x="1702307" y="417575"/>
                </a:lnTo>
                <a:lnTo>
                  <a:pt x="17023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554756" y="733441"/>
            <a:ext cx="925862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1554756" y="733441"/>
            <a:ext cx="925862" cy="210656"/>
          </a:xfrm>
          <a:custGeom>
            <a:rect b="b" l="l" r="r" t="t"/>
            <a:pathLst>
              <a:path extrusionOk="0" h="417830" w="1836420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2514041" y="733057"/>
            <a:ext cx="970682" cy="210656"/>
          </a:xfrm>
          <a:custGeom>
            <a:rect b="b" l="l" r="r" t="t"/>
            <a:pathLst>
              <a:path extrusionOk="0" h="417830" w="1925320">
                <a:moveTo>
                  <a:pt x="0" y="417575"/>
                </a:moveTo>
                <a:lnTo>
                  <a:pt x="1924811" y="417575"/>
                </a:lnTo>
                <a:lnTo>
                  <a:pt x="1924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2480618" y="733441"/>
            <a:ext cx="1038233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6179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2480618" y="733441"/>
            <a:ext cx="1038233" cy="210656"/>
          </a:xfrm>
          <a:custGeom>
            <a:rect b="b" l="l" r="r" t="t"/>
            <a:pathLst>
              <a:path extrusionOk="0" h="417830" w="2059304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1125633" y="943585"/>
            <a:ext cx="395060" cy="210656"/>
          </a:xfrm>
          <a:custGeom>
            <a:rect b="b" l="l" r="r" t="t"/>
            <a:pathLst>
              <a:path extrusionOk="0" h="417830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1092210" y="943969"/>
            <a:ext cx="462611" cy="210656"/>
          </a:xfrm>
          <a:custGeom>
            <a:rect b="b" l="l" r="r" t="t"/>
            <a:pathLst>
              <a:path extrusionOk="0" h="417830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1588179" y="943585"/>
            <a:ext cx="396661" cy="210656"/>
          </a:xfrm>
          <a:custGeom>
            <a:rect b="b" l="l" r="r" t="t"/>
            <a:pathLst>
              <a:path extrusionOk="0" h="417830" w="786764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1554756" y="943969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554756" y="943969"/>
            <a:ext cx="464211" cy="210656"/>
          </a:xfrm>
          <a:custGeom>
            <a:rect b="b" l="l" r="r" t="t"/>
            <a:pathLst>
              <a:path extrusionOk="0" h="417830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2052262" y="943585"/>
            <a:ext cx="394420" cy="210656"/>
          </a:xfrm>
          <a:custGeom>
            <a:rect b="b" l="l" r="r" t="t"/>
            <a:pathLst>
              <a:path extrusionOk="0" h="417830" w="78232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2018840" y="943969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530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2018840" y="943969"/>
            <a:ext cx="461970" cy="210656"/>
          </a:xfrm>
          <a:custGeom>
            <a:rect b="b" l="l" r="r" t="t"/>
            <a:pathLst>
              <a:path extrusionOk="0" h="417830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2514041" y="943585"/>
            <a:ext cx="451085" cy="210656"/>
          </a:xfrm>
          <a:custGeom>
            <a:rect b="b" l="l" r="r" t="t"/>
            <a:pathLst>
              <a:path extrusionOk="0" h="417830" w="894714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2480618" y="943969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2480618" y="943969"/>
            <a:ext cx="518636" cy="210656"/>
          </a:xfrm>
          <a:custGeom>
            <a:rect b="b" l="l" r="r" t="t"/>
            <a:pathLst>
              <a:path extrusionOk="0" h="417830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3032677" y="943585"/>
            <a:ext cx="452045" cy="210656"/>
          </a:xfrm>
          <a:custGeom>
            <a:rect b="b" l="l" r="r" t="t"/>
            <a:pathLst>
              <a:path extrusionOk="0" h="417830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2999254" y="943969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840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2999254" y="943969"/>
            <a:ext cx="519597" cy="210656"/>
          </a:xfrm>
          <a:custGeom>
            <a:rect b="b" l="l" r="r" t="t"/>
            <a:pathLst>
              <a:path extrusionOk="0" h="417830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1125633" y="1154112"/>
            <a:ext cx="395060" cy="210656"/>
          </a:xfrm>
          <a:custGeom>
            <a:rect b="b" l="l" r="r" t="t"/>
            <a:pathLst>
              <a:path extrusionOk="0" h="417830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1092210" y="1154497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1092210" y="1154497"/>
            <a:ext cx="462611" cy="210656"/>
          </a:xfrm>
          <a:custGeom>
            <a:rect b="b" l="l" r="r" t="t"/>
            <a:pathLst>
              <a:path extrusionOk="0" h="417830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1588179" y="1154112"/>
            <a:ext cx="396661" cy="210656"/>
          </a:xfrm>
          <a:custGeom>
            <a:rect b="b" l="l" r="r" t="t"/>
            <a:pathLst>
              <a:path extrusionOk="0" h="417830" w="786764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1554756" y="1154497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67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1554756" y="1154497"/>
            <a:ext cx="464211" cy="210656"/>
          </a:xfrm>
          <a:custGeom>
            <a:rect b="b" l="l" r="r" t="t"/>
            <a:pathLst>
              <a:path extrusionOk="0" h="417830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2052262" y="1154112"/>
            <a:ext cx="394420" cy="210656"/>
          </a:xfrm>
          <a:custGeom>
            <a:rect b="b" l="l" r="r" t="t"/>
            <a:pathLst>
              <a:path extrusionOk="0" h="417830" w="78232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2018840" y="1154497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54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2018840" y="1154497"/>
            <a:ext cx="461970" cy="210656"/>
          </a:xfrm>
          <a:custGeom>
            <a:rect b="b" l="l" r="r" t="t"/>
            <a:pathLst>
              <a:path extrusionOk="0" h="417830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2514041" y="1154112"/>
            <a:ext cx="451085" cy="210656"/>
          </a:xfrm>
          <a:custGeom>
            <a:rect b="b" l="l" r="r" t="t"/>
            <a:pathLst>
              <a:path extrusionOk="0" h="417830" w="894714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2480618" y="1154497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0.072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2480618" y="1154497"/>
            <a:ext cx="518636" cy="210656"/>
          </a:xfrm>
          <a:custGeom>
            <a:rect b="b" l="l" r="r" t="t"/>
            <a:pathLst>
              <a:path extrusionOk="0" h="417830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3032677" y="1154112"/>
            <a:ext cx="452045" cy="210656"/>
          </a:xfrm>
          <a:custGeom>
            <a:rect b="b" l="l" r="r" t="t"/>
            <a:pathLst>
              <a:path extrusionOk="0" h="417830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2999254" y="1154497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61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2999254" y="1154497"/>
            <a:ext cx="519597" cy="210656"/>
          </a:xfrm>
          <a:custGeom>
            <a:rect b="b" l="l" r="r" t="t"/>
            <a:pathLst>
              <a:path extrusionOk="0" h="417830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1125633" y="1364640"/>
            <a:ext cx="395060" cy="210656"/>
          </a:xfrm>
          <a:custGeom>
            <a:rect b="b" l="l" r="r" t="t"/>
            <a:pathLst>
              <a:path extrusionOk="0" h="417830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092210" y="1365025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1092210" y="1365025"/>
            <a:ext cx="462611" cy="210656"/>
          </a:xfrm>
          <a:custGeom>
            <a:rect b="b" l="l" r="r" t="t"/>
            <a:pathLst>
              <a:path extrusionOk="0" h="417830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1588179" y="1364640"/>
            <a:ext cx="396661" cy="210656"/>
          </a:xfrm>
          <a:custGeom>
            <a:rect b="b" l="l" r="r" t="t"/>
            <a:pathLst>
              <a:path extrusionOk="0" h="417830" w="786764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1554756" y="1365025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67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1554756" y="1365025"/>
            <a:ext cx="464211" cy="210656"/>
          </a:xfrm>
          <a:custGeom>
            <a:rect b="b" l="l" r="r" t="t"/>
            <a:pathLst>
              <a:path extrusionOk="0" h="417830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2052262" y="1364640"/>
            <a:ext cx="394420" cy="210656"/>
          </a:xfrm>
          <a:custGeom>
            <a:rect b="b" l="l" r="r" t="t"/>
            <a:pathLst>
              <a:path extrusionOk="0" h="417830" w="78232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2018840" y="1365025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54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0.064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2018840" y="1365025"/>
            <a:ext cx="461970" cy="210656"/>
          </a:xfrm>
          <a:custGeom>
            <a:rect b="b" l="l" r="r" t="t"/>
            <a:pathLst>
              <a:path extrusionOk="0" h="417830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2514041" y="1364640"/>
            <a:ext cx="451085" cy="210656"/>
          </a:xfrm>
          <a:custGeom>
            <a:rect b="b" l="l" r="r" t="t"/>
            <a:pathLst>
              <a:path extrusionOk="0" h="417830" w="894714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2480618" y="1365025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0.144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2480618" y="1365025"/>
            <a:ext cx="518636" cy="210656"/>
          </a:xfrm>
          <a:custGeom>
            <a:rect b="b" l="l" r="r" t="t"/>
            <a:pathLst>
              <a:path extrusionOk="0" h="417830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3032677" y="1364640"/>
            <a:ext cx="452045" cy="210656"/>
          </a:xfrm>
          <a:custGeom>
            <a:rect b="b" l="l" r="r" t="t"/>
            <a:pathLst>
              <a:path extrusionOk="0" h="417830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999254" y="1365025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61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2999254" y="1365025"/>
            <a:ext cx="519597" cy="210656"/>
          </a:xfrm>
          <a:custGeom>
            <a:rect b="b" l="l" r="r" t="t"/>
            <a:pathLst>
              <a:path extrusionOk="0" h="417830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1089521" y="731520"/>
            <a:ext cx="2431187" cy="845185"/>
          </a:xfrm>
          <a:custGeom>
            <a:rect b="b" l="l" r="r" t="t"/>
            <a:pathLst>
              <a:path extrusionOk="0" h="1676400" w="4822190">
                <a:moveTo>
                  <a:pt x="0" y="1676399"/>
                </a:moveTo>
                <a:lnTo>
                  <a:pt x="4821935" y="1676399"/>
                </a:lnTo>
                <a:lnTo>
                  <a:pt x="4821935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982375" y="256924"/>
            <a:ext cx="160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Inference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III</a:t>
            </a:r>
            <a:endParaRPr/>
          </a:p>
        </p:txBody>
      </p:sp>
      <p:sp>
        <p:nvSpPr>
          <p:cNvPr id="330" name="Google Shape;330;p28"/>
          <p:cNvSpPr txBox="1"/>
          <p:nvPr/>
        </p:nvSpPr>
        <p:spPr>
          <a:xfrm>
            <a:off x="424335" y="1713011"/>
            <a:ext cx="3469741" cy="1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probabilities.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0" rtl="0" algn="l">
              <a:lnSpc>
                <a:spcPct val="111064"/>
              </a:lnSpc>
              <a:spcBef>
                <a:spcPts val="386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1" lang="en-US" sz="958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95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7124" marR="0" rtl="0" algn="l">
              <a:lnSpc>
                <a:spcPct val="105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1" lang="en-US" sz="958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95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58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95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toothache)/P(toothache)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7124" marR="0" rtl="0" algn="l">
              <a:lnSpc>
                <a:spcPct val="1074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(0.016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0.064)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(0.108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0.012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0.016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0.064)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7124" marR="0" rtl="0" algn="l">
              <a:lnSpc>
                <a:spcPct val="1140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0" rtl="0" algn="l">
              <a:spcBef>
                <a:spcPts val="436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Denominator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viewed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15" lvl="1" marL="381319" marR="0" rtl="0" algn="l">
              <a:lnSpc>
                <a:spcPct val="114305"/>
              </a:lnSpc>
              <a:spcBef>
                <a:spcPts val="340"/>
              </a:spcBef>
              <a:spcAft>
                <a:spcPts val="0"/>
              </a:spcAft>
              <a:buClr>
                <a:srgbClr val="000098"/>
              </a:buClr>
              <a:buSzPts val="706"/>
              <a:buFont typeface="Arial"/>
              <a:buChar char="•"/>
            </a:pP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Stays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matter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b="0" i="0" lang="en-US" sz="7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7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is.</a:t>
            </a:r>
            <a:endParaRPr/>
          </a:p>
          <a:p>
            <a:pPr indent="0" lvl="0" marL="381319" marR="0" rtl="0" algn="l">
              <a:lnSpc>
                <a:spcPct val="114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(Book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706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i="1"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1/P(X),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X.)</a:t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1125633" y="733057"/>
            <a:ext cx="395060" cy="210656"/>
          </a:xfrm>
          <a:custGeom>
            <a:rect b="b" l="l" r="r" t="t"/>
            <a:pathLst>
              <a:path extrusionOk="0" h="417830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1092210" y="733441"/>
            <a:ext cx="462611" cy="210656"/>
          </a:xfrm>
          <a:custGeom>
            <a:rect b="b" l="l" r="r" t="t"/>
            <a:pathLst>
              <a:path extrusionOk="0" h="417830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1588179" y="733057"/>
            <a:ext cx="858311" cy="210656"/>
          </a:xfrm>
          <a:custGeom>
            <a:rect b="b" l="l" r="r" t="t"/>
            <a:pathLst>
              <a:path extrusionOk="0" h="417830" w="1702435">
                <a:moveTo>
                  <a:pt x="0" y="417575"/>
                </a:moveTo>
                <a:lnTo>
                  <a:pt x="1702307" y="417575"/>
                </a:lnTo>
                <a:lnTo>
                  <a:pt x="17023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1554756" y="733441"/>
            <a:ext cx="925862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1554756" y="733441"/>
            <a:ext cx="925862" cy="210656"/>
          </a:xfrm>
          <a:custGeom>
            <a:rect b="b" l="l" r="r" t="t"/>
            <a:pathLst>
              <a:path extrusionOk="0" h="417830" w="1836420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2514041" y="733057"/>
            <a:ext cx="970682" cy="210656"/>
          </a:xfrm>
          <a:custGeom>
            <a:rect b="b" l="l" r="r" t="t"/>
            <a:pathLst>
              <a:path extrusionOk="0" h="417830" w="1925320">
                <a:moveTo>
                  <a:pt x="0" y="417575"/>
                </a:moveTo>
                <a:lnTo>
                  <a:pt x="1924811" y="417575"/>
                </a:lnTo>
                <a:lnTo>
                  <a:pt x="1924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2480618" y="733441"/>
            <a:ext cx="1038233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6179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2480618" y="733441"/>
            <a:ext cx="1038233" cy="210656"/>
          </a:xfrm>
          <a:custGeom>
            <a:rect b="b" l="l" r="r" t="t"/>
            <a:pathLst>
              <a:path extrusionOk="0" h="417830" w="2059304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1125633" y="943585"/>
            <a:ext cx="395060" cy="210656"/>
          </a:xfrm>
          <a:custGeom>
            <a:rect b="b" l="l" r="r" t="t"/>
            <a:pathLst>
              <a:path extrusionOk="0" h="417830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1092210" y="943969"/>
            <a:ext cx="462611" cy="210656"/>
          </a:xfrm>
          <a:custGeom>
            <a:rect b="b" l="l" r="r" t="t"/>
            <a:pathLst>
              <a:path extrusionOk="0" h="417830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1588179" y="943585"/>
            <a:ext cx="396661" cy="210656"/>
          </a:xfrm>
          <a:custGeom>
            <a:rect b="b" l="l" r="r" t="t"/>
            <a:pathLst>
              <a:path extrusionOk="0" h="417830" w="786764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1554756" y="943969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1554756" y="943969"/>
            <a:ext cx="464211" cy="210656"/>
          </a:xfrm>
          <a:custGeom>
            <a:rect b="b" l="l" r="r" t="t"/>
            <a:pathLst>
              <a:path extrusionOk="0" h="417830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2052262" y="943585"/>
            <a:ext cx="394420" cy="210656"/>
          </a:xfrm>
          <a:custGeom>
            <a:rect b="b" l="l" r="r" t="t"/>
            <a:pathLst>
              <a:path extrusionOk="0" h="417830" w="78232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2018840" y="943969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530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2018840" y="943969"/>
            <a:ext cx="461970" cy="210656"/>
          </a:xfrm>
          <a:custGeom>
            <a:rect b="b" l="l" r="r" t="t"/>
            <a:pathLst>
              <a:path extrusionOk="0" h="417830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2514041" y="943585"/>
            <a:ext cx="451085" cy="210656"/>
          </a:xfrm>
          <a:custGeom>
            <a:rect b="b" l="l" r="r" t="t"/>
            <a:pathLst>
              <a:path extrusionOk="0" h="417830" w="894714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2480618" y="943969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2480618" y="943969"/>
            <a:ext cx="518636" cy="210656"/>
          </a:xfrm>
          <a:custGeom>
            <a:rect b="b" l="l" r="r" t="t"/>
            <a:pathLst>
              <a:path extrusionOk="0" h="417830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3032677" y="943585"/>
            <a:ext cx="452045" cy="210656"/>
          </a:xfrm>
          <a:custGeom>
            <a:rect b="b" l="l" r="r" t="t"/>
            <a:pathLst>
              <a:path extrusionOk="0" h="417830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2999254" y="943969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840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2999254" y="943969"/>
            <a:ext cx="519597" cy="210656"/>
          </a:xfrm>
          <a:custGeom>
            <a:rect b="b" l="l" r="r" t="t"/>
            <a:pathLst>
              <a:path extrusionOk="0" h="417830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1125633" y="1154112"/>
            <a:ext cx="395060" cy="210656"/>
          </a:xfrm>
          <a:custGeom>
            <a:rect b="b" l="l" r="r" t="t"/>
            <a:pathLst>
              <a:path extrusionOk="0" h="417830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1092210" y="1154497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1092210" y="1154497"/>
            <a:ext cx="462611" cy="210656"/>
          </a:xfrm>
          <a:custGeom>
            <a:rect b="b" l="l" r="r" t="t"/>
            <a:pathLst>
              <a:path extrusionOk="0" h="417830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1588179" y="1154112"/>
            <a:ext cx="396661" cy="210656"/>
          </a:xfrm>
          <a:custGeom>
            <a:rect b="b" l="l" r="r" t="t"/>
            <a:pathLst>
              <a:path extrusionOk="0" h="417830" w="786764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1554756" y="1154497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67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1554756" y="1154497"/>
            <a:ext cx="464211" cy="210656"/>
          </a:xfrm>
          <a:custGeom>
            <a:rect b="b" l="l" r="r" t="t"/>
            <a:pathLst>
              <a:path extrusionOk="0" h="417830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2052262" y="1154112"/>
            <a:ext cx="394420" cy="210656"/>
          </a:xfrm>
          <a:custGeom>
            <a:rect b="b" l="l" r="r" t="t"/>
            <a:pathLst>
              <a:path extrusionOk="0" h="417830" w="78232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2018840" y="1154497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54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2018840" y="1154497"/>
            <a:ext cx="461970" cy="210656"/>
          </a:xfrm>
          <a:custGeom>
            <a:rect b="b" l="l" r="r" t="t"/>
            <a:pathLst>
              <a:path extrusionOk="0" h="417830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2514041" y="1154112"/>
            <a:ext cx="451085" cy="210656"/>
          </a:xfrm>
          <a:custGeom>
            <a:rect b="b" l="l" r="r" t="t"/>
            <a:pathLst>
              <a:path extrusionOk="0" h="417830" w="894714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2480618" y="1154497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0.072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2480618" y="1154497"/>
            <a:ext cx="518636" cy="210656"/>
          </a:xfrm>
          <a:custGeom>
            <a:rect b="b" l="l" r="r" t="t"/>
            <a:pathLst>
              <a:path extrusionOk="0" h="417830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3032677" y="1154112"/>
            <a:ext cx="452045" cy="210656"/>
          </a:xfrm>
          <a:custGeom>
            <a:rect b="b" l="l" r="r" t="t"/>
            <a:pathLst>
              <a:path extrusionOk="0" h="417830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2999254" y="1154497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61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2999254" y="1154497"/>
            <a:ext cx="519597" cy="210656"/>
          </a:xfrm>
          <a:custGeom>
            <a:rect b="b" l="l" r="r" t="t"/>
            <a:pathLst>
              <a:path extrusionOk="0" h="417830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1125633" y="1364640"/>
            <a:ext cx="395060" cy="210656"/>
          </a:xfrm>
          <a:custGeom>
            <a:rect b="b" l="l" r="r" t="t"/>
            <a:pathLst>
              <a:path extrusionOk="0" h="417830" w="78358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1092210" y="1365025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1092210" y="1365025"/>
            <a:ext cx="462611" cy="210656"/>
          </a:xfrm>
          <a:custGeom>
            <a:rect b="b" l="l" r="r" t="t"/>
            <a:pathLst>
              <a:path extrusionOk="0" h="417830" w="917575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1588179" y="1364640"/>
            <a:ext cx="396661" cy="210656"/>
          </a:xfrm>
          <a:custGeom>
            <a:rect b="b" l="l" r="r" t="t"/>
            <a:pathLst>
              <a:path extrusionOk="0" h="417830" w="786764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1554756" y="1365025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67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1554756" y="1365025"/>
            <a:ext cx="464211" cy="210656"/>
          </a:xfrm>
          <a:custGeom>
            <a:rect b="b" l="l" r="r" t="t"/>
            <a:pathLst>
              <a:path extrusionOk="0" h="417830" w="92075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2052262" y="1364640"/>
            <a:ext cx="394420" cy="210656"/>
          </a:xfrm>
          <a:custGeom>
            <a:rect b="b" l="l" r="r" t="t"/>
            <a:pathLst>
              <a:path extrusionOk="0" h="417830" w="78232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2018840" y="1365025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54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0.064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2018840" y="1365025"/>
            <a:ext cx="461970" cy="210656"/>
          </a:xfrm>
          <a:custGeom>
            <a:rect b="b" l="l" r="r" t="t"/>
            <a:pathLst>
              <a:path extrusionOk="0" h="417830" w="916304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2514041" y="1364640"/>
            <a:ext cx="451085" cy="210656"/>
          </a:xfrm>
          <a:custGeom>
            <a:rect b="b" l="l" r="r" t="t"/>
            <a:pathLst>
              <a:path extrusionOk="0" h="417830" w="894714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2480618" y="1365025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0.144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2480618" y="1365025"/>
            <a:ext cx="518636" cy="210656"/>
          </a:xfrm>
          <a:custGeom>
            <a:rect b="b" l="l" r="r" t="t"/>
            <a:pathLst>
              <a:path extrusionOk="0" h="417830" w="102870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3032677" y="1364640"/>
            <a:ext cx="452045" cy="210656"/>
          </a:xfrm>
          <a:custGeom>
            <a:rect b="b" l="l" r="r" t="t"/>
            <a:pathLst>
              <a:path extrusionOk="0" h="417830" w="89662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2999254" y="1365025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61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2999254" y="1365025"/>
            <a:ext cx="519597" cy="210656"/>
          </a:xfrm>
          <a:custGeom>
            <a:rect b="b" l="l" r="r" t="t"/>
            <a:pathLst>
              <a:path extrusionOk="0" h="417830" w="1030604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1089521" y="731520"/>
            <a:ext cx="2431187" cy="845185"/>
          </a:xfrm>
          <a:custGeom>
            <a:rect b="b" l="l" r="r" t="t"/>
            <a:pathLst>
              <a:path extrusionOk="0" h="1676400" w="4822190">
                <a:moveTo>
                  <a:pt x="0" y="1676399"/>
                </a:moveTo>
                <a:lnTo>
                  <a:pt x="4821935" y="1676399"/>
                </a:lnTo>
                <a:lnTo>
                  <a:pt x="4821935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/>
        </p:nvSpPr>
        <p:spPr>
          <a:xfrm>
            <a:off x="2159449" y="708046"/>
            <a:ext cx="1140359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lnSpc>
                <a:spcPct val="1188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8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Likelihood</a:t>
            </a:r>
            <a:r>
              <a:rPr b="1" i="1" lang="en-US" sz="908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908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Prior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1267971" y="1220280"/>
            <a:ext cx="518636" cy="139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8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422642" y="1389444"/>
            <a:ext cx="3557461" cy="460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7895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8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2561" rtl="0" algn="l">
              <a:lnSpc>
                <a:spcPct val="108035"/>
              </a:lnSpc>
              <a:spcBef>
                <a:spcPts val="29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assessing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diagnostic</a:t>
            </a:r>
            <a:r>
              <a:rPr b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causal</a:t>
            </a:r>
            <a:r>
              <a:rPr b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probability: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653162" y="1935222"/>
            <a:ext cx="1147723" cy="18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P(Cause|Effect)</a:t>
            </a:r>
            <a:endParaRPr sz="12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1918220" y="1926806"/>
            <a:ext cx="2194280" cy="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P(Effect|Cause)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61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126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P(Cause)</a:t>
            </a:r>
            <a:endParaRPr sz="12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5432" marR="0" rtl="0" algn="l">
              <a:spcBef>
                <a:spcPts val="716"/>
              </a:spcBef>
              <a:spcAft>
                <a:spcPts val="0"/>
              </a:spcAft>
              <a:buNone/>
            </a:pP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P(Effect)</a:t>
            </a:r>
            <a:endParaRPr sz="12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1213840" y="835432"/>
            <a:ext cx="2174110" cy="322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139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139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-25000" i="1" lang="en-US" sz="3139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3139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aseline="-25000" i="1" lang="en-US" sz="3139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3139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aseline="-25000" i="1" lang="en-US" sz="3139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i="1" lang="en-US" sz="3139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2092" u="sng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i="1"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92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9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2509958" y="1132737"/>
            <a:ext cx="464851" cy="321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92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92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92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92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9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9"/>
          <p:cNvSpPr txBox="1"/>
          <p:nvPr>
            <p:ph type="title"/>
          </p:nvPr>
        </p:nvSpPr>
        <p:spPr>
          <a:xfrm>
            <a:off x="1005918" y="346605"/>
            <a:ext cx="2404255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lnSpc>
                <a:spcPct val="16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Bay</a:t>
            </a:r>
            <a:r>
              <a:rPr lang="en-US"/>
              <a:t>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s’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&amp; Diagn</a:t>
            </a:r>
            <a:r>
              <a:rPr lang="en-US"/>
              <a:t>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sis</a:t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2179425" y="2153351"/>
            <a:ext cx="2130891" cy="3842"/>
          </a:xfrm>
          <a:custGeom>
            <a:rect b="b" l="l" r="r" t="t"/>
            <a:pathLst>
              <a:path extrusionOk="0" h="7620" w="4226559">
                <a:moveTo>
                  <a:pt x="0" y="0"/>
                </a:moveTo>
                <a:lnTo>
                  <a:pt x="4226051" y="7619"/>
                </a:lnTo>
              </a:path>
            </a:pathLst>
          </a:custGeom>
          <a:noFill/>
          <a:ln cap="flat" cmpd="sng" w="350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1100990" y="257727"/>
            <a:ext cx="160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Bay</a:t>
            </a:r>
            <a:r>
              <a:rPr lang="en-US"/>
              <a:t>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s’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Diagn</a:t>
            </a:r>
            <a:r>
              <a:rPr lang="en-US"/>
              <a:t>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sis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II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308926" y="707151"/>
            <a:ext cx="3930751" cy="2510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P(Disease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Symptom)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P(Symptom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Disease)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109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P(Disease)</a:t>
            </a:r>
            <a:endParaRPr sz="10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02001" marR="0" rtl="0" algn="l">
              <a:spcBef>
                <a:spcPts val="625"/>
              </a:spcBef>
              <a:spcAft>
                <a:spcPts val="0"/>
              </a:spcAft>
              <a:buNone/>
            </a:pPr>
            <a:r>
              <a:rPr b="1" i="1" lang="en-US" sz="105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P(Symptom)</a:t>
            </a:r>
            <a:endParaRPr sz="10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03" marR="0" rtl="0" algn="l">
              <a:spcBef>
                <a:spcPts val="358"/>
              </a:spcBef>
              <a:spcAft>
                <a:spcPts val="0"/>
              </a:spcAft>
              <a:buNone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Imagine: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"/>
              </a:spcBef>
              <a:spcAft>
                <a:spcPts val="0"/>
              </a:spcAft>
              <a:buNone/>
            </a:pPr>
            <a:r>
              <a:t/>
            </a:r>
            <a:endParaRPr sz="80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disease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TB,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symptom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coughing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66595" rtl="0" algn="l">
              <a:spcBef>
                <a:spcPts val="605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P(disease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symptom)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TB-indicated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vs.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0" rtl="0" algn="l">
              <a:spcBef>
                <a:spcPts val="303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P(symptom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disease)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spcBef>
                <a:spcPts val="308"/>
              </a:spcBef>
              <a:spcAft>
                <a:spcPts val="0"/>
              </a:spcAft>
              <a:buClr>
                <a:srgbClr val="000098"/>
              </a:buClr>
              <a:buSzPts val="908"/>
              <a:buFont typeface="Arial"/>
              <a:buChar char="•"/>
            </a:pP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P(symptom</a:t>
            </a:r>
            <a:r>
              <a:rPr b="0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disease)</a:t>
            </a:r>
            <a:endParaRPr b="0" i="0" sz="9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Arial"/>
              <a:buNone/>
            </a:pPr>
            <a:r>
              <a:t/>
            </a:r>
            <a:endParaRPr b="0" i="0" sz="908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2890" lvl="0" marL="179294" marR="0" rtl="0" algn="l">
              <a:spcBef>
                <a:spcPts val="524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P(symptom)?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spcBef>
                <a:spcPts val="305"/>
              </a:spcBef>
              <a:spcAft>
                <a:spcPts val="0"/>
              </a:spcAft>
              <a:buClr>
                <a:srgbClr val="000098"/>
              </a:buClr>
              <a:buSzPts val="908"/>
              <a:buFont typeface="Arial"/>
              <a:buChar char="•"/>
            </a:pP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conditioning</a:t>
            </a:r>
            <a:r>
              <a:rPr b="0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(next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slide)</a:t>
            </a:r>
            <a:endParaRPr b="0" i="0" sz="9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229880" rtl="0" algn="l">
              <a:spcBef>
                <a:spcPts val="303"/>
              </a:spcBef>
              <a:spcAft>
                <a:spcPts val="0"/>
              </a:spcAft>
              <a:buClr>
                <a:srgbClr val="000098"/>
              </a:buClr>
              <a:buSzPts val="908"/>
              <a:buFont typeface="Arial"/>
              <a:buChar char="•"/>
            </a:pP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determining,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b="0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likely</a:t>
            </a:r>
            <a:r>
              <a:rPr b="0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disease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symptom,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P(symptom)!!!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r>
              <a:rPr b="0" i="0" lang="en-US" sz="9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35)</a:t>
            </a:r>
            <a:endParaRPr b="0" i="0" sz="9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1905124" y="900941"/>
            <a:ext cx="2364277" cy="1601"/>
          </a:xfrm>
          <a:custGeom>
            <a:rect b="b" l="l" r="r" t="t"/>
            <a:pathLst>
              <a:path extrusionOk="0" h="3175" w="4689475">
                <a:moveTo>
                  <a:pt x="0" y="3047"/>
                </a:moveTo>
                <a:lnTo>
                  <a:pt x="4689347" y="0"/>
                </a:lnTo>
              </a:path>
            </a:pathLst>
          </a:custGeom>
          <a:noFill/>
          <a:ln cap="flat" cmpd="sng" w="350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title"/>
          </p:nvPr>
        </p:nvSpPr>
        <p:spPr>
          <a:xfrm>
            <a:off x="1089189" y="357847"/>
            <a:ext cx="16082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Conditioning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385918" y="695370"/>
            <a:ext cx="3819020" cy="37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2561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210"/>
              <a:buFont typeface="Noto Sans Symbols"/>
              <a:buChar char="∙"/>
            </a:pP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1" lang="en-US" sz="12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</a:t>
            </a:r>
            <a:r>
              <a:rPr b="1" lang="en-US" sz="12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2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</a:t>
            </a:r>
            <a:r>
              <a:rPr b="1" lang="en-US" sz="12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sz="12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757018" y="1582218"/>
            <a:ext cx="334552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760860" y="1889558"/>
            <a:ext cx="862472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P(symptom)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1746851" y="1882538"/>
            <a:ext cx="23242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482" lvl="0" marL="6403" marR="2561" rtl="0" algn="l">
              <a:lnSpc>
                <a:spcPct val="1142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P(symptom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disease)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59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P(disease)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P(symptom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disease)</a:t>
            </a:r>
            <a:r>
              <a:rPr b="1"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59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105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lang="en-US" sz="1008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disease)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4229493" y="1889558"/>
            <a:ext cx="88040" cy="1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385918" y="2495358"/>
            <a:ext cx="3370495" cy="52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generally: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P(Y)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b="1" baseline="-25000" lang="en-US" sz="98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baseline="-25000" lang="en-US" sz="98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P(Y|z)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P(z)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0" rtl="0" algn="l">
              <a:spcBef>
                <a:spcPts val="545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Marginalization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conditioning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2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derivations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involving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expressions.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5" name="Google Shape;415;p31"/>
          <p:cNvGraphicFramePr/>
          <p:nvPr/>
        </p:nvGraphicFramePr>
        <p:xfrm>
          <a:off x="374712" y="1107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{276F7B27-045F-42A1-9E89-7C13E17366E3}</a:tableStyleId>
              </a:tblPr>
              <a:tblGrid>
                <a:gridCol w="2198575"/>
                <a:gridCol w="272500"/>
                <a:gridCol w="1669075"/>
              </a:tblGrid>
              <a:tr h="205250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rgbClr val="000098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i="1" lang="en-US" sz="1200">
                          <a:solidFill>
                            <a:srgbClr val="00009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                    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P(a)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=P(a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∧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409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2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P(a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∧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05250">
                <a:tc>
                  <a:txBody>
                    <a:bodyPr/>
                    <a:lstStyle/>
                    <a:p>
                      <a:pPr indent="0" lvl="0" marL="1050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=P(a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b)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*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P(b)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8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P(a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b)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*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b="1" i="1" lang="en-US" sz="1300">
                          <a:solidFill>
                            <a:srgbClr val="3232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-US" sz="1200">
                          <a:solidFill>
                            <a:srgbClr val="3232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1081449" y="257534"/>
            <a:ext cx="2556655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lnSpc>
                <a:spcPct val="16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Solution: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Ind</a:t>
            </a:r>
            <a:r>
              <a:rPr i="1" lang="en-US"/>
              <a:t>e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pen</a:t>
            </a:r>
            <a:r>
              <a:rPr i="1" lang="en-US"/>
              <a:t>denc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421" name="Google Shape;421;p32"/>
          <p:cNvSpPr txBox="1"/>
          <p:nvPr/>
        </p:nvSpPr>
        <p:spPr>
          <a:xfrm>
            <a:off x="385918" y="638024"/>
            <a:ext cx="3947718" cy="130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908" u="sng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ndependent</a:t>
            </a:r>
            <a:r>
              <a:rPr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6924" marR="0" rtl="0" algn="l">
              <a:spcBef>
                <a:spcPts val="166"/>
              </a:spcBef>
              <a:spcAft>
                <a:spcPts val="0"/>
              </a:spcAft>
              <a:buNone/>
            </a:pPr>
            <a:r>
              <a:rPr lang="en-US" sz="908">
                <a:solidFill>
                  <a:srgbClr val="000098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58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95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P(A)</a:t>
            </a:r>
            <a:r>
              <a:rPr b="1" i="1" lang="en-US" sz="9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58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95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spcBef>
                <a:spcPts val="209"/>
              </a:spcBef>
              <a:spcAft>
                <a:spcPts val="0"/>
              </a:spcAft>
              <a:buClr>
                <a:srgbClr val="000098"/>
              </a:buClr>
              <a:buSzPts val="908"/>
              <a:buFont typeface="Arial"/>
              <a:buChar char="•"/>
            </a:pP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equivalently: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P(A)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908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P(B)</a:t>
            </a:r>
            <a:endParaRPr b="0" i="0" sz="9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2561" rtl="0" algn="l">
              <a:spcBef>
                <a:spcPts val="766"/>
              </a:spcBef>
              <a:spcAft>
                <a:spcPts val="0"/>
              </a:spcAft>
              <a:buClr>
                <a:srgbClr val="000098"/>
              </a:buClr>
              <a:buSzPts val="1109"/>
              <a:buFont typeface="Noto Sans Symbols"/>
              <a:buChar char="∙"/>
            </a:pP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knowing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whether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occurred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gives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(and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vice</a:t>
            </a:r>
            <a:r>
              <a:rPr b="1" i="1" lang="en-US" sz="1109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9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versa)</a:t>
            </a:r>
            <a:endParaRPr sz="110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138952" rtl="0" algn="l">
              <a:spcBef>
                <a:spcPts val="807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905884" y="1969332"/>
            <a:ext cx="1191903" cy="507111"/>
          </a:xfrm>
          <a:custGeom>
            <a:rect b="b" l="l" r="r" t="t"/>
            <a:pathLst>
              <a:path extrusionOk="0" h="1005839" w="2364104">
                <a:moveTo>
                  <a:pt x="0" y="502919"/>
                </a:moveTo>
                <a:lnTo>
                  <a:pt x="3917" y="461673"/>
                </a:lnTo>
                <a:lnTo>
                  <a:pt x="15466" y="421345"/>
                </a:lnTo>
                <a:lnTo>
                  <a:pt x="34344" y="382064"/>
                </a:lnTo>
                <a:lnTo>
                  <a:pt x="60246" y="343960"/>
                </a:lnTo>
                <a:lnTo>
                  <a:pt x="92868" y="307163"/>
                </a:lnTo>
                <a:lnTo>
                  <a:pt x="131906" y="271801"/>
                </a:lnTo>
                <a:lnTo>
                  <a:pt x="177055" y="238005"/>
                </a:lnTo>
                <a:lnTo>
                  <a:pt x="228013" y="205904"/>
                </a:lnTo>
                <a:lnTo>
                  <a:pt x="284475" y="175627"/>
                </a:lnTo>
                <a:lnTo>
                  <a:pt x="346136" y="147304"/>
                </a:lnTo>
                <a:lnTo>
                  <a:pt x="412694" y="121063"/>
                </a:lnTo>
                <a:lnTo>
                  <a:pt x="483843" y="97036"/>
                </a:lnTo>
                <a:lnTo>
                  <a:pt x="559281" y="75350"/>
                </a:lnTo>
                <a:lnTo>
                  <a:pt x="638702" y="56136"/>
                </a:lnTo>
                <a:lnTo>
                  <a:pt x="721802" y="39522"/>
                </a:lnTo>
                <a:lnTo>
                  <a:pt x="808279" y="25639"/>
                </a:lnTo>
                <a:lnTo>
                  <a:pt x="897827" y="14616"/>
                </a:lnTo>
                <a:lnTo>
                  <a:pt x="990143" y="6582"/>
                </a:lnTo>
                <a:lnTo>
                  <a:pt x="1084922" y="1667"/>
                </a:lnTo>
                <a:lnTo>
                  <a:pt x="1181861" y="0"/>
                </a:lnTo>
                <a:lnTo>
                  <a:pt x="1278801" y="1667"/>
                </a:lnTo>
                <a:lnTo>
                  <a:pt x="1373582" y="6582"/>
                </a:lnTo>
                <a:lnTo>
                  <a:pt x="1465898" y="14616"/>
                </a:lnTo>
                <a:lnTo>
                  <a:pt x="1555447" y="25639"/>
                </a:lnTo>
                <a:lnTo>
                  <a:pt x="1641923" y="39522"/>
                </a:lnTo>
                <a:lnTo>
                  <a:pt x="1725024" y="56136"/>
                </a:lnTo>
                <a:lnTo>
                  <a:pt x="1804445" y="75350"/>
                </a:lnTo>
                <a:lnTo>
                  <a:pt x="1879882" y="97036"/>
                </a:lnTo>
                <a:lnTo>
                  <a:pt x="1951031" y="121063"/>
                </a:lnTo>
                <a:lnTo>
                  <a:pt x="2017589" y="147304"/>
                </a:lnTo>
                <a:lnTo>
                  <a:pt x="2079250" y="175627"/>
                </a:lnTo>
                <a:lnTo>
                  <a:pt x="2135712" y="205904"/>
                </a:lnTo>
                <a:lnTo>
                  <a:pt x="2186669" y="238005"/>
                </a:lnTo>
                <a:lnTo>
                  <a:pt x="2231819" y="271801"/>
                </a:lnTo>
                <a:lnTo>
                  <a:pt x="2270856" y="307163"/>
                </a:lnTo>
                <a:lnTo>
                  <a:pt x="2303478" y="343960"/>
                </a:lnTo>
                <a:lnTo>
                  <a:pt x="2329379" y="382064"/>
                </a:lnTo>
                <a:lnTo>
                  <a:pt x="2348257" y="421345"/>
                </a:lnTo>
                <a:lnTo>
                  <a:pt x="2359806" y="461673"/>
                </a:lnTo>
                <a:lnTo>
                  <a:pt x="2363723" y="502919"/>
                </a:lnTo>
                <a:lnTo>
                  <a:pt x="2359806" y="544166"/>
                </a:lnTo>
                <a:lnTo>
                  <a:pt x="2348257" y="584494"/>
                </a:lnTo>
                <a:lnTo>
                  <a:pt x="2329379" y="623775"/>
                </a:lnTo>
                <a:lnTo>
                  <a:pt x="2303478" y="661879"/>
                </a:lnTo>
                <a:lnTo>
                  <a:pt x="2270856" y="698676"/>
                </a:lnTo>
                <a:lnTo>
                  <a:pt x="2231819" y="734038"/>
                </a:lnTo>
                <a:lnTo>
                  <a:pt x="2186669" y="767834"/>
                </a:lnTo>
                <a:lnTo>
                  <a:pt x="2135712" y="799935"/>
                </a:lnTo>
                <a:lnTo>
                  <a:pt x="2079250" y="830212"/>
                </a:lnTo>
                <a:lnTo>
                  <a:pt x="2017589" y="858535"/>
                </a:lnTo>
                <a:lnTo>
                  <a:pt x="1951031" y="884776"/>
                </a:lnTo>
                <a:lnTo>
                  <a:pt x="1879882" y="908803"/>
                </a:lnTo>
                <a:lnTo>
                  <a:pt x="1804445" y="930489"/>
                </a:lnTo>
                <a:lnTo>
                  <a:pt x="1725024" y="949703"/>
                </a:lnTo>
                <a:lnTo>
                  <a:pt x="1641923" y="966317"/>
                </a:lnTo>
                <a:lnTo>
                  <a:pt x="1555447" y="980200"/>
                </a:lnTo>
                <a:lnTo>
                  <a:pt x="1465898" y="991223"/>
                </a:lnTo>
                <a:lnTo>
                  <a:pt x="1373582" y="999257"/>
                </a:lnTo>
                <a:lnTo>
                  <a:pt x="1278801" y="1004172"/>
                </a:lnTo>
                <a:lnTo>
                  <a:pt x="1181861" y="1005839"/>
                </a:lnTo>
                <a:lnTo>
                  <a:pt x="1084922" y="1004172"/>
                </a:lnTo>
                <a:lnTo>
                  <a:pt x="990143" y="999257"/>
                </a:lnTo>
                <a:lnTo>
                  <a:pt x="897827" y="991223"/>
                </a:lnTo>
                <a:lnTo>
                  <a:pt x="808279" y="980200"/>
                </a:lnTo>
                <a:lnTo>
                  <a:pt x="721802" y="966317"/>
                </a:lnTo>
                <a:lnTo>
                  <a:pt x="638702" y="949703"/>
                </a:lnTo>
                <a:lnTo>
                  <a:pt x="559281" y="930489"/>
                </a:lnTo>
                <a:lnTo>
                  <a:pt x="483843" y="908803"/>
                </a:lnTo>
                <a:lnTo>
                  <a:pt x="412694" y="884776"/>
                </a:lnTo>
                <a:lnTo>
                  <a:pt x="346136" y="858535"/>
                </a:lnTo>
                <a:lnTo>
                  <a:pt x="284475" y="830212"/>
                </a:lnTo>
                <a:lnTo>
                  <a:pt x="228013" y="799935"/>
                </a:lnTo>
                <a:lnTo>
                  <a:pt x="177055" y="767834"/>
                </a:lnTo>
                <a:lnTo>
                  <a:pt x="131906" y="734038"/>
                </a:lnTo>
                <a:lnTo>
                  <a:pt x="92868" y="698676"/>
                </a:lnTo>
                <a:lnTo>
                  <a:pt x="60246" y="661879"/>
                </a:lnTo>
                <a:lnTo>
                  <a:pt x="34344" y="623775"/>
                </a:lnTo>
                <a:lnTo>
                  <a:pt x="15466" y="584494"/>
                </a:lnTo>
                <a:lnTo>
                  <a:pt x="3917" y="544166"/>
                </a:lnTo>
                <a:lnTo>
                  <a:pt x="0" y="502919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2126024" y="2129148"/>
            <a:ext cx="283649" cy="186965"/>
          </a:xfrm>
          <a:custGeom>
            <a:rect b="b" l="l" r="r" t="t"/>
            <a:pathLst>
              <a:path extrusionOk="0" h="370839" w="562610">
                <a:moveTo>
                  <a:pt x="430164" y="0"/>
                </a:moveTo>
                <a:lnTo>
                  <a:pt x="430164" y="92582"/>
                </a:lnTo>
                <a:lnTo>
                  <a:pt x="0" y="92582"/>
                </a:lnTo>
                <a:lnTo>
                  <a:pt x="0" y="277748"/>
                </a:lnTo>
                <a:lnTo>
                  <a:pt x="430164" y="277748"/>
                </a:lnTo>
                <a:lnTo>
                  <a:pt x="430164" y="370331"/>
                </a:lnTo>
                <a:lnTo>
                  <a:pt x="562355" y="185165"/>
                </a:lnTo>
                <a:lnTo>
                  <a:pt x="430164" y="0"/>
                </a:lnTo>
                <a:close/>
              </a:path>
            </a:pathLst>
          </a:custGeom>
          <a:solidFill>
            <a:srgbClr val="00CC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2126024" y="2129148"/>
            <a:ext cx="283649" cy="186965"/>
          </a:xfrm>
          <a:custGeom>
            <a:rect b="b" l="l" r="r" t="t"/>
            <a:pathLst>
              <a:path extrusionOk="0" h="370839" w="562610">
                <a:moveTo>
                  <a:pt x="0" y="92582"/>
                </a:moveTo>
                <a:lnTo>
                  <a:pt x="430164" y="92582"/>
                </a:lnTo>
                <a:lnTo>
                  <a:pt x="430164" y="0"/>
                </a:lnTo>
                <a:lnTo>
                  <a:pt x="562355" y="185165"/>
                </a:lnTo>
                <a:lnTo>
                  <a:pt x="430164" y="370331"/>
                </a:lnTo>
                <a:lnTo>
                  <a:pt x="430164" y="277748"/>
                </a:lnTo>
                <a:lnTo>
                  <a:pt x="0" y="277748"/>
                </a:lnTo>
                <a:lnTo>
                  <a:pt x="0" y="9258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2437974" y="1915547"/>
            <a:ext cx="1134917" cy="401143"/>
          </a:xfrm>
          <a:custGeom>
            <a:rect b="b" l="l" r="r" t="t"/>
            <a:pathLst>
              <a:path extrusionOk="0" h="795654" w="2251075">
                <a:moveTo>
                  <a:pt x="0" y="397763"/>
                </a:moveTo>
                <a:lnTo>
                  <a:pt x="14731" y="333238"/>
                </a:lnTo>
                <a:lnTo>
                  <a:pt x="57380" y="272029"/>
                </a:lnTo>
                <a:lnTo>
                  <a:pt x="88450" y="242924"/>
                </a:lnTo>
                <a:lnTo>
                  <a:pt x="125629" y="214956"/>
                </a:lnTo>
                <a:lnTo>
                  <a:pt x="168629" y="188226"/>
                </a:lnTo>
                <a:lnTo>
                  <a:pt x="217160" y="162838"/>
                </a:lnTo>
                <a:lnTo>
                  <a:pt x="270933" y="138892"/>
                </a:lnTo>
                <a:lnTo>
                  <a:pt x="329656" y="116492"/>
                </a:lnTo>
                <a:lnTo>
                  <a:pt x="393041" y="95739"/>
                </a:lnTo>
                <a:lnTo>
                  <a:pt x="460798" y="76737"/>
                </a:lnTo>
                <a:lnTo>
                  <a:pt x="532637" y="59587"/>
                </a:lnTo>
                <a:lnTo>
                  <a:pt x="608268" y="44392"/>
                </a:lnTo>
                <a:lnTo>
                  <a:pt x="687403" y="31254"/>
                </a:lnTo>
                <a:lnTo>
                  <a:pt x="769750" y="20275"/>
                </a:lnTo>
                <a:lnTo>
                  <a:pt x="855020" y="11558"/>
                </a:lnTo>
                <a:lnTo>
                  <a:pt x="942924" y="5205"/>
                </a:lnTo>
                <a:lnTo>
                  <a:pt x="1033172" y="1318"/>
                </a:lnTo>
                <a:lnTo>
                  <a:pt x="1125473" y="0"/>
                </a:lnTo>
                <a:lnTo>
                  <a:pt x="1217775" y="1318"/>
                </a:lnTo>
                <a:lnTo>
                  <a:pt x="1308023" y="5205"/>
                </a:lnTo>
                <a:lnTo>
                  <a:pt x="1395927" y="11558"/>
                </a:lnTo>
                <a:lnTo>
                  <a:pt x="1481197" y="20275"/>
                </a:lnTo>
                <a:lnTo>
                  <a:pt x="1563544" y="31254"/>
                </a:lnTo>
                <a:lnTo>
                  <a:pt x="1642679" y="44392"/>
                </a:lnTo>
                <a:lnTo>
                  <a:pt x="1718310" y="59587"/>
                </a:lnTo>
                <a:lnTo>
                  <a:pt x="1790149" y="76737"/>
                </a:lnTo>
                <a:lnTo>
                  <a:pt x="1857906" y="95739"/>
                </a:lnTo>
                <a:lnTo>
                  <a:pt x="1921291" y="116492"/>
                </a:lnTo>
                <a:lnTo>
                  <a:pt x="1980014" y="138892"/>
                </a:lnTo>
                <a:lnTo>
                  <a:pt x="2033786" y="162838"/>
                </a:lnTo>
                <a:lnTo>
                  <a:pt x="2082317" y="188226"/>
                </a:lnTo>
                <a:lnTo>
                  <a:pt x="2125318" y="214956"/>
                </a:lnTo>
                <a:lnTo>
                  <a:pt x="2162497" y="242924"/>
                </a:lnTo>
                <a:lnTo>
                  <a:pt x="2193567" y="272029"/>
                </a:lnTo>
                <a:lnTo>
                  <a:pt x="2218236" y="302167"/>
                </a:lnTo>
                <a:lnTo>
                  <a:pt x="2247216" y="365137"/>
                </a:lnTo>
                <a:lnTo>
                  <a:pt x="2250947" y="397763"/>
                </a:lnTo>
                <a:lnTo>
                  <a:pt x="2247216" y="430390"/>
                </a:lnTo>
                <a:lnTo>
                  <a:pt x="2218236" y="493360"/>
                </a:lnTo>
                <a:lnTo>
                  <a:pt x="2193567" y="523498"/>
                </a:lnTo>
                <a:lnTo>
                  <a:pt x="2162497" y="552603"/>
                </a:lnTo>
                <a:lnTo>
                  <a:pt x="2125318" y="580571"/>
                </a:lnTo>
                <a:lnTo>
                  <a:pt x="2082317" y="607301"/>
                </a:lnTo>
                <a:lnTo>
                  <a:pt x="2033786" y="632689"/>
                </a:lnTo>
                <a:lnTo>
                  <a:pt x="1980014" y="656635"/>
                </a:lnTo>
                <a:lnTo>
                  <a:pt x="1921291" y="679035"/>
                </a:lnTo>
                <a:lnTo>
                  <a:pt x="1857906" y="699788"/>
                </a:lnTo>
                <a:lnTo>
                  <a:pt x="1790149" y="718790"/>
                </a:lnTo>
                <a:lnTo>
                  <a:pt x="1718310" y="735940"/>
                </a:lnTo>
                <a:lnTo>
                  <a:pt x="1642679" y="751135"/>
                </a:lnTo>
                <a:lnTo>
                  <a:pt x="1563544" y="764273"/>
                </a:lnTo>
                <a:lnTo>
                  <a:pt x="1481197" y="775252"/>
                </a:lnTo>
                <a:lnTo>
                  <a:pt x="1395927" y="783969"/>
                </a:lnTo>
                <a:lnTo>
                  <a:pt x="1308023" y="790322"/>
                </a:lnTo>
                <a:lnTo>
                  <a:pt x="1217775" y="794209"/>
                </a:lnTo>
                <a:lnTo>
                  <a:pt x="1125473" y="795527"/>
                </a:lnTo>
                <a:lnTo>
                  <a:pt x="1033172" y="794209"/>
                </a:lnTo>
                <a:lnTo>
                  <a:pt x="942924" y="790322"/>
                </a:lnTo>
                <a:lnTo>
                  <a:pt x="855020" y="783969"/>
                </a:lnTo>
                <a:lnTo>
                  <a:pt x="769750" y="775252"/>
                </a:lnTo>
                <a:lnTo>
                  <a:pt x="687403" y="764273"/>
                </a:lnTo>
                <a:lnTo>
                  <a:pt x="608268" y="751135"/>
                </a:lnTo>
                <a:lnTo>
                  <a:pt x="532637" y="735940"/>
                </a:lnTo>
                <a:lnTo>
                  <a:pt x="460798" y="718790"/>
                </a:lnTo>
                <a:lnTo>
                  <a:pt x="393041" y="699788"/>
                </a:lnTo>
                <a:lnTo>
                  <a:pt x="329656" y="679035"/>
                </a:lnTo>
                <a:lnTo>
                  <a:pt x="270933" y="656635"/>
                </a:lnTo>
                <a:lnTo>
                  <a:pt x="217160" y="632689"/>
                </a:lnTo>
                <a:lnTo>
                  <a:pt x="168629" y="607301"/>
                </a:lnTo>
                <a:lnTo>
                  <a:pt x="125629" y="580571"/>
                </a:lnTo>
                <a:lnTo>
                  <a:pt x="88450" y="552603"/>
                </a:lnTo>
                <a:lnTo>
                  <a:pt x="57380" y="523498"/>
                </a:lnTo>
                <a:lnTo>
                  <a:pt x="32711" y="493360"/>
                </a:lnTo>
                <a:lnTo>
                  <a:pt x="3731" y="430390"/>
                </a:lnTo>
                <a:lnTo>
                  <a:pt x="0" y="397763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2693066" y="2342750"/>
            <a:ext cx="425794" cy="160713"/>
          </a:xfrm>
          <a:custGeom>
            <a:rect b="b" l="l" r="r" t="t"/>
            <a:pathLst>
              <a:path extrusionOk="0" h="318770" w="844550">
                <a:moveTo>
                  <a:pt x="0" y="159257"/>
                </a:moveTo>
                <a:lnTo>
                  <a:pt x="12267" y="120968"/>
                </a:lnTo>
                <a:lnTo>
                  <a:pt x="47114" y="86045"/>
                </a:lnTo>
                <a:lnTo>
                  <a:pt x="81442" y="65178"/>
                </a:lnTo>
                <a:lnTo>
                  <a:pt x="123634" y="46624"/>
                </a:lnTo>
                <a:lnTo>
                  <a:pt x="172821" y="30711"/>
                </a:lnTo>
                <a:lnTo>
                  <a:pt x="228135" y="17765"/>
                </a:lnTo>
                <a:lnTo>
                  <a:pt x="288706" y="8113"/>
                </a:lnTo>
                <a:lnTo>
                  <a:pt x="353667" y="2082"/>
                </a:lnTo>
                <a:lnTo>
                  <a:pt x="422147" y="0"/>
                </a:lnTo>
                <a:lnTo>
                  <a:pt x="456774" y="527"/>
                </a:lnTo>
                <a:lnTo>
                  <a:pt x="523603" y="4625"/>
                </a:lnTo>
                <a:lnTo>
                  <a:pt x="586478" y="12507"/>
                </a:lnTo>
                <a:lnTo>
                  <a:pt x="644529" y="23847"/>
                </a:lnTo>
                <a:lnTo>
                  <a:pt x="696888" y="38317"/>
                </a:lnTo>
                <a:lnTo>
                  <a:pt x="742686" y="55592"/>
                </a:lnTo>
                <a:lnTo>
                  <a:pt x="781054" y="75343"/>
                </a:lnTo>
                <a:lnTo>
                  <a:pt x="822777" y="108898"/>
                </a:lnTo>
                <a:lnTo>
                  <a:pt x="842896" y="146188"/>
                </a:lnTo>
                <a:lnTo>
                  <a:pt x="844295" y="159257"/>
                </a:lnTo>
                <a:lnTo>
                  <a:pt x="842896" y="172327"/>
                </a:lnTo>
                <a:lnTo>
                  <a:pt x="822777" y="209617"/>
                </a:lnTo>
                <a:lnTo>
                  <a:pt x="781054" y="243172"/>
                </a:lnTo>
                <a:lnTo>
                  <a:pt x="742686" y="262923"/>
                </a:lnTo>
                <a:lnTo>
                  <a:pt x="696888" y="280198"/>
                </a:lnTo>
                <a:lnTo>
                  <a:pt x="644529" y="294668"/>
                </a:lnTo>
                <a:lnTo>
                  <a:pt x="586478" y="306008"/>
                </a:lnTo>
                <a:lnTo>
                  <a:pt x="523603" y="313890"/>
                </a:lnTo>
                <a:lnTo>
                  <a:pt x="456774" y="317988"/>
                </a:lnTo>
                <a:lnTo>
                  <a:pt x="422147" y="318515"/>
                </a:lnTo>
                <a:lnTo>
                  <a:pt x="387521" y="317988"/>
                </a:lnTo>
                <a:lnTo>
                  <a:pt x="320692" y="313890"/>
                </a:lnTo>
                <a:lnTo>
                  <a:pt x="257817" y="306008"/>
                </a:lnTo>
                <a:lnTo>
                  <a:pt x="199766" y="294668"/>
                </a:lnTo>
                <a:lnTo>
                  <a:pt x="147407" y="280198"/>
                </a:lnTo>
                <a:lnTo>
                  <a:pt x="101609" y="262923"/>
                </a:lnTo>
                <a:lnTo>
                  <a:pt x="63241" y="243172"/>
                </a:lnTo>
                <a:lnTo>
                  <a:pt x="21518" y="209617"/>
                </a:lnTo>
                <a:lnTo>
                  <a:pt x="1399" y="172327"/>
                </a:lnTo>
                <a:lnTo>
                  <a:pt x="0" y="159257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385918" y="2608415"/>
            <a:ext cx="3057393" cy="53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3253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P(T,</a:t>
            </a:r>
            <a:r>
              <a:rPr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X,</a:t>
            </a:r>
            <a:r>
              <a:rPr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C,</a:t>
            </a:r>
            <a:r>
              <a:rPr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W)</a:t>
            </a:r>
            <a:r>
              <a:rPr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P(T,</a:t>
            </a:r>
            <a:r>
              <a:rPr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X,</a:t>
            </a:r>
            <a:r>
              <a:rPr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i="1" lang="en-US" sz="1008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731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73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 sz="1008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P(W)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03" marR="0" rtl="0" algn="l">
              <a:spcBef>
                <a:spcPts val="847"/>
              </a:spcBef>
              <a:spcAft>
                <a:spcPts val="0"/>
              </a:spcAft>
              <a:buNone/>
            </a:pPr>
            <a:r>
              <a:rPr i="1" lang="en-US" sz="908">
                <a:solidFill>
                  <a:srgbClr val="00009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i="1" lang="en-US" sz="908">
                <a:solidFill>
                  <a:srgbClr val="0000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</a:t>
            </a:r>
            <a:r>
              <a:rPr b="1" baseline="30000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</a:t>
            </a:r>
            <a:r>
              <a:rPr b="1" baseline="30000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2-1)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2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coins,</a:t>
            </a:r>
            <a:r>
              <a:rPr b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O(2</a:t>
            </a:r>
            <a:r>
              <a:rPr b="1" baseline="30000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b="1" i="1" lang="en-US" sz="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9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900699" y="2049354"/>
            <a:ext cx="808048" cy="372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95086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316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2"/>
          <p:cNvSpPr txBox="1"/>
          <p:nvPr/>
        </p:nvSpPr>
        <p:spPr>
          <a:xfrm>
            <a:off x="1870309" y="2172543"/>
            <a:ext cx="234667" cy="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Xray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1995791" y="2380699"/>
            <a:ext cx="619802" cy="10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decomposes into</a:t>
            </a:r>
            <a:endParaRPr sz="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2"/>
          <p:cNvSpPr txBox="1"/>
          <p:nvPr/>
        </p:nvSpPr>
        <p:spPr>
          <a:xfrm>
            <a:off x="2534533" y="2004146"/>
            <a:ext cx="630687" cy="248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888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3244697" y="2126957"/>
            <a:ext cx="234987" cy="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Xray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 txBox="1"/>
          <p:nvPr/>
        </p:nvSpPr>
        <p:spPr>
          <a:xfrm>
            <a:off x="2699088" y="2372762"/>
            <a:ext cx="414589" cy="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0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3801873" y="2078402"/>
            <a:ext cx="586665" cy="5267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title"/>
          </p:nvPr>
        </p:nvSpPr>
        <p:spPr>
          <a:xfrm>
            <a:off x="1162050" y="206375"/>
            <a:ext cx="160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6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Independence</a:t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87673" y="2846787"/>
            <a:ext cx="3571291" cy="3426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174465" y="748448"/>
            <a:ext cx="3982614" cy="23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008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b="1" i="1" lang="en-US" sz="1008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890" lvl="0" marL="179294" marR="663386" rtl="0" algn="l">
              <a:spcBef>
                <a:spcPts val="199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Dentistry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hundreds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variables,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independent.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do?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2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210"/>
              <a:buFont typeface="Noto Sans Symbols"/>
              <a:buChar char="∙"/>
            </a:pP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12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12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en-US" sz="12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-US" sz="12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sng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conditionally independent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endParaRPr sz="12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6924" marR="0" rtl="0" algn="l">
              <a:spcBef>
                <a:spcPts val="146"/>
              </a:spcBef>
              <a:spcAft>
                <a:spcPts val="0"/>
              </a:spcAft>
              <a:buNone/>
            </a:pPr>
            <a:r>
              <a:rPr lang="en-US" sz="1210">
                <a:solidFill>
                  <a:srgbClr val="000098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B,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 sz="12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6924" marR="0" rtl="0" algn="l"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1210">
                <a:solidFill>
                  <a:srgbClr val="000098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A,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 sz="12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6924" marR="0" rtl="0" algn="l">
              <a:spcBef>
                <a:spcPts val="93"/>
              </a:spcBef>
              <a:spcAft>
                <a:spcPts val="0"/>
              </a:spcAft>
              <a:buNone/>
            </a:pPr>
            <a:r>
              <a:rPr lang="en-US" sz="1210">
                <a:solidFill>
                  <a:srgbClr val="000098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61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26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61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1" i="1" lang="en-US" sz="126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1" lang="en-US" sz="121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 sz="12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sz="11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2890" lvl="0" marL="179294" marR="0" rtl="0" algn="l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(T),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Xray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(X),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b="1"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00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394" lvl="1" marL="381319" marR="0" rtl="0" algn="l">
              <a:spcBef>
                <a:spcPts val="121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Arial"/>
              <a:buChar char="•"/>
            </a:pP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/>
          </a:p>
          <a:p>
            <a:pPr indent="-144394" lvl="1" marL="381319" marR="0" rtl="0" algn="l">
              <a:spcBef>
                <a:spcPts val="143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Arial"/>
              <a:buChar char="•"/>
            </a:pPr>
            <a:r>
              <a:rPr b="0" i="0" lang="en-US" sz="10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b="0" i="0" lang="en-US" sz="100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-US" sz="121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121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US" sz="121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i="1" lang="en-US" sz="121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conditionally</a:t>
            </a:r>
            <a:r>
              <a:rPr b="1" i="1" lang="en-US" sz="121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1" i="1" lang="en-US" sz="121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b="1" i="1" lang="en-US" sz="121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1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2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3"/>
          <p:cNvSpPr/>
          <p:nvPr/>
        </p:nvSpPr>
        <p:spPr>
          <a:xfrm>
            <a:off x="3427686" y="2258195"/>
            <a:ext cx="586665" cy="5267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Uncertainty</a:t>
            </a:r>
            <a:endParaRPr/>
          </a:p>
          <a:p>
            <a:pPr indent="0" lvl="0" marL="50482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cost of choosing</a:t>
            </a:r>
            <a:endParaRPr sz="1000"/>
          </a:p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47295" y="1115029"/>
            <a:ext cx="3915509" cy="1941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0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need to be at the airport at 9:00 pm</a:t>
            </a:r>
            <a:endParaRPr/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Agent 1: 95% chance of making it departing at 7:00pm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Agent 2: 98% chance of making it departing at 8:00pm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128904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Agent 3: 100% chance of making it departing at 10:00pm Which one do you choose? Why?</a:t>
            </a:r>
            <a:endParaRPr sz="1100"/>
          </a:p>
          <a:p>
            <a:pPr indent="128904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128904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Agent 2: 98% chance of making it departing at 8:00pm</a:t>
            </a:r>
            <a:endParaRPr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128904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Uncertainty</a:t>
            </a:r>
            <a:endParaRPr/>
          </a:p>
          <a:p>
            <a:pPr indent="0" lvl="0" marL="504825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Example</a:t>
            </a:r>
            <a:endParaRPr sz="1000"/>
          </a:p>
        </p:txBody>
      </p:sp>
      <p:sp>
        <p:nvSpPr>
          <p:cNvPr id="79" name="Google Shape;79;p10"/>
          <p:cNvSpPr txBox="1"/>
          <p:nvPr/>
        </p:nvSpPr>
        <p:spPr>
          <a:xfrm>
            <a:off x="347297" y="1263327"/>
            <a:ext cx="3635375" cy="1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would need to happen in the KB to diagnose a cavity.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⇒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⇒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∨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GumProblem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∨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Abscess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. 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⇒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these can’t be true or complete...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825">
            <a:spAutoFit/>
          </a:bodyPr>
          <a:lstStyle/>
          <a:p>
            <a:pPr indent="0" lvl="0" marL="504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Degree of Belief</a:t>
            </a:r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347297" y="1536962"/>
            <a:ext cx="300482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 are a way to summarize uncertainty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facts I can observe ...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There’s 80% of chance of having a cavity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Theory</a:t>
            </a:r>
            <a:endParaRPr/>
          </a:p>
          <a:p>
            <a:pPr indent="0" lvl="0" marL="504825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Likelihood and Importance</a:t>
            </a:r>
            <a:endParaRPr sz="1000"/>
          </a:p>
        </p:txBody>
      </p:sp>
      <p:sp>
        <p:nvSpPr>
          <p:cNvPr id="91" name="Google Shape;91;p12"/>
          <p:cNvSpPr txBox="1"/>
          <p:nvPr/>
        </p:nvSpPr>
        <p:spPr>
          <a:xfrm>
            <a:off x="347297" y="1171214"/>
            <a:ext cx="3891279" cy="161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 decisions involve: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Likelihood of achieving a state/goal (probability)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8904" lvl="0" marL="127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importance of the states/goals (Utility)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Theory = probability theory + utility theory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Expected Utility: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agent is rational iff it chooses the action that yields the highest expected utility, averaged over all the possible outcomes of the action.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Probabilities in AI</a:t>
            </a:r>
            <a:endParaRPr/>
          </a:p>
          <a:p>
            <a:pPr indent="0" lvl="0" marL="504825" rtl="0" algn="l">
              <a:lnSpc>
                <a:spcPct val="10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Arguments Against</a:t>
            </a:r>
            <a:r>
              <a:rPr baseline="30000" lang="en-US" sz="1050">
                <a:solidFill>
                  <a:srgbClr val="3232B2"/>
                </a:solidFill>
              </a:rPr>
              <a:t>2</a:t>
            </a:r>
            <a:endParaRPr baseline="30000" sz="1050"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347295" y="1115029"/>
            <a:ext cx="3915509" cy="17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325">
            <a:spAutoFit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Prob. require massive amount of data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Use of prob. require enumeration of all possibilities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Hides details of character of uncertainty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People are bad prob. estimators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We do not have those numbers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We find their use inconvenient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59996" y="3267539"/>
            <a:ext cx="1828800" cy="0"/>
          </a:xfrm>
          <a:custGeom>
            <a:rect b="b" l="l" r="r" t="t"/>
            <a:pathLst>
              <a:path extrusionOk="0" h="120000"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03734" y="3285704"/>
            <a:ext cx="19113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 from V. Lesser’s CS683 slides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710072" y="277193"/>
            <a:ext cx="318995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4825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Introducing Probabilities in AI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347294" y="815975"/>
            <a:ext cx="3915509" cy="2511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525">
            <a:spAutoFit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Probability= It is a measure of how likely the event is to happen</a:t>
            </a:r>
            <a:endParaRPr/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It lies between 0-1</a:t>
            </a:r>
            <a:endParaRPr/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162050" y="277193"/>
            <a:ext cx="27379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347295" y="1115029"/>
            <a:ext cx="3915509" cy="17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2777" l="0" r="0" t="0"/>
          <a:stretch/>
        </p:blipFill>
        <p:spPr>
          <a:xfrm>
            <a:off x="173646" y="663575"/>
            <a:ext cx="426280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857250" y="2416175"/>
            <a:ext cx="2362200" cy="369332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