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1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0B72-3CA4-4C8C-9EC9-85C2ACB2459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A42-F82D-4CBF-9599-BA6A0B5F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E70ABBF4-46E7-4969-82EB-C23BECC7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"/>
            <a:ext cx="12192000" cy="2578768"/>
          </a:xfrm>
          <a:prstGeom prst="rect">
            <a:avLst/>
          </a:prstGeom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C284C4F3-473A-4C72-8240-E2DDCF0C6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599" y="2871694"/>
            <a:ext cx="7834489" cy="633507"/>
          </a:xfrm>
          <a:prstGeom prst="rect">
            <a:avLst/>
          </a:prstGeom>
        </p:spPr>
        <p:txBody>
          <a:bodyPr vert="horz" wrap="square" lIns="0" tIns="81280" rIns="0" bIns="0" rtlCol="0" anchor="ctr">
            <a:spAutoFit/>
          </a:bodyPr>
          <a:lstStyle/>
          <a:p>
            <a:pPr marL="1468120" marR="5080" indent="-1456055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>
                <a:solidFill>
                  <a:srgbClr val="FFC000"/>
                </a:solidFill>
                <a:latin typeface="Gothic Uralic"/>
                <a:cs typeface="Gothic Uralic"/>
              </a:rPr>
              <a:t>Artificial</a:t>
            </a:r>
            <a:r>
              <a:rPr sz="4000" b="1" spc="-55" dirty="0">
                <a:solidFill>
                  <a:srgbClr val="FFC000"/>
                </a:solidFill>
                <a:latin typeface="Gothic Uralic"/>
                <a:cs typeface="Gothic Uralic"/>
              </a:rPr>
              <a:t> </a:t>
            </a:r>
            <a:r>
              <a:rPr sz="4000" b="1" spc="-5" dirty="0">
                <a:solidFill>
                  <a:srgbClr val="FFC000"/>
                </a:solidFill>
                <a:latin typeface="Gothic Uralic"/>
                <a:cs typeface="Gothic Uralic"/>
              </a:rPr>
              <a:t>Intelligence  </a:t>
            </a:r>
            <a:r>
              <a:rPr sz="4000" b="1" spc="-10" dirty="0">
                <a:solidFill>
                  <a:srgbClr val="FFC000"/>
                </a:solidFill>
                <a:latin typeface="Gothic Uralic"/>
                <a:cs typeface="Gothic Uralic"/>
              </a:rPr>
              <a:t>(</a:t>
            </a:r>
            <a:r>
              <a:rPr sz="4000" b="1" spc="-10" dirty="0" smtClean="0">
                <a:solidFill>
                  <a:srgbClr val="FFC000"/>
                </a:solidFill>
                <a:latin typeface="Gothic Uralic"/>
                <a:cs typeface="Gothic Uralic"/>
              </a:rPr>
              <a:t>CS-</a:t>
            </a:r>
            <a:r>
              <a:rPr lang="en-US" sz="4000" b="1" spc="-10" dirty="0" smtClean="0">
                <a:solidFill>
                  <a:srgbClr val="FFC000"/>
                </a:solidFill>
                <a:latin typeface="Gothic Uralic"/>
                <a:cs typeface="Gothic Uralic"/>
              </a:rPr>
              <a:t>2002</a:t>
            </a:r>
            <a:r>
              <a:rPr sz="4000" b="1" spc="-10" dirty="0" smtClean="0">
                <a:solidFill>
                  <a:srgbClr val="FFC000"/>
                </a:solidFill>
                <a:latin typeface="Gothic Uralic"/>
                <a:cs typeface="Gothic Uralic"/>
              </a:rPr>
              <a:t>)</a:t>
            </a: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6C72A-45F5-482C-9BB9-CB04B0292B88}"/>
              </a:ext>
            </a:extLst>
          </p:cNvPr>
          <p:cNvSpPr/>
          <p:nvPr/>
        </p:nvSpPr>
        <p:spPr>
          <a:xfrm>
            <a:off x="1792705" y="4267202"/>
            <a:ext cx="76962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1356360" algn="ctr">
              <a:lnSpc>
                <a:spcPts val="3460"/>
              </a:lnSpc>
              <a:spcBef>
                <a:spcPts val="535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Arial Rounded MT Bold" panose="020F0704030504030204" pitchFamily="34" charset="0"/>
                <a:cs typeface="Gothic Uralic"/>
              </a:rPr>
              <a:t>Informed Search Strategies</a:t>
            </a:r>
            <a:endParaRPr lang="en-US" sz="3200" b="1" dirty="0">
              <a:solidFill>
                <a:schemeClr val="tx2"/>
              </a:solidFill>
              <a:latin typeface="Arial Rounded MT Bold" panose="020F0704030504030204" pitchFamily="34" charset="0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12562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A* Search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8952"/>
            <a:ext cx="10739907" cy="5489575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2923" y="0"/>
            <a:ext cx="5379078" cy="27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7713" y="2290293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69099" y="3284111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89312" y="3932907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98913" y="4784501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193370" y="5432738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57009" y="6115318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76069" y="4007108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	where               is the true cost to a nearest goal</a:t>
            </a:r>
          </a:p>
          <a:p>
            <a:pPr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750972" y="2468450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5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2237" y="3142758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416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A* Search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" y="1130076"/>
            <a:ext cx="5509185" cy="3733333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8847" y="5926912"/>
            <a:ext cx="478715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Path:</a:t>
            </a:r>
            <a:r>
              <a:rPr lang="en-US" altLang="en-US" sz="2000" dirty="0">
                <a:latin typeface="Roboto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D -&gt; B -&gt; E -&gt; </a:t>
            </a: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pPr lvl="0"/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Cost: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79713"/>
              </p:ext>
            </p:extLst>
          </p:nvPr>
        </p:nvGraphicFramePr>
        <p:xfrm>
          <a:off x="5937161" y="512068"/>
          <a:ext cx="5699880" cy="6030397"/>
        </p:xfrm>
        <a:graphic>
          <a:graphicData uri="http://schemas.openxmlformats.org/drawingml/2006/table">
            <a:tbl>
              <a:tblPr/>
              <a:tblGrid>
                <a:gridCol w="1424970">
                  <a:extLst>
                    <a:ext uri="{9D8B030D-6E8A-4147-A177-3AD203B41FA5}">
                      <a16:colId xmlns:a16="http://schemas.microsoft.com/office/drawing/2014/main" val="2679135000"/>
                    </a:ext>
                  </a:extLst>
                </a:gridCol>
                <a:gridCol w="1424970">
                  <a:extLst>
                    <a:ext uri="{9D8B030D-6E8A-4147-A177-3AD203B41FA5}">
                      <a16:colId xmlns:a16="http://schemas.microsoft.com/office/drawing/2014/main" val="240089599"/>
                    </a:ext>
                  </a:extLst>
                </a:gridCol>
                <a:gridCol w="1424970">
                  <a:extLst>
                    <a:ext uri="{9D8B030D-6E8A-4147-A177-3AD203B41FA5}">
                      <a16:colId xmlns:a16="http://schemas.microsoft.com/office/drawing/2014/main" val="3936478480"/>
                    </a:ext>
                  </a:extLst>
                </a:gridCol>
                <a:gridCol w="1424970">
                  <a:extLst>
                    <a:ext uri="{9D8B030D-6E8A-4147-A177-3AD203B41FA5}">
                      <a16:colId xmlns:a16="http://schemas.microsoft.com/office/drawing/2014/main" val="3214995530"/>
                    </a:ext>
                  </a:extLst>
                </a:gridCol>
              </a:tblGrid>
              <a:tr h="3771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all"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</a:p>
                  </a:txBody>
                  <a:tcPr marL="48591" marR="48591" marT="48591" marB="485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all">
                          <a:solidFill>
                            <a:srgbClr val="000000"/>
                          </a:solidFill>
                          <a:effectLst/>
                        </a:rPr>
                        <a:t>H(X)</a:t>
                      </a:r>
                    </a:p>
                  </a:txBody>
                  <a:tcPr marL="48591" marR="48591" marT="48591" marB="485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all">
                          <a:solidFill>
                            <a:srgbClr val="000000"/>
                          </a:solidFill>
                          <a:effectLst/>
                        </a:rPr>
                        <a:t>G(X)</a:t>
                      </a:r>
                    </a:p>
                  </a:txBody>
                  <a:tcPr marL="48591" marR="48591" marT="48591" marB="485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all">
                          <a:solidFill>
                            <a:srgbClr val="000000"/>
                          </a:solidFill>
                          <a:effectLst/>
                        </a:rPr>
                        <a:t>F(X)</a:t>
                      </a:r>
                    </a:p>
                  </a:txBody>
                  <a:tcPr marL="48591" marR="48591" marT="48591" marB="485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67290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0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72722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019420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A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9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3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12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33745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D  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5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2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03092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29819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D -&gt; B  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</a:rPr>
                        <a:t>4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2 + 1 = 3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0606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D -&gt; E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3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2 + 4 = 6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9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9018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51019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D -&gt; B -&gt; C  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2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3 + 2 = 5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76042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</a:rPr>
                        <a:t>S -&gt; D -&gt; B -&gt; E  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3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3 + 1 = 4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9179"/>
                  </a:ext>
                </a:extLst>
              </a:tr>
              <a:tr h="360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 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31086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S -&gt; D -&gt; B -&gt; C -&gt; G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0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5 + 4 = 9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9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04435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algn="l" fontAlgn="base"/>
                      <a:r>
                        <a:rPr lang="pt-BR" sz="1100" b="1">
                          <a:effectLst/>
                        </a:rPr>
                        <a:t>S -&gt; D -&gt; B -&gt; E -&gt; G   </a:t>
                      </a:r>
                      <a:endParaRPr lang="pt-BR" sz="1100" b="0">
                        <a:effectLst/>
                      </a:endParaRP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0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>
                          <a:effectLst/>
                        </a:rPr>
                        <a:t>4 + 3 = 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dirty="0">
                          <a:effectLst/>
                        </a:rPr>
                        <a:t>7</a:t>
                      </a:r>
                    </a:p>
                  </a:txBody>
                  <a:tcPr marL="85035" marR="85035" marT="42517" marB="425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33184"/>
                  </a:ext>
                </a:extLst>
              </a:tr>
            </a:tbl>
          </a:graphicData>
        </a:graphic>
      </p:graphicFrame>
      <p:sp>
        <p:nvSpPr>
          <p:cNvPr id="7" name="AutoShape 1" descr="✔"/>
          <p:cNvSpPr>
            <a:spLocks noChangeAspect="1" noChangeArrowheads="1"/>
          </p:cNvSpPr>
          <p:nvPr/>
        </p:nvSpPr>
        <p:spPr bwMode="auto">
          <a:xfrm>
            <a:off x="6687017" y="5120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✔"/>
          <p:cNvSpPr>
            <a:spLocks noChangeAspect="1" noChangeArrowheads="1"/>
          </p:cNvSpPr>
          <p:nvPr/>
        </p:nvSpPr>
        <p:spPr bwMode="auto">
          <a:xfrm>
            <a:off x="6687017" y="5120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✔"/>
          <p:cNvSpPr>
            <a:spLocks noChangeAspect="1" noChangeArrowheads="1"/>
          </p:cNvSpPr>
          <p:nvPr/>
        </p:nvSpPr>
        <p:spPr bwMode="auto">
          <a:xfrm>
            <a:off x="6687017" y="5120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✔"/>
          <p:cNvSpPr>
            <a:spLocks noChangeAspect="1" noChangeArrowheads="1"/>
          </p:cNvSpPr>
          <p:nvPr/>
        </p:nvSpPr>
        <p:spPr bwMode="auto">
          <a:xfrm>
            <a:off x="6687017" y="5120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5" descr="✔"/>
          <p:cNvSpPr>
            <a:spLocks noChangeAspect="1" noChangeArrowheads="1"/>
          </p:cNvSpPr>
          <p:nvPr/>
        </p:nvSpPr>
        <p:spPr bwMode="auto">
          <a:xfrm>
            <a:off x="6687017" y="5120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982384" y="571846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90" y="1983205"/>
            <a:ext cx="381744" cy="3538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06" y="2707639"/>
            <a:ext cx="381744" cy="35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06" y="3948905"/>
            <a:ext cx="381744" cy="353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06" y="4562760"/>
            <a:ext cx="381744" cy="353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06" y="6011629"/>
            <a:ext cx="381744" cy="353891"/>
          </a:xfrm>
          <a:prstGeom prst="rect">
            <a:avLst/>
          </a:prstGeom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08847" y="5193508"/>
            <a:ext cx="3130785" cy="403304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0064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Consistency of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cs typeface="Calibri"/>
              </a:rPr>
              <a:t>h(A) </a:t>
            </a:r>
            <a:r>
              <a:rPr lang="en-US" sz="2000" dirty="0"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cs typeface="Calibri"/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cs typeface="Calibri"/>
              </a:rPr>
              <a:t> </a:t>
            </a:r>
            <a:r>
              <a:rPr lang="en-US" sz="2000" dirty="0"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cs typeface="Calibri"/>
              </a:rPr>
              <a:t>cost(A to C)</a:t>
            </a:r>
            <a:endParaRPr lang="en-US" sz="1050" dirty="0">
              <a:solidFill>
                <a:srgbClr val="C00000"/>
              </a:solidFill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9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A* Search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2" y="1130076"/>
            <a:ext cx="4333268" cy="3733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1" y="1027906"/>
            <a:ext cx="9110337" cy="574285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98494" y="6182871"/>
            <a:ext cx="478715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 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-&gt; D -&gt; B -&gt; C -&gt; E -&gt; 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Cost: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 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7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Objectives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</a:p>
          <a:p>
            <a:r>
              <a:rPr lang="en-US" dirty="0" smtClean="0"/>
              <a:t>Greedy Best first Search</a:t>
            </a:r>
          </a:p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Search Heuristics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651000"/>
            <a:ext cx="10515600" cy="4351338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algorithms have </a:t>
            </a:r>
            <a:r>
              <a:rPr lang="en-US" dirty="0" smtClean="0"/>
              <a:t>additional information along with the </a:t>
            </a:r>
            <a:r>
              <a:rPr lang="en-US" dirty="0"/>
              <a:t>goal state, which helps in more efficient searching. This information is obtained by something called a </a:t>
            </a:r>
            <a:r>
              <a:rPr lang="en-US" i="1" dirty="0" smtClean="0"/>
              <a:t>heuristic.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kern="0" dirty="0" smtClean="0">
                <a:solidFill>
                  <a:srgbClr val="0070C0"/>
                </a:solidFill>
                <a:latin typeface="Calibri" pitchFamily="34" charset="0"/>
              </a:rPr>
              <a:t>A </a:t>
            </a:r>
            <a:r>
              <a:rPr lang="en-US" kern="0" dirty="0">
                <a:solidFill>
                  <a:srgbClr val="0070C0"/>
                </a:solidFill>
                <a:latin typeface="Calibri" pitchFamily="34" charset="0"/>
              </a:rPr>
              <a:t>heuristic is</a:t>
            </a:r>
            <a:r>
              <a:rPr lang="en-US" kern="0" dirty="0">
                <a:latin typeface="Calibri" pitchFamily="34" charset="0"/>
              </a:rPr>
              <a:t>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</a:rPr>
              <a:t>A function that </a:t>
            </a:r>
            <a:r>
              <a:rPr lang="en-US" sz="2000" i="1" kern="0" dirty="0">
                <a:latin typeface="Calibri" pitchFamily="34" charset="0"/>
              </a:rPr>
              <a:t>estimates</a:t>
            </a:r>
            <a:r>
              <a:rPr lang="en-US" sz="2000" kern="0" dirty="0">
                <a:latin typeface="Calibri" pitchFamily="34" charset="0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</a:rPr>
              <a:t>Examples: Manhattan distance, Euclidean distance for pathing</a:t>
            </a:r>
          </a:p>
          <a:p>
            <a:endParaRPr lang="en-US" dirty="0"/>
          </a:p>
        </p:txBody>
      </p:sp>
      <p:pic>
        <p:nvPicPr>
          <p:cNvPr id="4" name="Picture 2" descr="Z:\Shared with PC\smallMaz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980" y="4546242"/>
            <a:ext cx="5184820" cy="197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71257" y="5249069"/>
            <a:ext cx="2051497" cy="971427"/>
            <a:chOff x="1653989" y="4572529"/>
            <a:chExt cx="2978334" cy="150554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6581104" y="4881093"/>
            <a:ext cx="2141650" cy="1339404"/>
            <a:chOff x="1573306" y="4155142"/>
            <a:chExt cx="3025588" cy="1922929"/>
          </a:xfrm>
        </p:grpSpPr>
        <p:sp>
          <p:nvSpPr>
            <p:cNvPr id="12" name="Freeform 11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Greedy </a:t>
            </a:r>
            <a:r>
              <a:rPr lang="en-US" b="1" dirty="0" smtClean="0">
                <a:solidFill>
                  <a:srgbClr val="0070C0"/>
                </a:solidFill>
              </a:rPr>
              <a:t>Best First Search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6379" y="1230770"/>
            <a:ext cx="1143460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In greedy search, we expand the node closest to the goal node. The “closeness” is estimated by a heuristic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h(x)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Roboto"/>
              </a:rPr>
              <a:t>Heuristic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 heuristic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is defined as-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h(x) 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Estimate of distance of node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from the goal node.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Lower the value of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h(x)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, closer is the node from the goal.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Roboto"/>
              </a:rPr>
              <a:t>Strategy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Expand the node closest to the goal state,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i.e.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expand the node with lower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value.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  <a:latin typeface="+mn-lt"/>
              </a:rPr>
              <a:t>Example:</a:t>
            </a:r>
            <a:br>
              <a:rPr lang="en-US" b="1" dirty="0">
                <a:solidFill>
                  <a:srgbClr val="0070C0"/>
                </a:solidFill>
                <a:latin typeface="+mn-lt"/>
              </a:rPr>
            </a:br>
            <a:r>
              <a:rPr lang="en-US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+mn-lt"/>
              </a:rPr>
            </a:b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63512"/>
            <a:ext cx="582358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Find the path from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to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using greedy search.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90" y="197699"/>
            <a:ext cx="4161905" cy="63627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202" y="52548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Roboto"/>
              </a:rPr>
              <a:t>Solution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34962" y="5624197"/>
            <a:ext cx="889843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Starting from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cs typeface="Consolas" panose="020B0609020204030204" pitchFamily="49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we can traverse to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A(h=9)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or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D(h=5)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We choose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as it has the lower heuristic cost. Now from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we can move to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B(h=4)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or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E(h=3)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We choose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with lower heuristic cost. Finally, from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we go to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nsolas" panose="020B0609020204030204" pitchFamily="49" charset="0"/>
              </a:rPr>
              <a:t>G(h=0)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2" y="1479569"/>
            <a:ext cx="5589229" cy="362857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962918" y="3335628"/>
            <a:ext cx="553792" cy="43788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5817" y="643209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 -&gt; D -&gt; E -&gt; 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7630" y="643209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Path: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Travel Sales Man Problem using Greedy Search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675" y="1887973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8003784" y="1799867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2811" y="609052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10" name="Oval 9"/>
          <p:cNvSpPr/>
          <p:nvPr/>
        </p:nvSpPr>
        <p:spPr>
          <a:xfrm>
            <a:off x="1865291" y="2998631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6210" y="4958365"/>
            <a:ext cx="157767" cy="1674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2810373" y="2241721"/>
            <a:ext cx="2022699" cy="3578013"/>
          </a:xfrm>
          <a:prstGeom prst="curvedConnector4">
            <a:avLst>
              <a:gd name="adj1" fmla="val -11302"/>
              <a:gd name="adj2" fmla="val 50343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Greedy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Search……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21" y="1550987"/>
            <a:ext cx="7263491" cy="4351338"/>
          </a:xfr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5935964" y="180025"/>
            <a:ext cx="5690175" cy="309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517561" y="2586507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59995" y="4003183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80466" y="4505460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8040" y="4994857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2287" y="5548648"/>
            <a:ext cx="167425" cy="141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2482" y="5907111"/>
            <a:ext cx="279730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What can go wrong?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020" y="633184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46" y="5331853"/>
            <a:ext cx="5558307" cy="1201291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+mn-lt"/>
              </a:rPr>
              <a:t>Greedy </a:t>
            </a:r>
            <a:r>
              <a:rPr lang="en-US" sz="1600" dirty="0">
                <a:latin typeface="+mn-lt"/>
              </a:rPr>
              <a:t>search leads to a minimal cost search because no node off the solution path </a:t>
            </a:r>
            <a:r>
              <a:rPr lang="en-US" sz="1600" dirty="0" smtClean="0">
                <a:latin typeface="+mn-lt"/>
              </a:rPr>
              <a:t>is expanded</a:t>
            </a:r>
            <a:r>
              <a:rPr lang="en-US" sz="1600" dirty="0">
                <a:latin typeface="+mn-lt"/>
              </a:rPr>
              <a:t>. However, it does not find the optimal path: the path it found via Sibiu and </a:t>
            </a:r>
            <a:r>
              <a:rPr lang="en-US" sz="1600" dirty="0" err="1">
                <a:latin typeface="+mn-lt"/>
              </a:rPr>
              <a:t>Fagaras</a:t>
            </a:r>
            <a:r>
              <a:rPr lang="en-US" sz="1600" dirty="0">
                <a:latin typeface="+mn-lt"/>
              </a:rPr>
              <a:t> to Bucharest is </a:t>
            </a:r>
            <a:r>
              <a:rPr lang="en-US" sz="1600" dirty="0" smtClean="0">
                <a:latin typeface="+mn-lt"/>
              </a:rPr>
              <a:t>13 </a:t>
            </a:r>
            <a:r>
              <a:rPr lang="en-US" sz="1600" dirty="0">
                <a:latin typeface="+mn-lt"/>
              </a:rPr>
              <a:t>miles longer than the path through </a:t>
            </a:r>
            <a:r>
              <a:rPr lang="en-US" sz="1600" dirty="0" err="1">
                <a:latin typeface="+mn-lt"/>
              </a:rPr>
              <a:t>Pimnicu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Vilcea</a:t>
            </a:r>
            <a:r>
              <a:rPr lang="en-US" sz="1600" dirty="0">
                <a:latin typeface="+mn-lt"/>
              </a:rPr>
              <a:t> and Pitesti.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3495"/>
            <a:ext cx="10443693" cy="4351338"/>
          </a:xfrm>
        </p:spPr>
      </p:pic>
      <p:sp>
        <p:nvSpPr>
          <p:cNvPr id="5" name="TextBox 4"/>
          <p:cNvSpPr txBox="1"/>
          <p:nvPr/>
        </p:nvSpPr>
        <p:spPr>
          <a:xfrm>
            <a:off x="965915" y="5254580"/>
            <a:ext cx="3490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Red Path (GBF)=431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Green Path (UCS)= 418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1378039" y="1790163"/>
            <a:ext cx="4682007" cy="2150772"/>
          </a:xfrm>
          <a:prstGeom prst="curvedConnector3">
            <a:avLst>
              <a:gd name="adj1" fmla="val 7915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493949" y="1841679"/>
            <a:ext cx="4566097" cy="2167642"/>
          </a:xfrm>
          <a:prstGeom prst="curvedConnector3">
            <a:avLst>
              <a:gd name="adj1" fmla="val 45487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A* </a:t>
            </a:r>
            <a:r>
              <a:rPr lang="en-US" b="1" dirty="0" smtClean="0">
                <a:solidFill>
                  <a:srgbClr val="0070C0"/>
                </a:solidFill>
              </a:rPr>
              <a:t>Search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5080" y="1217478"/>
            <a:ext cx="10730754" cy="4284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A* Search, combines the strengths of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uniform-cost search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greedy search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In this search, the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heuristic is the summation of the cost in UCS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denoted by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cs typeface="Consolas" panose="020B0609020204030204" pitchFamily="49" charset="0"/>
              </a:rPr>
              <a:t>g(x)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cost in greedy search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denoted by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cs typeface="Consolas" panose="020B0609020204030204" pitchFamily="49" charset="0"/>
              </a:rPr>
              <a:t>h(x)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.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summed cost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denoted by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cs typeface="Consolas" panose="020B0609020204030204" pitchFamily="49" charset="0"/>
              </a:rPr>
              <a:t>f(x)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Heuristic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following points should be noted w.r.t heuristics in A*</a:t>
            </a:r>
            <a:r>
              <a:rPr lang="en-US" altLang="en-US" sz="2400" dirty="0"/>
              <a:t> search.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Calibri"/>
                <a:cs typeface="Calibri"/>
              </a:rPr>
              <a:t>A* Search </a:t>
            </a:r>
            <a:r>
              <a:rPr lang="en-US" sz="2400" dirty="0">
                <a:latin typeface="Calibri"/>
                <a:cs typeface="Calibri"/>
              </a:rPr>
              <a:t>orders by the sum: 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F(N) = G(N) + H(N)</a:t>
            </a:r>
            <a:endParaRPr lang="en-US" sz="2400" b="1" i="1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400" dirty="0">
                <a:latin typeface="Calibri"/>
                <a:cs typeface="Calibri"/>
              </a:rPr>
              <a:t> orders by path cost, </a:t>
            </a: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or </a:t>
            </a:r>
            <a:r>
              <a:rPr lang="en-US" sz="2400" i="1" dirty="0">
                <a:latin typeface="Calibri"/>
                <a:cs typeface="Calibri"/>
              </a:rPr>
              <a:t>backward cost  </a:t>
            </a:r>
            <a:r>
              <a:rPr lang="en-US" sz="2400" dirty="0"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400" dirty="0">
                <a:latin typeface="Calibri"/>
                <a:cs typeface="Calibri"/>
              </a:rPr>
              <a:t> orders by goal proximity, </a:t>
            </a: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or </a:t>
            </a:r>
            <a:r>
              <a:rPr lang="en-US" sz="2400" i="1" dirty="0">
                <a:latin typeface="Calibri"/>
                <a:cs typeface="Calibri"/>
              </a:rPr>
              <a:t>forward cost  </a:t>
            </a:r>
            <a:r>
              <a:rPr lang="en-US" sz="2400" dirty="0">
                <a:latin typeface="Calibri"/>
                <a:cs typeface="Calibri"/>
              </a:rPr>
              <a:t>h(n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lang="en-US" sz="2400" i="1" dirty="0">
              <a:latin typeface="Calibri"/>
              <a:cs typeface="Calibri"/>
            </a:endParaRPr>
          </a:p>
        </p:txBody>
      </p:sp>
      <p:sp>
        <p:nvSpPr>
          <p:cNvPr id="9" name="AutoShape 6" descr=" f(x) = g(x) + h(x) "/>
          <p:cNvSpPr>
            <a:spLocks noChangeAspect="1" noChangeArrowheads="1"/>
          </p:cNvSpPr>
          <p:nvPr/>
        </p:nvSpPr>
        <p:spPr bwMode="auto">
          <a:xfrm>
            <a:off x="5263683" y="1431925"/>
            <a:ext cx="1802431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6129" y="4042953"/>
            <a:ext cx="7325826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33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372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Consolas</vt:lpstr>
      <vt:lpstr>Gothic Uralic</vt:lpstr>
      <vt:lpstr>Roboto</vt:lpstr>
      <vt:lpstr>Times New Roman</vt:lpstr>
      <vt:lpstr>Wingdings</vt:lpstr>
      <vt:lpstr>Office Theme</vt:lpstr>
      <vt:lpstr>Artificial Intelligence  (CS-2002)</vt:lpstr>
      <vt:lpstr>Objectives</vt:lpstr>
      <vt:lpstr>Search Heuristics</vt:lpstr>
      <vt:lpstr>Greedy Best First Search </vt:lpstr>
      <vt:lpstr>Example:  </vt:lpstr>
      <vt:lpstr>Travel Sales Man Problem using Greedy Search</vt:lpstr>
      <vt:lpstr>Greedy Search……</vt:lpstr>
      <vt:lpstr>Greedy search leads to a minimal cost search because no node off the solution path is expanded. However, it does not find the optimal path: the path it found via Sibiu and Fagaras to Bucharest is 13 miles longer than the path through Pimnicu Vilcea and Pitesti.</vt:lpstr>
      <vt:lpstr>A* Search </vt:lpstr>
      <vt:lpstr>A* Search </vt:lpstr>
      <vt:lpstr>Admissible Heuristics</vt:lpstr>
      <vt:lpstr>A* Search </vt:lpstr>
      <vt:lpstr>Consistency of Heuristics</vt:lpstr>
      <vt:lpstr>A* Search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(CS-401)</dc:title>
  <dc:creator>Saeeda Kanwal</dc:creator>
  <cp:lastModifiedBy>Saeeda Kanwal</cp:lastModifiedBy>
  <cp:revision>31</cp:revision>
  <dcterms:created xsi:type="dcterms:W3CDTF">2020-02-10T06:02:55Z</dcterms:created>
  <dcterms:modified xsi:type="dcterms:W3CDTF">2022-02-28T06:54:02Z</dcterms:modified>
</cp:coreProperties>
</file>