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61" r:id="rId3"/>
    <p:sldId id="275" r:id="rId4"/>
    <p:sldId id="264" r:id="rId5"/>
    <p:sldId id="265" r:id="rId6"/>
    <p:sldId id="262" r:id="rId7"/>
    <p:sldId id="276" r:id="rId8"/>
    <p:sldId id="267" r:id="rId9"/>
    <p:sldId id="269" r:id="rId10"/>
    <p:sldId id="277" r:id="rId11"/>
    <p:sldId id="272" r:id="rId12"/>
    <p:sldId id="271" r:id="rId13"/>
    <p:sldId id="278" r:id="rId14"/>
    <p:sldId id="279" r:id="rId15"/>
    <p:sldId id="280" r:id="rId16"/>
    <p:sldId id="282" r:id="rId17"/>
    <p:sldId id="281" r:id="rId18"/>
    <p:sldId id="273" r:id="rId19"/>
    <p:sldId id="28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4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CE513DB2-BE89-422D-B629-347966350C90}" type="datetimeFigureOut">
              <a:rPr lang="en-US" smtClean="0"/>
              <a:t>3/31/2022</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6294241-ED2E-4E64-976D-57C374767D26}" type="slidenum">
              <a:rPr lang="en-US" smtClean="0"/>
              <a:t>‹#›</a:t>
            </a:fld>
            <a:endParaRPr lang="en-US"/>
          </a:p>
        </p:txBody>
      </p:sp>
    </p:spTree>
    <p:extLst>
      <p:ext uri="{BB962C8B-B14F-4D97-AF65-F5344CB8AC3E}">
        <p14:creationId xmlns:p14="http://schemas.microsoft.com/office/powerpoint/2010/main" val="147637255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13DB2-BE89-422D-B629-347966350C90}"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3169173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13DB2-BE89-422D-B629-347966350C90}"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11399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513DB2-BE89-422D-B629-347966350C90}" type="datetimeFigureOut">
              <a:rPr lang="en-US" smtClean="0"/>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134348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E513DB2-BE89-422D-B629-347966350C90}" type="datetimeFigureOut">
              <a:rPr lang="en-US" smtClean="0"/>
              <a:t>3/31/2022</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78347120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513DB2-BE89-422D-B629-347966350C90}"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337941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513DB2-BE89-422D-B629-347966350C90}" type="datetimeFigureOut">
              <a:rPr lang="en-US" smtClean="0"/>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27074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513DB2-BE89-422D-B629-347966350C90}"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193217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13DB2-BE89-422D-B629-347966350C90}" type="datetimeFigureOut">
              <a:rPr lang="en-US" smtClean="0"/>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341321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E513DB2-BE89-422D-B629-347966350C90}" type="datetimeFigureOut">
              <a:rPr lang="en-US" smtClean="0"/>
              <a:t>3/31/2022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86294241-ED2E-4E64-976D-57C374767D26}"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6187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E513DB2-BE89-422D-B629-347966350C90}" type="datetimeFigureOut">
              <a:rPr lang="en-US" smtClean="0"/>
              <a:t>3/31/2022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6294241-ED2E-4E64-976D-57C374767D26}"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019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E513DB2-BE89-422D-B629-347966350C90}" type="datetimeFigureOut">
              <a:rPr lang="en-US" smtClean="0"/>
              <a:t>3/31/2022</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6294241-ED2E-4E64-976D-57C374767D26}" type="slidenum">
              <a:rPr lang="en-US" smtClean="0"/>
              <a:t>‹#›</a:t>
            </a:fld>
            <a:endParaRPr lang="en-US"/>
          </a:p>
        </p:txBody>
      </p:sp>
    </p:spTree>
    <p:extLst>
      <p:ext uri="{BB962C8B-B14F-4D97-AF65-F5344CB8AC3E}">
        <p14:creationId xmlns:p14="http://schemas.microsoft.com/office/powerpoint/2010/main" val="190626452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 </a:t>
            </a:r>
          </a:p>
        </p:txBody>
      </p:sp>
      <p:sp>
        <p:nvSpPr>
          <p:cNvPr id="3" name="Subtitle 2"/>
          <p:cNvSpPr>
            <a:spLocks noGrp="1"/>
          </p:cNvSpPr>
          <p:nvPr>
            <p:ph type="subTitle" idx="1"/>
          </p:nvPr>
        </p:nvSpPr>
        <p:spPr/>
        <p:txBody>
          <a:bodyPr/>
          <a:lstStyle/>
          <a:p>
            <a:r>
              <a:rPr lang="en-US" dirty="0"/>
              <a:t>Sobia Iftikhar </a:t>
            </a:r>
          </a:p>
        </p:txBody>
      </p:sp>
    </p:spTree>
    <p:extLst>
      <p:ext uri="{BB962C8B-B14F-4D97-AF65-F5344CB8AC3E}">
        <p14:creationId xmlns:p14="http://schemas.microsoft.com/office/powerpoint/2010/main" val="75554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6035" y="230660"/>
            <a:ext cx="10696183" cy="6431692"/>
          </a:xfrm>
          <a:prstGeom prst="rect">
            <a:avLst/>
          </a:prstGeom>
        </p:spPr>
      </p:pic>
    </p:spTree>
    <p:extLst>
      <p:ext uri="{BB962C8B-B14F-4D97-AF65-F5344CB8AC3E}">
        <p14:creationId xmlns:p14="http://schemas.microsoft.com/office/powerpoint/2010/main" val="1337753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Business Process Architecture Design Models.</a:t>
            </a:r>
            <a:br>
              <a:rPr lang="en-US" b="1" dirty="0"/>
            </a:br>
            <a:endParaRPr lang="en-US" dirty="0"/>
          </a:p>
        </p:txBody>
      </p:sp>
      <p:sp>
        <p:nvSpPr>
          <p:cNvPr id="3" name="Content Placeholder 2"/>
          <p:cNvSpPr>
            <a:spLocks noGrp="1"/>
          </p:cNvSpPr>
          <p:nvPr>
            <p:ph idx="1"/>
          </p:nvPr>
        </p:nvSpPr>
        <p:spPr/>
        <p:txBody>
          <a:bodyPr/>
          <a:lstStyle/>
          <a:p>
            <a:r>
              <a:rPr lang="en-US" dirty="0"/>
              <a:t>There are a number of approaches to design a business process architecture. </a:t>
            </a:r>
          </a:p>
          <a:p>
            <a:r>
              <a:rPr lang="en-US" dirty="0"/>
              <a:t>On what basis are processes and their relation identified according to this approach?’</a:t>
            </a:r>
          </a:p>
          <a:p>
            <a:r>
              <a:rPr lang="en-US" dirty="0"/>
              <a:t>This led to five classes of approaches: </a:t>
            </a:r>
          </a:p>
          <a:p>
            <a:pPr marL="617220" lvl="1" indent="-342900">
              <a:buFont typeface="+mj-lt"/>
              <a:buAutoNum type="arabicPeriod"/>
            </a:pPr>
            <a:r>
              <a:rPr lang="en-US" dirty="0"/>
              <a:t>goal-based</a:t>
            </a:r>
          </a:p>
          <a:p>
            <a:pPr marL="617220" lvl="1" indent="-342900">
              <a:buFont typeface="+mj-lt"/>
              <a:buAutoNum type="arabicPeriod"/>
            </a:pPr>
            <a:r>
              <a:rPr lang="en-US" dirty="0"/>
              <a:t>action-based</a:t>
            </a:r>
          </a:p>
          <a:p>
            <a:pPr marL="617220" lvl="1" indent="-342900">
              <a:buFont typeface="+mj-lt"/>
              <a:buAutoNum type="arabicPeriod"/>
            </a:pPr>
            <a:r>
              <a:rPr lang="en-US" dirty="0"/>
              <a:t>object-based</a:t>
            </a:r>
          </a:p>
          <a:p>
            <a:pPr marL="617220" lvl="1" indent="-342900">
              <a:buFont typeface="+mj-lt"/>
              <a:buAutoNum type="arabicPeriod"/>
            </a:pPr>
            <a:r>
              <a:rPr lang="en-US" dirty="0"/>
              <a:t>reference model based, </a:t>
            </a:r>
          </a:p>
          <a:p>
            <a:pPr marL="617220" lvl="1" indent="-342900">
              <a:buFont typeface="+mj-lt"/>
              <a:buAutoNum type="arabicPeriod"/>
            </a:pPr>
            <a:r>
              <a:rPr lang="en-US" dirty="0"/>
              <a:t>function-based.</a:t>
            </a:r>
          </a:p>
        </p:txBody>
      </p:sp>
    </p:spTree>
    <p:extLst>
      <p:ext uri="{BB962C8B-B14F-4D97-AF65-F5344CB8AC3E}">
        <p14:creationId xmlns:p14="http://schemas.microsoft.com/office/powerpoint/2010/main" val="2541764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Goal Based</a:t>
            </a:r>
          </a:p>
        </p:txBody>
      </p:sp>
      <p:pic>
        <p:nvPicPr>
          <p:cNvPr id="5" name="Content Placeholder 4">
            <a:extLst>
              <a:ext uri="{FF2B5EF4-FFF2-40B4-BE49-F238E27FC236}">
                <a16:creationId xmlns:a16="http://schemas.microsoft.com/office/drawing/2014/main" xmlns="" id="{3901AAEA-7316-43C9-92AB-37667C238FB1}"/>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7200"/>
                    </a14:imgEffect>
                    <a14:imgEffect>
                      <a14:brightnessContrast bright="-20000" contrast="40000"/>
                    </a14:imgEffect>
                  </a14:imgLayer>
                </a14:imgProps>
              </a:ext>
            </a:extLst>
          </a:blip>
          <a:stretch>
            <a:fillRect/>
          </a:stretch>
        </p:blipFill>
        <p:spPr>
          <a:xfrm>
            <a:off x="1663490" y="3429000"/>
            <a:ext cx="8291278" cy="3025402"/>
          </a:xfrm>
        </p:spPr>
      </p:pic>
      <p:sp>
        <p:nvSpPr>
          <p:cNvPr id="7" name="TextBox 6">
            <a:extLst>
              <a:ext uri="{FF2B5EF4-FFF2-40B4-BE49-F238E27FC236}">
                <a16:creationId xmlns:a16="http://schemas.microsoft.com/office/drawing/2014/main" xmlns="" id="{042FFFB4-6686-4081-9D3A-49ABC4BB1294}"/>
              </a:ext>
            </a:extLst>
          </p:cNvPr>
          <p:cNvSpPr txBox="1"/>
          <p:nvPr/>
        </p:nvSpPr>
        <p:spPr>
          <a:xfrm>
            <a:off x="1384509" y="2014194"/>
            <a:ext cx="10058400" cy="923330"/>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the Goal-Based Approach, the business architecture is designed to establish essentials of business goals and relationships between business goals.</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approach identifies all critical business processes which are essential to achieve business goals.</a:t>
            </a:r>
            <a:endParaRPr lang="aa-E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0597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8F9B96-2025-41D7-AE17-F4ED67254108}"/>
              </a:ext>
            </a:extLst>
          </p:cNvPr>
          <p:cNvSpPr>
            <a:spLocks noGrp="1"/>
          </p:cNvSpPr>
          <p:nvPr>
            <p:ph type="title"/>
          </p:nvPr>
        </p:nvSpPr>
        <p:spPr/>
        <p:txBody>
          <a:bodyPr/>
          <a:lstStyle/>
          <a:p>
            <a:r>
              <a:rPr lang="en-US" dirty="0"/>
              <a:t>Action Based</a:t>
            </a:r>
            <a:endParaRPr lang="aa-ET" dirty="0"/>
          </a:p>
        </p:txBody>
      </p:sp>
      <p:pic>
        <p:nvPicPr>
          <p:cNvPr id="5" name="Content Placeholder 4">
            <a:extLst>
              <a:ext uri="{FF2B5EF4-FFF2-40B4-BE49-F238E27FC236}">
                <a16:creationId xmlns:a16="http://schemas.microsoft.com/office/drawing/2014/main" xmlns="" id="{1D9BFCC2-9376-4BCA-9FFC-6388D3E1FABF}"/>
              </a:ext>
            </a:extLst>
          </p:cNvPr>
          <p:cNvPicPr>
            <a:picLocks noGrp="1" noChangeAspect="1"/>
          </p:cNvPicPr>
          <p:nvPr>
            <p:ph idx="1"/>
          </p:nvPr>
        </p:nvPicPr>
        <p:blipFill>
          <a:blip r:embed="rId2"/>
          <a:stretch>
            <a:fillRect/>
          </a:stretch>
        </p:blipFill>
        <p:spPr>
          <a:xfrm>
            <a:off x="1916068" y="2181401"/>
            <a:ext cx="8359864" cy="3033023"/>
          </a:xfrm>
        </p:spPr>
      </p:pic>
    </p:spTree>
    <p:extLst>
      <p:ext uri="{BB962C8B-B14F-4D97-AF65-F5344CB8AC3E}">
        <p14:creationId xmlns:p14="http://schemas.microsoft.com/office/powerpoint/2010/main" val="2033009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21FDD9-C026-4056-B7BA-0559A1988839}"/>
              </a:ext>
            </a:extLst>
          </p:cNvPr>
          <p:cNvSpPr>
            <a:spLocks noGrp="1"/>
          </p:cNvSpPr>
          <p:nvPr>
            <p:ph type="title"/>
          </p:nvPr>
        </p:nvSpPr>
        <p:spPr/>
        <p:txBody>
          <a:bodyPr/>
          <a:lstStyle/>
          <a:p>
            <a:r>
              <a:rPr lang="en-US" dirty="0"/>
              <a:t>Object Based</a:t>
            </a:r>
            <a:endParaRPr lang="aa-ET" dirty="0"/>
          </a:p>
        </p:txBody>
      </p:sp>
      <p:pic>
        <p:nvPicPr>
          <p:cNvPr id="5" name="Content Placeholder 4">
            <a:extLst>
              <a:ext uri="{FF2B5EF4-FFF2-40B4-BE49-F238E27FC236}">
                <a16:creationId xmlns:a16="http://schemas.microsoft.com/office/drawing/2014/main" xmlns="" id="{5D50837B-80EC-4805-A4A7-C30C8D42FA74}"/>
              </a:ext>
            </a:extLst>
          </p:cNvPr>
          <p:cNvPicPr>
            <a:picLocks noGrp="1" noChangeAspect="1"/>
          </p:cNvPicPr>
          <p:nvPr>
            <p:ph idx="1"/>
          </p:nvPr>
        </p:nvPicPr>
        <p:blipFill>
          <a:blip r:embed="rId2"/>
          <a:stretch>
            <a:fillRect/>
          </a:stretch>
        </p:blipFill>
        <p:spPr>
          <a:xfrm>
            <a:off x="4019370" y="2537804"/>
            <a:ext cx="4153260" cy="3063505"/>
          </a:xfrm>
        </p:spPr>
      </p:pic>
    </p:spTree>
    <p:extLst>
      <p:ext uri="{BB962C8B-B14F-4D97-AF65-F5344CB8AC3E}">
        <p14:creationId xmlns:p14="http://schemas.microsoft.com/office/powerpoint/2010/main" val="2176554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EC02C0-7D0F-4899-B418-F167D49C6C0E}"/>
              </a:ext>
            </a:extLst>
          </p:cNvPr>
          <p:cNvSpPr>
            <a:spLocks noGrp="1"/>
          </p:cNvSpPr>
          <p:nvPr>
            <p:ph type="title"/>
          </p:nvPr>
        </p:nvSpPr>
        <p:spPr/>
        <p:txBody>
          <a:bodyPr/>
          <a:lstStyle/>
          <a:p>
            <a:r>
              <a:rPr lang="en-US" dirty="0"/>
              <a:t>Reference Based</a:t>
            </a:r>
            <a:endParaRPr lang="aa-ET" dirty="0"/>
          </a:p>
        </p:txBody>
      </p:sp>
      <p:pic>
        <p:nvPicPr>
          <p:cNvPr id="5" name="Content Placeholder 4">
            <a:extLst>
              <a:ext uri="{FF2B5EF4-FFF2-40B4-BE49-F238E27FC236}">
                <a16:creationId xmlns:a16="http://schemas.microsoft.com/office/drawing/2014/main" xmlns="" id="{54096DBE-07FB-48AC-9201-3852BBBC883B}"/>
              </a:ext>
            </a:extLst>
          </p:cNvPr>
          <p:cNvPicPr>
            <a:picLocks noGrp="1" noChangeAspect="1"/>
          </p:cNvPicPr>
          <p:nvPr>
            <p:ph idx="1"/>
          </p:nvPr>
        </p:nvPicPr>
        <p:blipFill>
          <a:blip r:embed="rId2"/>
          <a:stretch>
            <a:fillRect/>
          </a:stretch>
        </p:blipFill>
        <p:spPr>
          <a:xfrm>
            <a:off x="7055226" y="2226740"/>
            <a:ext cx="4507383" cy="3563072"/>
          </a:xfrm>
        </p:spPr>
      </p:pic>
      <p:sp>
        <p:nvSpPr>
          <p:cNvPr id="7" name="TextBox 6">
            <a:extLst>
              <a:ext uri="{FF2B5EF4-FFF2-40B4-BE49-F238E27FC236}">
                <a16:creationId xmlns:a16="http://schemas.microsoft.com/office/drawing/2014/main" xmlns="" id="{641E2325-9530-4F5A-9379-EF4EDB506BF6}"/>
              </a:ext>
            </a:extLst>
          </p:cNvPr>
          <p:cNvSpPr txBox="1"/>
          <p:nvPr/>
        </p:nvSpPr>
        <p:spPr>
          <a:xfrm>
            <a:off x="1066800" y="2414312"/>
            <a:ext cx="6096000" cy="923330"/>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These reference models can be re-used and adapted by the organization, as per their requirement to design their business process architecture.</a:t>
            </a:r>
            <a:endParaRPr lang="aa-ET"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75CA26C7-5F9B-4B77-BE3A-207EB397CAFB}"/>
              </a:ext>
            </a:extLst>
          </p:cNvPr>
          <p:cNvSpPr txBox="1"/>
          <p:nvPr/>
        </p:nvSpPr>
        <p:spPr>
          <a:xfrm>
            <a:off x="995083" y="3905580"/>
            <a:ext cx="6096000" cy="2031325"/>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There are various industry-specific as well as management-related reference models are available. Some of these are APQC process frameworks for specific industries, Malcolm Baldridge Industry-specific Frameworks (like Healthcare, Education, </a:t>
            </a:r>
            <a:r>
              <a:rPr lang="en-US" b="0" i="0" dirty="0" err="1">
                <a:effectLst/>
                <a:latin typeface="Times New Roman" panose="02020603050405020304" pitchFamily="18" charset="0"/>
                <a:cs typeface="Times New Roman" panose="02020603050405020304" pitchFamily="18" charset="0"/>
              </a:rPr>
              <a:t>etc</a:t>
            </a:r>
            <a:r>
              <a:rPr lang="en-US" b="0" i="0" dirty="0">
                <a:effectLst/>
                <a:latin typeface="Times New Roman" panose="02020603050405020304" pitchFamily="18" charset="0"/>
                <a:cs typeface="Times New Roman" panose="02020603050405020304" pitchFamily="18" charset="0"/>
              </a:rPr>
              <a:t>), European Framework for Quality Management System (EFQM), or standards like ISO 27001 for Information Security, etc.</a:t>
            </a:r>
            <a:endParaRPr lang="aa-E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209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0A0E85-83D1-4142-B481-09585198F846}"/>
              </a:ext>
            </a:extLst>
          </p:cNvPr>
          <p:cNvSpPr>
            <a:spLocks noGrp="1"/>
          </p:cNvSpPr>
          <p:nvPr>
            <p:ph type="title"/>
          </p:nvPr>
        </p:nvSpPr>
        <p:spPr/>
        <p:txBody>
          <a:bodyPr>
            <a:normAutofit fontScale="90000"/>
          </a:bodyPr>
          <a:lstStyle/>
          <a:p>
            <a:r>
              <a:rPr lang="en-US" b="0" i="0" dirty="0">
                <a:solidFill>
                  <a:schemeClr val="tx1"/>
                </a:solidFill>
                <a:effectLst/>
                <a:latin typeface="Fira Sans" panose="020B0503050000020004" pitchFamily="34" charset="0"/>
              </a:rPr>
              <a:t>European Framework for Quality Management System (EFQM)</a:t>
            </a:r>
            <a:endParaRPr lang="aa-ET" dirty="0">
              <a:solidFill>
                <a:schemeClr val="tx1"/>
              </a:solidFill>
            </a:endParaRPr>
          </a:p>
        </p:txBody>
      </p:sp>
      <p:sp>
        <p:nvSpPr>
          <p:cNvPr id="3" name="Content Placeholder 2">
            <a:extLst>
              <a:ext uri="{FF2B5EF4-FFF2-40B4-BE49-F238E27FC236}">
                <a16:creationId xmlns:a16="http://schemas.microsoft.com/office/drawing/2014/main" xmlns="" id="{8019EDEB-AAA8-43ED-B41F-194E67E7525D}"/>
              </a:ext>
            </a:extLst>
          </p:cNvPr>
          <p:cNvSpPr>
            <a:spLocks noGrp="1"/>
          </p:cNvSpPr>
          <p:nvPr>
            <p:ph idx="1"/>
          </p:nvPr>
        </p:nvSpPr>
        <p:spPr>
          <a:xfrm>
            <a:off x="1066800" y="2103120"/>
            <a:ext cx="4948518" cy="3931920"/>
          </a:xfrm>
        </p:spPr>
        <p:txBody>
          <a:bodyPr/>
          <a:lstStyle/>
          <a:p>
            <a:r>
              <a:rPr lang="en-US" b="0" i="0" dirty="0">
                <a:effectLst/>
                <a:latin typeface="Times New Roman" panose="02020603050405020304" pitchFamily="18" charset="0"/>
                <a:cs typeface="Times New Roman" panose="02020603050405020304" pitchFamily="18" charset="0"/>
              </a:rPr>
              <a:t> EFQM was founded in 1988 with the objective to create a platform where organizations can learn from each other to continuously improve their performance.</a:t>
            </a:r>
          </a:p>
          <a:p>
            <a:r>
              <a:rPr lang="en-US" b="0" i="0" dirty="0">
                <a:effectLst/>
                <a:latin typeface="Times New Roman" panose="02020603050405020304" pitchFamily="18" charset="0"/>
                <a:cs typeface="Times New Roman" panose="02020603050405020304" pitchFamily="18" charset="0"/>
              </a:rPr>
              <a:t>The EFQM Model or EFQM business excellence model is the most popular quality management tool in Europe, used by more than 30.000 </a:t>
            </a:r>
            <a:r>
              <a:rPr lang="en-US" b="0" i="0" dirty="0" err="1">
                <a:effectLst/>
                <a:latin typeface="Times New Roman" panose="02020603050405020304" pitchFamily="18" charset="0"/>
                <a:cs typeface="Times New Roman" panose="02020603050405020304" pitchFamily="18" charset="0"/>
              </a:rPr>
              <a:t>organisations</a:t>
            </a:r>
            <a:r>
              <a:rPr lang="en-US" b="0" i="0" dirty="0">
                <a:effectLst/>
                <a:latin typeface="Times New Roman" panose="02020603050405020304" pitchFamily="18" charset="0"/>
                <a:cs typeface="Times New Roman" panose="02020603050405020304" pitchFamily="18" charset="0"/>
              </a:rPr>
              <a:t> to improve performance. It supports you to self-assess and reflect. 84% of our members say that the EFQM model helps to improve their organization.</a:t>
            </a:r>
          </a:p>
        </p:txBody>
      </p:sp>
      <p:pic>
        <p:nvPicPr>
          <p:cNvPr id="1026" name="Picture 2" descr="EFQM model example - toolshero">
            <a:extLst>
              <a:ext uri="{FF2B5EF4-FFF2-40B4-BE49-F238E27FC236}">
                <a16:creationId xmlns:a16="http://schemas.microsoft.com/office/drawing/2014/main" xmlns="" id="{8BF5DE03-848A-4106-AAA4-24016BE7A6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2" t="12973" r="220" b="13094"/>
          <a:stretch/>
        </p:blipFill>
        <p:spPr bwMode="auto">
          <a:xfrm>
            <a:off x="5907741" y="2014194"/>
            <a:ext cx="6042212" cy="34004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8F92E453-4155-47A7-AF4E-41EAEB462D4A}"/>
              </a:ext>
            </a:extLst>
          </p:cNvPr>
          <p:cNvSpPr/>
          <p:nvPr/>
        </p:nvSpPr>
        <p:spPr>
          <a:xfrm>
            <a:off x="9018494" y="277905"/>
            <a:ext cx="1389530" cy="448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p>
        </p:txBody>
      </p:sp>
    </p:spTree>
    <p:extLst>
      <p:ext uri="{BB962C8B-B14F-4D97-AF65-F5344CB8AC3E}">
        <p14:creationId xmlns:p14="http://schemas.microsoft.com/office/powerpoint/2010/main" val="35608015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F15CC3-DAA1-4B55-93AA-D2DA8C5B23B3}"/>
              </a:ext>
            </a:extLst>
          </p:cNvPr>
          <p:cNvSpPr>
            <a:spLocks noGrp="1"/>
          </p:cNvSpPr>
          <p:nvPr>
            <p:ph type="title"/>
          </p:nvPr>
        </p:nvSpPr>
        <p:spPr/>
        <p:txBody>
          <a:bodyPr/>
          <a:lstStyle/>
          <a:p>
            <a:r>
              <a:rPr lang="en-US" dirty="0"/>
              <a:t>Function Based</a:t>
            </a:r>
            <a:endParaRPr lang="aa-ET" dirty="0"/>
          </a:p>
        </p:txBody>
      </p:sp>
      <p:pic>
        <p:nvPicPr>
          <p:cNvPr id="5" name="Content Placeholder 4">
            <a:extLst>
              <a:ext uri="{FF2B5EF4-FFF2-40B4-BE49-F238E27FC236}">
                <a16:creationId xmlns:a16="http://schemas.microsoft.com/office/drawing/2014/main" xmlns="" id="{0FA09DD4-7ECE-4F95-A6DB-3F6F5ECFC736}"/>
              </a:ext>
            </a:extLst>
          </p:cNvPr>
          <p:cNvPicPr>
            <a:picLocks noGrp="1" noChangeAspect="1"/>
          </p:cNvPicPr>
          <p:nvPr>
            <p:ph idx="1"/>
          </p:nvPr>
        </p:nvPicPr>
        <p:blipFill>
          <a:blip r:embed="rId2"/>
          <a:stretch>
            <a:fillRect/>
          </a:stretch>
        </p:blipFill>
        <p:spPr>
          <a:xfrm>
            <a:off x="4099726" y="3963799"/>
            <a:ext cx="5346369" cy="2506377"/>
          </a:xfrm>
        </p:spPr>
      </p:pic>
      <p:sp>
        <p:nvSpPr>
          <p:cNvPr id="7" name="TextBox 6">
            <a:extLst>
              <a:ext uri="{FF2B5EF4-FFF2-40B4-BE49-F238E27FC236}">
                <a16:creationId xmlns:a16="http://schemas.microsoft.com/office/drawing/2014/main" xmlns="" id="{751FC0E8-A09D-4365-B417-1B343337E656}"/>
              </a:ext>
            </a:extLst>
          </p:cNvPr>
          <p:cNvSpPr txBox="1"/>
          <p:nvPr/>
        </p:nvSpPr>
        <p:spPr>
          <a:xfrm>
            <a:off x="896470" y="1932474"/>
            <a:ext cx="10865224" cy="2308324"/>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helps to identify “What” are the capabilities of an organization and map it with the business processes. </a:t>
            </a:r>
            <a:endParaRPr lang="en-US" b="0" i="0" dirty="0" smtClean="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For Ex: a Production Function can be decomposed into Production Planning, Material Planning and Receipt of Goods, Production Execution, Finished Goods Delivery.</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Similarly, Production Planning can be further decomposed into Order Creation, Block Raw Material, Plan Batch Size, etc.</a:t>
            </a:r>
          </a:p>
          <a:p>
            <a:pPr algn="l"/>
            <a:r>
              <a:rPr lang="en-US" b="0" i="0" dirty="0">
                <a:effectLst/>
                <a:latin typeface="Times New Roman" panose="02020603050405020304" pitchFamily="18" charset="0"/>
                <a:cs typeface="Times New Roman" panose="02020603050405020304" pitchFamily="18" charset="0"/>
              </a:rPr>
              <a:t>The advantage of this approach is to find the End-to-End value chain associated with a function and assign a process owner along with the process measurement system.</a:t>
            </a:r>
          </a:p>
        </p:txBody>
      </p:sp>
    </p:spTree>
    <p:extLst>
      <p:ext uri="{BB962C8B-B14F-4D97-AF65-F5344CB8AC3E}">
        <p14:creationId xmlns:p14="http://schemas.microsoft.com/office/powerpoint/2010/main" val="82432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Can we align Business Process Management (BPM) and Business Process Architecture (BPA) together?</a:t>
            </a:r>
            <a:endParaRPr lang="en-US" sz="2800" dirty="0"/>
          </a:p>
        </p:txBody>
      </p:sp>
      <p:sp>
        <p:nvSpPr>
          <p:cNvPr id="3" name="Content Placeholder 2"/>
          <p:cNvSpPr>
            <a:spLocks noGrp="1"/>
          </p:cNvSpPr>
          <p:nvPr>
            <p:ph idx="1"/>
          </p:nvPr>
        </p:nvSpPr>
        <p:spPr/>
        <p:txBody>
          <a:bodyPr/>
          <a:lstStyle/>
          <a:p>
            <a:r>
              <a:rPr lang="en-US" dirty="0"/>
              <a:t>Incorporating business process management (BPM) and business process architecture (BPA) together is definitely the way forward.</a:t>
            </a:r>
          </a:p>
          <a:p>
            <a:r>
              <a:rPr lang="en-US" dirty="0"/>
              <a:t> It can be rightly said that BPA is the one of the cores of BPM. </a:t>
            </a:r>
          </a:p>
          <a:p>
            <a:r>
              <a:rPr lang="en-US" dirty="0"/>
              <a:t>BPA allows you to manage your processes much more efficiently.</a:t>
            </a:r>
          </a:p>
          <a:p>
            <a:r>
              <a:rPr lang="en-US" dirty="0"/>
              <a:t>For BPM to work effectively, it needs appropriate and structured methodologies. Business process architecture model provides that structure.</a:t>
            </a:r>
          </a:p>
          <a:p>
            <a:endParaRPr lang="en-US" dirty="0"/>
          </a:p>
        </p:txBody>
      </p:sp>
    </p:spTree>
    <p:extLst>
      <p:ext uri="{BB962C8B-B14F-4D97-AF65-F5344CB8AC3E}">
        <p14:creationId xmlns:p14="http://schemas.microsoft.com/office/powerpoint/2010/main" val="2799324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1822D-3A1A-4974-99BD-4D6053A14A6E}"/>
              </a:ext>
            </a:extLst>
          </p:cNvPr>
          <p:cNvSpPr>
            <a:spLocks noGrp="1"/>
          </p:cNvSpPr>
          <p:nvPr>
            <p:ph type="title"/>
          </p:nvPr>
        </p:nvSpPr>
        <p:spPr/>
        <p:txBody>
          <a:bodyPr/>
          <a:lstStyle/>
          <a:p>
            <a:r>
              <a:rPr lang="en-US" dirty="0"/>
              <a:t>Case study: </a:t>
            </a:r>
            <a:r>
              <a:rPr lang="en-US" dirty="0" err="1"/>
              <a:t>eTOM</a:t>
            </a:r>
            <a:endParaRPr lang="aa-ET" dirty="0"/>
          </a:p>
        </p:txBody>
      </p:sp>
      <p:sp>
        <p:nvSpPr>
          <p:cNvPr id="3" name="Content Placeholder 2">
            <a:extLst>
              <a:ext uri="{FF2B5EF4-FFF2-40B4-BE49-F238E27FC236}">
                <a16:creationId xmlns:a16="http://schemas.microsoft.com/office/drawing/2014/main" xmlns="" id="{23DB03E0-289B-4EC0-B40D-7F6A87EA2FFB}"/>
              </a:ext>
            </a:extLst>
          </p:cNvPr>
          <p:cNvSpPr>
            <a:spLocks noGrp="1"/>
          </p:cNvSpPr>
          <p:nvPr>
            <p:ph idx="1"/>
          </p:nvPr>
        </p:nvSpPr>
        <p:spPr>
          <a:xfrm>
            <a:off x="1066800" y="2103120"/>
            <a:ext cx="10058400" cy="2961939"/>
          </a:xfrm>
        </p:spPr>
        <p:txBody>
          <a:bodyPr/>
          <a:lstStyle/>
          <a:p>
            <a:pPr algn="just"/>
            <a:r>
              <a:rPr lang="en-US" dirty="0">
                <a:latin typeface="Times New Roman" panose="02020603050405020304" pitchFamily="18" charset="0"/>
                <a:cs typeface="Times New Roman" panose="02020603050405020304" pitchFamily="18" charset="0"/>
              </a:rPr>
              <a:t>A telecom organization wanted to work closely with another telecom company from a different country</a:t>
            </a:r>
            <a:r>
              <a:rPr lang="en-US" dirty="0" smtClean="0">
                <a:latin typeface="Times New Roman" panose="02020603050405020304" pitchFamily="18" charset="0"/>
                <a:cs typeface="Times New Roman" panose="02020603050405020304" pitchFamily="18" charset="0"/>
              </a:rPr>
              <a:t>. They </a:t>
            </a:r>
            <a:r>
              <a:rPr lang="en-US" dirty="0">
                <a:latin typeface="Times New Roman" panose="02020603050405020304" pitchFamily="18" charset="0"/>
                <a:cs typeface="Times New Roman" panose="02020603050405020304" pitchFamily="18" charset="0"/>
              </a:rPr>
              <a:t>spent many, many months in talks about how to integrate their respective processes, but all the meetings and efforts were in vain. There seemed to be no progress in coming to a solution; whenever a problem was solved, one or even two additional problems appeared</a:t>
            </a:r>
            <a:r>
              <a:rPr lang="en-US" dirty="0" smtClean="0">
                <a:latin typeface="Times New Roman" panose="02020603050405020304" pitchFamily="18" charset="0"/>
                <a:cs typeface="Times New Roman" panose="02020603050405020304" pitchFamily="18" charset="0"/>
              </a:rPr>
              <a:t>. When </a:t>
            </a:r>
            <a:r>
              <a:rPr lang="en-US" dirty="0">
                <a:latin typeface="Times New Roman" panose="02020603050405020304" pitchFamily="18" charset="0"/>
                <a:cs typeface="Times New Roman" panose="02020603050405020304" pitchFamily="18" charset="0"/>
              </a:rPr>
              <a:t>we came in, we realized that both organizations had different systems, processes, business and customers, and even a different definition for activities</a:t>
            </a:r>
            <a:r>
              <a:rPr lang="en-US" dirty="0" smtClean="0">
                <a:latin typeface="Times New Roman" panose="02020603050405020304" pitchFamily="18" charset="0"/>
                <a:cs typeface="Times New Roman" panose="02020603050405020304" pitchFamily="18" charset="0"/>
              </a:rPr>
              <a:t>. We </a:t>
            </a:r>
            <a:r>
              <a:rPr lang="en-US" dirty="0">
                <a:latin typeface="Times New Roman" panose="02020603050405020304" pitchFamily="18" charset="0"/>
                <a:cs typeface="Times New Roman" panose="02020603050405020304" pitchFamily="18" charset="0"/>
              </a:rPr>
              <a:t>used the </a:t>
            </a:r>
            <a:r>
              <a:rPr lang="en-US" dirty="0" err="1" smtClean="0">
                <a:latin typeface="Times New Roman" panose="02020603050405020304" pitchFamily="18" charset="0"/>
                <a:cs typeface="Times New Roman" panose="02020603050405020304" pitchFamily="18" charset="0"/>
              </a:rPr>
              <a:t>eTO</a:t>
            </a:r>
            <a:r>
              <a:rPr lang="en-US" dirty="0" smtClean="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model to come to a common understanding and agreement on the processes and related definitions, which clearly allowed the specification of where the interfaces between both organizations should be. This allowed us to complete the work within weeks, providing a robust and acceptable solution</a:t>
            </a:r>
            <a:endParaRPr lang="aa-ET"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EDD03345-9A6C-45FE-9336-44565212F5A3}"/>
              </a:ext>
            </a:extLst>
          </p:cNvPr>
          <p:cNvSpPr txBox="1"/>
          <p:nvPr/>
        </p:nvSpPr>
        <p:spPr>
          <a:xfrm>
            <a:off x="3191435" y="5275294"/>
            <a:ext cx="6096000"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b="1" i="1" dirty="0" err="1">
                <a:effectLst/>
                <a:latin typeface="Times New Roman" panose="02020603050405020304" pitchFamily="18" charset="0"/>
                <a:cs typeface="Times New Roman" panose="02020603050405020304" pitchFamily="18" charset="0"/>
              </a:rPr>
              <a:t>eTOM</a:t>
            </a:r>
            <a:r>
              <a:rPr lang="en-US" b="1" i="1" dirty="0">
                <a:effectLst/>
                <a:latin typeface="Times New Roman" panose="02020603050405020304" pitchFamily="18" charset="0"/>
                <a:cs typeface="Times New Roman" panose="02020603050405020304" pitchFamily="18" charset="0"/>
              </a:rPr>
              <a:t> (enhanced Telecom Operations Map) is a framework for enterprise processes in the telecommunications industry.</a:t>
            </a:r>
            <a:endParaRPr lang="aa-ET"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063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Business Process Architecture</a:t>
            </a:r>
          </a:p>
          <a:p>
            <a:endParaRPr lang="en-US" dirty="0"/>
          </a:p>
        </p:txBody>
      </p:sp>
    </p:spTree>
    <p:extLst>
      <p:ext uri="{BB962C8B-B14F-4D97-AF65-F5344CB8AC3E}">
        <p14:creationId xmlns:p14="http://schemas.microsoft.com/office/powerpoint/2010/main" val="243961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process orchestration?</a:t>
            </a:r>
            <a:endParaRPr lang="en-US" b="1" dirty="0"/>
          </a:p>
        </p:txBody>
      </p:sp>
      <p:sp>
        <p:nvSpPr>
          <p:cNvPr id="3" name="Content Placeholder 2"/>
          <p:cNvSpPr>
            <a:spLocks noGrp="1"/>
          </p:cNvSpPr>
          <p:nvPr>
            <p:ph idx="1"/>
          </p:nvPr>
        </p:nvSpPr>
        <p:spPr/>
        <p:txBody>
          <a:bodyPr/>
          <a:lstStyle/>
          <a:p>
            <a:r>
              <a:rPr lang="en-US" i="0" dirty="0">
                <a:solidFill>
                  <a:srgbClr val="202124"/>
                </a:solidFill>
                <a:effectLst/>
                <a:latin typeface="Times New Roman" panose="02020603050405020304" pitchFamily="18" charset="0"/>
                <a:cs typeface="Times New Roman" panose="02020603050405020304" pitchFamily="18" charset="0"/>
              </a:rPr>
              <a:t>Business Process Orchestration is a methodology to help reduce the amount of time, money, and effort required to complete daily tasks by standardizing processes and introducing automation, validation, workflow, and controls where appropriate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231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Business Process Management</a:t>
            </a:r>
            <a:br>
              <a:rPr lang="en-US" b="1" dirty="0"/>
            </a:br>
            <a:endParaRPr lang="en-US" dirty="0"/>
          </a:p>
        </p:txBody>
      </p:sp>
      <p:sp>
        <p:nvSpPr>
          <p:cNvPr id="3" name="Content Placeholder 2"/>
          <p:cNvSpPr>
            <a:spLocks noGrp="1"/>
          </p:cNvSpPr>
          <p:nvPr>
            <p:ph idx="1"/>
          </p:nvPr>
        </p:nvSpPr>
        <p:spPr>
          <a:xfrm>
            <a:off x="1239795" y="2494691"/>
            <a:ext cx="4639310" cy="1885692"/>
          </a:xfrm>
        </p:spPr>
        <p:txBody>
          <a:bodyPr/>
          <a:lstStyle/>
          <a:p>
            <a:pPr marL="342900" indent="-342900">
              <a:buFont typeface="+mj-lt"/>
              <a:buAutoNum type="arabicPeriod"/>
            </a:pPr>
            <a:r>
              <a:rPr lang="en-US" b="1" dirty="0"/>
              <a:t>Process Modeling For Management</a:t>
            </a:r>
          </a:p>
          <a:p>
            <a:pPr marL="342900" indent="-342900">
              <a:buFont typeface="+mj-lt"/>
              <a:buAutoNum type="arabicPeriod"/>
            </a:pPr>
            <a:r>
              <a:rPr lang="en-US" b="1" dirty="0"/>
              <a:t>Process Improvement</a:t>
            </a:r>
          </a:p>
          <a:p>
            <a:pPr marL="342900" indent="-342900">
              <a:buFont typeface="+mj-lt"/>
              <a:buAutoNum type="arabicPeriod"/>
            </a:pPr>
            <a:r>
              <a:rPr lang="en-US" b="1" dirty="0"/>
              <a:t>Business Process Architecture</a:t>
            </a:r>
          </a:p>
          <a:p>
            <a:endParaRPr lang="en-US" b="1" dirty="0"/>
          </a:p>
          <a:p>
            <a:endParaRPr lang="en-US" dirty="0"/>
          </a:p>
        </p:txBody>
      </p:sp>
      <p:pic>
        <p:nvPicPr>
          <p:cNvPr id="8194" name="Picture 2" descr="Business Process Management Dubai B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7435" y="2559308"/>
            <a:ext cx="3101708" cy="249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74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breath of Business Analysis </a:t>
            </a:r>
          </a:p>
        </p:txBody>
      </p:sp>
      <p:pic>
        <p:nvPicPr>
          <p:cNvPr id="4" name="Content Placeholder 3"/>
          <p:cNvPicPr>
            <a:picLocks noGrp="1" noChangeAspect="1"/>
          </p:cNvPicPr>
          <p:nvPr>
            <p:ph idx="1"/>
          </p:nvPr>
        </p:nvPicPr>
        <p:blipFill>
          <a:blip r:embed="rId2"/>
          <a:stretch>
            <a:fillRect/>
          </a:stretch>
        </p:blipFill>
        <p:spPr>
          <a:xfrm>
            <a:off x="2613034" y="2103438"/>
            <a:ext cx="6965931" cy="3932237"/>
          </a:xfrm>
          <a:prstGeom prst="rect">
            <a:avLst/>
          </a:prstGeom>
        </p:spPr>
      </p:pic>
    </p:spTree>
    <p:extLst>
      <p:ext uri="{BB962C8B-B14F-4D97-AF65-F5344CB8AC3E}">
        <p14:creationId xmlns:p14="http://schemas.microsoft.com/office/powerpoint/2010/main" val="243469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breath of Business Analysis </a:t>
            </a:r>
          </a:p>
        </p:txBody>
      </p:sp>
      <p:pic>
        <p:nvPicPr>
          <p:cNvPr id="4" name="Content Placeholder 3"/>
          <p:cNvPicPr>
            <a:picLocks noGrp="1" noChangeAspect="1"/>
          </p:cNvPicPr>
          <p:nvPr>
            <p:ph idx="1"/>
          </p:nvPr>
        </p:nvPicPr>
        <p:blipFill>
          <a:blip r:embed="rId2"/>
          <a:stretch>
            <a:fillRect/>
          </a:stretch>
        </p:blipFill>
        <p:spPr>
          <a:xfrm>
            <a:off x="2744071" y="2103438"/>
            <a:ext cx="6703857" cy="3932237"/>
          </a:xfrm>
          <a:prstGeom prst="rect">
            <a:avLst/>
          </a:prstGeom>
        </p:spPr>
      </p:pic>
      <p:sp>
        <p:nvSpPr>
          <p:cNvPr id="5" name="Oval 4"/>
          <p:cNvSpPr/>
          <p:nvPr/>
        </p:nvSpPr>
        <p:spPr>
          <a:xfrm>
            <a:off x="5824151" y="2232454"/>
            <a:ext cx="2446638" cy="486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139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Architecture </a:t>
            </a:r>
          </a:p>
        </p:txBody>
      </p:sp>
      <p:sp>
        <p:nvSpPr>
          <p:cNvPr id="3" name="Content Placeholder 2"/>
          <p:cNvSpPr>
            <a:spLocks noGrp="1"/>
          </p:cNvSpPr>
          <p:nvPr>
            <p:ph idx="1"/>
          </p:nvPr>
        </p:nvSpPr>
        <p:spPr/>
        <p:txBody>
          <a:bodyPr>
            <a:normAutofit/>
          </a:bodyPr>
          <a:lstStyle/>
          <a:p>
            <a:r>
              <a:rPr lang="en-US" sz="2000" dirty="0"/>
              <a:t>A Business Process Architecture is the overview of a set of business processes that reveals their inter-relations</a:t>
            </a:r>
          </a:p>
          <a:p>
            <a:r>
              <a:rPr lang="en-US" sz="2000" dirty="0"/>
              <a:t>.Every company has a different process architecture that keeps on changing with time. </a:t>
            </a:r>
          </a:p>
          <a:p>
            <a:r>
              <a:rPr lang="en-US" sz="2000" dirty="0"/>
              <a:t>Process architecture recognizes the important concepts involved in company’s processes</a:t>
            </a:r>
            <a:br>
              <a:rPr lang="en-US" sz="2000" dirty="0"/>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55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Process Architecture</a:t>
            </a:r>
          </a:p>
        </p:txBody>
      </p:sp>
      <p:pic>
        <p:nvPicPr>
          <p:cNvPr id="9218" name="Picture 2" descr="Business Process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06962" y="2161103"/>
            <a:ext cx="4586247" cy="39322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66119" y="2670773"/>
            <a:ext cx="6096000" cy="1754326"/>
          </a:xfrm>
          <a:prstGeom prst="rect">
            <a:avLst/>
          </a:prstGeom>
        </p:spPr>
        <p:txBody>
          <a:bodyPr>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critical business blueprint that guides decision makers in executing strategy. Usually created to include, initially, the two or three highest levels,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Cross-functional business processes are the only way any organization can deliver value to customers and external stakeholders</a:t>
            </a:r>
          </a:p>
        </p:txBody>
      </p:sp>
    </p:spTree>
    <p:extLst>
      <p:ext uri="{BB962C8B-B14F-4D97-AF65-F5344CB8AC3E}">
        <p14:creationId xmlns:p14="http://schemas.microsoft.com/office/powerpoint/2010/main" val="619124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for process</a:t>
            </a:r>
          </a:p>
        </p:txBody>
      </p:sp>
      <p:pic>
        <p:nvPicPr>
          <p:cNvPr id="4" name="Picture 3"/>
          <p:cNvPicPr>
            <a:picLocks noChangeAspect="1"/>
          </p:cNvPicPr>
          <p:nvPr/>
        </p:nvPicPr>
        <p:blipFill>
          <a:blip r:embed="rId2"/>
          <a:stretch>
            <a:fillRect/>
          </a:stretch>
        </p:blipFill>
        <p:spPr>
          <a:xfrm>
            <a:off x="3309680" y="1935892"/>
            <a:ext cx="5210175" cy="3810000"/>
          </a:xfrm>
          <a:prstGeom prst="rect">
            <a:avLst/>
          </a:prstGeom>
        </p:spPr>
      </p:pic>
    </p:spTree>
    <p:extLst>
      <p:ext uri="{BB962C8B-B14F-4D97-AF65-F5344CB8AC3E}">
        <p14:creationId xmlns:p14="http://schemas.microsoft.com/office/powerpoint/2010/main" val="331624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Business Process Architecture</a:t>
            </a:r>
          </a:p>
        </p:txBody>
      </p:sp>
      <p:sp>
        <p:nvSpPr>
          <p:cNvPr id="4" name="Rectangle 3"/>
          <p:cNvSpPr/>
          <p:nvPr/>
        </p:nvSpPr>
        <p:spPr>
          <a:xfrm>
            <a:off x="716464" y="3456959"/>
            <a:ext cx="4053244" cy="646331"/>
          </a:xfrm>
          <a:prstGeom prst="rect">
            <a:avLst/>
          </a:prstGeom>
        </p:spPr>
        <p:txBody>
          <a:bodyPr wrap="square">
            <a:spAutoFit/>
          </a:bodyPr>
          <a:lstStyle/>
          <a:p>
            <a:r>
              <a:rPr lang="en-US" dirty="0">
                <a:latin typeface="Roboto"/>
              </a:rPr>
              <a:t> Connecting Business Strategy to Business Requirement</a:t>
            </a:r>
            <a:endParaRPr lang="en-US" b="0" i="0" dirty="0">
              <a:effectLst/>
              <a:latin typeface="Roboto"/>
            </a:endParaRPr>
          </a:p>
        </p:txBody>
      </p:sp>
      <p:pic>
        <p:nvPicPr>
          <p:cNvPr id="5124" name="Picture 4" descr="What's in a Business Architecture - Process Renewal Gro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228" y="2324611"/>
            <a:ext cx="6407852" cy="355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7737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6878</TotalTime>
  <Words>632</Words>
  <Application>Microsoft Office PowerPoint</Application>
  <PresentationFormat>Widescreen</PresentationFormat>
  <Paragraphs>56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Century Gothic</vt:lpstr>
      <vt:lpstr>Fira Sans</vt:lpstr>
      <vt:lpstr>Garamond</vt:lpstr>
      <vt:lpstr>Roboto</vt:lpstr>
      <vt:lpstr>Times New Roman</vt:lpstr>
      <vt:lpstr>Savon</vt:lpstr>
      <vt:lpstr>Business Process Engineering </vt:lpstr>
      <vt:lpstr>Content</vt:lpstr>
      <vt:lpstr>Business Process Management </vt:lpstr>
      <vt:lpstr>The breath of Business Analysis </vt:lpstr>
      <vt:lpstr>The breath of Business Analysis </vt:lpstr>
      <vt:lpstr>Business Process Architecture </vt:lpstr>
      <vt:lpstr>Business Process Architecture</vt:lpstr>
      <vt:lpstr>Focus for process</vt:lpstr>
      <vt:lpstr>A Business Process Architecture</vt:lpstr>
      <vt:lpstr>PowerPoint Presentation</vt:lpstr>
      <vt:lpstr>Business Process Architecture Design Models. </vt:lpstr>
      <vt:lpstr>Goal Based</vt:lpstr>
      <vt:lpstr>Action Based</vt:lpstr>
      <vt:lpstr>Object Based</vt:lpstr>
      <vt:lpstr>Reference Based</vt:lpstr>
      <vt:lpstr>European Framework for Quality Management System (EFQM)</vt:lpstr>
      <vt:lpstr>Function Based</vt:lpstr>
      <vt:lpstr>Can we align Business Process Management (BPM) and Business Process Architecture (BPA) together?</vt:lpstr>
      <vt:lpstr>Case study: eTOM</vt:lpstr>
      <vt:lpstr>What is process orchestration?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Administrator</cp:lastModifiedBy>
  <cp:revision>118</cp:revision>
  <dcterms:created xsi:type="dcterms:W3CDTF">2022-02-09T04:55:57Z</dcterms:created>
  <dcterms:modified xsi:type="dcterms:W3CDTF">2022-04-01T07:31:00Z</dcterms:modified>
</cp:coreProperties>
</file>