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g"/>
  <Override PartName="/ppt/media/image7.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85" r:id="rId3"/>
    <p:sldId id="286" r:id="rId4"/>
    <p:sldId id="287" r:id="rId5"/>
    <p:sldId id="288" r:id="rId6"/>
    <p:sldId id="289" r:id="rId7"/>
    <p:sldId id="291" r:id="rId8"/>
    <p:sldId id="296" r:id="rId9"/>
    <p:sldId id="297" r:id="rId10"/>
    <p:sldId id="298" r:id="rId11"/>
    <p:sldId id="290" r:id="rId12"/>
    <p:sldId id="293" r:id="rId13"/>
    <p:sldId id="294" r:id="rId14"/>
    <p:sldId id="295" r:id="rId15"/>
    <p:sldId id="299" r:id="rId16"/>
    <p:sldId id="314" r:id="rId17"/>
    <p:sldId id="300" r:id="rId18"/>
    <p:sldId id="301" r:id="rId19"/>
    <p:sldId id="302" r:id="rId20"/>
    <p:sldId id="303" r:id="rId21"/>
    <p:sldId id="304" r:id="rId22"/>
    <p:sldId id="312" r:id="rId23"/>
    <p:sldId id="315" r:id="rId24"/>
    <p:sldId id="313" r:id="rId25"/>
    <p:sldId id="316" r:id="rId26"/>
    <p:sldId id="317" r:id="rId27"/>
    <p:sldId id="305" r:id="rId28"/>
    <p:sldId id="306" r:id="rId29"/>
    <p:sldId id="307" r:id="rId30"/>
    <p:sldId id="308" r:id="rId31"/>
    <p:sldId id="309" r:id="rId32"/>
    <p:sldId id="31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4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A3932-AE7B-45C6-9112-2F99102768A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DB46273-D1CC-456E-9324-351F9EFAAFFF}">
      <dgm:prSet/>
      <dgm:spPr/>
      <dgm:t>
        <a:bodyPr/>
        <a:lstStyle/>
        <a:p>
          <a:pPr algn="l" rtl="0"/>
          <a:r>
            <a:rPr lang="en-US" dirty="0" smtClean="0">
              <a:latin typeface="Times New Roman" panose="02020603050405020304" pitchFamily="18" charset="0"/>
              <a:cs typeface="Times New Roman" panose="02020603050405020304" pitchFamily="18" charset="0"/>
            </a:rPr>
            <a:t>There are three associated roles that represent the stakeholders involved in choreography design and implementation.</a:t>
          </a:r>
          <a:endParaRPr lang="en-US" dirty="0">
            <a:latin typeface="Times New Roman" panose="02020603050405020304" pitchFamily="18" charset="0"/>
            <a:cs typeface="Times New Roman" panose="02020603050405020304" pitchFamily="18" charset="0"/>
          </a:endParaRPr>
        </a:p>
      </dgm:t>
    </dgm:pt>
    <dgm:pt modelId="{A03774C4-596D-4465-A4BE-58D1AA69DEDC}" type="parTrans" cxnId="{FAB9D06D-EE12-423E-BF72-DDEFFB045C10}">
      <dgm:prSet/>
      <dgm:spPr/>
      <dgm:t>
        <a:bodyPr/>
        <a:lstStyle/>
        <a:p>
          <a:endParaRPr lang="en-US"/>
        </a:p>
      </dgm:t>
    </dgm:pt>
    <dgm:pt modelId="{A4FDA857-BE33-485D-A062-75D2AD617025}" type="sibTrans" cxnId="{FAB9D06D-EE12-423E-BF72-DDEFFB045C10}">
      <dgm:prSet/>
      <dgm:spPr/>
      <dgm:t>
        <a:bodyPr/>
        <a:lstStyle/>
        <a:p>
          <a:endParaRPr lang="en-US"/>
        </a:p>
      </dgm:t>
    </dgm:pt>
    <dgm:pt modelId="{0A2F34EB-F51E-4B64-93A9-76CE00D49E3F}" type="pres">
      <dgm:prSet presAssocID="{5C5A3932-AE7B-45C6-9112-2F99102768A0}" presName="compositeShape" presStyleCnt="0">
        <dgm:presLayoutVars>
          <dgm:chMax val="7"/>
          <dgm:dir/>
          <dgm:resizeHandles val="exact"/>
        </dgm:presLayoutVars>
      </dgm:prSet>
      <dgm:spPr/>
      <dgm:t>
        <a:bodyPr/>
        <a:lstStyle/>
        <a:p>
          <a:endParaRPr lang="en-US"/>
        </a:p>
      </dgm:t>
    </dgm:pt>
    <dgm:pt modelId="{431A3357-BD64-41BA-81E1-FFEA8563847D}" type="pres">
      <dgm:prSet presAssocID="{7DB46273-D1CC-456E-9324-351F9EFAAFFF}" presName="circ1TxSh" presStyleLbl="vennNode1" presStyleIdx="0" presStyleCnt="1" custLinFactNeighborX="5937" custLinFactNeighborY="27332"/>
      <dgm:spPr/>
      <dgm:t>
        <a:bodyPr/>
        <a:lstStyle/>
        <a:p>
          <a:endParaRPr lang="en-US"/>
        </a:p>
      </dgm:t>
    </dgm:pt>
  </dgm:ptLst>
  <dgm:cxnLst>
    <dgm:cxn modelId="{FAB9D06D-EE12-423E-BF72-DDEFFB045C10}" srcId="{5C5A3932-AE7B-45C6-9112-2F99102768A0}" destId="{7DB46273-D1CC-456E-9324-351F9EFAAFFF}" srcOrd="0" destOrd="0" parTransId="{A03774C4-596D-4465-A4BE-58D1AA69DEDC}" sibTransId="{A4FDA857-BE33-485D-A062-75D2AD617025}"/>
    <dgm:cxn modelId="{58D4A1A7-B4C6-4BEE-8F0B-686830A3D86E}" type="presOf" srcId="{5C5A3932-AE7B-45C6-9112-2F99102768A0}" destId="{0A2F34EB-F51E-4B64-93A9-76CE00D49E3F}" srcOrd="0" destOrd="0" presId="urn:microsoft.com/office/officeart/2005/8/layout/venn1"/>
    <dgm:cxn modelId="{6409DCAC-5453-4631-B4A1-66DE828FF909}" type="presOf" srcId="{7DB46273-D1CC-456E-9324-351F9EFAAFFF}" destId="{431A3357-BD64-41BA-81E1-FFEA8563847D}" srcOrd="0" destOrd="0" presId="urn:microsoft.com/office/officeart/2005/8/layout/venn1"/>
    <dgm:cxn modelId="{44D737DB-513F-4AE9-987E-76FCBBEE8391}" type="presParOf" srcId="{0A2F34EB-F51E-4B64-93A9-76CE00D49E3F}" destId="{431A3357-BD64-41BA-81E1-FFEA8563847D}"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4/15/2022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4/15/2022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4/15/2022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4/15/2022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4/15/2022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p>
        </p:txBody>
      </p:sp>
      <p:pic>
        <p:nvPicPr>
          <p:cNvPr id="4" name="Content Placeholder 3"/>
          <p:cNvPicPr>
            <a:picLocks noGrp="1" noChangeAspect="1"/>
          </p:cNvPicPr>
          <p:nvPr>
            <p:ph idx="1"/>
          </p:nvPr>
        </p:nvPicPr>
        <p:blipFill>
          <a:blip r:embed="rId2"/>
          <a:stretch>
            <a:fillRect/>
          </a:stretch>
        </p:blipFill>
        <p:spPr>
          <a:xfrm>
            <a:off x="4241330" y="2111676"/>
            <a:ext cx="7530540" cy="3932237"/>
          </a:xfrm>
          <a:prstGeom prst="rect">
            <a:avLst/>
          </a:prstGeom>
        </p:spPr>
      </p:pic>
      <p:sp>
        <p:nvSpPr>
          <p:cNvPr id="5" name="Rectangle 4"/>
          <p:cNvSpPr/>
          <p:nvPr/>
        </p:nvSpPr>
        <p:spPr>
          <a:xfrm>
            <a:off x="716691" y="5979207"/>
            <a:ext cx="11055179" cy="646331"/>
          </a:xfrm>
          <a:prstGeom prst="rect">
            <a:avLst/>
          </a:prstGeom>
        </p:spPr>
        <p:txBody>
          <a:bodyPr wrap="square">
            <a:spAutoFit/>
          </a:bodyPr>
          <a:lstStyle/>
          <a:p>
            <a:r>
              <a:rPr lang="en-US" i="1" dirty="0">
                <a:solidFill>
                  <a:srgbClr val="FF0000"/>
                </a:solidFill>
                <a:latin typeface="Times New Roman" panose="02020603050405020304" pitchFamily="18" charset="0"/>
                <a:cs typeface="Times New Roman" panose="02020603050405020304" pitchFamily="18" charset="0"/>
              </a:rPr>
              <a:t>To </a:t>
            </a:r>
            <a:r>
              <a:rPr lang="en-US" i="1" dirty="0" smtClean="0">
                <a:solidFill>
                  <a:srgbClr val="FF0000"/>
                </a:solidFill>
                <a:latin typeface="Times New Roman" panose="02020603050405020304" pitchFamily="18" charset="0"/>
                <a:cs typeface="Times New Roman" panose="02020603050405020304" pitchFamily="18" charset="0"/>
              </a:rPr>
              <a:t>avoid these </a:t>
            </a:r>
            <a:r>
              <a:rPr lang="en-US" i="1" dirty="0">
                <a:solidFill>
                  <a:srgbClr val="FF0000"/>
                </a:solidFill>
                <a:latin typeface="Times New Roman" panose="02020603050405020304" pitchFamily="18" charset="0"/>
                <a:cs typeface="Times New Roman" panose="02020603050405020304" pitchFamily="18" charset="0"/>
              </a:rPr>
              <a:t>kinds of problems, the partners involved in a process choreography need</a:t>
            </a:r>
          </a:p>
          <a:p>
            <a:r>
              <a:rPr lang="en-US" i="1" dirty="0">
                <a:solidFill>
                  <a:srgbClr val="FF0000"/>
                </a:solidFill>
                <a:latin typeface="Times New Roman" panose="02020603050405020304" pitchFamily="18" charset="0"/>
                <a:cs typeface="Times New Roman" panose="02020603050405020304" pitchFamily="18" charset="0"/>
              </a:rPr>
              <a:t>to agree on the process choreography.</a:t>
            </a:r>
          </a:p>
        </p:txBody>
      </p:sp>
      <p:sp>
        <p:nvSpPr>
          <p:cNvPr id="6" name="Rectangle 5"/>
          <p:cNvSpPr/>
          <p:nvPr/>
        </p:nvSpPr>
        <p:spPr>
          <a:xfrm>
            <a:off x="716691" y="2231134"/>
            <a:ext cx="3451655"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first activity to be performed by Company 1 is receive activity </a:t>
            </a:r>
            <a:r>
              <a:rPr lang="en-US" dirty="0" smtClean="0">
                <a:latin typeface="Times New Roman" panose="02020603050405020304" pitchFamily="18" charset="0"/>
                <a:cs typeface="Times New Roman" panose="02020603050405020304" pitchFamily="18" charset="0"/>
              </a:rPr>
              <a:t>A1.This </a:t>
            </a:r>
            <a:r>
              <a:rPr lang="en-US" dirty="0">
                <a:latin typeface="Times New Roman" panose="02020603050405020304" pitchFamily="18" charset="0"/>
                <a:cs typeface="Times New Roman" panose="02020603050405020304" pitchFamily="18" charset="0"/>
              </a:rPr>
              <a:t>activity waits to receive a message sent by activity B2.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receive activity A1 is blocking, </a:t>
            </a:r>
            <a:r>
              <a:rPr lang="en-US" dirty="0" smtClean="0">
                <a:latin typeface="Times New Roman" panose="02020603050405020304" pitchFamily="18" charset="0"/>
                <a:cs typeface="Times New Roman" panose="02020603050405020304" pitchFamily="18" charset="0"/>
              </a:rPr>
              <a:t>the process </a:t>
            </a:r>
            <a:r>
              <a:rPr lang="en-US" dirty="0">
                <a:latin typeface="Times New Roman" panose="02020603050405020304" pitchFamily="18" charset="0"/>
                <a:cs typeface="Times New Roman" panose="02020603050405020304" pitchFamily="18" charset="0"/>
              </a:rPr>
              <a:t>orchestration run </a:t>
            </a:r>
            <a:r>
              <a:rPr lang="en-US" dirty="0" smtClean="0">
                <a:latin typeface="Times New Roman" panose="02020603050405020304" pitchFamily="18" charset="0"/>
                <a:cs typeface="Times New Roman" panose="02020603050405020304" pitchFamily="18" charset="0"/>
              </a:rPr>
              <a:t>by Company </a:t>
            </a:r>
            <a:r>
              <a:rPr lang="en-US" dirty="0">
                <a:latin typeface="Times New Roman" panose="02020603050405020304" pitchFamily="18" charset="0"/>
                <a:cs typeface="Times New Roman" panose="02020603050405020304" pitchFamily="18" charset="0"/>
              </a:rPr>
              <a:t>1 cannot proceed. Company 2 waits in activity A2 to receive a message </a:t>
            </a:r>
            <a:r>
              <a:rPr lang="en-US" dirty="0" smtClean="0">
                <a:latin typeface="Times New Roman" panose="02020603050405020304" pitchFamily="18" charset="0"/>
                <a:cs typeface="Times New Roman" panose="02020603050405020304" pitchFamily="18" charset="0"/>
              </a:rPr>
              <a:t>from activity </a:t>
            </a:r>
            <a:r>
              <a:rPr lang="en-US" dirty="0">
                <a:latin typeface="Times New Roman" panose="02020603050405020304" pitchFamily="18" charset="0"/>
                <a:cs typeface="Times New Roman" panose="02020603050405020304" pitchFamily="18" charset="0"/>
              </a:rPr>
              <a:t>C1 to be sent by Company 1. As a result, both process orchestrations</a:t>
            </a:r>
          </a:p>
          <a:p>
            <a:r>
              <a:rPr lang="en-US" dirty="0">
                <a:latin typeface="Times New Roman" panose="02020603050405020304" pitchFamily="18" charset="0"/>
                <a:cs typeface="Times New Roman" panose="02020603050405020304" pitchFamily="18" charset="0"/>
              </a:rPr>
              <a:t>cannot proceed: they are stuck in a permanent deadlock situation.</a:t>
            </a:r>
          </a:p>
        </p:txBody>
      </p:sp>
    </p:spTree>
    <p:extLst>
      <p:ext uri="{BB962C8B-B14F-4D97-AF65-F5344CB8AC3E}">
        <p14:creationId xmlns:p14="http://schemas.microsoft.com/office/powerpoint/2010/main" val="86767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9876013" cy="749712"/>
          </a:xfrm>
          <a:prstGeom prst="rect">
            <a:avLst/>
          </a:prstGeom>
        </p:spPr>
        <p:txBody>
          <a:bodyPr vert="horz" wrap="square" lIns="0" tIns="10941" rIns="0" bIns="0" rtlCol="0" anchor="ctr">
            <a:spAutoFit/>
          </a:bodyPr>
          <a:lstStyle/>
          <a:p>
            <a:pPr marL="11516">
              <a:lnSpc>
                <a:spcPct val="100000"/>
              </a:lnSpc>
              <a:spcBef>
                <a:spcPts val="86"/>
              </a:spcBef>
            </a:pPr>
            <a:r>
              <a:rPr spc="-9" dirty="0"/>
              <a:t>Choreography</a:t>
            </a:r>
            <a:r>
              <a:rPr spc="-27" dirty="0"/>
              <a:t> </a:t>
            </a:r>
            <a:r>
              <a:rPr spc="-9" dirty="0"/>
              <a:t>Example</a:t>
            </a:r>
          </a:p>
        </p:txBody>
      </p:sp>
      <p:sp>
        <p:nvSpPr>
          <p:cNvPr id="3" name="object 3"/>
          <p:cNvSpPr/>
          <p:nvPr/>
        </p:nvSpPr>
        <p:spPr>
          <a:xfrm>
            <a:off x="1064303" y="1633928"/>
            <a:ext cx="9870644" cy="494289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3366293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phases involved in </a:t>
            </a:r>
            <a:r>
              <a:rPr lang="en-US" sz="3200" dirty="0" smtClean="0"/>
              <a:t>the development </a:t>
            </a:r>
            <a:r>
              <a:rPr lang="en-US" sz="3200" dirty="0"/>
              <a:t>of process choreographies</a:t>
            </a:r>
          </a:p>
        </p:txBody>
      </p:sp>
      <p:pic>
        <p:nvPicPr>
          <p:cNvPr id="4" name="Picture 3"/>
          <p:cNvPicPr>
            <a:picLocks noChangeAspect="1"/>
          </p:cNvPicPr>
          <p:nvPr/>
        </p:nvPicPr>
        <p:blipFill>
          <a:blip r:embed="rId2"/>
          <a:stretch>
            <a:fillRect/>
          </a:stretch>
        </p:blipFill>
        <p:spPr>
          <a:xfrm>
            <a:off x="3443415" y="2014194"/>
            <a:ext cx="5685395" cy="4336855"/>
          </a:xfrm>
          <a:prstGeom prst="rect">
            <a:avLst/>
          </a:prstGeom>
        </p:spPr>
      </p:pic>
      <p:sp>
        <p:nvSpPr>
          <p:cNvPr id="6" name="Left Brace 5"/>
          <p:cNvSpPr/>
          <p:nvPr/>
        </p:nvSpPr>
        <p:spPr>
          <a:xfrm>
            <a:off x="2496065" y="3229232"/>
            <a:ext cx="617838" cy="1985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130177258"/>
              </p:ext>
            </p:extLst>
          </p:nvPr>
        </p:nvGraphicFramePr>
        <p:xfrm>
          <a:off x="601363" y="3080952"/>
          <a:ext cx="1894702" cy="2036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9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Engineers</a:t>
            </a:r>
            <a:endParaRPr lang="en-US" dirty="0"/>
          </a:p>
        </p:txBody>
      </p:sp>
      <p:sp>
        <p:nvSpPr>
          <p:cNvPr id="3" name="Rectangle 2"/>
          <p:cNvSpPr/>
          <p:nvPr/>
        </p:nvSpPr>
        <p:spPr>
          <a:xfrm>
            <a:off x="1219199" y="2242912"/>
            <a:ext cx="10190205" cy="2862322"/>
          </a:xfrm>
          <a:prstGeom prst="rect">
            <a:avLst/>
          </a:prstGeom>
        </p:spPr>
        <p:txBody>
          <a:bodyPr wrap="square">
            <a:spAutoFit/>
          </a:bodyPr>
          <a:lstStyle/>
          <a:p>
            <a:r>
              <a:rPr lang="en-US" sz="2000" dirty="0">
                <a:cs typeface="Times New Roman" panose="02020603050405020304" pitchFamily="18" charset="0"/>
              </a:rPr>
              <a:t>Business engineers are mainly involved in the choreography design </a:t>
            </a:r>
            <a:r>
              <a:rPr lang="en-US" sz="2000" dirty="0" smtClean="0">
                <a:cs typeface="Times New Roman" panose="02020603050405020304" pitchFamily="18" charset="0"/>
              </a:rPr>
              <a:t>phases including:</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scenario modelling--Plan</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domain scoping--</a:t>
            </a:r>
            <a:r>
              <a:rPr lang="en-US" sz="2000" dirty="0">
                <a:cs typeface="Times New Roman" panose="02020603050405020304" pitchFamily="18" charset="0"/>
              </a:rPr>
              <a:t>what users can and cannot access</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milestone definition--Goals</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participant identification</a:t>
            </a:r>
          </a:p>
          <a:p>
            <a:r>
              <a:rPr lang="en-US" sz="2000" dirty="0" smtClean="0">
                <a:cs typeface="Times New Roman" panose="02020603050405020304" pitchFamily="18" charset="0"/>
              </a:rPr>
              <a:t>Business </a:t>
            </a:r>
            <a:r>
              <a:rPr lang="en-US" sz="2000" dirty="0">
                <a:cs typeface="Times New Roman" panose="02020603050405020304" pitchFamily="18" charset="0"/>
              </a:rPr>
              <a:t>engineers are responsible for </a:t>
            </a:r>
            <a:r>
              <a:rPr lang="en-US" sz="2000" dirty="0" smtClean="0">
                <a:cs typeface="Times New Roman" panose="02020603050405020304" pitchFamily="18" charset="0"/>
              </a:rPr>
              <a:t>business-related aspects </a:t>
            </a:r>
            <a:r>
              <a:rPr lang="en-US" sz="2000" dirty="0">
                <a:cs typeface="Times New Roman" panose="02020603050405020304" pitchFamily="18" charset="0"/>
              </a:rPr>
              <a:t>of the process choreography; they need to make sure that the </a:t>
            </a:r>
            <a:r>
              <a:rPr lang="en-US" sz="2000" dirty="0" smtClean="0">
                <a:cs typeface="Times New Roman" panose="02020603050405020304" pitchFamily="18" charset="0"/>
              </a:rPr>
              <a:t>collaboration </a:t>
            </a:r>
            <a:r>
              <a:rPr lang="en-US" sz="2000" dirty="0">
                <a:cs typeface="Times New Roman" panose="02020603050405020304" pitchFamily="18" charset="0"/>
              </a:rPr>
              <a:t>contributes to the goals of the enterprise, similarly to </a:t>
            </a:r>
            <a:r>
              <a:rPr lang="en-US" sz="2000" dirty="0" smtClean="0">
                <a:cs typeface="Times New Roman" panose="02020603050405020304" pitchFamily="18" charset="0"/>
              </a:rPr>
              <a:t>organizational business </a:t>
            </a:r>
            <a:r>
              <a:rPr lang="en-US" sz="2000" dirty="0">
                <a:cs typeface="Times New Roman" panose="02020603050405020304" pitchFamily="18" charset="0"/>
              </a:rPr>
              <a:t>processe</a:t>
            </a:r>
            <a:r>
              <a:rPr lang="en-US" sz="20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57093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Rectangle 2"/>
          <p:cNvSpPr/>
          <p:nvPr/>
        </p:nvSpPr>
        <p:spPr>
          <a:xfrm>
            <a:off x="1153297" y="2102362"/>
            <a:ext cx="9440562" cy="923330"/>
          </a:xfrm>
          <a:prstGeom prst="rect">
            <a:avLst/>
          </a:prstGeom>
        </p:spPr>
        <p:txBody>
          <a:bodyPr wrap="square">
            <a:spAutoFit/>
          </a:bodyPr>
          <a:lstStyle/>
          <a:p>
            <a:pPr marL="285750" indent="-285750">
              <a:buFont typeface="Arial" panose="020B0604020202020204" pitchFamily="34" charset="0"/>
              <a:buChar char="•"/>
            </a:pPr>
            <a:r>
              <a:rPr lang="en-US" dirty="0"/>
              <a:t>System architects are responsible for the architectural aspects of the </a:t>
            </a:r>
            <a:r>
              <a:rPr lang="en-US" dirty="0" smtClean="0"/>
              <a:t>implemented </a:t>
            </a:r>
            <a:r>
              <a:rPr lang="en-US" dirty="0"/>
              <a:t>process choreography</a:t>
            </a:r>
            <a:r>
              <a:rPr lang="en-US" dirty="0" smtClean="0"/>
              <a:t>.</a:t>
            </a:r>
          </a:p>
          <a:p>
            <a:pPr marL="285750" indent="-285750">
              <a:buFont typeface="Arial" panose="020B0604020202020204" pitchFamily="34" charset="0"/>
              <a:buChar char="•"/>
            </a:pPr>
            <a:r>
              <a:rPr lang="en-US" dirty="0"/>
              <a:t>System architects are at the border of </a:t>
            </a:r>
            <a:r>
              <a:rPr lang="en-US" dirty="0" smtClean="0"/>
              <a:t>design and </a:t>
            </a:r>
            <a:r>
              <a:rPr lang="en-US" dirty="0"/>
              <a:t>implementation,</a:t>
            </a:r>
          </a:p>
        </p:txBody>
      </p:sp>
    </p:spTree>
    <p:extLst>
      <p:ext uri="{BB962C8B-B14F-4D97-AF65-F5344CB8AC3E}">
        <p14:creationId xmlns:p14="http://schemas.microsoft.com/office/powerpoint/2010/main" val="303681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 Design</a:t>
            </a:r>
          </a:p>
        </p:txBody>
      </p:sp>
      <p:sp>
        <p:nvSpPr>
          <p:cNvPr id="3" name="Rectangle 2"/>
          <p:cNvSpPr/>
          <p:nvPr/>
        </p:nvSpPr>
        <p:spPr>
          <a:xfrm>
            <a:off x="1493685" y="2264032"/>
            <a:ext cx="3757760" cy="1200329"/>
          </a:xfrm>
          <a:prstGeom prst="rect">
            <a:avLst/>
          </a:prstGeom>
        </p:spPr>
        <p:txBody>
          <a:bodyPr wrap="none">
            <a:spAutoFit/>
          </a:bodyPr>
          <a:lstStyle/>
          <a:p>
            <a:pPr marL="342900" indent="-342900">
              <a:buFont typeface="+mj-lt"/>
              <a:buAutoNum type="arabicPeriod"/>
            </a:pPr>
            <a:r>
              <a:rPr lang="en-US" dirty="0"/>
              <a:t>High-level Structure Design</a:t>
            </a:r>
            <a:r>
              <a:rPr lang="en-US" dirty="0" smtClean="0"/>
              <a:t>:</a:t>
            </a:r>
          </a:p>
          <a:p>
            <a:pPr marL="342900" indent="-342900">
              <a:buFont typeface="+mj-lt"/>
              <a:buAutoNum type="arabicPeriod"/>
            </a:pPr>
            <a:r>
              <a:rPr lang="en-US" dirty="0" smtClean="0"/>
              <a:t>High-level Behavioral </a:t>
            </a:r>
            <a:r>
              <a:rPr lang="en-US" dirty="0"/>
              <a:t>Design</a:t>
            </a:r>
            <a:r>
              <a:rPr lang="en-US" dirty="0" smtClean="0"/>
              <a:t>:</a:t>
            </a:r>
          </a:p>
          <a:p>
            <a:pPr marL="342900" indent="-342900">
              <a:buFont typeface="+mj-lt"/>
              <a:buAutoNum type="arabicPeriod"/>
            </a:pPr>
            <a:r>
              <a:rPr lang="en-US" dirty="0"/>
              <a:t>Collaboration Scenarios</a:t>
            </a:r>
            <a:r>
              <a:rPr lang="en-US" dirty="0" smtClean="0"/>
              <a:t>:</a:t>
            </a:r>
          </a:p>
          <a:p>
            <a:pPr marL="342900" indent="-342900">
              <a:buFont typeface="+mj-lt"/>
              <a:buAutoNum type="arabicPeriod"/>
            </a:pPr>
            <a:r>
              <a:rPr lang="en-US" dirty="0" smtClean="0"/>
              <a:t>Behavioral </a:t>
            </a:r>
            <a:r>
              <a:rPr lang="en-US" dirty="0"/>
              <a:t>Interfaces:</a:t>
            </a:r>
          </a:p>
        </p:txBody>
      </p:sp>
    </p:spTree>
    <p:extLst>
      <p:ext uri="{BB962C8B-B14F-4D97-AF65-F5344CB8AC3E}">
        <p14:creationId xmlns:p14="http://schemas.microsoft.com/office/powerpoint/2010/main" val="356901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128582" y="1939656"/>
            <a:ext cx="1044558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Auctioning brings together a seller and a buyer. The seller owns a certain good or offers a certain service. There are a number of potential buyers interested in the same item offered. The auctioning mechanism determines the actual buyer by allowing bidders (the potential buyers) to place bids. The auction has a predefined timeframe, e.g. several days. Only during the auction, the bidders are allowed to place their bids. The seller might define a minimum bid and there might be a fixed bidding increment depending on the currently highest bid and the policies of the auctioning service. Once the auction is over, the bidder who has placed the highest bid wins and follow-up activities such as payment and delivery are initiated.</a:t>
            </a:r>
          </a:p>
        </p:txBody>
      </p:sp>
    </p:spTree>
    <p:extLst>
      <p:ext uri="{BB962C8B-B14F-4D97-AF65-F5344CB8AC3E}">
        <p14:creationId xmlns:p14="http://schemas.microsoft.com/office/powerpoint/2010/main" val="27740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dirty="0" smtClean="0"/>
              <a:t>High-Level Design-Structural </a:t>
            </a:r>
            <a:endParaRPr lang="en-US" dirty="0"/>
          </a:p>
        </p:txBody>
      </p:sp>
      <p:sp>
        <p:nvSpPr>
          <p:cNvPr id="4" name="Rectangle 3"/>
          <p:cNvSpPr/>
          <p:nvPr/>
        </p:nvSpPr>
        <p:spPr>
          <a:xfrm>
            <a:off x="1252151" y="2014194"/>
            <a:ext cx="9473514" cy="1200329"/>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p>
          <a:p>
            <a:pPr marL="742950" lvl="1" indent="-285750">
              <a:buFont typeface="Arial" panose="020B0604020202020204" pitchFamily="34" charset="0"/>
              <a:buChar char="•"/>
            </a:pPr>
            <a:r>
              <a:rPr lang="en-US" dirty="0" smtClean="0"/>
              <a:t>In </a:t>
            </a:r>
            <a:r>
              <a:rPr lang="en-US" dirty="0"/>
              <a:t>high-level structure design, participant roles of the </a:t>
            </a:r>
            <a:r>
              <a:rPr lang="en-US" dirty="0" smtClean="0"/>
              <a:t>choreography </a:t>
            </a:r>
            <a:r>
              <a:rPr lang="en-US" dirty="0"/>
              <a:t>are defined,</a:t>
            </a:r>
          </a:p>
        </p:txBody>
      </p:sp>
      <p:pic>
        <p:nvPicPr>
          <p:cNvPr id="5" name="Picture 4"/>
          <p:cNvPicPr>
            <a:picLocks noChangeAspect="1"/>
          </p:cNvPicPr>
          <p:nvPr/>
        </p:nvPicPr>
        <p:blipFill>
          <a:blip r:embed="rId2"/>
          <a:stretch>
            <a:fillRect/>
          </a:stretch>
        </p:blipFill>
        <p:spPr>
          <a:xfrm>
            <a:off x="3846041" y="3067949"/>
            <a:ext cx="4648200" cy="1990725"/>
          </a:xfrm>
          <a:prstGeom prst="rect">
            <a:avLst/>
          </a:prstGeom>
        </p:spPr>
      </p:pic>
    </p:spTree>
    <p:extLst>
      <p:ext uri="{BB962C8B-B14F-4D97-AF65-F5344CB8AC3E}">
        <p14:creationId xmlns:p14="http://schemas.microsoft.com/office/powerpoint/2010/main" val="228696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dirty="0"/>
              <a:t>High-Level </a:t>
            </a:r>
            <a:r>
              <a:rPr lang="en-US" dirty="0" smtClean="0"/>
              <a:t>Design-Behaviour</a:t>
            </a:r>
            <a:endParaRPr lang="en-US" dirty="0"/>
          </a:p>
        </p:txBody>
      </p:sp>
      <p:sp>
        <p:nvSpPr>
          <p:cNvPr id="4" name="Rectangle 3"/>
          <p:cNvSpPr/>
          <p:nvPr/>
        </p:nvSpPr>
        <p:spPr>
          <a:xfrm>
            <a:off x="1252151" y="2014194"/>
            <a:ext cx="9473514" cy="1754326"/>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p>
          <a:p>
            <a:pPr marL="742950" lvl="1" indent="-285750">
              <a:buFont typeface="Arial" panose="020B0604020202020204" pitchFamily="34" charset="0"/>
              <a:buChar char="•"/>
            </a:pPr>
            <a:r>
              <a:rPr lang="en-US" dirty="0"/>
              <a:t>High-level behaviour design uses milestones that are achieved during </a:t>
            </a:r>
            <a:r>
              <a:rPr lang="en-US" dirty="0" smtClean="0"/>
              <a:t>the collaboration;</a:t>
            </a:r>
          </a:p>
          <a:p>
            <a:pPr marL="742950" lvl="1" indent="-285750">
              <a:buFont typeface="Arial" panose="020B0604020202020204" pitchFamily="34" charset="0"/>
              <a:buChar char="•"/>
            </a:pPr>
            <a:r>
              <a:rPr lang="en-US" dirty="0"/>
              <a:t>Each </a:t>
            </a:r>
            <a:r>
              <a:rPr lang="en-US" dirty="0" smtClean="0"/>
              <a:t>milestone </a:t>
            </a:r>
            <a:r>
              <a:rPr lang="en-US" dirty="0"/>
              <a:t>represents a state in the overall collaboration that has a business </a:t>
            </a:r>
            <a:r>
              <a:rPr lang="en-US" dirty="0" smtClean="0"/>
              <a:t>meaning. </a:t>
            </a:r>
          </a:p>
        </p:txBody>
      </p:sp>
      <p:pic>
        <p:nvPicPr>
          <p:cNvPr id="5" name="Picture 4"/>
          <p:cNvPicPr>
            <a:picLocks noChangeAspect="1"/>
          </p:cNvPicPr>
          <p:nvPr/>
        </p:nvPicPr>
        <p:blipFill>
          <a:blip r:embed="rId2"/>
          <a:stretch>
            <a:fillRect/>
          </a:stretch>
        </p:blipFill>
        <p:spPr>
          <a:xfrm>
            <a:off x="679621" y="3898599"/>
            <a:ext cx="3077559" cy="1318053"/>
          </a:xfrm>
          <a:prstGeom prst="rect">
            <a:avLst/>
          </a:prstGeom>
        </p:spPr>
      </p:pic>
      <p:pic>
        <p:nvPicPr>
          <p:cNvPr id="6" name="Picture 5"/>
          <p:cNvPicPr>
            <a:picLocks noChangeAspect="1"/>
          </p:cNvPicPr>
          <p:nvPr/>
        </p:nvPicPr>
        <p:blipFill>
          <a:blip r:embed="rId3"/>
          <a:stretch>
            <a:fillRect/>
          </a:stretch>
        </p:blipFill>
        <p:spPr>
          <a:xfrm>
            <a:off x="4678835" y="3686560"/>
            <a:ext cx="6953250" cy="2466975"/>
          </a:xfrm>
          <a:prstGeom prst="rect">
            <a:avLst/>
          </a:prstGeom>
        </p:spPr>
      </p:pic>
      <p:sp>
        <p:nvSpPr>
          <p:cNvPr id="7" name="Rectangle 6"/>
          <p:cNvSpPr/>
          <p:nvPr/>
        </p:nvSpPr>
        <p:spPr>
          <a:xfrm>
            <a:off x="679621" y="5346731"/>
            <a:ext cx="6096000" cy="1200329"/>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milestones are defined by circles,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the initial </a:t>
            </a:r>
            <a:r>
              <a:rPr lang="en-US" dirty="0" smtClean="0">
                <a:latin typeface="Times New Roman" panose="02020603050405020304" pitchFamily="18" charset="0"/>
                <a:cs typeface="Times New Roman" panose="02020603050405020304" pitchFamily="18" charset="0"/>
              </a:rPr>
              <a:t>milestone has </a:t>
            </a:r>
            <a:r>
              <a:rPr lang="en-US" dirty="0">
                <a:latin typeface="Times New Roman" panose="02020603050405020304" pitchFamily="18" charset="0"/>
                <a:cs typeface="Times New Roman" panose="02020603050405020304" pitchFamily="18" charset="0"/>
              </a:rPr>
              <a:t>a single </a:t>
            </a:r>
            <a:r>
              <a:rPr lang="en-US" dirty="0" smtClean="0">
                <a:latin typeface="Times New Roman" panose="02020603050405020304" pitchFamily="18" charset="0"/>
                <a:cs typeface="Times New Roman" panose="02020603050405020304" pitchFamily="18" charset="0"/>
              </a:rPr>
              <a:t>border.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intermediate milestones have double borders, and </a:t>
            </a:r>
            <a:r>
              <a:rPr lang="en-US" dirty="0" smtClean="0">
                <a:latin typeface="Times New Roman" panose="02020603050405020304" pitchFamily="18" charset="0"/>
                <a:cs typeface="Times New Roman" panose="02020603050405020304" pitchFamily="18" charset="0"/>
              </a:rPr>
              <a:t>the ultimate </a:t>
            </a:r>
            <a:r>
              <a:rPr lang="en-US" dirty="0">
                <a:latin typeface="Times New Roman" panose="02020603050405020304" pitchFamily="18" charset="0"/>
                <a:cs typeface="Times New Roman" panose="02020603050405020304" pitchFamily="18" charset="0"/>
              </a:rPr>
              <a:t>goal milestone has a bold border. </a:t>
            </a:r>
          </a:p>
        </p:txBody>
      </p:sp>
      <p:sp>
        <p:nvSpPr>
          <p:cNvPr id="3" name="TextBox 2"/>
          <p:cNvSpPr txBox="1"/>
          <p:nvPr/>
        </p:nvSpPr>
        <p:spPr>
          <a:xfrm>
            <a:off x="4118919" y="4499362"/>
            <a:ext cx="1424889" cy="307777"/>
          </a:xfrm>
          <a:prstGeom prst="rect">
            <a:avLst/>
          </a:prstGeom>
          <a:solidFill>
            <a:srgbClr val="92D050"/>
          </a:solidFill>
        </p:spPr>
        <p:txBody>
          <a:bodyPr wrap="square" rtlCol="0">
            <a:spAutoFit/>
          </a:bodyPr>
          <a:lstStyle/>
          <a:p>
            <a:r>
              <a:rPr lang="en-US" sz="1400" dirty="0" smtClean="0"/>
              <a:t>Initial Goal</a:t>
            </a:r>
            <a:endParaRPr lang="en-US" sz="1400" dirty="0"/>
          </a:p>
        </p:txBody>
      </p:sp>
      <p:sp>
        <p:nvSpPr>
          <p:cNvPr id="8" name="TextBox 7"/>
          <p:cNvSpPr txBox="1"/>
          <p:nvPr/>
        </p:nvSpPr>
        <p:spPr>
          <a:xfrm>
            <a:off x="10211186" y="5286997"/>
            <a:ext cx="1424889" cy="307777"/>
          </a:xfrm>
          <a:prstGeom prst="rect">
            <a:avLst/>
          </a:prstGeom>
          <a:solidFill>
            <a:srgbClr val="92D050"/>
          </a:solidFill>
        </p:spPr>
        <p:txBody>
          <a:bodyPr wrap="square" rtlCol="0">
            <a:spAutoFit/>
          </a:bodyPr>
          <a:lstStyle/>
          <a:p>
            <a:r>
              <a:rPr lang="en-US" sz="1400" dirty="0" smtClean="0"/>
              <a:t>Ultimate Goal</a:t>
            </a:r>
            <a:endParaRPr lang="en-US" sz="1400" dirty="0"/>
          </a:p>
        </p:txBody>
      </p:sp>
      <p:sp>
        <p:nvSpPr>
          <p:cNvPr id="9" name="TextBox 8"/>
          <p:cNvSpPr txBox="1"/>
          <p:nvPr/>
        </p:nvSpPr>
        <p:spPr>
          <a:xfrm>
            <a:off x="5910648" y="5282671"/>
            <a:ext cx="1424889" cy="523220"/>
          </a:xfrm>
          <a:prstGeom prst="rect">
            <a:avLst/>
          </a:prstGeom>
          <a:solidFill>
            <a:srgbClr val="92D050"/>
          </a:solidFill>
        </p:spPr>
        <p:txBody>
          <a:bodyPr wrap="square" rtlCol="0">
            <a:spAutoFit/>
          </a:bodyPr>
          <a:lstStyle/>
          <a:p>
            <a:r>
              <a:rPr lang="en-US" sz="1400" dirty="0" smtClean="0"/>
              <a:t>Intermediate Goal</a:t>
            </a:r>
            <a:endParaRPr lang="en-US" sz="1400" dirty="0"/>
          </a:p>
        </p:txBody>
      </p:sp>
      <p:sp>
        <p:nvSpPr>
          <p:cNvPr id="10" name="Left Brace 9"/>
          <p:cNvSpPr/>
          <p:nvPr/>
        </p:nvSpPr>
        <p:spPr>
          <a:xfrm rot="5400000" flipH="1">
            <a:off x="6537602" y="4712242"/>
            <a:ext cx="190453" cy="947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5635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High-level </a:t>
            </a:r>
            <a:r>
              <a:rPr lang="en-US" sz="3200" dirty="0" err="1"/>
              <a:t>behavioural</a:t>
            </a:r>
            <a:r>
              <a:rPr lang="en-US" sz="3200" dirty="0"/>
              <a:t> model for bidding scenario, with different outcomes</a:t>
            </a:r>
          </a:p>
        </p:txBody>
      </p:sp>
      <p:pic>
        <p:nvPicPr>
          <p:cNvPr id="3" name="Picture 2"/>
          <p:cNvPicPr>
            <a:picLocks noChangeAspect="1"/>
          </p:cNvPicPr>
          <p:nvPr/>
        </p:nvPicPr>
        <p:blipFill>
          <a:blip r:embed="rId2"/>
          <a:stretch>
            <a:fillRect/>
          </a:stretch>
        </p:blipFill>
        <p:spPr>
          <a:xfrm>
            <a:off x="4003590" y="3276728"/>
            <a:ext cx="7696200" cy="2924175"/>
          </a:xfrm>
          <a:prstGeom prst="rect">
            <a:avLst/>
          </a:prstGeom>
        </p:spPr>
      </p:pic>
      <p:sp>
        <p:nvSpPr>
          <p:cNvPr id="4" name="Rectangle 3"/>
          <p:cNvSpPr/>
          <p:nvPr/>
        </p:nvSpPr>
        <p:spPr>
          <a:xfrm>
            <a:off x="988541" y="2617740"/>
            <a:ext cx="307271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no </a:t>
            </a:r>
            <a:r>
              <a:rPr lang="en-US" dirty="0" smtClean="0">
                <a:latin typeface="Times New Roman" panose="02020603050405020304" pitchFamily="18" charset="0"/>
                <a:cs typeface="Times New Roman" panose="02020603050405020304" pitchFamily="18" charset="0"/>
              </a:rPr>
              <a:t>single bid </a:t>
            </a:r>
            <a:r>
              <a:rPr lang="en-US" dirty="0">
                <a:latin typeface="Times New Roman" panose="02020603050405020304" pitchFamily="18" charset="0"/>
                <a:cs typeface="Times New Roman" panose="02020603050405020304" pitchFamily="18" charset="0"/>
              </a:rPr>
              <a:t>is placed during the auction. In this case, delivery and payment cannot</a:t>
            </a:r>
          </a:p>
          <a:p>
            <a:r>
              <a:rPr lang="en-US" dirty="0">
                <a:latin typeface="Times New Roman" panose="02020603050405020304" pitchFamily="18" charset="0"/>
                <a:cs typeface="Times New Roman" panose="02020603050405020304" pitchFamily="18" charset="0"/>
              </a:rPr>
              <a:t>occur, and the conversation ends without the final goal being reached.</a:t>
            </a:r>
          </a:p>
        </p:txBody>
      </p:sp>
    </p:spTree>
    <p:extLst>
      <p:ext uri="{BB962C8B-B14F-4D97-AF65-F5344CB8AC3E}">
        <p14:creationId xmlns:p14="http://schemas.microsoft.com/office/powerpoint/2010/main" val="416106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6" y="692711"/>
            <a:ext cx="10290741" cy="749712"/>
          </a:xfrm>
          <a:prstGeom prst="rect">
            <a:avLst/>
          </a:prstGeom>
        </p:spPr>
        <p:txBody>
          <a:bodyPr vert="horz" wrap="square" lIns="0" tIns="10941" rIns="0" bIns="0" rtlCol="0" anchor="ctr">
            <a:spAutoFit/>
          </a:bodyPr>
          <a:lstStyle/>
          <a:p>
            <a:pPr marL="11516">
              <a:lnSpc>
                <a:spcPct val="100000"/>
              </a:lnSpc>
              <a:spcBef>
                <a:spcPts val="86"/>
              </a:spcBef>
            </a:pPr>
            <a:r>
              <a:rPr spc="-9" dirty="0"/>
              <a:t>Public </a:t>
            </a:r>
            <a:r>
              <a:rPr spc="-5" dirty="0"/>
              <a:t>vs. </a:t>
            </a:r>
            <a:r>
              <a:rPr spc="-9" dirty="0"/>
              <a:t>Private</a:t>
            </a:r>
            <a:r>
              <a:rPr spc="-5" dirty="0"/>
              <a:t> </a:t>
            </a:r>
            <a:r>
              <a:rPr spc="-9" dirty="0"/>
              <a:t>Processes</a:t>
            </a:r>
          </a:p>
        </p:txBody>
      </p:sp>
      <p:sp>
        <p:nvSpPr>
          <p:cNvPr id="3" name="object 3"/>
          <p:cNvSpPr txBox="1"/>
          <p:nvPr/>
        </p:nvSpPr>
        <p:spPr>
          <a:xfrm>
            <a:off x="2315987" y="1710411"/>
            <a:ext cx="9091528" cy="4310368"/>
          </a:xfrm>
          <a:prstGeom prst="rect">
            <a:avLst/>
          </a:prstGeom>
        </p:spPr>
        <p:txBody>
          <a:bodyPr vert="horz" wrap="square" lIns="0" tIns="62188" rIns="0" bIns="0" rtlCol="0">
            <a:spAutoFit/>
          </a:bodyPr>
          <a:lstStyle/>
          <a:p>
            <a:pPr marL="322458" marR="1303652" indent="-310942">
              <a:lnSpc>
                <a:spcPts val="2222"/>
              </a:lnSpc>
              <a:spcBef>
                <a:spcPts val="490"/>
              </a:spcBef>
              <a:buChar char="■"/>
              <a:tabLst>
                <a:tab pos="321882" algn="l"/>
                <a:tab pos="322458" algn="l"/>
              </a:tabLst>
            </a:pPr>
            <a:r>
              <a:rPr sz="2176" dirty="0">
                <a:solidFill>
                  <a:srgbClr val="323232"/>
                </a:solidFill>
                <a:latin typeface="Arial"/>
                <a:cs typeface="Arial"/>
              </a:rPr>
              <a:t>Often </a:t>
            </a:r>
            <a:r>
              <a:rPr sz="2176" spc="-5" dirty="0">
                <a:solidFill>
                  <a:srgbClr val="323232"/>
                </a:solidFill>
                <a:latin typeface="Arial"/>
                <a:cs typeface="Arial"/>
              </a:rPr>
              <a:t>multiple </a:t>
            </a:r>
            <a:r>
              <a:rPr sz="2176" dirty="0">
                <a:solidFill>
                  <a:srgbClr val="323232"/>
                </a:solidFill>
                <a:latin typeface="Arial"/>
                <a:cs typeface="Arial"/>
              </a:rPr>
              <a:t>agencies (organisations,</a:t>
            </a:r>
            <a:r>
              <a:rPr sz="2176" spc="-59" dirty="0">
                <a:solidFill>
                  <a:srgbClr val="323232"/>
                </a:solidFill>
                <a:latin typeface="Arial"/>
                <a:cs typeface="Arial"/>
              </a:rPr>
              <a:t> </a:t>
            </a:r>
            <a:r>
              <a:rPr sz="2176" dirty="0">
                <a:solidFill>
                  <a:srgbClr val="323232"/>
                </a:solidFill>
                <a:latin typeface="Arial"/>
                <a:cs typeface="Arial"/>
              </a:rPr>
              <a:t>companies)  cooperate,</a:t>
            </a:r>
            <a:r>
              <a:rPr sz="2176" spc="-9" dirty="0">
                <a:solidFill>
                  <a:srgbClr val="323232"/>
                </a:solidFill>
                <a:latin typeface="Arial"/>
                <a:cs typeface="Arial"/>
              </a:rPr>
              <a:t> </a:t>
            </a:r>
            <a:r>
              <a:rPr sz="2176" spc="-5" dirty="0">
                <a:solidFill>
                  <a:srgbClr val="323232"/>
                </a:solidFill>
                <a:latin typeface="Arial"/>
                <a:cs typeface="Arial"/>
              </a:rPr>
              <a:t>e.g.</a:t>
            </a:r>
            <a:endParaRPr sz="2176" dirty="0">
              <a:latin typeface="Arial"/>
              <a:cs typeface="Arial"/>
            </a:endParaRPr>
          </a:p>
          <a:p>
            <a:pPr marL="684648" marR="703074" lvl="1" indent="-259118">
              <a:lnSpc>
                <a:spcPts val="2031"/>
              </a:lnSpc>
              <a:spcBef>
                <a:spcPts val="712"/>
              </a:spcBef>
              <a:buChar char="♦"/>
              <a:tabLst>
                <a:tab pos="684648" algn="l"/>
                <a:tab pos="685223" algn="l"/>
              </a:tabLst>
            </a:pPr>
            <a:r>
              <a:rPr sz="1995" spc="-5" dirty="0">
                <a:solidFill>
                  <a:srgbClr val="323232"/>
                </a:solidFill>
                <a:latin typeface="Arial"/>
                <a:cs typeface="Arial"/>
              </a:rPr>
              <a:t>Classical purchasing </a:t>
            </a:r>
            <a:r>
              <a:rPr sz="1995" dirty="0">
                <a:solidFill>
                  <a:srgbClr val="323232"/>
                </a:solidFill>
                <a:latin typeface="Arial"/>
                <a:cs typeface="Arial"/>
              </a:rPr>
              <a:t>scenarios </a:t>
            </a:r>
            <a:r>
              <a:rPr sz="1995" spc="-5" dirty="0">
                <a:solidFill>
                  <a:srgbClr val="323232"/>
                </a:solidFill>
                <a:latin typeface="Arial"/>
                <a:cs typeface="Arial"/>
              </a:rPr>
              <a:t>with customer, </a:t>
            </a:r>
            <a:r>
              <a:rPr sz="1995" dirty="0">
                <a:solidFill>
                  <a:srgbClr val="323232"/>
                </a:solidFill>
                <a:latin typeface="Arial"/>
                <a:cs typeface="Arial"/>
              </a:rPr>
              <a:t>retailer </a:t>
            </a:r>
            <a:r>
              <a:rPr sz="1995" spc="-5" dirty="0">
                <a:solidFill>
                  <a:srgbClr val="323232"/>
                </a:solidFill>
                <a:latin typeface="Arial"/>
                <a:cs typeface="Arial"/>
              </a:rPr>
              <a:t>and  </a:t>
            </a:r>
            <a:r>
              <a:rPr sz="1995" dirty="0">
                <a:solidFill>
                  <a:srgbClr val="323232"/>
                </a:solidFill>
                <a:latin typeface="Arial"/>
                <a:cs typeface="Arial"/>
              </a:rPr>
              <a:t>transporter</a:t>
            </a:r>
            <a:endParaRPr sz="1995" dirty="0">
              <a:latin typeface="Arial"/>
              <a:cs typeface="Arial"/>
            </a:endParaRPr>
          </a:p>
          <a:p>
            <a:pPr marL="684648" marR="416316" lvl="1" indent="-259118">
              <a:lnSpc>
                <a:spcPts val="2031"/>
              </a:lnSpc>
              <a:spcBef>
                <a:spcPts val="712"/>
              </a:spcBef>
              <a:buChar char="♦"/>
              <a:tabLst>
                <a:tab pos="684648" algn="l"/>
                <a:tab pos="685223" algn="l"/>
              </a:tabLst>
            </a:pPr>
            <a:r>
              <a:rPr sz="1995" dirty="0">
                <a:solidFill>
                  <a:srgbClr val="323232"/>
                </a:solidFill>
                <a:latin typeface="Arial"/>
                <a:cs typeface="Arial"/>
              </a:rPr>
              <a:t>Partnership where </a:t>
            </a:r>
            <a:r>
              <a:rPr sz="1995" spc="-5" dirty="0">
                <a:solidFill>
                  <a:srgbClr val="323232"/>
                </a:solidFill>
                <a:latin typeface="Arial"/>
                <a:cs typeface="Arial"/>
              </a:rPr>
              <a:t>different </a:t>
            </a:r>
            <a:r>
              <a:rPr sz="1995" dirty="0">
                <a:solidFill>
                  <a:srgbClr val="323232"/>
                </a:solidFill>
                <a:latin typeface="Arial"/>
                <a:cs typeface="Arial"/>
              </a:rPr>
              <a:t>partners with their resources and  know how contribute to a service </a:t>
            </a:r>
            <a:r>
              <a:rPr sz="1995" spc="-5" dirty="0">
                <a:solidFill>
                  <a:srgbClr val="323232"/>
                </a:solidFill>
                <a:latin typeface="Arial"/>
                <a:cs typeface="Arial"/>
              </a:rPr>
              <a:t>or</a:t>
            </a:r>
            <a:r>
              <a:rPr sz="1995" spc="-36" dirty="0">
                <a:solidFill>
                  <a:srgbClr val="323232"/>
                </a:solidFill>
                <a:latin typeface="Arial"/>
                <a:cs typeface="Arial"/>
              </a:rPr>
              <a:t> </a:t>
            </a:r>
            <a:r>
              <a:rPr sz="1995" dirty="0">
                <a:solidFill>
                  <a:srgbClr val="323232"/>
                </a:solidFill>
                <a:latin typeface="Arial"/>
                <a:cs typeface="Arial"/>
              </a:rPr>
              <a:t>product</a:t>
            </a:r>
            <a:endParaRPr sz="1995" dirty="0">
              <a:latin typeface="Arial"/>
              <a:cs typeface="Arial"/>
            </a:endParaRPr>
          </a:p>
          <a:p>
            <a:pPr marL="322458" marR="488294" indent="-310942">
              <a:lnSpc>
                <a:spcPts val="2222"/>
              </a:lnSpc>
              <a:spcBef>
                <a:spcPts val="1297"/>
              </a:spcBef>
              <a:buChar char="■"/>
              <a:tabLst>
                <a:tab pos="321882" algn="l"/>
                <a:tab pos="322458" algn="l"/>
              </a:tabLst>
            </a:pPr>
            <a:r>
              <a:rPr sz="2176" dirty="0">
                <a:solidFill>
                  <a:srgbClr val="323232"/>
                </a:solidFill>
                <a:latin typeface="Arial"/>
                <a:cs typeface="Arial"/>
              </a:rPr>
              <a:t>In this case we can distinguish between public and</a:t>
            </a:r>
            <a:r>
              <a:rPr sz="2176" spc="-118" dirty="0">
                <a:solidFill>
                  <a:srgbClr val="323232"/>
                </a:solidFill>
                <a:latin typeface="Arial"/>
                <a:cs typeface="Arial"/>
              </a:rPr>
              <a:t> </a:t>
            </a:r>
            <a:r>
              <a:rPr sz="2176" dirty="0">
                <a:solidFill>
                  <a:srgbClr val="323232"/>
                </a:solidFill>
                <a:latin typeface="Arial"/>
                <a:cs typeface="Arial"/>
              </a:rPr>
              <a:t>private  processes</a:t>
            </a:r>
            <a:endParaRPr sz="2176" dirty="0">
              <a:latin typeface="Arial"/>
              <a:cs typeface="Arial"/>
            </a:endParaRPr>
          </a:p>
          <a:p>
            <a:pPr marL="685223" lvl="1" indent="-259694">
              <a:spcBef>
                <a:spcPts val="345"/>
              </a:spcBef>
              <a:buChar char="♦"/>
              <a:tabLst>
                <a:tab pos="684648" algn="l"/>
                <a:tab pos="685223" algn="l"/>
              </a:tabLst>
            </a:pPr>
            <a:r>
              <a:rPr sz="1995" spc="-5" dirty="0">
                <a:solidFill>
                  <a:srgbClr val="323232"/>
                </a:solidFill>
                <a:latin typeface="Arial"/>
                <a:cs typeface="Arial"/>
              </a:rPr>
              <a:t>Public Process: coordinates work between partners</a:t>
            </a:r>
            <a:endParaRPr sz="1995"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describes </a:t>
            </a:r>
            <a:r>
              <a:rPr sz="1632" dirty="0">
                <a:solidFill>
                  <a:srgbClr val="323232"/>
                </a:solidFill>
                <a:latin typeface="Arial"/>
                <a:cs typeface="Arial"/>
              </a:rPr>
              <a:t>the </a:t>
            </a:r>
            <a:r>
              <a:rPr sz="1632" spc="-5" dirty="0">
                <a:solidFill>
                  <a:srgbClr val="323232"/>
                </a:solidFill>
                <a:latin typeface="Arial"/>
                <a:cs typeface="Arial"/>
              </a:rPr>
              <a:t>inter-organisational</a:t>
            </a:r>
            <a:r>
              <a:rPr sz="1632" spc="-14" dirty="0">
                <a:solidFill>
                  <a:srgbClr val="323232"/>
                </a:solidFill>
                <a:latin typeface="Arial"/>
                <a:cs typeface="Arial"/>
              </a:rPr>
              <a:t> </a:t>
            </a:r>
            <a:r>
              <a:rPr sz="1632" spc="-5" dirty="0">
                <a:solidFill>
                  <a:srgbClr val="323232"/>
                </a:solidFill>
                <a:latin typeface="Arial"/>
                <a:cs typeface="Arial"/>
              </a:rPr>
              <a:t>cooperation</a:t>
            </a:r>
            <a:endParaRPr sz="1632"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internal processes </a:t>
            </a:r>
            <a:r>
              <a:rPr sz="1632" dirty="0">
                <a:solidFill>
                  <a:srgbClr val="323232"/>
                </a:solidFill>
                <a:latin typeface="Arial"/>
                <a:cs typeface="Arial"/>
              </a:rPr>
              <a:t>of </a:t>
            </a:r>
            <a:r>
              <a:rPr sz="1632" spc="-5" dirty="0">
                <a:solidFill>
                  <a:srgbClr val="323232"/>
                </a:solidFill>
                <a:latin typeface="Arial"/>
                <a:cs typeface="Arial"/>
              </a:rPr>
              <a:t>the partners are treated as "black</a:t>
            </a:r>
            <a:r>
              <a:rPr sz="1632" spc="-32" dirty="0">
                <a:solidFill>
                  <a:srgbClr val="323232"/>
                </a:solidFill>
                <a:latin typeface="Arial"/>
                <a:cs typeface="Arial"/>
              </a:rPr>
              <a:t> </a:t>
            </a:r>
            <a:r>
              <a:rPr sz="1632" spc="-5" dirty="0">
                <a:solidFill>
                  <a:srgbClr val="323232"/>
                </a:solidFill>
                <a:latin typeface="Arial"/>
                <a:cs typeface="Arial"/>
              </a:rPr>
              <a:t>boxes"</a:t>
            </a:r>
            <a:endParaRPr sz="1632"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Specifies the information and objects that are exchanges between</a:t>
            </a:r>
            <a:r>
              <a:rPr sz="1632" spc="-54" dirty="0">
                <a:solidFill>
                  <a:srgbClr val="323232"/>
                </a:solidFill>
                <a:latin typeface="Arial"/>
                <a:cs typeface="Arial"/>
              </a:rPr>
              <a:t> </a:t>
            </a:r>
            <a:r>
              <a:rPr sz="1632" spc="-5" dirty="0">
                <a:solidFill>
                  <a:srgbClr val="323232"/>
                </a:solidFill>
                <a:latin typeface="Arial"/>
                <a:cs typeface="Arial"/>
              </a:rPr>
              <a:t>partners</a:t>
            </a:r>
            <a:endParaRPr sz="1632" dirty="0">
              <a:latin typeface="Arial"/>
              <a:cs typeface="Arial"/>
            </a:endParaRPr>
          </a:p>
          <a:p>
            <a:pPr marL="685223" lvl="1" indent="-259694">
              <a:spcBef>
                <a:spcPts val="349"/>
              </a:spcBef>
              <a:buChar char="♦"/>
              <a:tabLst>
                <a:tab pos="684648" algn="l"/>
                <a:tab pos="685223" algn="l"/>
              </a:tabLst>
            </a:pPr>
            <a:r>
              <a:rPr sz="1995" dirty="0">
                <a:solidFill>
                  <a:srgbClr val="323232"/>
                </a:solidFill>
                <a:latin typeface="Arial"/>
                <a:cs typeface="Arial"/>
              </a:rPr>
              <a:t>Private Process: Process </a:t>
            </a:r>
            <a:r>
              <a:rPr sz="1995" spc="-5" dirty="0">
                <a:solidFill>
                  <a:srgbClr val="323232"/>
                </a:solidFill>
                <a:latin typeface="Arial"/>
                <a:cs typeface="Arial"/>
              </a:rPr>
              <a:t>within one</a:t>
            </a:r>
            <a:r>
              <a:rPr sz="1995" spc="-27" dirty="0">
                <a:solidFill>
                  <a:srgbClr val="323232"/>
                </a:solidFill>
                <a:latin typeface="Arial"/>
                <a:cs typeface="Arial"/>
              </a:rPr>
              <a:t> </a:t>
            </a:r>
            <a:r>
              <a:rPr sz="1995" spc="-5" dirty="0">
                <a:solidFill>
                  <a:srgbClr val="323232"/>
                </a:solidFill>
                <a:latin typeface="Arial"/>
                <a:cs typeface="Arial"/>
              </a:rPr>
              <a:t>organisation</a:t>
            </a:r>
            <a:endParaRPr sz="1995" dirty="0">
              <a:latin typeface="Arial"/>
              <a:cs typeface="Arial"/>
            </a:endParaRPr>
          </a:p>
          <a:p>
            <a:pPr marL="1047989" lvl="2" indent="-207870">
              <a:spcBef>
                <a:spcPts val="104"/>
              </a:spcBef>
              <a:buChar char="●"/>
              <a:tabLst>
                <a:tab pos="1047989" algn="l"/>
              </a:tabLst>
            </a:pPr>
            <a:r>
              <a:rPr sz="1632" spc="-5" dirty="0">
                <a:solidFill>
                  <a:srgbClr val="323232"/>
                </a:solidFill>
                <a:latin typeface="Arial"/>
                <a:cs typeface="Arial"/>
              </a:rPr>
              <a:t>Destailed process </a:t>
            </a:r>
            <a:r>
              <a:rPr sz="1632" dirty="0">
                <a:solidFill>
                  <a:srgbClr val="323232"/>
                </a:solidFill>
                <a:latin typeface="Arial"/>
                <a:cs typeface="Arial"/>
              </a:rPr>
              <a:t>flow for </a:t>
            </a:r>
            <a:r>
              <a:rPr sz="1632" spc="-5" dirty="0">
                <a:solidFill>
                  <a:srgbClr val="323232"/>
                </a:solidFill>
                <a:latin typeface="Arial"/>
                <a:cs typeface="Arial"/>
              </a:rPr>
              <a:t>each</a:t>
            </a:r>
            <a:r>
              <a:rPr sz="1632" spc="-18" dirty="0">
                <a:solidFill>
                  <a:srgbClr val="323232"/>
                </a:solidFill>
                <a:latin typeface="Arial"/>
                <a:cs typeface="Arial"/>
              </a:rPr>
              <a:t> </a:t>
            </a:r>
            <a:r>
              <a:rPr sz="1632" spc="-5" dirty="0">
                <a:solidFill>
                  <a:srgbClr val="323232"/>
                </a:solidFill>
                <a:latin typeface="Arial"/>
                <a:cs typeface="Arial"/>
              </a:rPr>
              <a:t>partner</a:t>
            </a:r>
            <a:endParaRPr sz="1632" dirty="0">
              <a:latin typeface="Arial"/>
              <a:cs typeface="Arial"/>
            </a:endParaRPr>
          </a:p>
        </p:txBody>
      </p:sp>
    </p:spTree>
    <p:extLst>
      <p:ext uri="{BB962C8B-B14F-4D97-AF65-F5344CB8AC3E}">
        <p14:creationId xmlns:p14="http://schemas.microsoft.com/office/powerpoint/2010/main" val="835868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3"/>
            </a:pPr>
            <a:r>
              <a:rPr lang="en-US" dirty="0"/>
              <a:t>Collaboration Scenarios</a:t>
            </a:r>
          </a:p>
        </p:txBody>
      </p:sp>
      <p:sp>
        <p:nvSpPr>
          <p:cNvPr id="3" name="Rectangle 2"/>
          <p:cNvSpPr/>
          <p:nvPr/>
        </p:nvSpPr>
        <p:spPr>
          <a:xfrm>
            <a:off x="1392194" y="1863465"/>
            <a:ext cx="9885406"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phase, </a:t>
            </a:r>
            <a:r>
              <a:rPr lang="en-US" dirty="0" smtClean="0">
                <a:latin typeface="Times New Roman" panose="02020603050405020304" pitchFamily="18" charset="0"/>
                <a:cs typeface="Times New Roman" panose="02020603050405020304" pitchFamily="18" charset="0"/>
              </a:rPr>
              <a:t>the interactions </a:t>
            </a:r>
            <a:r>
              <a:rPr lang="en-US" dirty="0">
                <a:latin typeface="Times New Roman" panose="02020603050405020304" pitchFamily="18" charset="0"/>
                <a:cs typeface="Times New Roman" panose="02020603050405020304" pitchFamily="18" charset="0"/>
              </a:rPr>
              <a:t>needed to proceed from one milestone to another are specified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Interactions between </a:t>
            </a:r>
            <a:r>
              <a:rPr lang="en-US" dirty="0">
                <a:latin typeface="Times New Roman" panose="02020603050405020304" pitchFamily="18" charset="0"/>
                <a:cs typeface="Times New Roman" panose="02020603050405020304" pitchFamily="18" charset="0"/>
              </a:rPr>
              <a:t>process participants serve as the building blocks for the </a:t>
            </a:r>
            <a:r>
              <a:rPr lang="en-US" dirty="0" smtClean="0">
                <a:latin typeface="Times New Roman" panose="02020603050405020304" pitchFamily="18" charset="0"/>
                <a:cs typeface="Times New Roman" panose="02020603050405020304" pitchFamily="18" charset="0"/>
              </a:rPr>
              <a:t>resulting collaboration </a:t>
            </a:r>
            <a:r>
              <a:rPr lang="en-US" dirty="0">
                <a:latin typeface="Times New Roman" panose="02020603050405020304" pitchFamily="18" charset="0"/>
                <a:cs typeface="Times New Roman" panose="02020603050405020304" pitchFamily="18" charset="0"/>
              </a:rPr>
              <a:t>scenarios.</a:t>
            </a:r>
          </a:p>
        </p:txBody>
      </p:sp>
      <p:sp>
        <p:nvSpPr>
          <p:cNvPr id="4" name="Rectangle 3"/>
          <p:cNvSpPr/>
          <p:nvPr/>
        </p:nvSpPr>
        <p:spPr>
          <a:xfrm>
            <a:off x="2957384" y="6195024"/>
            <a:ext cx="7419798" cy="338554"/>
          </a:xfrm>
          <a:prstGeom prst="rect">
            <a:avLst/>
          </a:prstGeom>
        </p:spPr>
        <p:txBody>
          <a:bodyPr wrap="square">
            <a:spAutoFit/>
          </a:bodyPr>
          <a:lstStyle/>
          <a:p>
            <a:r>
              <a:rPr lang="en-US" sz="1600" i="1" dirty="0">
                <a:solidFill>
                  <a:srgbClr val="FF0000"/>
                </a:solidFill>
                <a:latin typeface="Times New Roman" panose="02020603050405020304" pitchFamily="18" charset="0"/>
                <a:cs typeface="Times New Roman" panose="02020603050405020304" pitchFamily="18" charset="0"/>
              </a:rPr>
              <a:t>Collaboration scenario: reaching milestones through interactions</a:t>
            </a:r>
          </a:p>
        </p:txBody>
      </p:sp>
      <p:pic>
        <p:nvPicPr>
          <p:cNvPr id="5" name="Picture 4"/>
          <p:cNvPicPr>
            <a:picLocks noChangeAspect="1"/>
          </p:cNvPicPr>
          <p:nvPr/>
        </p:nvPicPr>
        <p:blipFill>
          <a:blip r:embed="rId2"/>
          <a:stretch>
            <a:fillRect/>
          </a:stretch>
        </p:blipFill>
        <p:spPr>
          <a:xfrm>
            <a:off x="2930996" y="2493139"/>
            <a:ext cx="6807801" cy="3701885"/>
          </a:xfrm>
          <a:prstGeom prst="rect">
            <a:avLst/>
          </a:prstGeom>
        </p:spPr>
      </p:pic>
    </p:spTree>
    <p:extLst>
      <p:ext uri="{BB962C8B-B14F-4D97-AF65-F5344CB8AC3E}">
        <p14:creationId xmlns:p14="http://schemas.microsoft.com/office/powerpoint/2010/main" val="347135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Behavioral </a:t>
            </a:r>
            <a:r>
              <a:rPr lang="en-US" dirty="0"/>
              <a:t>interface for seller</a:t>
            </a:r>
          </a:p>
        </p:txBody>
      </p:sp>
      <p:pic>
        <p:nvPicPr>
          <p:cNvPr id="3" name="Picture 2"/>
          <p:cNvPicPr>
            <a:picLocks noChangeAspect="1"/>
          </p:cNvPicPr>
          <p:nvPr/>
        </p:nvPicPr>
        <p:blipFill>
          <a:blip r:embed="rId2"/>
          <a:stretch>
            <a:fillRect/>
          </a:stretch>
        </p:blipFill>
        <p:spPr>
          <a:xfrm>
            <a:off x="3305380" y="2697032"/>
            <a:ext cx="8507678" cy="3261168"/>
          </a:xfrm>
          <a:prstGeom prst="rect">
            <a:avLst/>
          </a:prstGeom>
        </p:spPr>
      </p:pic>
      <p:sp>
        <p:nvSpPr>
          <p:cNvPr id="4" name="Rectangle 3"/>
          <p:cNvSpPr/>
          <p:nvPr/>
        </p:nvSpPr>
        <p:spPr>
          <a:xfrm>
            <a:off x="3123500" y="5773534"/>
            <a:ext cx="8001699" cy="369332"/>
          </a:xfrm>
          <a:prstGeom prst="rect">
            <a:avLst/>
          </a:prstGeom>
        </p:spPr>
        <p:txBody>
          <a:bodyPr wrap="square">
            <a:spAutoFit/>
          </a:bodyPr>
          <a:lstStyle/>
          <a:p>
            <a:r>
              <a:rPr lang="en-US" dirty="0" smtClean="0"/>
              <a:t>Behavioral </a:t>
            </a:r>
            <a:r>
              <a:rPr lang="en-US" dirty="0"/>
              <a:t>interfaces consider parts of process orchestrations</a:t>
            </a:r>
          </a:p>
        </p:txBody>
      </p:sp>
      <p:sp>
        <p:nvSpPr>
          <p:cNvPr id="6" name="Rectangle 5"/>
          <p:cNvSpPr/>
          <p:nvPr/>
        </p:nvSpPr>
        <p:spPr>
          <a:xfrm>
            <a:off x="1066800" y="1960243"/>
            <a:ext cx="8765059" cy="646331"/>
          </a:xfrm>
          <a:prstGeom prst="rect">
            <a:avLst/>
          </a:prstGeom>
        </p:spPr>
        <p:txBody>
          <a:bodyPr wrap="square">
            <a:spAutoFit/>
          </a:bodyPr>
          <a:lstStyle/>
          <a:p>
            <a:r>
              <a:rPr lang="en-US" dirty="0"/>
              <a:t>A </a:t>
            </a:r>
            <a:r>
              <a:rPr lang="en-US" dirty="0" err="1"/>
              <a:t>behavioural</a:t>
            </a:r>
            <a:r>
              <a:rPr lang="en-US" dirty="0"/>
              <a:t> interface covers the </a:t>
            </a:r>
            <a:r>
              <a:rPr lang="en-US" dirty="0" smtClean="0"/>
              <a:t>individual </a:t>
            </a:r>
            <a:r>
              <a:rPr lang="en-US" dirty="0"/>
              <a:t>view of one specific participant in the process choreography;</a:t>
            </a:r>
          </a:p>
        </p:txBody>
      </p:sp>
    </p:spTree>
    <p:extLst>
      <p:ext uri="{BB962C8B-B14F-4D97-AF65-F5344CB8AC3E}">
        <p14:creationId xmlns:p14="http://schemas.microsoft.com/office/powerpoint/2010/main" val="1384699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0" y="-123525"/>
            <a:ext cx="10058400" cy="1371600"/>
          </a:xfrm>
        </p:spPr>
        <p:txBody>
          <a:bodyPr>
            <a:normAutofit/>
          </a:bodyPr>
          <a:lstStyle/>
          <a:p>
            <a:r>
              <a:rPr lang="en-US" dirty="0"/>
              <a:t>Summary- </a:t>
            </a:r>
            <a:r>
              <a:rPr lang="en-US" sz="3200" dirty="0"/>
              <a:t>model for bidding scenario,</a:t>
            </a:r>
            <a:endParaRPr lang="en-US" dirty="0"/>
          </a:p>
        </p:txBody>
      </p:sp>
      <p:pic>
        <p:nvPicPr>
          <p:cNvPr id="3" name="Picture 2"/>
          <p:cNvPicPr>
            <a:picLocks noChangeAspect="1"/>
          </p:cNvPicPr>
          <p:nvPr/>
        </p:nvPicPr>
        <p:blipFill>
          <a:blip r:embed="rId2"/>
          <a:stretch>
            <a:fillRect/>
          </a:stretch>
        </p:blipFill>
        <p:spPr>
          <a:xfrm>
            <a:off x="267730" y="1011562"/>
            <a:ext cx="9459646" cy="5011733"/>
          </a:xfrm>
          <a:prstGeom prst="rect">
            <a:avLst/>
          </a:prstGeom>
        </p:spPr>
      </p:pic>
      <p:pic>
        <p:nvPicPr>
          <p:cNvPr id="4" name="Picture 3"/>
          <p:cNvPicPr>
            <a:picLocks noChangeAspect="1"/>
          </p:cNvPicPr>
          <p:nvPr/>
        </p:nvPicPr>
        <p:blipFill>
          <a:blip r:embed="rId3"/>
          <a:stretch>
            <a:fillRect/>
          </a:stretch>
        </p:blipFill>
        <p:spPr>
          <a:xfrm>
            <a:off x="8902581" y="5493338"/>
            <a:ext cx="2987402" cy="1059914"/>
          </a:xfrm>
          <a:prstGeom prst="rect">
            <a:avLst/>
          </a:prstGeom>
          <a:ln w="76200">
            <a:solidFill>
              <a:srgbClr val="FF0000"/>
            </a:solidFill>
          </a:ln>
        </p:spPr>
      </p:pic>
      <p:sp>
        <p:nvSpPr>
          <p:cNvPr id="5" name="Left Brace 4"/>
          <p:cNvSpPr/>
          <p:nvPr/>
        </p:nvSpPr>
        <p:spPr>
          <a:xfrm>
            <a:off x="0" y="1639330"/>
            <a:ext cx="444843" cy="3772929"/>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rot="16200000">
            <a:off x="-1312525" y="3531019"/>
            <a:ext cx="252344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Structural-Participant</a:t>
            </a:r>
            <a:endParaRPr lang="en-US" dirty="0"/>
          </a:p>
        </p:txBody>
      </p:sp>
      <p:sp>
        <p:nvSpPr>
          <p:cNvPr id="9" name="Rectangle 8"/>
          <p:cNvSpPr/>
          <p:nvPr/>
        </p:nvSpPr>
        <p:spPr>
          <a:xfrm>
            <a:off x="9217057" y="6539870"/>
            <a:ext cx="265810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Behavioral-Participant</a:t>
            </a:r>
            <a:endParaRPr lang="en-US" dirty="0"/>
          </a:p>
        </p:txBody>
      </p:sp>
      <p:sp>
        <p:nvSpPr>
          <p:cNvPr id="10" name="Rectangle 9"/>
          <p:cNvSpPr/>
          <p:nvPr/>
        </p:nvSpPr>
        <p:spPr>
          <a:xfrm>
            <a:off x="9514813" y="1502594"/>
            <a:ext cx="230543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seller</a:t>
            </a:r>
            <a:endParaRPr lang="en-US" sz="1200" dirty="0"/>
          </a:p>
        </p:txBody>
      </p:sp>
      <p:sp>
        <p:nvSpPr>
          <p:cNvPr id="11" name="Rectangle 10"/>
          <p:cNvSpPr/>
          <p:nvPr/>
        </p:nvSpPr>
        <p:spPr>
          <a:xfrm>
            <a:off x="9513617" y="3337361"/>
            <a:ext cx="252505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Auction</a:t>
            </a:r>
            <a:endParaRPr lang="en-US" sz="1200" dirty="0"/>
          </a:p>
        </p:txBody>
      </p:sp>
      <p:sp>
        <p:nvSpPr>
          <p:cNvPr id="12" name="Rectangle 11"/>
          <p:cNvSpPr/>
          <p:nvPr/>
        </p:nvSpPr>
        <p:spPr>
          <a:xfrm>
            <a:off x="9513618" y="4998888"/>
            <a:ext cx="24160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Bidder</a:t>
            </a:r>
            <a:endParaRPr lang="en-US" sz="1200" dirty="0"/>
          </a:p>
        </p:txBody>
      </p:sp>
    </p:spTree>
    <p:extLst>
      <p:ext uri="{BB962C8B-B14F-4D97-AF65-F5344CB8AC3E}">
        <p14:creationId xmlns:p14="http://schemas.microsoft.com/office/powerpoint/2010/main" val="137708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a:t>
            </a:r>
            <a:r>
              <a:rPr lang="en-US" dirty="0" err="1" smtClean="0"/>
              <a:t>collabration</a:t>
            </a:r>
            <a:endParaRPr lang="en-US" dirty="0"/>
          </a:p>
        </p:txBody>
      </p:sp>
      <p:pic>
        <p:nvPicPr>
          <p:cNvPr id="3" name="Picture 2"/>
          <p:cNvPicPr>
            <a:picLocks noChangeAspect="1"/>
          </p:cNvPicPr>
          <p:nvPr/>
        </p:nvPicPr>
        <p:blipFill>
          <a:blip r:embed="rId2"/>
          <a:stretch>
            <a:fillRect/>
          </a:stretch>
        </p:blipFill>
        <p:spPr>
          <a:xfrm>
            <a:off x="1734708" y="1947347"/>
            <a:ext cx="7915275" cy="4067175"/>
          </a:xfrm>
          <a:prstGeom prst="rect">
            <a:avLst/>
          </a:prstGeom>
        </p:spPr>
      </p:pic>
    </p:spTree>
    <p:extLst>
      <p:ext uri="{BB962C8B-B14F-4D97-AF65-F5344CB8AC3E}">
        <p14:creationId xmlns:p14="http://schemas.microsoft.com/office/powerpoint/2010/main" val="87921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3040555" y="969702"/>
            <a:ext cx="6110890" cy="5138136"/>
          </a:xfrm>
          <a:prstGeom prst="rect">
            <a:avLst/>
          </a:prstGeom>
        </p:spPr>
      </p:pic>
    </p:spTree>
    <p:extLst>
      <p:ext uri="{BB962C8B-B14F-4D97-AF65-F5344CB8AC3E}">
        <p14:creationId xmlns:p14="http://schemas.microsoft.com/office/powerpoint/2010/main" val="26076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3090753" y="1671730"/>
            <a:ext cx="6010493" cy="3921203"/>
          </a:xfrm>
          <a:prstGeom prst="rect">
            <a:avLst/>
          </a:prstGeom>
        </p:spPr>
      </p:pic>
    </p:spTree>
    <p:extLst>
      <p:ext uri="{BB962C8B-B14F-4D97-AF65-F5344CB8AC3E}">
        <p14:creationId xmlns:p14="http://schemas.microsoft.com/office/powerpoint/2010/main" val="543365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2360509" y="1420149"/>
            <a:ext cx="7470981" cy="4012984"/>
          </a:xfrm>
          <a:prstGeom prst="rect">
            <a:avLst/>
          </a:prstGeom>
        </p:spPr>
      </p:pic>
    </p:spTree>
    <p:extLst>
      <p:ext uri="{BB962C8B-B14F-4D97-AF65-F5344CB8AC3E}">
        <p14:creationId xmlns:p14="http://schemas.microsoft.com/office/powerpoint/2010/main" val="421308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Interaction Patterns</a:t>
            </a:r>
          </a:p>
        </p:txBody>
      </p:sp>
      <p:sp>
        <p:nvSpPr>
          <p:cNvPr id="10" name="Text Placeholder 9"/>
          <p:cNvSpPr>
            <a:spLocks noGrp="1"/>
          </p:cNvSpPr>
          <p:nvPr>
            <p:ph type="body"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286654" y="4484843"/>
            <a:ext cx="4561271" cy="1996814"/>
          </a:xfrm>
          <a:prstGeom prst="rect">
            <a:avLst/>
          </a:prstGeom>
        </p:spPr>
      </p:pic>
      <p:pic>
        <p:nvPicPr>
          <p:cNvPr id="5" name="Picture 4"/>
          <p:cNvPicPr>
            <a:picLocks noChangeAspect="1"/>
          </p:cNvPicPr>
          <p:nvPr/>
        </p:nvPicPr>
        <p:blipFill>
          <a:blip r:embed="rId3"/>
          <a:stretch>
            <a:fillRect/>
          </a:stretch>
        </p:blipFill>
        <p:spPr>
          <a:xfrm>
            <a:off x="286654" y="284249"/>
            <a:ext cx="4153541" cy="2100297"/>
          </a:xfrm>
          <a:prstGeom prst="rect">
            <a:avLst/>
          </a:prstGeom>
        </p:spPr>
      </p:pic>
      <p:pic>
        <p:nvPicPr>
          <p:cNvPr id="6" name="Picture 5"/>
          <p:cNvPicPr>
            <a:picLocks noChangeAspect="1"/>
          </p:cNvPicPr>
          <p:nvPr/>
        </p:nvPicPr>
        <p:blipFill>
          <a:blip r:embed="rId4"/>
          <a:stretch>
            <a:fillRect/>
          </a:stretch>
        </p:blipFill>
        <p:spPr>
          <a:xfrm>
            <a:off x="401984" y="2689346"/>
            <a:ext cx="3453324" cy="1694488"/>
          </a:xfrm>
          <a:prstGeom prst="rect">
            <a:avLst/>
          </a:prstGeom>
        </p:spPr>
      </p:pic>
      <p:sp>
        <p:nvSpPr>
          <p:cNvPr id="12" name="Rectangle 11"/>
          <p:cNvSpPr/>
          <p:nvPr/>
        </p:nvSpPr>
        <p:spPr>
          <a:xfrm>
            <a:off x="4188499" y="3167258"/>
            <a:ext cx="4387740" cy="369332"/>
          </a:xfrm>
          <a:prstGeom prst="rect">
            <a:avLst/>
          </a:prstGeom>
        </p:spPr>
        <p:txBody>
          <a:bodyPr wrap="none">
            <a:spAutoFit/>
          </a:bodyPr>
          <a:lstStyle/>
          <a:p>
            <a:r>
              <a:rPr lang="en-US" dirty="0" smtClean="0"/>
              <a:t>Send</a:t>
            </a:r>
            <a:r>
              <a:rPr lang="en-US" dirty="0"/>
              <a:t>: from perspective of the sender.</a:t>
            </a:r>
          </a:p>
        </p:txBody>
      </p:sp>
      <p:sp>
        <p:nvSpPr>
          <p:cNvPr id="13" name="Rectangle 12"/>
          <p:cNvSpPr/>
          <p:nvPr/>
        </p:nvSpPr>
        <p:spPr>
          <a:xfrm>
            <a:off x="4440195" y="1061020"/>
            <a:ext cx="4939173" cy="369332"/>
          </a:xfrm>
          <a:prstGeom prst="rect">
            <a:avLst/>
          </a:prstGeom>
        </p:spPr>
        <p:txBody>
          <a:bodyPr wrap="none">
            <a:spAutoFit/>
          </a:bodyPr>
          <a:lstStyle/>
          <a:p>
            <a:r>
              <a:rPr lang="en-US" dirty="0" err="1" smtClean="0"/>
              <a:t>Recive</a:t>
            </a:r>
            <a:r>
              <a:rPr lang="en-US" dirty="0" smtClean="0"/>
              <a:t>: </a:t>
            </a:r>
            <a:r>
              <a:rPr lang="en-US" dirty="0"/>
              <a:t>from perspective of the </a:t>
            </a:r>
            <a:r>
              <a:rPr lang="en-US" dirty="0" smtClean="0"/>
              <a:t>Receiver.</a:t>
            </a:r>
            <a:endParaRPr lang="en-US" dirty="0"/>
          </a:p>
        </p:txBody>
      </p:sp>
      <p:sp>
        <p:nvSpPr>
          <p:cNvPr id="14" name="Rectangle 13"/>
          <p:cNvSpPr/>
          <p:nvPr/>
        </p:nvSpPr>
        <p:spPr>
          <a:xfrm>
            <a:off x="4809024" y="5298584"/>
            <a:ext cx="1766830" cy="369332"/>
          </a:xfrm>
          <a:prstGeom prst="rect">
            <a:avLst/>
          </a:prstGeom>
        </p:spPr>
        <p:txBody>
          <a:bodyPr wrap="none">
            <a:spAutoFit/>
          </a:bodyPr>
          <a:lstStyle/>
          <a:p>
            <a:r>
              <a:rPr lang="en-US" dirty="0"/>
              <a:t>Send/Receive</a:t>
            </a:r>
          </a:p>
        </p:txBody>
      </p:sp>
    </p:spTree>
    <p:extLst>
      <p:ext uri="{BB962C8B-B14F-4D97-AF65-F5344CB8AC3E}">
        <p14:creationId xmlns:p14="http://schemas.microsoft.com/office/powerpoint/2010/main" val="73616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3806" y="486076"/>
            <a:ext cx="10058400" cy="1371600"/>
          </a:xfrm>
        </p:spPr>
        <p:txBody>
          <a:bodyPr/>
          <a:lstStyle/>
          <a:p>
            <a:r>
              <a:rPr lang="en-US" dirty="0"/>
              <a:t>Racing Incoming Messages</a:t>
            </a:r>
          </a:p>
        </p:txBody>
      </p:sp>
      <p:sp>
        <p:nvSpPr>
          <p:cNvPr id="6" name="Content Placeholder 5"/>
          <p:cNvSpPr>
            <a:spLocks noGrp="1"/>
          </p:cNvSpPr>
          <p:nvPr>
            <p:ph idx="1"/>
          </p:nvPr>
        </p:nvSpPr>
        <p:spPr>
          <a:xfrm>
            <a:off x="1000898" y="5115697"/>
            <a:ext cx="10058400" cy="3646068"/>
          </a:xfrm>
        </p:spPr>
        <p:txBody>
          <a:bodyPr/>
          <a:lstStyle/>
          <a:p>
            <a:pPr marL="0" indent="0">
              <a:buNone/>
            </a:pPr>
            <a:r>
              <a:rPr lang="en-US" dirty="0"/>
              <a:t>Figure 5.21 shows a scenario where a travel agent has reserved a flight for</a:t>
            </a:r>
          </a:p>
          <a:p>
            <a:pPr marL="0" indent="0">
              <a:buNone/>
            </a:pPr>
            <a:r>
              <a:rPr lang="en-US" dirty="0"/>
              <a:t>a customer, and now waits for a confirmation or a notification that the flight</a:t>
            </a:r>
          </a:p>
          <a:p>
            <a:pPr marL="0" indent="0">
              <a:buNone/>
            </a:pPr>
            <a:r>
              <a:rPr lang="en-US" dirty="0"/>
              <a:t>details are not acceptable. In the case of confirmation the payment is initiated,</a:t>
            </a:r>
          </a:p>
          <a:p>
            <a:pPr marL="0" indent="0">
              <a:buNone/>
            </a:pPr>
            <a:r>
              <a:rPr lang="en-US" dirty="0"/>
              <a:t>and in the case of rejection a new flight reservation might be needed.</a:t>
            </a:r>
          </a:p>
        </p:txBody>
      </p:sp>
      <p:sp>
        <p:nvSpPr>
          <p:cNvPr id="7" name="Rectangle 6"/>
          <p:cNvSpPr/>
          <p:nvPr/>
        </p:nvSpPr>
        <p:spPr>
          <a:xfrm>
            <a:off x="893806" y="1584404"/>
            <a:ext cx="10696832" cy="1477328"/>
          </a:xfrm>
          <a:prstGeom prst="rect">
            <a:avLst/>
          </a:prstGeom>
        </p:spPr>
        <p:txBody>
          <a:bodyPr wrap="square">
            <a:spAutoFit/>
          </a:bodyPr>
          <a:lstStyle/>
          <a:p>
            <a:r>
              <a:rPr lang="en-US" dirty="0"/>
              <a:t>Racing incoming messages are common in business-to-business scenarios; </a:t>
            </a:r>
            <a:r>
              <a:rPr lang="en-US" dirty="0" smtClean="0"/>
              <a:t>this pattern </a:t>
            </a:r>
            <a:r>
              <a:rPr lang="en-US" dirty="0"/>
              <a:t>is described as follows: a participant is waiting for a message to </a:t>
            </a:r>
            <a:r>
              <a:rPr lang="en-US" dirty="0" smtClean="0"/>
              <a:t>arrive, but </a:t>
            </a:r>
            <a:r>
              <a:rPr lang="en-US" dirty="0"/>
              <a:t>other participants have the chance to send a message. These messages </a:t>
            </a:r>
            <a:r>
              <a:rPr lang="en-US" dirty="0" smtClean="0"/>
              <a:t>by different </a:t>
            </a:r>
            <a:r>
              <a:rPr lang="en-US" dirty="0"/>
              <a:t>participants “race” with each other. Only the first message arriving</a:t>
            </a:r>
          </a:p>
          <a:p>
            <a:r>
              <a:rPr lang="en-US" dirty="0"/>
              <a:t>will be processed.</a:t>
            </a:r>
          </a:p>
        </p:txBody>
      </p:sp>
      <p:pic>
        <p:nvPicPr>
          <p:cNvPr id="8" name="Picture 7"/>
          <p:cNvPicPr>
            <a:picLocks noChangeAspect="1"/>
          </p:cNvPicPr>
          <p:nvPr/>
        </p:nvPicPr>
        <p:blipFill>
          <a:blip r:embed="rId2"/>
          <a:stretch>
            <a:fillRect/>
          </a:stretch>
        </p:blipFill>
        <p:spPr>
          <a:xfrm>
            <a:off x="6369781" y="2609677"/>
            <a:ext cx="4689517" cy="2603927"/>
          </a:xfrm>
          <a:prstGeom prst="rect">
            <a:avLst/>
          </a:prstGeom>
        </p:spPr>
      </p:pic>
    </p:spTree>
    <p:extLst>
      <p:ext uri="{BB962C8B-B14F-4D97-AF65-F5344CB8AC3E}">
        <p14:creationId xmlns:p14="http://schemas.microsoft.com/office/powerpoint/2010/main" val="334242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a:t>
            </a:r>
          </a:p>
        </p:txBody>
      </p:sp>
      <p:pic>
        <p:nvPicPr>
          <p:cNvPr id="2" name="Content Placeholder 1"/>
          <p:cNvPicPr>
            <a:picLocks noGrp="1" noChangeAspect="1"/>
          </p:cNvPicPr>
          <p:nvPr>
            <p:ph idx="1"/>
          </p:nvPr>
        </p:nvPicPr>
        <p:blipFill>
          <a:blip r:embed="rId2"/>
          <a:stretch>
            <a:fillRect/>
          </a:stretch>
        </p:blipFill>
        <p:spPr>
          <a:xfrm>
            <a:off x="6418176" y="3010608"/>
            <a:ext cx="4924425" cy="3419475"/>
          </a:xfrm>
          <a:prstGeom prst="rect">
            <a:avLst/>
          </a:prstGeom>
        </p:spPr>
      </p:pic>
      <p:sp>
        <p:nvSpPr>
          <p:cNvPr id="3" name="Rectangle 2"/>
          <p:cNvSpPr/>
          <p:nvPr/>
        </p:nvSpPr>
        <p:spPr>
          <a:xfrm>
            <a:off x="564292" y="3519647"/>
            <a:ext cx="6096000" cy="646331"/>
          </a:xfrm>
          <a:prstGeom prst="rect">
            <a:avLst/>
          </a:prstGeom>
        </p:spPr>
        <p:txBody>
          <a:bodyPr>
            <a:spAutoFit/>
          </a:bodyPr>
          <a:lstStyle/>
          <a:p>
            <a:r>
              <a:rPr lang="en-US" dirty="0"/>
              <a:t>A participant sends out several messages to other participants in parallel.</a:t>
            </a:r>
          </a:p>
        </p:txBody>
      </p:sp>
    </p:spTree>
    <p:extLst>
      <p:ext uri="{BB962C8B-B14F-4D97-AF65-F5344CB8AC3E}">
        <p14:creationId xmlns:p14="http://schemas.microsoft.com/office/powerpoint/2010/main" val="175529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10080879" cy="749712"/>
          </a:xfrm>
          <a:prstGeom prst="rect">
            <a:avLst/>
          </a:prstGeom>
        </p:spPr>
        <p:txBody>
          <a:bodyPr vert="horz" wrap="square" lIns="0" tIns="10941" rIns="0" bIns="0" rtlCol="0" anchor="ctr">
            <a:spAutoFit/>
          </a:bodyPr>
          <a:lstStyle/>
          <a:p>
            <a:pPr marL="11516">
              <a:lnSpc>
                <a:spcPct val="100000"/>
              </a:lnSpc>
              <a:spcBef>
                <a:spcPts val="86"/>
              </a:spcBef>
            </a:pPr>
            <a:r>
              <a:rPr spc="-9" dirty="0"/>
              <a:t>Public </a:t>
            </a:r>
            <a:r>
              <a:rPr spc="-5" dirty="0"/>
              <a:t>and </a:t>
            </a:r>
            <a:r>
              <a:rPr spc="-9" dirty="0"/>
              <a:t>Private</a:t>
            </a:r>
            <a:r>
              <a:rPr spc="-5" dirty="0"/>
              <a:t> </a:t>
            </a:r>
            <a:r>
              <a:rPr spc="-9" dirty="0"/>
              <a:t>Processes</a:t>
            </a:r>
          </a:p>
        </p:txBody>
      </p:sp>
      <p:sp>
        <p:nvSpPr>
          <p:cNvPr id="3" name="object 3"/>
          <p:cNvSpPr/>
          <p:nvPr/>
        </p:nvSpPr>
        <p:spPr>
          <a:xfrm>
            <a:off x="2655725" y="1554710"/>
            <a:ext cx="6964410" cy="4574994"/>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3629430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One-From-Many Receive</a:t>
            </a:r>
          </a:p>
        </p:txBody>
      </p:sp>
      <p:sp>
        <p:nvSpPr>
          <p:cNvPr id="2" name="Rectangle 1"/>
          <p:cNvSpPr/>
          <p:nvPr/>
        </p:nvSpPr>
        <p:spPr>
          <a:xfrm>
            <a:off x="1066800" y="2014194"/>
            <a:ext cx="10235514" cy="646331"/>
          </a:xfrm>
          <a:prstGeom prst="rect">
            <a:avLst/>
          </a:prstGeom>
        </p:spPr>
        <p:txBody>
          <a:bodyPr wrap="square">
            <a:spAutoFit/>
          </a:bodyPr>
          <a:lstStyle/>
          <a:p>
            <a:r>
              <a:rPr lang="en-US" dirty="0"/>
              <a:t>In the one-from-many receive pattern, messages can be received from many</a:t>
            </a:r>
          </a:p>
          <a:p>
            <a:r>
              <a:rPr lang="en-US" dirty="0"/>
              <a:t>participants. In</a:t>
            </a:r>
          </a:p>
        </p:txBody>
      </p:sp>
      <p:pic>
        <p:nvPicPr>
          <p:cNvPr id="3" name="Picture 2"/>
          <p:cNvPicPr>
            <a:picLocks noChangeAspect="1"/>
          </p:cNvPicPr>
          <p:nvPr/>
        </p:nvPicPr>
        <p:blipFill>
          <a:blip r:embed="rId2"/>
          <a:stretch>
            <a:fillRect/>
          </a:stretch>
        </p:blipFill>
        <p:spPr>
          <a:xfrm>
            <a:off x="4788244" y="2544848"/>
            <a:ext cx="5334000" cy="4124325"/>
          </a:xfrm>
          <a:prstGeom prst="rect">
            <a:avLst/>
          </a:prstGeom>
        </p:spPr>
      </p:pic>
    </p:spTree>
    <p:extLst>
      <p:ext uri="{BB962C8B-B14F-4D97-AF65-F5344CB8AC3E}">
        <p14:creationId xmlns:p14="http://schemas.microsoft.com/office/powerpoint/2010/main" val="161524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Send/Receive</a:t>
            </a:r>
          </a:p>
        </p:txBody>
      </p:sp>
      <p:pic>
        <p:nvPicPr>
          <p:cNvPr id="2" name="Content Placeholder 1"/>
          <p:cNvPicPr>
            <a:picLocks noGrp="1" noChangeAspect="1"/>
          </p:cNvPicPr>
          <p:nvPr>
            <p:ph idx="1"/>
          </p:nvPr>
        </p:nvPicPr>
        <p:blipFill>
          <a:blip r:embed="rId2"/>
          <a:stretch>
            <a:fillRect/>
          </a:stretch>
        </p:blipFill>
        <p:spPr>
          <a:xfrm>
            <a:off x="6096000" y="2490616"/>
            <a:ext cx="5255585" cy="3932237"/>
          </a:xfrm>
          <a:prstGeom prst="rect">
            <a:avLst/>
          </a:prstGeom>
        </p:spPr>
      </p:pic>
      <p:sp>
        <p:nvSpPr>
          <p:cNvPr id="3" name="Rectangle 2"/>
          <p:cNvSpPr/>
          <p:nvPr/>
        </p:nvSpPr>
        <p:spPr>
          <a:xfrm>
            <a:off x="683741" y="2014194"/>
            <a:ext cx="6096000" cy="1200329"/>
          </a:xfrm>
          <a:prstGeom prst="rect">
            <a:avLst/>
          </a:prstGeom>
        </p:spPr>
        <p:txBody>
          <a:bodyPr>
            <a:spAutoFit/>
          </a:bodyPr>
          <a:lstStyle/>
          <a:p>
            <a:r>
              <a:rPr lang="en-US" dirty="0"/>
              <a:t>A travel agency looks for the best offer for a flight on a certain route. </a:t>
            </a:r>
            <a:r>
              <a:rPr lang="en-US" dirty="0" smtClean="0"/>
              <a:t>The agent </a:t>
            </a:r>
            <a:r>
              <a:rPr lang="en-US" dirty="0"/>
              <a:t>therefore initiates requests and the airlines give their prices and current</a:t>
            </a:r>
          </a:p>
          <a:p>
            <a:r>
              <a:rPr lang="en-US" dirty="0"/>
              <a:t>availability,</a:t>
            </a:r>
          </a:p>
        </p:txBody>
      </p:sp>
    </p:spTree>
    <p:extLst>
      <p:ext uri="{BB962C8B-B14F-4D97-AF65-F5344CB8AC3E}">
        <p14:creationId xmlns:p14="http://schemas.microsoft.com/office/powerpoint/2010/main" val="1810376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contingent </a:t>
            </a:r>
            <a:r>
              <a:rPr lang="en-US" dirty="0" smtClean="0"/>
              <a:t>requests patter</a:t>
            </a:r>
            <a:endParaRPr lang="en-US" dirty="0"/>
          </a:p>
        </p:txBody>
      </p:sp>
      <p:pic>
        <p:nvPicPr>
          <p:cNvPr id="4" name="Content Placeholder 3"/>
          <p:cNvPicPr>
            <a:picLocks noGrp="1" noChangeAspect="1"/>
          </p:cNvPicPr>
          <p:nvPr>
            <p:ph idx="1"/>
          </p:nvPr>
        </p:nvPicPr>
        <p:blipFill>
          <a:blip r:embed="rId2"/>
          <a:stretch>
            <a:fillRect/>
          </a:stretch>
        </p:blipFill>
        <p:spPr>
          <a:xfrm>
            <a:off x="5622967" y="2854862"/>
            <a:ext cx="6086475" cy="3286125"/>
          </a:xfrm>
          <a:prstGeom prst="rect">
            <a:avLst/>
          </a:prstGeom>
        </p:spPr>
      </p:pic>
      <p:sp>
        <p:nvSpPr>
          <p:cNvPr id="5" name="Rectangle 4"/>
          <p:cNvSpPr/>
          <p:nvPr/>
        </p:nvSpPr>
        <p:spPr>
          <a:xfrm>
            <a:off x="370702" y="2086912"/>
            <a:ext cx="6096000" cy="2585323"/>
          </a:xfrm>
          <a:prstGeom prst="rect">
            <a:avLst/>
          </a:prstGeom>
        </p:spPr>
        <p:txBody>
          <a:bodyPr>
            <a:spAutoFit/>
          </a:bodyPr>
          <a:lstStyle/>
          <a:p>
            <a:r>
              <a:rPr lang="en-US" dirty="0"/>
              <a:t>a participant sends a request to another</a:t>
            </a:r>
          </a:p>
          <a:p>
            <a:r>
              <a:rPr lang="en-US" dirty="0"/>
              <a:t>participant. If this participant does not answer within a given time, the request</a:t>
            </a:r>
          </a:p>
          <a:p>
            <a:r>
              <a:rPr lang="en-US" dirty="0"/>
              <a:t>is sent to a second participant. Again, if no response comes back, a third</a:t>
            </a:r>
          </a:p>
          <a:p>
            <a:r>
              <a:rPr lang="en-US" dirty="0"/>
              <a:t>participant is contacted, and so on. Delayed responses, i.e., responses arriving</a:t>
            </a:r>
          </a:p>
          <a:p>
            <a:r>
              <a:rPr lang="en-US" dirty="0"/>
              <a:t>after the time-out has already occurred, might or might not be discarded.</a:t>
            </a:r>
          </a:p>
        </p:txBody>
      </p:sp>
    </p:spTree>
    <p:extLst>
      <p:ext uri="{BB962C8B-B14F-4D97-AF65-F5344CB8AC3E}">
        <p14:creationId xmlns:p14="http://schemas.microsoft.com/office/powerpoint/2010/main" val="48567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323380"/>
            <a:ext cx="6366827" cy="1488375"/>
          </a:xfrm>
          <a:prstGeom prst="rect">
            <a:avLst/>
          </a:prstGeom>
        </p:spPr>
        <p:txBody>
          <a:bodyPr vert="horz" wrap="square" lIns="0" tIns="10941" rIns="0" bIns="0" rtlCol="0" anchor="ctr">
            <a:spAutoFit/>
          </a:bodyPr>
          <a:lstStyle/>
          <a:p>
            <a:pPr marL="11516">
              <a:lnSpc>
                <a:spcPct val="100000"/>
              </a:lnSpc>
              <a:spcBef>
                <a:spcPts val="86"/>
              </a:spcBef>
            </a:pPr>
            <a:r>
              <a:rPr spc="-9" dirty="0"/>
              <a:t>Private </a:t>
            </a:r>
            <a:r>
              <a:rPr spc="-5" dirty="0"/>
              <a:t>and </a:t>
            </a:r>
            <a:r>
              <a:rPr spc="-9" dirty="0"/>
              <a:t>Public Processes </a:t>
            </a:r>
            <a:r>
              <a:rPr spc="-5" dirty="0"/>
              <a:t>in</a:t>
            </a:r>
            <a:r>
              <a:rPr spc="41" dirty="0"/>
              <a:t> </a:t>
            </a:r>
            <a:r>
              <a:rPr spc="-9" dirty="0"/>
              <a:t>BPMN</a:t>
            </a:r>
          </a:p>
        </p:txBody>
      </p:sp>
      <p:sp>
        <p:nvSpPr>
          <p:cNvPr id="3" name="object 3"/>
          <p:cNvSpPr txBox="1"/>
          <p:nvPr/>
        </p:nvSpPr>
        <p:spPr>
          <a:xfrm>
            <a:off x="2315987" y="1919089"/>
            <a:ext cx="7852439" cy="3960750"/>
          </a:xfrm>
          <a:prstGeom prst="rect">
            <a:avLst/>
          </a:prstGeom>
        </p:spPr>
        <p:txBody>
          <a:bodyPr vert="horz" wrap="square" lIns="0" tIns="48945" rIns="0" bIns="0" rtlCol="0">
            <a:spAutoFit/>
          </a:bodyPr>
          <a:lstStyle/>
          <a:p>
            <a:pPr marL="322458" marR="4607" indent="-310942">
              <a:lnSpc>
                <a:spcPts val="2349"/>
              </a:lnSpc>
              <a:spcBef>
                <a:spcPts val="385"/>
              </a:spcBef>
              <a:buChar char="■"/>
              <a:tabLst>
                <a:tab pos="321882" algn="l"/>
                <a:tab pos="322458" algn="l"/>
              </a:tabLst>
            </a:pPr>
            <a:r>
              <a:rPr sz="2176" dirty="0">
                <a:solidFill>
                  <a:srgbClr val="323232"/>
                </a:solidFill>
                <a:latin typeface="Arial"/>
                <a:cs typeface="Arial"/>
              </a:rPr>
              <a:t>BPMN uses Pools when representing the interaction</a:t>
            </a:r>
            <a:r>
              <a:rPr sz="2176" spc="-109" dirty="0">
                <a:solidFill>
                  <a:srgbClr val="323232"/>
                </a:solidFill>
                <a:latin typeface="Arial"/>
                <a:cs typeface="Arial"/>
              </a:rPr>
              <a:t> </a:t>
            </a:r>
            <a:r>
              <a:rPr sz="2176" dirty="0">
                <a:solidFill>
                  <a:srgbClr val="323232"/>
                </a:solidFill>
                <a:latin typeface="Arial"/>
                <a:cs typeface="Arial"/>
              </a:rPr>
              <a:t>between  an organisations and participants outside of its</a:t>
            </a:r>
            <a:r>
              <a:rPr sz="2176" spc="-68" dirty="0">
                <a:solidFill>
                  <a:srgbClr val="323232"/>
                </a:solidFill>
                <a:latin typeface="Arial"/>
                <a:cs typeface="Arial"/>
              </a:rPr>
              <a:t> </a:t>
            </a:r>
            <a:r>
              <a:rPr sz="2176" dirty="0">
                <a:solidFill>
                  <a:srgbClr val="323232"/>
                </a:solidFill>
                <a:latin typeface="Arial"/>
                <a:cs typeface="Arial"/>
              </a:rPr>
              <a:t>control.</a:t>
            </a:r>
            <a:endParaRPr sz="2176">
              <a:latin typeface="Arial"/>
              <a:cs typeface="Arial"/>
            </a:endParaRPr>
          </a:p>
          <a:p>
            <a:pPr marL="322458" marR="37428" indent="-310942">
              <a:lnSpc>
                <a:spcPts val="2349"/>
              </a:lnSpc>
              <a:spcBef>
                <a:spcPts val="1301"/>
              </a:spcBef>
              <a:buChar char="■"/>
              <a:tabLst>
                <a:tab pos="321882" algn="l"/>
                <a:tab pos="322458" algn="l"/>
              </a:tabLst>
            </a:pPr>
            <a:r>
              <a:rPr sz="2176" dirty="0">
                <a:solidFill>
                  <a:srgbClr val="323232"/>
                </a:solidFill>
                <a:latin typeface="Arial"/>
                <a:cs typeface="Arial"/>
              </a:rPr>
              <a:t>Each participant operates a separate process </a:t>
            </a:r>
            <a:r>
              <a:rPr sz="2176" spc="-5" dirty="0">
                <a:solidFill>
                  <a:srgbClr val="323232"/>
                </a:solidFill>
                <a:latin typeface="Arial"/>
                <a:cs typeface="Arial"/>
              </a:rPr>
              <a:t>represented</a:t>
            </a:r>
            <a:r>
              <a:rPr sz="2176" spc="-68" dirty="0">
                <a:solidFill>
                  <a:srgbClr val="323232"/>
                </a:solidFill>
                <a:latin typeface="Arial"/>
                <a:cs typeface="Arial"/>
              </a:rPr>
              <a:t> </a:t>
            </a:r>
            <a:r>
              <a:rPr sz="2176" dirty="0">
                <a:solidFill>
                  <a:srgbClr val="323232"/>
                </a:solidFill>
                <a:latin typeface="Arial"/>
                <a:cs typeface="Arial"/>
              </a:rPr>
              <a:t>by  pools.</a:t>
            </a:r>
            <a:endParaRPr sz="2176">
              <a:latin typeface="Arial"/>
              <a:cs typeface="Arial"/>
            </a:endParaRPr>
          </a:p>
          <a:p>
            <a:pPr marL="322458" marR="804417" indent="-310942">
              <a:lnSpc>
                <a:spcPts val="2349"/>
              </a:lnSpc>
              <a:spcBef>
                <a:spcPts val="1297"/>
              </a:spcBef>
              <a:buChar char="■"/>
              <a:tabLst>
                <a:tab pos="321882" algn="l"/>
                <a:tab pos="322458" algn="l"/>
              </a:tabLst>
            </a:pPr>
            <a:r>
              <a:rPr sz="2176" dirty="0">
                <a:solidFill>
                  <a:srgbClr val="323232"/>
                </a:solidFill>
                <a:latin typeface="Arial"/>
                <a:cs typeface="Arial"/>
              </a:rPr>
              <a:t>Within a company, a single pool covers its </a:t>
            </a:r>
            <a:r>
              <a:rPr sz="2176" spc="-5" dirty="0">
                <a:solidFill>
                  <a:srgbClr val="323232"/>
                </a:solidFill>
                <a:latin typeface="Arial"/>
                <a:cs typeface="Arial"/>
              </a:rPr>
              <a:t>own</a:t>
            </a:r>
            <a:r>
              <a:rPr sz="2176" spc="-109" dirty="0">
                <a:solidFill>
                  <a:srgbClr val="323232"/>
                </a:solidFill>
                <a:latin typeface="Arial"/>
                <a:cs typeface="Arial"/>
              </a:rPr>
              <a:t> </a:t>
            </a:r>
            <a:r>
              <a:rPr sz="2176" dirty="0">
                <a:solidFill>
                  <a:srgbClr val="323232"/>
                </a:solidFill>
                <a:latin typeface="Arial"/>
                <a:cs typeface="Arial"/>
              </a:rPr>
              <a:t>internal  operations. It is only when it interacts with </a:t>
            </a:r>
            <a:r>
              <a:rPr sz="2176" spc="-5" dirty="0">
                <a:solidFill>
                  <a:srgbClr val="323232"/>
                </a:solidFill>
                <a:latin typeface="Arial"/>
                <a:cs typeface="Arial"/>
              </a:rPr>
              <a:t>external  </a:t>
            </a:r>
            <a:r>
              <a:rPr sz="2176" dirty="0">
                <a:solidFill>
                  <a:srgbClr val="323232"/>
                </a:solidFill>
                <a:latin typeface="Arial"/>
                <a:cs typeface="Arial"/>
              </a:rPr>
              <a:t>participants that additional pools are</a:t>
            </a:r>
            <a:r>
              <a:rPr sz="2176" spc="-32" dirty="0">
                <a:solidFill>
                  <a:srgbClr val="323232"/>
                </a:solidFill>
                <a:latin typeface="Arial"/>
                <a:cs typeface="Arial"/>
              </a:rPr>
              <a:t> </a:t>
            </a:r>
            <a:r>
              <a:rPr sz="2176" spc="-5" dirty="0">
                <a:solidFill>
                  <a:srgbClr val="323232"/>
                </a:solidFill>
                <a:latin typeface="Arial"/>
                <a:cs typeface="Arial"/>
              </a:rPr>
              <a:t>required.</a:t>
            </a:r>
            <a:endParaRPr sz="2176">
              <a:latin typeface="Arial"/>
              <a:cs typeface="Arial"/>
            </a:endParaRPr>
          </a:p>
          <a:p>
            <a:pPr marL="322458" marR="97889" indent="-310942">
              <a:lnSpc>
                <a:spcPts val="2349"/>
              </a:lnSpc>
              <a:spcBef>
                <a:spcPts val="1297"/>
              </a:spcBef>
              <a:buChar char="■"/>
              <a:tabLst>
                <a:tab pos="321882" algn="l"/>
                <a:tab pos="322458" algn="l"/>
              </a:tabLst>
            </a:pPr>
            <a:r>
              <a:rPr sz="2176" dirty="0">
                <a:solidFill>
                  <a:srgbClr val="323232"/>
                </a:solidFill>
                <a:latin typeface="Arial"/>
                <a:cs typeface="Arial"/>
              </a:rPr>
              <a:t>Message Flow cannot communicate between Tasks inside a  single Pool. This is what Sequence Flow and data flow</a:t>
            </a:r>
            <a:r>
              <a:rPr sz="2176" spc="-118" dirty="0">
                <a:solidFill>
                  <a:srgbClr val="323232"/>
                </a:solidFill>
                <a:latin typeface="Arial"/>
                <a:cs typeface="Arial"/>
              </a:rPr>
              <a:t> </a:t>
            </a:r>
            <a:r>
              <a:rPr sz="2176" dirty="0">
                <a:solidFill>
                  <a:srgbClr val="323232"/>
                </a:solidFill>
                <a:latin typeface="Arial"/>
                <a:cs typeface="Arial"/>
              </a:rPr>
              <a:t>does.</a:t>
            </a:r>
            <a:endParaRPr sz="2176">
              <a:latin typeface="Arial"/>
              <a:cs typeface="Arial"/>
            </a:endParaRPr>
          </a:p>
          <a:p>
            <a:pPr marL="322458" marR="869485" indent="-310942">
              <a:lnSpc>
                <a:spcPts val="2349"/>
              </a:lnSpc>
              <a:spcBef>
                <a:spcPts val="1297"/>
              </a:spcBef>
              <a:buChar char="■"/>
              <a:tabLst>
                <a:tab pos="321882" algn="l"/>
                <a:tab pos="322458" algn="l"/>
              </a:tabLst>
            </a:pPr>
            <a:r>
              <a:rPr sz="2176" dirty="0">
                <a:solidFill>
                  <a:srgbClr val="323232"/>
                </a:solidFill>
                <a:latin typeface="Arial"/>
                <a:cs typeface="Arial"/>
              </a:rPr>
              <a:t>Message Flow moves </a:t>
            </a:r>
            <a:r>
              <a:rPr sz="2176" spc="-5" dirty="0">
                <a:solidFill>
                  <a:srgbClr val="323232"/>
                </a:solidFill>
                <a:latin typeface="Arial"/>
                <a:cs typeface="Arial"/>
              </a:rPr>
              <a:t>the </a:t>
            </a:r>
            <a:r>
              <a:rPr sz="2176" dirty="0">
                <a:solidFill>
                  <a:srgbClr val="323232"/>
                </a:solidFill>
                <a:latin typeface="Arial"/>
                <a:cs typeface="Arial"/>
              </a:rPr>
              <a:t>Process </a:t>
            </a:r>
            <a:r>
              <a:rPr sz="2176" spc="-5" dirty="0">
                <a:solidFill>
                  <a:srgbClr val="323232"/>
                </a:solidFill>
                <a:latin typeface="Arial"/>
                <a:cs typeface="Arial"/>
              </a:rPr>
              <a:t>from </a:t>
            </a:r>
            <a:r>
              <a:rPr sz="2176" dirty="0">
                <a:solidFill>
                  <a:srgbClr val="323232"/>
                </a:solidFill>
                <a:latin typeface="Arial"/>
                <a:cs typeface="Arial"/>
              </a:rPr>
              <a:t>one agency</a:t>
            </a:r>
            <a:r>
              <a:rPr sz="2176" spc="-82" dirty="0">
                <a:solidFill>
                  <a:srgbClr val="323232"/>
                </a:solidFill>
                <a:latin typeface="Arial"/>
                <a:cs typeface="Arial"/>
              </a:rPr>
              <a:t> </a:t>
            </a:r>
            <a:r>
              <a:rPr sz="2176" dirty="0">
                <a:solidFill>
                  <a:srgbClr val="323232"/>
                </a:solidFill>
                <a:latin typeface="Arial"/>
                <a:cs typeface="Arial"/>
              </a:rPr>
              <a:t>to  </a:t>
            </a:r>
            <a:r>
              <a:rPr sz="2176" spc="-5" dirty="0">
                <a:solidFill>
                  <a:srgbClr val="323232"/>
                </a:solidFill>
                <a:latin typeface="Arial"/>
                <a:cs typeface="Arial"/>
              </a:rPr>
              <a:t>another.</a:t>
            </a:r>
            <a:endParaRPr sz="2176">
              <a:latin typeface="Arial"/>
              <a:cs typeface="Arial"/>
            </a:endParaRPr>
          </a:p>
        </p:txBody>
      </p:sp>
    </p:spTree>
    <p:extLst>
      <p:ext uri="{BB962C8B-B14F-4D97-AF65-F5344CB8AC3E}">
        <p14:creationId xmlns:p14="http://schemas.microsoft.com/office/powerpoint/2010/main" val="412291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982" y="460402"/>
            <a:ext cx="9807129" cy="1488375"/>
          </a:xfrm>
          <a:prstGeom prst="rect">
            <a:avLst/>
          </a:prstGeom>
        </p:spPr>
        <p:txBody>
          <a:bodyPr vert="horz" wrap="square" lIns="0" tIns="10941" rIns="0" bIns="0" rtlCol="0" anchor="ctr">
            <a:spAutoFit/>
          </a:bodyPr>
          <a:lstStyle/>
          <a:p>
            <a:pPr marL="304608">
              <a:lnSpc>
                <a:spcPct val="100000"/>
              </a:lnSpc>
              <a:spcBef>
                <a:spcPts val="86"/>
              </a:spcBef>
            </a:pPr>
            <a:r>
              <a:rPr spc="-9" dirty="0"/>
              <a:t>Orchestration, Choreography, </a:t>
            </a:r>
            <a:r>
              <a:rPr spc="-5" dirty="0"/>
              <a:t>and</a:t>
            </a:r>
            <a:r>
              <a:rPr spc="54" dirty="0"/>
              <a:t> </a:t>
            </a:r>
            <a:r>
              <a:rPr spc="-9" dirty="0"/>
              <a:t>Collaboration</a:t>
            </a:r>
          </a:p>
        </p:txBody>
      </p:sp>
      <p:sp>
        <p:nvSpPr>
          <p:cNvPr id="3" name="object 3"/>
          <p:cNvSpPr txBox="1"/>
          <p:nvPr/>
        </p:nvSpPr>
        <p:spPr>
          <a:xfrm>
            <a:off x="2378637" y="1813863"/>
            <a:ext cx="7920961" cy="4720799"/>
          </a:xfrm>
          <a:prstGeom prst="rect">
            <a:avLst/>
          </a:prstGeom>
        </p:spPr>
        <p:txBody>
          <a:bodyPr vert="horz" wrap="square" lIns="0" tIns="10941" rIns="0" bIns="0" rtlCol="0">
            <a:spAutoFit/>
          </a:bodyPr>
          <a:lstStyle/>
          <a:p>
            <a:pPr marL="322458" indent="-311518">
              <a:lnSpc>
                <a:spcPts val="1758"/>
              </a:lnSpc>
              <a:spcBef>
                <a:spcPts val="86"/>
              </a:spcBef>
              <a:buChar char="■"/>
              <a:tabLst>
                <a:tab pos="321882" algn="l"/>
                <a:tab pos="323034" algn="l"/>
              </a:tabLst>
            </a:pPr>
            <a:r>
              <a:rPr sz="1542" spc="-5" dirty="0">
                <a:solidFill>
                  <a:srgbClr val="323232"/>
                </a:solidFill>
                <a:latin typeface="Arial"/>
                <a:cs typeface="Arial"/>
              </a:rPr>
              <a:t>BPMN supports three main categories of</a:t>
            </a:r>
            <a:r>
              <a:rPr sz="1542" spc="50" dirty="0">
                <a:solidFill>
                  <a:srgbClr val="323232"/>
                </a:solidFill>
                <a:latin typeface="Arial"/>
                <a:cs typeface="Arial"/>
              </a:rPr>
              <a:t> </a:t>
            </a:r>
            <a:r>
              <a:rPr sz="1542" spc="-5" dirty="0">
                <a:solidFill>
                  <a:srgbClr val="323232"/>
                </a:solidFill>
                <a:latin typeface="Arial"/>
                <a:cs typeface="Arial"/>
              </a:rPr>
              <a:t>Processes:</a:t>
            </a:r>
            <a:endParaRPr sz="1542" dirty="0">
              <a:latin typeface="Arial"/>
              <a:cs typeface="Arial"/>
            </a:endParaRPr>
          </a:p>
          <a:p>
            <a:pPr marL="685223" lvl="1" indent="-259694">
              <a:lnSpc>
                <a:spcPts val="1664"/>
              </a:lnSpc>
              <a:buChar char="♦"/>
              <a:tabLst>
                <a:tab pos="684648" algn="l"/>
                <a:tab pos="685799" algn="l"/>
              </a:tabLst>
            </a:pPr>
            <a:r>
              <a:rPr sz="1542" spc="-5" dirty="0">
                <a:solidFill>
                  <a:srgbClr val="323232"/>
                </a:solidFill>
                <a:latin typeface="Arial"/>
                <a:cs typeface="Arial"/>
              </a:rPr>
              <a:t>Orchestration</a:t>
            </a:r>
            <a:endParaRPr sz="1542" dirty="0">
              <a:latin typeface="Arial"/>
              <a:cs typeface="Arial"/>
            </a:endParaRPr>
          </a:p>
          <a:p>
            <a:pPr marL="685223" lvl="1" indent="-259694">
              <a:lnSpc>
                <a:spcPts val="1668"/>
              </a:lnSpc>
              <a:buChar char="♦"/>
              <a:tabLst>
                <a:tab pos="684648" algn="l"/>
                <a:tab pos="685799" algn="l"/>
              </a:tabLst>
            </a:pPr>
            <a:r>
              <a:rPr sz="1542" spc="-5" dirty="0">
                <a:solidFill>
                  <a:srgbClr val="323232"/>
                </a:solidFill>
                <a:latin typeface="Arial"/>
                <a:cs typeface="Arial"/>
              </a:rPr>
              <a:t>Choreography</a:t>
            </a:r>
            <a:endParaRPr sz="1542" dirty="0">
              <a:latin typeface="Arial"/>
              <a:cs typeface="Arial"/>
            </a:endParaRPr>
          </a:p>
          <a:p>
            <a:pPr marL="685223" lvl="1" indent="-259694">
              <a:lnSpc>
                <a:spcPts val="1758"/>
              </a:lnSpc>
              <a:buChar char="♦"/>
              <a:tabLst>
                <a:tab pos="684648" algn="l"/>
                <a:tab pos="685799" algn="l"/>
              </a:tabLst>
            </a:pPr>
            <a:r>
              <a:rPr sz="1542" spc="-5" dirty="0">
                <a:solidFill>
                  <a:srgbClr val="323232"/>
                </a:solidFill>
                <a:latin typeface="Arial"/>
                <a:cs typeface="Arial"/>
              </a:rPr>
              <a:t>Collaboration</a:t>
            </a:r>
            <a:endParaRPr sz="1542" dirty="0">
              <a:latin typeface="Arial"/>
              <a:cs typeface="Arial"/>
            </a:endParaRPr>
          </a:p>
          <a:p>
            <a:pPr marL="322458" marR="674283" indent="-310942">
              <a:lnSpc>
                <a:spcPts val="1668"/>
              </a:lnSpc>
              <a:spcBef>
                <a:spcPts val="952"/>
              </a:spcBef>
              <a:buChar char="■"/>
              <a:tabLst>
                <a:tab pos="321882" algn="l"/>
                <a:tab pos="323034" algn="l"/>
              </a:tabLst>
            </a:pPr>
            <a:r>
              <a:rPr sz="1542" spc="-5" dirty="0">
                <a:solidFill>
                  <a:srgbClr val="323232"/>
                </a:solidFill>
                <a:latin typeface="Arial"/>
                <a:cs typeface="Arial"/>
              </a:rPr>
              <a:t>Orchestration models imply a </a:t>
            </a:r>
            <a:r>
              <a:rPr sz="1542" dirty="0">
                <a:solidFill>
                  <a:srgbClr val="323232"/>
                </a:solidFill>
                <a:latin typeface="Arial"/>
                <a:cs typeface="Arial"/>
              </a:rPr>
              <a:t>single coordinating </a:t>
            </a:r>
            <a:r>
              <a:rPr sz="1542" spc="-5" dirty="0">
                <a:solidFill>
                  <a:srgbClr val="323232"/>
                </a:solidFill>
                <a:latin typeface="Arial"/>
                <a:cs typeface="Arial"/>
              </a:rPr>
              <a:t>point of view. An orchestration  Process describes a process within a </a:t>
            </a:r>
            <a:r>
              <a:rPr sz="1542" dirty="0">
                <a:solidFill>
                  <a:srgbClr val="323232"/>
                </a:solidFill>
                <a:latin typeface="Arial"/>
                <a:cs typeface="Arial"/>
              </a:rPr>
              <a:t>single business</a:t>
            </a:r>
            <a:r>
              <a:rPr sz="1542" spc="82" dirty="0">
                <a:solidFill>
                  <a:srgbClr val="323232"/>
                </a:solidFill>
                <a:latin typeface="Arial"/>
                <a:cs typeface="Arial"/>
              </a:rPr>
              <a:t> </a:t>
            </a:r>
            <a:r>
              <a:rPr sz="1542" spc="-5" dirty="0">
                <a:solidFill>
                  <a:srgbClr val="323232"/>
                </a:solidFill>
                <a:latin typeface="Arial"/>
                <a:cs typeface="Arial"/>
              </a:rPr>
              <a:t>entity.</a:t>
            </a:r>
            <a:endParaRPr sz="1542" dirty="0">
              <a:latin typeface="Arial"/>
              <a:cs typeface="Arial"/>
            </a:endParaRPr>
          </a:p>
          <a:p>
            <a:pPr marL="684648" marR="749714" lvl="1" indent="-259118">
              <a:lnSpc>
                <a:spcPts val="1668"/>
              </a:lnSpc>
              <a:spcBef>
                <a:spcPts val="371"/>
              </a:spcBef>
              <a:buChar char="♦"/>
              <a:tabLst>
                <a:tab pos="684648" algn="l"/>
                <a:tab pos="685799" algn="l"/>
              </a:tabLst>
            </a:pPr>
            <a:r>
              <a:rPr sz="1542" dirty="0">
                <a:solidFill>
                  <a:srgbClr val="323232"/>
                </a:solidFill>
                <a:latin typeface="Arial"/>
                <a:cs typeface="Arial"/>
              </a:rPr>
              <a:t>An </a:t>
            </a:r>
            <a:r>
              <a:rPr sz="1542" i="1" spc="-5" dirty="0">
                <a:solidFill>
                  <a:srgbClr val="323232"/>
                </a:solidFill>
                <a:latin typeface="Arial"/>
                <a:cs typeface="Arial"/>
              </a:rPr>
              <a:t>orchestration </a:t>
            </a:r>
            <a:r>
              <a:rPr sz="1542" spc="-5" dirty="0">
                <a:solidFill>
                  <a:srgbClr val="323232"/>
                </a:solidFill>
                <a:latin typeface="Arial"/>
                <a:cs typeface="Arial"/>
              </a:rPr>
              <a:t>is contained within a Pool and normally has a well-formed  context.</a:t>
            </a:r>
            <a:endParaRPr sz="1542" dirty="0">
              <a:latin typeface="Arial"/>
              <a:cs typeface="Arial"/>
            </a:endParaRPr>
          </a:p>
          <a:p>
            <a:pPr marL="322458" indent="-310942">
              <a:lnSpc>
                <a:spcPts val="1758"/>
              </a:lnSpc>
              <a:spcBef>
                <a:spcPts val="716"/>
              </a:spcBef>
              <a:buChar char="■"/>
              <a:tabLst>
                <a:tab pos="321882" algn="l"/>
                <a:tab pos="322458" algn="l"/>
              </a:tabLst>
            </a:pPr>
            <a:r>
              <a:rPr sz="1542" spc="-5" dirty="0">
                <a:solidFill>
                  <a:srgbClr val="323232"/>
                </a:solidFill>
                <a:latin typeface="Arial"/>
                <a:cs typeface="Arial"/>
              </a:rPr>
              <a:t>A </a:t>
            </a:r>
            <a:r>
              <a:rPr sz="1542" i="1" spc="-5" dirty="0">
                <a:solidFill>
                  <a:srgbClr val="323232"/>
                </a:solidFill>
                <a:latin typeface="Arial"/>
                <a:cs typeface="Arial"/>
              </a:rPr>
              <a:t>choreography </a:t>
            </a:r>
            <a:r>
              <a:rPr sz="1542" spc="-5" dirty="0">
                <a:solidFill>
                  <a:srgbClr val="323232"/>
                </a:solidFill>
                <a:latin typeface="Arial"/>
                <a:cs typeface="Arial"/>
              </a:rPr>
              <a:t>process model is a definition of the behavior between</a:t>
            </a:r>
            <a:r>
              <a:rPr sz="1542" spc="168" dirty="0">
                <a:solidFill>
                  <a:srgbClr val="323232"/>
                </a:solidFill>
                <a:latin typeface="Arial"/>
                <a:cs typeface="Arial"/>
              </a:rPr>
              <a:t> </a:t>
            </a:r>
            <a:r>
              <a:rPr sz="1542" spc="-5" dirty="0">
                <a:solidFill>
                  <a:srgbClr val="323232"/>
                </a:solidFill>
                <a:latin typeface="Arial"/>
                <a:cs typeface="Arial"/>
              </a:rPr>
              <a:t>interacting</a:t>
            </a:r>
            <a:endParaRPr sz="1542" dirty="0">
              <a:latin typeface="Arial"/>
              <a:cs typeface="Arial"/>
            </a:endParaRPr>
          </a:p>
          <a:p>
            <a:pPr marL="321882">
              <a:lnSpc>
                <a:spcPts val="1758"/>
              </a:lnSpc>
            </a:pPr>
            <a:r>
              <a:rPr sz="1542" i="1" spc="-5" dirty="0">
                <a:solidFill>
                  <a:srgbClr val="323232"/>
                </a:solidFill>
                <a:latin typeface="Arial"/>
                <a:cs typeface="Arial"/>
              </a:rPr>
              <a:t>participants.</a:t>
            </a:r>
            <a:endParaRPr sz="1542" dirty="0">
              <a:latin typeface="Arial"/>
              <a:cs typeface="Arial"/>
            </a:endParaRPr>
          </a:p>
          <a:p>
            <a:pPr marL="684648" lvl="1" indent="-259694">
              <a:lnSpc>
                <a:spcPts val="1758"/>
              </a:lnSpc>
              <a:spcBef>
                <a:spcPts val="190"/>
              </a:spcBef>
              <a:buFont typeface="Arial"/>
              <a:buChar char="♦"/>
              <a:tabLst>
                <a:tab pos="684648" algn="l"/>
                <a:tab pos="685223" algn="l"/>
              </a:tabLst>
            </a:pPr>
            <a:r>
              <a:rPr sz="1542" i="1" spc="-5" dirty="0">
                <a:solidFill>
                  <a:srgbClr val="323232"/>
                </a:solidFill>
                <a:latin typeface="Arial"/>
                <a:cs typeface="Arial"/>
              </a:rPr>
              <a:t>A choreography </a:t>
            </a:r>
            <a:r>
              <a:rPr sz="1542" spc="-5" dirty="0">
                <a:solidFill>
                  <a:srgbClr val="323232"/>
                </a:solidFill>
                <a:latin typeface="Arial"/>
                <a:cs typeface="Arial"/>
              </a:rPr>
              <a:t>does not exist within a well-formed context or </a:t>
            </a:r>
            <a:r>
              <a:rPr sz="1542" dirty="0">
                <a:solidFill>
                  <a:srgbClr val="323232"/>
                </a:solidFill>
                <a:latin typeface="Arial"/>
                <a:cs typeface="Arial"/>
              </a:rPr>
              <a:t>focus </a:t>
            </a:r>
            <a:r>
              <a:rPr sz="1542" spc="-5" dirty="0">
                <a:solidFill>
                  <a:srgbClr val="323232"/>
                </a:solidFill>
                <a:latin typeface="Arial"/>
                <a:cs typeface="Arial"/>
              </a:rPr>
              <a:t>of</a:t>
            </a:r>
            <a:r>
              <a:rPr sz="1542" spc="230" dirty="0">
                <a:solidFill>
                  <a:srgbClr val="323232"/>
                </a:solidFill>
                <a:latin typeface="Arial"/>
                <a:cs typeface="Arial"/>
              </a:rPr>
              <a:t> </a:t>
            </a:r>
            <a:r>
              <a:rPr sz="1542" spc="-5" dirty="0">
                <a:solidFill>
                  <a:srgbClr val="323232"/>
                </a:solidFill>
                <a:latin typeface="Arial"/>
                <a:cs typeface="Arial"/>
              </a:rPr>
              <a:t>control.</a:t>
            </a:r>
            <a:endParaRPr sz="1542" dirty="0">
              <a:latin typeface="Arial"/>
              <a:cs typeface="Arial"/>
            </a:endParaRPr>
          </a:p>
          <a:p>
            <a:pPr marL="684648" marR="606912">
              <a:lnSpc>
                <a:spcPts val="1668"/>
              </a:lnSpc>
              <a:spcBef>
                <a:spcPts val="113"/>
              </a:spcBef>
            </a:pPr>
            <a:r>
              <a:rPr sz="1542" spc="-5" dirty="0">
                <a:solidFill>
                  <a:srgbClr val="323232"/>
                </a:solidFill>
                <a:latin typeface="Arial"/>
                <a:cs typeface="Arial"/>
              </a:rPr>
              <a:t>There is no central mechanism that drives or keeps track of a </a:t>
            </a:r>
            <a:r>
              <a:rPr sz="1542" i="1" spc="-5" dirty="0">
                <a:solidFill>
                  <a:srgbClr val="323232"/>
                </a:solidFill>
                <a:latin typeface="Arial"/>
                <a:cs typeface="Arial"/>
              </a:rPr>
              <a:t>choreography.  </a:t>
            </a:r>
            <a:r>
              <a:rPr sz="1542" spc="-5" dirty="0">
                <a:solidFill>
                  <a:srgbClr val="323232"/>
                </a:solidFill>
                <a:latin typeface="Arial"/>
                <a:cs typeface="Arial"/>
              </a:rPr>
              <a:t>Therefore, </a:t>
            </a:r>
            <a:r>
              <a:rPr sz="1542" dirty="0">
                <a:solidFill>
                  <a:srgbClr val="323232"/>
                </a:solidFill>
                <a:latin typeface="Arial"/>
                <a:cs typeface="Arial"/>
              </a:rPr>
              <a:t>there </a:t>
            </a:r>
            <a:r>
              <a:rPr sz="1542" spc="-5" dirty="0">
                <a:solidFill>
                  <a:srgbClr val="323232"/>
                </a:solidFill>
                <a:latin typeface="Arial"/>
                <a:cs typeface="Arial"/>
              </a:rPr>
              <a:t>are no shared </a:t>
            </a:r>
            <a:r>
              <a:rPr sz="1542" dirty="0">
                <a:solidFill>
                  <a:srgbClr val="323232"/>
                </a:solidFill>
                <a:latin typeface="Arial"/>
                <a:cs typeface="Arial"/>
              </a:rPr>
              <a:t>data available to </a:t>
            </a:r>
            <a:r>
              <a:rPr sz="1542" spc="-5" dirty="0">
                <a:solidFill>
                  <a:srgbClr val="323232"/>
                </a:solidFill>
                <a:latin typeface="Arial"/>
                <a:cs typeface="Arial"/>
              </a:rPr>
              <a:t>all </a:t>
            </a:r>
            <a:r>
              <a:rPr sz="1542" dirty="0">
                <a:solidFill>
                  <a:srgbClr val="323232"/>
                </a:solidFill>
                <a:latin typeface="Arial"/>
                <a:cs typeface="Arial"/>
              </a:rPr>
              <a:t>the </a:t>
            </a:r>
            <a:r>
              <a:rPr sz="1542" spc="-5" dirty="0">
                <a:solidFill>
                  <a:srgbClr val="323232"/>
                </a:solidFill>
                <a:latin typeface="Arial"/>
                <a:cs typeface="Arial"/>
              </a:rPr>
              <a:t>elements of </a:t>
            </a:r>
            <a:r>
              <a:rPr sz="1542" dirty="0">
                <a:solidFill>
                  <a:srgbClr val="323232"/>
                </a:solidFill>
                <a:latin typeface="Arial"/>
                <a:cs typeface="Arial"/>
              </a:rPr>
              <a:t>the  </a:t>
            </a:r>
            <a:r>
              <a:rPr sz="1542" i="1" spc="-5" dirty="0">
                <a:solidFill>
                  <a:srgbClr val="323232"/>
                </a:solidFill>
                <a:latin typeface="Arial"/>
                <a:cs typeface="Arial"/>
              </a:rPr>
              <a:t>choreography.</a:t>
            </a:r>
            <a:endParaRPr sz="1542" dirty="0">
              <a:latin typeface="Arial"/>
              <a:cs typeface="Arial"/>
            </a:endParaRPr>
          </a:p>
          <a:p>
            <a:pPr marL="684648" lvl="1" indent="-259694">
              <a:spcBef>
                <a:spcPts val="159"/>
              </a:spcBef>
              <a:buChar char="♦"/>
              <a:tabLst>
                <a:tab pos="684648" algn="l"/>
                <a:tab pos="685223" algn="l"/>
              </a:tabLst>
            </a:pPr>
            <a:r>
              <a:rPr sz="1542" spc="-5" dirty="0">
                <a:solidFill>
                  <a:srgbClr val="323232"/>
                </a:solidFill>
                <a:latin typeface="Arial"/>
                <a:cs typeface="Arial"/>
              </a:rPr>
              <a:t>To place choreography within BPMN diagrams is to put </a:t>
            </a:r>
            <a:r>
              <a:rPr sz="1542" dirty="0">
                <a:solidFill>
                  <a:srgbClr val="323232"/>
                </a:solidFill>
                <a:latin typeface="Arial"/>
                <a:cs typeface="Arial"/>
              </a:rPr>
              <a:t>them </a:t>
            </a:r>
            <a:r>
              <a:rPr sz="1542" spc="-5" dirty="0">
                <a:solidFill>
                  <a:srgbClr val="323232"/>
                </a:solidFill>
                <a:latin typeface="Arial"/>
                <a:cs typeface="Arial"/>
              </a:rPr>
              <a:t>between </a:t>
            </a:r>
            <a:r>
              <a:rPr sz="1542" dirty="0">
                <a:solidFill>
                  <a:srgbClr val="323232"/>
                </a:solidFill>
                <a:latin typeface="Arial"/>
                <a:cs typeface="Arial"/>
              </a:rPr>
              <a:t>the</a:t>
            </a:r>
            <a:r>
              <a:rPr sz="1542" spc="181" dirty="0">
                <a:solidFill>
                  <a:srgbClr val="323232"/>
                </a:solidFill>
                <a:latin typeface="Arial"/>
                <a:cs typeface="Arial"/>
              </a:rPr>
              <a:t> </a:t>
            </a:r>
            <a:r>
              <a:rPr sz="1542" spc="-5" dirty="0">
                <a:solidFill>
                  <a:srgbClr val="323232"/>
                </a:solidFill>
                <a:latin typeface="Arial"/>
                <a:cs typeface="Arial"/>
              </a:rPr>
              <a:t>Pools.</a:t>
            </a:r>
            <a:endParaRPr sz="1542" dirty="0">
              <a:latin typeface="Arial"/>
              <a:cs typeface="Arial"/>
            </a:endParaRPr>
          </a:p>
          <a:p>
            <a:pPr marL="322458" indent="-310942">
              <a:spcBef>
                <a:spcPts val="743"/>
              </a:spcBef>
              <a:buChar char="■"/>
              <a:tabLst>
                <a:tab pos="321882" algn="l"/>
                <a:tab pos="322458" algn="l"/>
              </a:tabLst>
            </a:pPr>
            <a:r>
              <a:rPr sz="1542" spc="-5" dirty="0">
                <a:solidFill>
                  <a:srgbClr val="323232"/>
                </a:solidFill>
                <a:latin typeface="Arial"/>
                <a:cs typeface="Arial"/>
              </a:rPr>
              <a:t>Collaboration shows the participants and their</a:t>
            </a:r>
            <a:r>
              <a:rPr sz="1542" spc="59" dirty="0">
                <a:solidFill>
                  <a:srgbClr val="323232"/>
                </a:solidFill>
                <a:latin typeface="Arial"/>
                <a:cs typeface="Arial"/>
              </a:rPr>
              <a:t> </a:t>
            </a:r>
            <a:r>
              <a:rPr sz="1542" spc="-5" dirty="0">
                <a:solidFill>
                  <a:srgbClr val="323232"/>
                </a:solidFill>
                <a:latin typeface="Arial"/>
                <a:cs typeface="Arial"/>
              </a:rPr>
              <a:t>interactions</a:t>
            </a:r>
            <a:endParaRPr sz="1542" dirty="0">
              <a:latin typeface="Arial"/>
              <a:cs typeface="Arial"/>
            </a:endParaRPr>
          </a:p>
          <a:p>
            <a:pPr marL="684648" lvl="1" indent="-259694">
              <a:spcBef>
                <a:spcPts val="190"/>
              </a:spcBef>
              <a:buChar char="♦"/>
              <a:tabLst>
                <a:tab pos="684648" algn="l"/>
                <a:tab pos="685223" algn="l"/>
              </a:tabLst>
            </a:pPr>
            <a:r>
              <a:rPr sz="1542" spc="-5" dirty="0">
                <a:solidFill>
                  <a:srgbClr val="323232"/>
                </a:solidFill>
                <a:latin typeface="Arial"/>
                <a:cs typeface="Arial"/>
              </a:rPr>
              <a:t>In BPMN a collaboration only shows Pools and the message flow between</a:t>
            </a:r>
            <a:r>
              <a:rPr sz="1542" spc="204" dirty="0">
                <a:solidFill>
                  <a:srgbClr val="323232"/>
                </a:solidFill>
                <a:latin typeface="Arial"/>
                <a:cs typeface="Arial"/>
              </a:rPr>
              <a:t> </a:t>
            </a:r>
            <a:r>
              <a:rPr sz="1542" spc="-5" dirty="0">
                <a:solidFill>
                  <a:srgbClr val="323232"/>
                </a:solidFill>
                <a:latin typeface="Arial"/>
                <a:cs typeface="Arial"/>
              </a:rPr>
              <a:t>them</a:t>
            </a:r>
            <a:endParaRPr sz="1542" dirty="0">
              <a:latin typeface="Arial"/>
              <a:cs typeface="Arial"/>
            </a:endParaRPr>
          </a:p>
          <a:p>
            <a:pPr>
              <a:spcBef>
                <a:spcPts val="27"/>
              </a:spcBef>
            </a:pPr>
            <a:endParaRPr sz="1542" dirty="0">
              <a:latin typeface="Arial"/>
              <a:cs typeface="Arial"/>
            </a:endParaRPr>
          </a:p>
          <a:p>
            <a:pPr marR="4607" algn="r"/>
            <a:r>
              <a:rPr sz="1270" spc="-5" dirty="0">
                <a:solidFill>
                  <a:srgbClr val="323232"/>
                </a:solidFill>
                <a:latin typeface="Arial"/>
                <a:cs typeface="Arial"/>
              </a:rPr>
              <a:t>(White &amp; Miers 2008, pp.</a:t>
            </a:r>
            <a:r>
              <a:rPr sz="1270" spc="-32" dirty="0">
                <a:solidFill>
                  <a:srgbClr val="323232"/>
                </a:solidFill>
                <a:latin typeface="Arial"/>
                <a:cs typeface="Arial"/>
              </a:rPr>
              <a:t> </a:t>
            </a:r>
            <a:r>
              <a:rPr sz="1270" spc="-9" dirty="0">
                <a:solidFill>
                  <a:srgbClr val="323232"/>
                </a:solidFill>
                <a:latin typeface="Arial"/>
                <a:cs typeface="Arial"/>
              </a:rPr>
              <a:t>29ff)</a:t>
            </a:r>
            <a:endParaRPr sz="1270" dirty="0">
              <a:latin typeface="Arial"/>
              <a:cs typeface="Arial"/>
            </a:endParaRPr>
          </a:p>
        </p:txBody>
      </p:sp>
    </p:spTree>
    <p:extLst>
      <p:ext uri="{BB962C8B-B14F-4D97-AF65-F5344CB8AC3E}">
        <p14:creationId xmlns:p14="http://schemas.microsoft.com/office/powerpoint/2010/main" val="294637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6843003" cy="749712"/>
          </a:xfrm>
          <a:prstGeom prst="rect">
            <a:avLst/>
          </a:prstGeom>
        </p:spPr>
        <p:txBody>
          <a:bodyPr vert="horz" wrap="square" lIns="0" tIns="10941" rIns="0" bIns="0" rtlCol="0" anchor="ctr">
            <a:spAutoFit/>
          </a:bodyPr>
          <a:lstStyle/>
          <a:p>
            <a:pPr marL="11516">
              <a:lnSpc>
                <a:spcPct val="100000"/>
              </a:lnSpc>
              <a:spcBef>
                <a:spcPts val="86"/>
              </a:spcBef>
            </a:pPr>
            <a:r>
              <a:rPr spc="-9" dirty="0"/>
              <a:t>Orchestration </a:t>
            </a:r>
            <a:r>
              <a:rPr spc="-5" dirty="0"/>
              <a:t>in</a:t>
            </a:r>
            <a:r>
              <a:rPr spc="-23" dirty="0"/>
              <a:t> </a:t>
            </a:r>
            <a:r>
              <a:rPr spc="-9" dirty="0"/>
              <a:t>BPMN</a:t>
            </a:r>
          </a:p>
        </p:txBody>
      </p:sp>
      <p:sp>
        <p:nvSpPr>
          <p:cNvPr id="3" name="object 3"/>
          <p:cNvSpPr txBox="1"/>
          <p:nvPr/>
        </p:nvSpPr>
        <p:spPr>
          <a:xfrm>
            <a:off x="2315987" y="1946037"/>
            <a:ext cx="7880078" cy="1350969"/>
          </a:xfrm>
          <a:prstGeom prst="rect">
            <a:avLst/>
          </a:prstGeom>
        </p:spPr>
        <p:txBody>
          <a:bodyPr vert="horz" wrap="square" lIns="0" tIns="11516" rIns="0" bIns="0" rtlCol="0">
            <a:spAutoFit/>
          </a:bodyPr>
          <a:lstStyle/>
          <a:p>
            <a:pPr marL="321882" marR="4607" indent="-310942">
              <a:spcBef>
                <a:spcPts val="91"/>
              </a:spcBef>
              <a:buChar char="■"/>
              <a:tabLst>
                <a:tab pos="321882" algn="l"/>
                <a:tab pos="322458" algn="l"/>
              </a:tabLst>
            </a:pPr>
            <a:r>
              <a:rPr sz="2176" dirty="0">
                <a:solidFill>
                  <a:srgbClr val="323232"/>
                </a:solidFill>
                <a:latin typeface="Arial"/>
                <a:cs typeface="Arial"/>
              </a:rPr>
              <a:t>A BPMN diagram </a:t>
            </a:r>
            <a:r>
              <a:rPr sz="2176" spc="-5" dirty="0">
                <a:solidFill>
                  <a:srgbClr val="323232"/>
                </a:solidFill>
                <a:latin typeface="Arial"/>
                <a:cs typeface="Arial"/>
              </a:rPr>
              <a:t>may </a:t>
            </a:r>
            <a:r>
              <a:rPr sz="2176" dirty="0">
                <a:solidFill>
                  <a:srgbClr val="323232"/>
                </a:solidFill>
                <a:latin typeface="Arial"/>
                <a:cs typeface="Arial"/>
              </a:rPr>
              <a:t>contain </a:t>
            </a:r>
            <a:r>
              <a:rPr sz="2176" spc="-5" dirty="0">
                <a:solidFill>
                  <a:srgbClr val="323232"/>
                </a:solidFill>
                <a:latin typeface="Arial"/>
                <a:cs typeface="Arial"/>
              </a:rPr>
              <a:t>more than </a:t>
            </a:r>
            <a:r>
              <a:rPr sz="2176" dirty="0">
                <a:solidFill>
                  <a:srgbClr val="323232"/>
                </a:solidFill>
                <a:latin typeface="Arial"/>
                <a:cs typeface="Arial"/>
              </a:rPr>
              <a:t>one </a:t>
            </a:r>
            <a:r>
              <a:rPr sz="2176" i="1" dirty="0">
                <a:solidFill>
                  <a:srgbClr val="323232"/>
                </a:solidFill>
                <a:latin typeface="Arial"/>
                <a:cs typeface="Arial"/>
              </a:rPr>
              <a:t>orchestration. </a:t>
            </a:r>
            <a:r>
              <a:rPr sz="2176" spc="-5" dirty="0">
                <a:solidFill>
                  <a:srgbClr val="323232"/>
                </a:solidFill>
                <a:latin typeface="Arial"/>
                <a:cs typeface="Arial"/>
              </a:rPr>
              <a:t>If  </a:t>
            </a:r>
            <a:r>
              <a:rPr sz="2176" dirty="0">
                <a:solidFill>
                  <a:srgbClr val="323232"/>
                </a:solidFill>
                <a:latin typeface="Arial"/>
                <a:cs typeface="Arial"/>
              </a:rPr>
              <a:t>so, each </a:t>
            </a:r>
            <a:r>
              <a:rPr sz="2176" i="1" spc="-5" dirty="0">
                <a:solidFill>
                  <a:srgbClr val="323232"/>
                </a:solidFill>
                <a:latin typeface="Arial"/>
                <a:cs typeface="Arial"/>
              </a:rPr>
              <a:t>orchestration </a:t>
            </a:r>
            <a:r>
              <a:rPr sz="2176" dirty="0">
                <a:solidFill>
                  <a:srgbClr val="323232"/>
                </a:solidFill>
                <a:latin typeface="Arial"/>
                <a:cs typeface="Arial"/>
              </a:rPr>
              <a:t>appears within its own container called  a </a:t>
            </a:r>
            <a:r>
              <a:rPr sz="2176" spc="-5" dirty="0">
                <a:solidFill>
                  <a:srgbClr val="323232"/>
                </a:solidFill>
                <a:latin typeface="Arial"/>
                <a:cs typeface="Arial"/>
              </a:rPr>
              <a:t>Pool. </a:t>
            </a:r>
            <a:r>
              <a:rPr sz="2176" dirty="0">
                <a:solidFill>
                  <a:srgbClr val="323232"/>
                </a:solidFill>
                <a:latin typeface="Arial"/>
                <a:cs typeface="Arial"/>
              </a:rPr>
              <a:t>Thus, </a:t>
            </a:r>
            <a:r>
              <a:rPr sz="2176" i="1" spc="-5" dirty="0">
                <a:solidFill>
                  <a:srgbClr val="323232"/>
                </a:solidFill>
                <a:latin typeface="Arial"/>
                <a:cs typeface="Arial"/>
              </a:rPr>
              <a:t>orchestrations </a:t>
            </a:r>
            <a:r>
              <a:rPr sz="2176" dirty="0">
                <a:solidFill>
                  <a:srgbClr val="323232"/>
                </a:solidFill>
                <a:latin typeface="Arial"/>
                <a:cs typeface="Arial"/>
              </a:rPr>
              <a:t>(i.e., Processes) </a:t>
            </a:r>
            <a:r>
              <a:rPr sz="2176" spc="-5" dirty="0">
                <a:solidFill>
                  <a:srgbClr val="323232"/>
                </a:solidFill>
                <a:latin typeface="Arial"/>
                <a:cs typeface="Arial"/>
              </a:rPr>
              <a:t>are always  </a:t>
            </a:r>
            <a:r>
              <a:rPr sz="2176" dirty="0">
                <a:solidFill>
                  <a:srgbClr val="323232"/>
                </a:solidFill>
                <a:latin typeface="Arial"/>
                <a:cs typeface="Arial"/>
              </a:rPr>
              <a:t>contained within a</a:t>
            </a:r>
            <a:r>
              <a:rPr sz="2176" spc="-14" dirty="0">
                <a:solidFill>
                  <a:srgbClr val="323232"/>
                </a:solidFill>
                <a:latin typeface="Arial"/>
                <a:cs typeface="Arial"/>
              </a:rPr>
              <a:t> </a:t>
            </a:r>
            <a:r>
              <a:rPr sz="2176" dirty="0">
                <a:solidFill>
                  <a:srgbClr val="323232"/>
                </a:solidFill>
                <a:latin typeface="Arial"/>
                <a:cs typeface="Arial"/>
              </a:rPr>
              <a:t>Pool.</a:t>
            </a:r>
            <a:endParaRPr sz="2176">
              <a:latin typeface="Arial"/>
              <a:cs typeface="Arial"/>
            </a:endParaRPr>
          </a:p>
        </p:txBody>
      </p:sp>
      <p:sp>
        <p:nvSpPr>
          <p:cNvPr id="4" name="object 4"/>
          <p:cNvSpPr/>
          <p:nvPr/>
        </p:nvSpPr>
        <p:spPr>
          <a:xfrm>
            <a:off x="2114686" y="3626275"/>
            <a:ext cx="8438278" cy="2280242"/>
          </a:xfrm>
          <a:prstGeom prst="rect">
            <a:avLst/>
          </a:prstGeom>
          <a:blipFill>
            <a:blip r:embed="rId2" cstate="print"/>
            <a:stretch>
              <a:fillRect/>
            </a:stretch>
          </a:blipFill>
        </p:spPr>
        <p:txBody>
          <a:bodyPr wrap="square" lIns="0" tIns="0" rIns="0" bIns="0" rtlCol="0"/>
          <a:lstStyle/>
          <a:p>
            <a:endParaRPr sz="1632"/>
          </a:p>
        </p:txBody>
      </p:sp>
      <p:sp>
        <p:nvSpPr>
          <p:cNvPr id="5" name="object 5"/>
          <p:cNvSpPr txBox="1"/>
          <p:nvPr/>
        </p:nvSpPr>
        <p:spPr>
          <a:xfrm>
            <a:off x="8258440" y="6012517"/>
            <a:ext cx="1978513" cy="192360"/>
          </a:xfrm>
          <a:prstGeom prst="rect">
            <a:avLst/>
          </a:prstGeom>
        </p:spPr>
        <p:txBody>
          <a:bodyPr vert="horz" wrap="square" lIns="0" tIns="0" rIns="0" bIns="0" rtlCol="0">
            <a:spAutoFit/>
          </a:bodyPr>
          <a:lstStyle/>
          <a:p>
            <a:pPr marL="11516">
              <a:lnSpc>
                <a:spcPts val="1492"/>
              </a:lnSpc>
            </a:pPr>
            <a:r>
              <a:rPr sz="1270" spc="-9" dirty="0">
                <a:solidFill>
                  <a:srgbClr val="323232"/>
                </a:solidFill>
                <a:latin typeface="Arial"/>
                <a:cs typeface="Arial"/>
              </a:rPr>
              <a:t>(White </a:t>
            </a:r>
            <a:r>
              <a:rPr sz="1270" spc="-5" dirty="0">
                <a:solidFill>
                  <a:srgbClr val="323232"/>
                </a:solidFill>
                <a:latin typeface="Arial"/>
                <a:cs typeface="Arial"/>
              </a:rPr>
              <a:t>&amp; Miers 2008, p.</a:t>
            </a:r>
            <a:r>
              <a:rPr sz="1270" spc="-45" dirty="0">
                <a:solidFill>
                  <a:srgbClr val="323232"/>
                </a:solidFill>
                <a:latin typeface="Arial"/>
                <a:cs typeface="Arial"/>
              </a:rPr>
              <a:t> </a:t>
            </a:r>
            <a:r>
              <a:rPr sz="1270" spc="-9" dirty="0">
                <a:solidFill>
                  <a:srgbClr val="323232"/>
                </a:solidFill>
                <a:latin typeface="Arial"/>
                <a:cs typeface="Arial"/>
              </a:rPr>
              <a:t>29)</a:t>
            </a:r>
            <a:endParaRPr sz="1270">
              <a:latin typeface="Arial"/>
              <a:cs typeface="Arial"/>
            </a:endParaRPr>
          </a:p>
        </p:txBody>
      </p:sp>
    </p:spTree>
    <p:extLst>
      <p:ext uri="{BB962C8B-B14F-4D97-AF65-F5344CB8AC3E}">
        <p14:creationId xmlns:p14="http://schemas.microsoft.com/office/powerpoint/2010/main" val="300545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orchestration vs choreography</a:t>
            </a:r>
          </a:p>
        </p:txBody>
      </p:sp>
      <p:pic>
        <p:nvPicPr>
          <p:cNvPr id="1026" name="Picture 2" descr="Architectures of web service orchestration and web service choreography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53" y="2230395"/>
            <a:ext cx="809625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89684" y="5809736"/>
            <a:ext cx="1116227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term Process Conversation refers to the concrete messages that are </a:t>
            </a:r>
            <a:r>
              <a:rPr lang="en-US" dirty="0" smtClean="0">
                <a:latin typeface="Times New Roman" panose="02020603050405020304" pitchFamily="18" charset="0"/>
                <a:cs typeface="Times New Roman" panose="02020603050405020304" pitchFamily="18" charset="0"/>
              </a:rPr>
              <a:t>ex-changed </a:t>
            </a:r>
            <a:r>
              <a:rPr lang="en-US" dirty="0">
                <a:latin typeface="Times New Roman" panose="02020603050405020304" pitchFamily="18" charset="0"/>
                <a:cs typeface="Times New Roman" panose="02020603050405020304" pitchFamily="18" charset="0"/>
              </a:rPr>
              <a:t>as specified in a given process choreography. Therefore, process </a:t>
            </a:r>
            <a:r>
              <a:rPr lang="en-US" dirty="0" smtClean="0">
                <a:latin typeface="Times New Roman" panose="02020603050405020304" pitchFamily="18" charset="0"/>
                <a:cs typeface="Times New Roman" panose="02020603050405020304" pitchFamily="18" charset="0"/>
              </a:rPr>
              <a:t>choreographies </a:t>
            </a:r>
            <a:r>
              <a:rPr lang="en-US" dirty="0">
                <a:latin typeface="Times New Roman" panose="02020603050405020304" pitchFamily="18" charset="0"/>
                <a:cs typeface="Times New Roman" panose="02020603050405020304" pitchFamily="18" charset="0"/>
              </a:rPr>
              <a:t>serve as conversation models.</a:t>
            </a:r>
          </a:p>
        </p:txBody>
      </p:sp>
    </p:spTree>
    <p:extLst>
      <p:ext uri="{BB962C8B-B14F-4D97-AF65-F5344CB8AC3E}">
        <p14:creationId xmlns:p14="http://schemas.microsoft.com/office/powerpoint/2010/main" val="371919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Choreography</a:t>
            </a:r>
            <a:endParaRPr lang="en-US" dirty="0"/>
          </a:p>
        </p:txBody>
      </p:sp>
      <p:sp>
        <p:nvSpPr>
          <p:cNvPr id="3" name="Content Placeholder 2"/>
          <p:cNvSpPr>
            <a:spLocks noGrp="1"/>
          </p:cNvSpPr>
          <p:nvPr>
            <p:ph idx="1"/>
          </p:nvPr>
        </p:nvSpPr>
        <p:spPr/>
        <p:txBody>
          <a:bodyPr>
            <a:normAutofit/>
          </a:bodyPr>
          <a:lstStyle/>
          <a:p>
            <a:r>
              <a:rPr lang="en-US" dirty="0"/>
              <a:t>Choreographies have a central role in ensuring interoperability </a:t>
            </a:r>
            <a:r>
              <a:rPr lang="en-US" dirty="0" smtClean="0"/>
              <a:t>between process orchestrations.</a:t>
            </a:r>
          </a:p>
          <a:p>
            <a:r>
              <a:rPr lang="en-US" dirty="0"/>
              <a:t>It is </a:t>
            </a:r>
            <a:r>
              <a:rPr lang="en-US" dirty="0" smtClean="0"/>
              <a:t>performed </a:t>
            </a:r>
            <a:r>
              <a:rPr lang="en-US" dirty="0"/>
              <a:t>by a participant in </a:t>
            </a:r>
            <a:r>
              <a:rPr lang="en-US" dirty="0" smtClean="0"/>
              <a:t>a business-to-business </a:t>
            </a:r>
            <a:r>
              <a:rPr lang="en-US" dirty="0"/>
              <a:t>collaboration</a:t>
            </a:r>
            <a:r>
              <a:rPr lang="en-US" dirty="0" smtClean="0"/>
              <a:t>.</a:t>
            </a:r>
          </a:p>
          <a:p>
            <a:r>
              <a:rPr lang="en-US" dirty="0"/>
              <a:t>Several industry initiatives are in </a:t>
            </a:r>
            <a:r>
              <a:rPr lang="en-US" dirty="0" smtClean="0"/>
              <a:t>place for </a:t>
            </a:r>
            <a:r>
              <a:rPr lang="en-US" dirty="0"/>
              <a:t>establishing standardized choreographies in particular domains. </a:t>
            </a:r>
            <a:endParaRPr lang="en-US" dirty="0" smtClean="0"/>
          </a:p>
          <a:p>
            <a:r>
              <a:rPr lang="en-US" dirty="0" smtClean="0"/>
              <a:t>Examples: include </a:t>
            </a:r>
            <a:r>
              <a:rPr lang="en-US" b="1" dirty="0" err="1"/>
              <a:t>RosettaNet</a:t>
            </a:r>
            <a:r>
              <a:rPr lang="en-US" dirty="0"/>
              <a:t> for the supply chain domain, </a:t>
            </a:r>
            <a:r>
              <a:rPr lang="en-US" b="1" dirty="0" err="1"/>
              <a:t>SWIFTNet</a:t>
            </a:r>
            <a:r>
              <a:rPr lang="en-US" b="1" dirty="0"/>
              <a:t> </a:t>
            </a:r>
            <a:r>
              <a:rPr lang="en-US" dirty="0"/>
              <a:t>for financial </a:t>
            </a:r>
            <a:r>
              <a:rPr lang="en-US" dirty="0" smtClean="0"/>
              <a:t>services</a:t>
            </a:r>
            <a:r>
              <a:rPr lang="en-US" dirty="0"/>
              <a:t>, and Health Level Seven (</a:t>
            </a:r>
            <a:r>
              <a:rPr lang="en-US" b="1" dirty="0"/>
              <a:t>HL7</a:t>
            </a:r>
            <a:r>
              <a:rPr lang="en-US" dirty="0"/>
              <a:t>) for health care services. </a:t>
            </a:r>
            <a:endParaRPr lang="en-US" dirty="0" smtClean="0"/>
          </a:p>
          <a:p>
            <a:r>
              <a:rPr lang="en-US" dirty="0" smtClean="0"/>
              <a:t>They </a:t>
            </a:r>
            <a:r>
              <a:rPr lang="en-US" dirty="0"/>
              <a:t>all </a:t>
            </a:r>
            <a:r>
              <a:rPr lang="en-US" dirty="0" smtClean="0"/>
              <a:t>define rules </a:t>
            </a:r>
            <a:r>
              <a:rPr lang="en-US" dirty="0"/>
              <a:t>for the collaboration that companies need to comply with in order </a:t>
            </a:r>
            <a:r>
              <a:rPr lang="en-US" dirty="0" smtClean="0"/>
              <a:t>to collaborate </a:t>
            </a:r>
            <a:r>
              <a:rPr lang="en-US" dirty="0"/>
              <a:t>with each other.</a:t>
            </a:r>
          </a:p>
        </p:txBody>
      </p:sp>
    </p:spTree>
    <p:extLst>
      <p:ext uri="{BB962C8B-B14F-4D97-AF65-F5344CB8AC3E}">
        <p14:creationId xmlns:p14="http://schemas.microsoft.com/office/powerpoint/2010/main" val="250967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p>
        </p:txBody>
      </p:sp>
      <p:sp>
        <p:nvSpPr>
          <p:cNvPr id="3" name="Content Placeholder 2"/>
          <p:cNvSpPr>
            <a:spLocks noGrp="1"/>
          </p:cNvSpPr>
          <p:nvPr>
            <p:ph idx="1"/>
          </p:nvPr>
        </p:nvSpPr>
        <p:spPr/>
        <p:txBody>
          <a:bodyPr/>
          <a:lstStyle/>
          <a:p>
            <a:r>
              <a:rPr lang="en-US" dirty="0"/>
              <a:t>By introducing collaboration rules, costs for the individual companies </a:t>
            </a:r>
            <a:r>
              <a:rPr lang="en-US" dirty="0" smtClean="0"/>
              <a:t>are reduced.</a:t>
            </a:r>
          </a:p>
          <a:p>
            <a:r>
              <a:rPr lang="en-US" dirty="0"/>
              <a:t>New companies can join the market more </a:t>
            </a:r>
            <a:r>
              <a:rPr lang="en-US" dirty="0" smtClean="0"/>
              <a:t>easily, since </a:t>
            </a:r>
            <a:r>
              <a:rPr lang="en-US" dirty="0"/>
              <a:t>they know the rules of that domain</a:t>
            </a:r>
            <a:r>
              <a:rPr lang="en-US" dirty="0" smtClean="0"/>
              <a:t>.</a:t>
            </a:r>
          </a:p>
          <a:p>
            <a:r>
              <a:rPr lang="en-US" dirty="0"/>
              <a:t>These collaboration rules are specified by process choreographies.</a:t>
            </a:r>
          </a:p>
        </p:txBody>
      </p:sp>
    </p:spTree>
    <p:extLst>
      <p:ext uri="{BB962C8B-B14F-4D97-AF65-F5344CB8AC3E}">
        <p14:creationId xmlns:p14="http://schemas.microsoft.com/office/powerpoint/2010/main" val="1747139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8239</TotalTime>
  <Words>1404</Words>
  <Application>Microsoft Office PowerPoint</Application>
  <PresentationFormat>Widescreen</PresentationFormat>
  <Paragraphs>131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Garamond</vt:lpstr>
      <vt:lpstr>Times New Roman</vt:lpstr>
      <vt:lpstr>Savon</vt:lpstr>
      <vt:lpstr>Business Process Engineering </vt:lpstr>
      <vt:lpstr>Public vs. Private Processes</vt:lpstr>
      <vt:lpstr>Public and Private Processes</vt:lpstr>
      <vt:lpstr>Private and Public Processes in BPMN</vt:lpstr>
      <vt:lpstr>Orchestration, Choreography, and Collaboration</vt:lpstr>
      <vt:lpstr>Orchestration in BPMN</vt:lpstr>
      <vt:lpstr>process orchestration vs choreography</vt:lpstr>
      <vt:lpstr>Process Choreography</vt:lpstr>
      <vt:lpstr>Process Choreography</vt:lpstr>
      <vt:lpstr>Process Choreography</vt:lpstr>
      <vt:lpstr>Choreography Example</vt:lpstr>
      <vt:lpstr>The phases involved in the development of process choreographies</vt:lpstr>
      <vt:lpstr>Business Engineers</vt:lpstr>
      <vt:lpstr>System Architecture</vt:lpstr>
      <vt:lpstr>Process Choreography Design</vt:lpstr>
      <vt:lpstr>Problem Statement</vt:lpstr>
      <vt:lpstr>High-Level Design-Structural </vt:lpstr>
      <vt:lpstr>High-Level Design-Behaviour</vt:lpstr>
      <vt:lpstr>High-level behavioural model for bidding scenario, with different outcomes</vt:lpstr>
      <vt:lpstr>Collaboration Scenarios</vt:lpstr>
      <vt:lpstr>4. Behavioral interface for seller</vt:lpstr>
      <vt:lpstr>Summary- model for bidding scenario,</vt:lpstr>
      <vt:lpstr>Interaction Model/collabration</vt:lpstr>
      <vt:lpstr>PowerPoint Presentation</vt:lpstr>
      <vt:lpstr>PowerPoint Presentation</vt:lpstr>
      <vt:lpstr>PowerPoint Presentation</vt:lpstr>
      <vt:lpstr>Service Interaction Patterns</vt:lpstr>
      <vt:lpstr>Racing Incoming Messages</vt:lpstr>
      <vt:lpstr>One-To-Many Send</vt:lpstr>
      <vt:lpstr>One-From-Many Receive</vt:lpstr>
      <vt:lpstr>One-To-Many Send/Receive</vt:lpstr>
      <vt:lpstr>contingent requests patter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143</cp:revision>
  <dcterms:created xsi:type="dcterms:W3CDTF">2022-02-09T04:55:57Z</dcterms:created>
  <dcterms:modified xsi:type="dcterms:W3CDTF">2022-04-15T05:08:59Z</dcterms:modified>
</cp:coreProperties>
</file>