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02" r:id="rId1"/>
  </p:sldMasterIdLst>
  <p:notesMasterIdLst>
    <p:notesMasterId r:id="rId29"/>
  </p:notesMasterIdLst>
  <p:sldIdLst>
    <p:sldId id="256" r:id="rId2"/>
    <p:sldId id="308" r:id="rId3"/>
    <p:sldId id="309" r:id="rId4"/>
    <p:sldId id="317" r:id="rId5"/>
    <p:sldId id="318" r:id="rId6"/>
    <p:sldId id="310" r:id="rId7"/>
    <p:sldId id="311" r:id="rId8"/>
    <p:sldId id="332" r:id="rId9"/>
    <p:sldId id="319" r:id="rId10"/>
    <p:sldId id="320" r:id="rId11"/>
    <p:sldId id="321" r:id="rId12"/>
    <p:sldId id="322" r:id="rId13"/>
    <p:sldId id="323" r:id="rId14"/>
    <p:sldId id="312" r:id="rId15"/>
    <p:sldId id="313" r:id="rId16"/>
    <p:sldId id="314" r:id="rId17"/>
    <p:sldId id="315" r:id="rId18"/>
    <p:sldId id="316" r:id="rId19"/>
    <p:sldId id="324" r:id="rId20"/>
    <p:sldId id="325" r:id="rId21"/>
    <p:sldId id="326" r:id="rId22"/>
    <p:sldId id="327" r:id="rId23"/>
    <p:sldId id="328" r:id="rId24"/>
    <p:sldId id="329" r:id="rId25"/>
    <p:sldId id="331" r:id="rId26"/>
    <p:sldId id="330" r:id="rId27"/>
    <p:sldId id="29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CFB4"/>
    <a:srgbClr val="C09200"/>
    <a:srgbClr val="FFE893"/>
    <a:srgbClr val="FFE089"/>
    <a:srgbClr val="FFB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74335" autoAdjust="0"/>
  </p:normalViewPr>
  <p:slideViewPr>
    <p:cSldViewPr snapToGrid="0">
      <p:cViewPr varScale="1">
        <p:scale>
          <a:sx n="53" d="100"/>
          <a:sy n="53" d="100"/>
        </p:scale>
        <p:origin x="20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43A18-0DC0-49E2-8CE5-AB068FFD13D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D6DE1-26EE-495E-8F92-5928125F8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2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97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7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21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6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8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1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3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9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7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8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0E89489-AEBE-439C-933E-91ED45DA7F2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2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1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E89489-AEBE-439C-933E-91ED45DA7F2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56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3" r:id="rId1"/>
    <p:sldLayoutId id="2147484804" r:id="rId2"/>
    <p:sldLayoutId id="2147484805" r:id="rId3"/>
    <p:sldLayoutId id="2147484806" r:id="rId4"/>
    <p:sldLayoutId id="2147484807" r:id="rId5"/>
    <p:sldLayoutId id="2147484808" r:id="rId6"/>
    <p:sldLayoutId id="2147484809" r:id="rId7"/>
    <p:sldLayoutId id="2147484810" r:id="rId8"/>
    <p:sldLayoutId id="2147484811" r:id="rId9"/>
    <p:sldLayoutId id="2147484812" r:id="rId10"/>
    <p:sldLayoutId id="21474848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B527-8687-4640-9FFE-FD5559310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Software Construction &amp; </a:t>
            </a:r>
            <a:br>
              <a:rPr lang="en-US" sz="6000" dirty="0"/>
            </a:br>
            <a:r>
              <a:rPr lang="en-US" sz="6000" dirty="0"/>
              <a:t>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3FB99-E02A-4F6C-8B10-D860A567D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Week 07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DB64-FC64-40A1-A7C5-E82A9AB90044}"/>
              </a:ext>
            </a:extLst>
          </p:cNvPr>
          <p:cNvSpPr txBox="1"/>
          <p:nvPr/>
        </p:nvSpPr>
        <p:spPr>
          <a:xfrm>
            <a:off x="7181636" y="5345039"/>
            <a:ext cx="11851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Abeeha Sattar</a:t>
            </a:r>
          </a:p>
        </p:txBody>
      </p:sp>
    </p:spTree>
    <p:extLst>
      <p:ext uri="{BB962C8B-B14F-4D97-AF65-F5344CB8AC3E}">
        <p14:creationId xmlns:p14="http://schemas.microsoft.com/office/powerpoint/2010/main" val="415599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DF5AB-D1BC-4BE7-AFBF-178EDD46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2011B-7A79-40D0-8764-8F9DD7B23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Set interface</a:t>
            </a:r>
            <a:r>
              <a:rPr lang="en-US" sz="2800" dirty="0"/>
              <a:t> defines a set. It extends Collection and specifies the behavior of a collection that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does not allow duplicate elements</a:t>
            </a:r>
            <a:r>
              <a:rPr lang="en-US" sz="2800" dirty="0"/>
              <a:t>. Therefore, the add( ) method returns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800" dirty="0"/>
              <a:t> if an attempt is made to add duplicate elements to a set. With two exceptions, it does not specify any additional methods of its own. Set is a generic interface that has this declaration: </a:t>
            </a:r>
          </a:p>
          <a:p>
            <a:pPr marL="0" indent="0" algn="just">
              <a:buNone/>
            </a:pPr>
            <a:r>
              <a:rPr lang="en-US" sz="2800" dirty="0">
                <a:latin typeface="Consolas" panose="020B0609020204030204" pitchFamily="49" charset="0"/>
              </a:rPr>
              <a:t>interface Set &lt;E&gt;</a:t>
            </a:r>
          </a:p>
        </p:txBody>
      </p:sp>
    </p:spTree>
    <p:extLst>
      <p:ext uri="{BB962C8B-B14F-4D97-AF65-F5344CB8AC3E}">
        <p14:creationId xmlns:p14="http://schemas.microsoft.com/office/powerpoint/2010/main" val="3037846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7C18-C0A1-4A8A-B35E-0CAE0120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SortedSet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A28CE-9256-4F27-8A9A-B744597C2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The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SortedSet</a:t>
            </a:r>
            <a:r>
              <a:rPr lang="en-US" sz="3600" dirty="0"/>
              <a:t> interface extends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3600" dirty="0"/>
              <a:t> and declares the behavior of a set sorted in </a:t>
            </a:r>
            <a:r>
              <a:rPr lang="en-US" sz="3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ascending order</a:t>
            </a:r>
            <a:r>
              <a:rPr lang="en-US" sz="3600" dirty="0"/>
              <a:t>. </a:t>
            </a:r>
            <a:r>
              <a:rPr lang="en-US" sz="3600" dirty="0" err="1"/>
              <a:t>SortedSet</a:t>
            </a:r>
            <a:r>
              <a:rPr lang="en-US" sz="3600" dirty="0"/>
              <a:t> is a generic interface that has this declaration: 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>
                <a:latin typeface="Consolas" panose="020B0609020204030204" pitchFamily="49" charset="0"/>
              </a:rPr>
              <a:t>interface </a:t>
            </a:r>
            <a:r>
              <a:rPr lang="en-US" sz="3600" dirty="0" err="1">
                <a:latin typeface="Consolas" panose="020B0609020204030204" pitchFamily="49" charset="0"/>
              </a:rPr>
              <a:t>SortedSet</a:t>
            </a:r>
            <a:r>
              <a:rPr lang="en-US" sz="3600" dirty="0">
                <a:latin typeface="Consolas" panose="020B0609020204030204" pitchFamily="49" charset="0"/>
              </a:rPr>
              <a:t> &lt;E&gt;</a:t>
            </a:r>
          </a:p>
        </p:txBody>
      </p:sp>
    </p:spTree>
    <p:extLst>
      <p:ext uri="{BB962C8B-B14F-4D97-AF65-F5344CB8AC3E}">
        <p14:creationId xmlns:p14="http://schemas.microsoft.com/office/powerpoint/2010/main" val="4169660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B4F9-4364-4EB5-9791-23B31694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Queue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91916-DB8A-4CD9-912F-5D6EE70A1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3200" dirty="0"/>
              <a:t>The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Queue interface </a:t>
            </a:r>
            <a:r>
              <a:rPr lang="en-US" sz="3200" dirty="0"/>
              <a:t>extends Collection and declares the behavior of a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3200" dirty="0"/>
              <a:t>, which is often a first-in, first-out list. However, there are types of queues in which the ordering is based upon other criteria. Queue is a generic interface that has this declaration: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>
                <a:latin typeface="Consolas" panose="020B0609020204030204" pitchFamily="49" charset="0"/>
              </a:rPr>
              <a:t>interface Queue &lt;E&gt;</a:t>
            </a:r>
          </a:p>
        </p:txBody>
      </p:sp>
    </p:spTree>
    <p:extLst>
      <p:ext uri="{BB962C8B-B14F-4D97-AF65-F5344CB8AC3E}">
        <p14:creationId xmlns:p14="http://schemas.microsoft.com/office/powerpoint/2010/main" val="746969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0335F-26AA-4C9A-9EDA-DB7C22F3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Deque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B2EA2-EFE8-46CC-85B9-4244C6F33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Deque interface</a:t>
            </a:r>
            <a:r>
              <a:rPr lang="en-US" sz="2800" dirty="0"/>
              <a:t> extends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800" dirty="0"/>
              <a:t> and declares the behavior of a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double-ended queue</a:t>
            </a:r>
            <a:r>
              <a:rPr lang="en-US" sz="2800" dirty="0"/>
              <a:t>. Double-ended queues can function as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standard, first-in, first-out queues or as last-in, first-out stacks</a:t>
            </a:r>
            <a:r>
              <a:rPr lang="en-US" sz="2800" dirty="0"/>
              <a:t>. Deque is a generic interface that has this declaration: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>
                <a:latin typeface="Consolas" panose="020B0609020204030204" pitchFamily="49" charset="0"/>
              </a:rPr>
              <a:t>interface Deque &lt;E&gt;</a:t>
            </a:r>
          </a:p>
        </p:txBody>
      </p:sp>
    </p:spTree>
    <p:extLst>
      <p:ext uri="{BB962C8B-B14F-4D97-AF65-F5344CB8AC3E}">
        <p14:creationId xmlns:p14="http://schemas.microsoft.com/office/powerpoint/2010/main" val="1580499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77847B-CADF-44D3-8247-5B3FDC758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Self Study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3A56D5C-939A-4016-86CD-F4B8E89D55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Table 19-1, 19-2, 19-3, 19-5, 19-6 from Book (Java the complete reference)</a:t>
            </a:r>
          </a:p>
        </p:txBody>
      </p:sp>
    </p:spTree>
    <p:extLst>
      <p:ext uri="{BB962C8B-B14F-4D97-AF65-F5344CB8AC3E}">
        <p14:creationId xmlns:p14="http://schemas.microsoft.com/office/powerpoint/2010/main" val="3115881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6481-0948-40EF-9611-96A79610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Collection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2A392-0A3F-4C33-963C-6F6B3F857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400" dirty="0"/>
          </a:p>
          <a:p>
            <a:pPr algn="just"/>
            <a:r>
              <a:rPr lang="en-US" sz="2800" b="1" u="sng" dirty="0"/>
              <a:t>Collection Classes implement Collection Interfaces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Some of the classes provide full implementations that can be used as-is.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Others are abstract, providing skeletal implementations that are used as starting points for creating concrete collections.</a:t>
            </a:r>
          </a:p>
        </p:txBody>
      </p:sp>
    </p:spTree>
    <p:extLst>
      <p:ext uri="{BB962C8B-B14F-4D97-AF65-F5344CB8AC3E}">
        <p14:creationId xmlns:p14="http://schemas.microsoft.com/office/powerpoint/2010/main" val="1432003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589DCB-CDAA-4746-9A01-98496E682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770"/>
            <a:ext cx="9144000" cy="592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77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73A5-105F-4937-A966-69DB9B984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Classes (</a:t>
            </a:r>
            <a:r>
              <a:rPr lang="en-US" sz="2400" dirty="0"/>
              <a:t>that we will discuss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86002-86DC-4B34-99EE-9406ACBA5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ArrayList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LinkedList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HashSet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4939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1262-F3FC-407D-B5B6-B61FA647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Iterator/</a:t>
            </a:r>
            <a:r>
              <a:rPr lang="en-US" dirty="0" err="1"/>
              <a:t>ListIterator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67C7F-0A41-444B-9149-35505099A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 Iterator</a:t>
            </a:r>
            <a:r>
              <a:rPr lang="en-US" sz="3200" dirty="0"/>
              <a:t> enables you to cycle through a collection, obtaining or removing elements.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 </a:t>
            </a:r>
            <a:r>
              <a:rPr lang="en-US" sz="3200" b="1" dirty="0" err="1"/>
              <a:t>ListIterator</a:t>
            </a:r>
            <a:r>
              <a:rPr lang="en-US" sz="3200" dirty="0"/>
              <a:t> extends Iterator to allow bidirectional traversal of a list, and the modification of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Both are generic interfaces: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latin typeface="Consolas" panose="020B0609020204030204" pitchFamily="49" charset="0"/>
              </a:rPr>
              <a:t>interface Iterator &lt;E&gt;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latin typeface="Consolas" panose="020B0609020204030204" pitchFamily="49" charset="0"/>
              </a:rPr>
              <a:t>interface </a:t>
            </a:r>
            <a:r>
              <a:rPr lang="en-US" sz="3200" dirty="0" err="1">
                <a:latin typeface="Consolas" panose="020B0609020204030204" pitchFamily="49" charset="0"/>
              </a:rPr>
              <a:t>ListIterator</a:t>
            </a:r>
            <a:r>
              <a:rPr lang="en-US" sz="3200" dirty="0">
                <a:latin typeface="Consolas" panose="020B0609020204030204" pitchFamily="49" charset="0"/>
              </a:rPr>
              <a:t> &lt;E&gt;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864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C156-4157-43F2-B9F2-8A004E29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EABAE7-E033-4A77-B4AD-686075267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344" y="2124359"/>
            <a:ext cx="8391312" cy="3778729"/>
          </a:xfrm>
        </p:spPr>
      </p:pic>
    </p:spTree>
    <p:extLst>
      <p:ext uri="{BB962C8B-B14F-4D97-AF65-F5344CB8AC3E}">
        <p14:creationId xmlns:p14="http://schemas.microsoft.com/office/powerpoint/2010/main" val="318663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6901C3-5567-4B19-96FF-4A202AE5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2374991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DED4-3A0D-4F5D-AC6C-549E5929E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ListIterator</a:t>
            </a:r>
            <a:r>
              <a:rPr lang="en-US" dirty="0"/>
              <a:t>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6F414A-299F-4A95-A093-ECCD38EC6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717" y="1752601"/>
            <a:ext cx="5268286" cy="4552923"/>
          </a:xfrm>
        </p:spPr>
      </p:pic>
    </p:spTree>
    <p:extLst>
      <p:ext uri="{BB962C8B-B14F-4D97-AF65-F5344CB8AC3E}">
        <p14:creationId xmlns:p14="http://schemas.microsoft.com/office/powerpoint/2010/main" val="997662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D38E-99A9-4BBA-ABCD-8F6CC307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65EEE-68F3-4B9C-88BC-D7A7EB4AA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an iterator to cycle through the contents of a collection, follow these steps: </a:t>
            </a:r>
          </a:p>
          <a:p>
            <a:endParaRPr lang="en-US" dirty="0"/>
          </a:p>
          <a:p>
            <a:r>
              <a:rPr lang="en-US" dirty="0"/>
              <a:t>1. Obtain an iterator to the start of the collection by calling the collection’s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iterator( ) </a:t>
            </a:r>
            <a:r>
              <a:rPr lang="en-US" dirty="0"/>
              <a:t>method. </a:t>
            </a:r>
          </a:p>
          <a:p>
            <a:r>
              <a:rPr lang="en-US" dirty="0"/>
              <a:t>2. Set up a loop that makes a call to </a:t>
            </a:r>
            <a:r>
              <a:rPr lang="en-US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hasNext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( 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Have the loop iterate as long as </a:t>
            </a:r>
            <a:r>
              <a:rPr lang="en-US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hasNext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( ) </a:t>
            </a:r>
            <a:r>
              <a:rPr lang="en-US" dirty="0"/>
              <a:t>returns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. </a:t>
            </a:r>
          </a:p>
          <a:p>
            <a:r>
              <a:rPr lang="en-US" dirty="0"/>
              <a:t>3. Within the loop, obtain each element by calling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next( 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3538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52452-2BC3-41D5-B73E-809A99E0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 err="1"/>
              <a:t>ListIterator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F1EBA-5F68-4F6C-B358-A22F6B29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For collections that implement List, you can obtain an iterator by calling </a:t>
            </a:r>
            <a:r>
              <a:rPr lang="en-US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listIterator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( )</a:t>
            </a:r>
            <a:r>
              <a:rPr lang="en-US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NOTE: </a:t>
            </a:r>
            <a:r>
              <a:rPr lang="en-US" dirty="0" err="1"/>
              <a:t>ListIterator</a:t>
            </a:r>
            <a:r>
              <a:rPr lang="en-US" dirty="0"/>
              <a:t> is available </a:t>
            </a:r>
            <a:r>
              <a:rPr lang="en-US" b="1" dirty="0">
                <a:solidFill>
                  <a:schemeClr val="accent2"/>
                </a:solidFill>
              </a:rPr>
              <a:t>only</a:t>
            </a:r>
            <a:r>
              <a:rPr lang="en-US" dirty="0"/>
              <a:t> to those collections that implement the List interface.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941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5EEF79-75EE-4386-A320-8EF7890D8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77" y="0"/>
            <a:ext cx="7236528" cy="630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79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DCC73A-49E9-48AA-836A-EECBD5986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76" y="168315"/>
            <a:ext cx="8245647" cy="42763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A1A30C-15F6-49B8-B19F-EBE560126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873" y="5075679"/>
            <a:ext cx="4933950" cy="942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2C49FE-EE3C-4FC0-AD40-4D31EA902D0C}"/>
              </a:ext>
            </a:extLst>
          </p:cNvPr>
          <p:cNvSpPr txBox="1"/>
          <p:nvPr/>
        </p:nvSpPr>
        <p:spPr>
          <a:xfrm>
            <a:off x="1192192" y="5208608"/>
            <a:ext cx="125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Output: </a:t>
            </a:r>
          </a:p>
        </p:txBody>
      </p:sp>
    </p:spTree>
    <p:extLst>
      <p:ext uri="{BB962C8B-B14F-4D97-AF65-F5344CB8AC3E}">
        <p14:creationId xmlns:p14="http://schemas.microsoft.com/office/powerpoint/2010/main" val="203099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9B73E-9FB6-4E5D-9191-E7861989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For-Each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AD01-65E9-4E3C-9648-791FDD7C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/>
              <a:t> can cycle through any collection of objects that implement the </a:t>
            </a:r>
            <a:r>
              <a:rPr lang="en-US" sz="2400" dirty="0" err="1"/>
              <a:t>Iterable</a:t>
            </a:r>
            <a:r>
              <a:rPr lang="en-US" sz="2400" dirty="0"/>
              <a:t> interface</a:t>
            </a:r>
          </a:p>
          <a:p>
            <a:endParaRPr lang="en-US" sz="2400" dirty="0"/>
          </a:p>
          <a:p>
            <a:r>
              <a:rPr lang="en-US" sz="2400" b="1" u="sng" dirty="0"/>
              <a:t>Useful if: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You won’t be modifying the contents of a collection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You won’t be obtaining elements in reverse order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6197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DACBB0-E9C3-4555-ABDA-E43E0ECDF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38"/>
            <a:ext cx="9144000" cy="68349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292105-7BD4-44B0-9677-B3C55A2F5EF6}"/>
              </a:ext>
            </a:extLst>
          </p:cNvPr>
          <p:cNvSpPr txBox="1"/>
          <p:nvPr/>
        </p:nvSpPr>
        <p:spPr>
          <a:xfrm>
            <a:off x="3750197" y="2118167"/>
            <a:ext cx="125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Output: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566FBF-15E2-4F8D-AFBE-3BFE72B6C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989" y="2062780"/>
            <a:ext cx="3956011" cy="59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5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EAE94E-849E-49C5-84E3-A6E172E0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58782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BEA8E-13F4-4D16-9E54-BA16F5E8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Collections Framework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78F010-76C1-4E3F-B443-7C93B5161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Collections Framework is a sophisticated hierarchy of interfaces and classes that provide state-of-the-art technology for managing groups of objects. </a:t>
            </a:r>
          </a:p>
          <a:p>
            <a:endParaRPr lang="en-US" sz="2400" dirty="0"/>
          </a:p>
          <a:p>
            <a:r>
              <a:rPr lang="en-US" sz="2400" dirty="0"/>
              <a:t>The Collections Framework was designed to be </a:t>
            </a:r>
            <a:r>
              <a:rPr lang="en-US" sz="2400" b="1" dirty="0"/>
              <a:t>high performance</a:t>
            </a:r>
            <a:r>
              <a:rPr lang="en-US" sz="2400" dirty="0"/>
              <a:t>. The implementations for the fundamental collections (dynamic arrays, linked lists, trees, and hash tables) are highly efficient.</a:t>
            </a:r>
          </a:p>
        </p:txBody>
      </p:sp>
    </p:spTree>
    <p:extLst>
      <p:ext uri="{BB962C8B-B14F-4D97-AF65-F5344CB8AC3E}">
        <p14:creationId xmlns:p14="http://schemas.microsoft.com/office/powerpoint/2010/main" val="215866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BEA8E-13F4-4D16-9E54-BA16F5E8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Collections Framework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78F010-76C1-4E3F-B443-7C93B5161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entire Collections Framework is built upon a set of standard interfaces.</a:t>
            </a:r>
          </a:p>
          <a:p>
            <a:endParaRPr lang="en-US" sz="2400" dirty="0"/>
          </a:p>
          <a:p>
            <a:r>
              <a:rPr lang="en-US" sz="2400" b="1" dirty="0"/>
              <a:t>Algorithms</a:t>
            </a:r>
            <a:r>
              <a:rPr lang="en-US" sz="2400" dirty="0"/>
              <a:t> are another important part of the collection mechanism.</a:t>
            </a:r>
          </a:p>
          <a:p>
            <a:pPr lvl="1"/>
            <a:r>
              <a:rPr lang="en-US" sz="2200" dirty="0"/>
              <a:t>Algorithms operate on collections and are defined as static methods within the Collections class.</a:t>
            </a:r>
          </a:p>
        </p:txBody>
      </p:sp>
    </p:spTree>
    <p:extLst>
      <p:ext uri="{BB962C8B-B14F-4D97-AF65-F5344CB8AC3E}">
        <p14:creationId xmlns:p14="http://schemas.microsoft.com/office/powerpoint/2010/main" val="674658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BEA8E-13F4-4D16-9E54-BA16F5E8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Collections Framework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78F010-76C1-4E3F-B443-7C93B5161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Iterator</a:t>
            </a:r>
            <a:r>
              <a:rPr lang="en-US" sz="2400" dirty="0"/>
              <a:t> </a:t>
            </a:r>
            <a:r>
              <a:rPr lang="en-US" sz="2400" b="1" dirty="0"/>
              <a:t>interface</a:t>
            </a:r>
            <a:r>
              <a:rPr lang="en-US" sz="2200" dirty="0"/>
              <a:t> is </a:t>
            </a:r>
            <a:r>
              <a:rPr lang="en-US" sz="2400" dirty="0"/>
              <a:t>closely associated with the Collections Framework.</a:t>
            </a:r>
          </a:p>
          <a:p>
            <a:pPr lvl="1"/>
            <a:r>
              <a:rPr lang="en-US" sz="2200" dirty="0"/>
              <a:t>An iterator offers a general-purpose, standardized way of accessing the elements within a collection, one at a time.</a:t>
            </a:r>
          </a:p>
          <a:p>
            <a:pPr lvl="1"/>
            <a:endParaRPr lang="en-US" sz="2200" dirty="0"/>
          </a:p>
          <a:p>
            <a:r>
              <a:rPr lang="en-US" sz="2400" u="sng" dirty="0"/>
              <a:t>An iterator provides a means of enumerating the contents of a collection</a:t>
            </a:r>
          </a:p>
          <a:p>
            <a:endParaRPr lang="en-US" sz="2400" u="sng" dirty="0"/>
          </a:p>
          <a:p>
            <a:r>
              <a:rPr lang="en-US" sz="2400" b="1" u="sng" dirty="0" err="1"/>
              <a:t>Spliterators</a:t>
            </a:r>
            <a:r>
              <a:rPr lang="en-US" sz="2400" dirty="0"/>
              <a:t> are iterators that provide support for parallel iteration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255172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erarchy of Java Collection framework">
            <a:extLst>
              <a:ext uri="{FF2B5EF4-FFF2-40B4-BE49-F238E27FC236}">
                <a16:creationId xmlns:a16="http://schemas.microsoft.com/office/drawing/2014/main" id="{B4A49ECF-4FE7-4A3F-83EB-CFCB4E079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605" y="240500"/>
            <a:ext cx="6949271" cy="581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133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7DEE-7965-49EE-91DA-D45BC44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Collection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1F450-9186-4F45-B77F-68AA0CEA4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The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 interface </a:t>
            </a:r>
            <a:r>
              <a:rPr lang="en-US" sz="3200" dirty="0"/>
              <a:t>is the foundation upon which the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Collections Framework</a:t>
            </a:r>
            <a:r>
              <a:rPr lang="en-US" sz="3200" dirty="0"/>
              <a:t> is built because it must be implemented by any class that defines a collection. Collection is a generic interface that has this declaration</a:t>
            </a:r>
            <a:r>
              <a:rPr lang="en-US" sz="2800" dirty="0"/>
              <a:t>: </a:t>
            </a:r>
          </a:p>
          <a:p>
            <a:pPr algn="just"/>
            <a:r>
              <a:rPr lang="en-US" sz="2800" dirty="0">
                <a:latin typeface="Consolas" panose="020B0609020204030204" pitchFamily="49" charset="0"/>
              </a:rPr>
              <a:t>interface Collection&lt;E&gt;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Here, E specifies the type of objects that the Collection will hold.</a:t>
            </a:r>
          </a:p>
          <a:p>
            <a:endParaRPr lang="en-US" sz="2800" dirty="0"/>
          </a:p>
          <a:p>
            <a:pPr algn="just"/>
            <a:endParaRPr lang="en-US" sz="2800" dirty="0">
              <a:latin typeface="Consolas" panose="020B0609020204030204" pitchFamily="49" charset="0"/>
            </a:endParaRPr>
          </a:p>
          <a:p>
            <a:pPr algn="just"/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48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D762E-A3F8-4D68-BFE7-30C1F3E9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A3E70-3C21-49E1-8E37-0BE82204C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A060F-49E4-4FC1-B347-8FE86814E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604"/>
            <a:ext cx="9144000" cy="433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DE54-908E-46A8-8A52-49C470EF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List Interface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6E587-12E8-42C5-89F4-515729BBF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List interface</a:t>
            </a:r>
            <a:r>
              <a:rPr lang="en-US" sz="2800" dirty="0"/>
              <a:t> extends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en-US" sz="2800" dirty="0"/>
              <a:t> and declares the behavior of a collection that stores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 sequence of elements</a:t>
            </a:r>
            <a:r>
              <a:rPr lang="en-US" sz="2800" dirty="0"/>
              <a:t>. Elements can be inserted or accessed by their position in the list, using a zero-based index. A list may contain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duplicate elements</a:t>
            </a:r>
            <a:r>
              <a:rPr lang="en-US" sz="2800" dirty="0"/>
              <a:t>. List is a generic interface that has this declaration: </a:t>
            </a:r>
          </a:p>
          <a:p>
            <a:pPr algn="just"/>
            <a:r>
              <a:rPr lang="en-US" sz="2800" dirty="0">
                <a:latin typeface="Consolas" panose="020B0609020204030204" pitchFamily="49" charset="0"/>
              </a:rPr>
              <a:t>interface List &lt;E&gt;</a:t>
            </a:r>
          </a:p>
        </p:txBody>
      </p:sp>
    </p:spTree>
    <p:extLst>
      <p:ext uri="{BB962C8B-B14F-4D97-AF65-F5344CB8AC3E}">
        <p14:creationId xmlns:p14="http://schemas.microsoft.com/office/powerpoint/2010/main" val="34300719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4594</TotalTime>
  <Words>794</Words>
  <Application>Microsoft Office PowerPoint</Application>
  <PresentationFormat>On-screen Show (4:3)</PresentationFormat>
  <Paragraphs>85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Courier New</vt:lpstr>
      <vt:lpstr>Retrospect</vt:lpstr>
      <vt:lpstr>Software Construction &amp;  Development</vt:lpstr>
      <vt:lpstr>Collections</vt:lpstr>
      <vt:lpstr>The Collections Framework</vt:lpstr>
      <vt:lpstr>The Collections Framework</vt:lpstr>
      <vt:lpstr>The Collections Framework</vt:lpstr>
      <vt:lpstr>PowerPoint Presentation</vt:lpstr>
      <vt:lpstr>The Collection Interface</vt:lpstr>
      <vt:lpstr>PowerPoint Presentation</vt:lpstr>
      <vt:lpstr>The List Interface </vt:lpstr>
      <vt:lpstr>The Set Interface</vt:lpstr>
      <vt:lpstr>The SortedSet Interface</vt:lpstr>
      <vt:lpstr>The Queue Interface</vt:lpstr>
      <vt:lpstr>The Deque Interface</vt:lpstr>
      <vt:lpstr>Self Study</vt:lpstr>
      <vt:lpstr>The Collection Classes</vt:lpstr>
      <vt:lpstr>PowerPoint Presentation</vt:lpstr>
      <vt:lpstr>Collection Classes (that we will discuss)</vt:lpstr>
      <vt:lpstr>Iterator/ListIterator</vt:lpstr>
      <vt:lpstr>Iterator Methods</vt:lpstr>
      <vt:lpstr>ListIterator Methods</vt:lpstr>
      <vt:lpstr>Using an Iterator</vt:lpstr>
      <vt:lpstr>Using a ListIterator</vt:lpstr>
      <vt:lpstr>PowerPoint Presentation</vt:lpstr>
      <vt:lpstr>PowerPoint Presentation</vt:lpstr>
      <vt:lpstr>Using For-Each</vt:lpstr>
      <vt:lpstr>PowerPoint Presentation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Processing Techniques</dc:title>
  <dc:creator>Fast</dc:creator>
  <cp:lastModifiedBy>Dr. Hassan Jamil Syed</cp:lastModifiedBy>
  <cp:revision>437</cp:revision>
  <dcterms:created xsi:type="dcterms:W3CDTF">2021-08-26T05:50:28Z</dcterms:created>
  <dcterms:modified xsi:type="dcterms:W3CDTF">2022-03-30T02:21:44Z</dcterms:modified>
</cp:coreProperties>
</file>