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2" r:id="rId1"/>
  </p:sldMasterIdLst>
  <p:notesMasterIdLst>
    <p:notesMasterId r:id="rId23"/>
  </p:notesMasterIdLst>
  <p:sldIdLst>
    <p:sldId id="256" r:id="rId2"/>
    <p:sldId id="308" r:id="rId3"/>
    <p:sldId id="312" r:id="rId4"/>
    <p:sldId id="309" r:id="rId5"/>
    <p:sldId id="311" r:id="rId6"/>
    <p:sldId id="310" r:id="rId7"/>
    <p:sldId id="313" r:id="rId8"/>
    <p:sldId id="314" r:id="rId9"/>
    <p:sldId id="315" r:id="rId10"/>
    <p:sldId id="316" r:id="rId11"/>
    <p:sldId id="318" r:id="rId12"/>
    <p:sldId id="317" r:id="rId13"/>
    <p:sldId id="319" r:id="rId14"/>
    <p:sldId id="320" r:id="rId15"/>
    <p:sldId id="325" r:id="rId16"/>
    <p:sldId id="326" r:id="rId17"/>
    <p:sldId id="322" r:id="rId18"/>
    <p:sldId id="323" r:id="rId19"/>
    <p:sldId id="321" r:id="rId20"/>
    <p:sldId id="324" r:id="rId21"/>
    <p:sldId id="29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FB4"/>
    <a:srgbClr val="C09200"/>
    <a:srgbClr val="FFE893"/>
    <a:srgbClr val="FFE089"/>
    <a:srgbClr val="FFB5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86683" autoAdjust="0"/>
  </p:normalViewPr>
  <p:slideViewPr>
    <p:cSldViewPr snapToGrid="0">
      <p:cViewPr varScale="1">
        <p:scale>
          <a:sx n="59" d="100"/>
          <a:sy n="59" d="100"/>
        </p:scale>
        <p:origin x="18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ōshirō" userId="a7559cd061a41bbe" providerId="LiveId" clId="{1D0937BB-E17E-4FC4-95D7-2B93BB3D240E}"/>
    <pc:docChg chg="modSld">
      <pc:chgData name="Tōshirō" userId="a7559cd061a41bbe" providerId="LiveId" clId="{1D0937BB-E17E-4FC4-95D7-2B93BB3D240E}" dt="2022-04-17T08:38:54.414" v="3" actId="1038"/>
      <pc:docMkLst>
        <pc:docMk/>
      </pc:docMkLst>
      <pc:sldChg chg="modSp mod">
        <pc:chgData name="Tōshirō" userId="a7559cd061a41bbe" providerId="LiveId" clId="{1D0937BB-E17E-4FC4-95D7-2B93BB3D240E}" dt="2022-04-17T08:38:54.414" v="3" actId="1038"/>
        <pc:sldMkLst>
          <pc:docMk/>
          <pc:sldMk cId="2401497887" sldId="310"/>
        </pc:sldMkLst>
        <pc:spChg chg="mod">
          <ac:chgData name="Tōshirō" userId="a7559cd061a41bbe" providerId="LiveId" clId="{1D0937BB-E17E-4FC4-95D7-2B93BB3D240E}" dt="2022-04-17T08:38:54.414" v="3" actId="1038"/>
          <ac:spMkLst>
            <pc:docMk/>
            <pc:sldMk cId="2401497887" sldId="310"/>
            <ac:spMk id="3" creationId="{164244F6-29AE-49AC-AC08-008DA009113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43A18-0DC0-49E2-8CE5-AB068FFD13D7}" type="datetimeFigureOut">
              <a:rPr lang="en-US" smtClean="0"/>
              <a:t>4/17/2022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6DE1-26EE-495E-8F92-5928125F8721}" type="slidenum">
              <a:rPr lang="en-US" smtClean="0"/>
              <a:t>‹#›</a:t>
            </a:fld>
            <a:endParaRPr lang="en-US"/>
          </a:p>
        </p:txBody>
      </p:sp>
    </p:spTree>
    <p:extLst>
      <p:ext uri="{BB962C8B-B14F-4D97-AF65-F5344CB8AC3E}">
        <p14:creationId xmlns:p14="http://schemas.microsoft.com/office/powerpoint/2010/main" val="11379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19</a:t>
            </a:fld>
            <a:endParaRPr lang="en-US"/>
          </a:p>
        </p:txBody>
      </p:sp>
    </p:spTree>
    <p:extLst>
      <p:ext uri="{BB962C8B-B14F-4D97-AF65-F5344CB8AC3E}">
        <p14:creationId xmlns:p14="http://schemas.microsoft.com/office/powerpoint/2010/main" val="1522225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89489-AEBE-439C-933E-91ED45DA7F20}"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89489-AEBE-439C-933E-91ED45DA7F20}" type="datetimeFigureOut">
              <a:rPr lang="en-US" smtClean="0"/>
              <a:t>4/17/2022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89489-AEBE-439C-933E-91ED45DA7F20}" type="datetimeFigureOut">
              <a:rPr lang="en-US" smtClean="0"/>
              <a:t>4/17/2022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E89489-AEBE-439C-933E-91ED45DA7F20}" type="datetimeFigureOut">
              <a:rPr lang="en-US" smtClean="0"/>
              <a:t>4/17/2022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4/17/2022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0E89489-AEBE-439C-933E-91ED45DA7F20}" type="datetimeFigureOut">
              <a:rPr lang="en-US" smtClean="0"/>
              <a:t>4/17/2022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03"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Software Construction &amp; </a:t>
            </a:r>
            <a:br>
              <a:rPr lang="en-US" sz="6000" dirty="0"/>
            </a:br>
            <a:r>
              <a:rPr lang="en-US" sz="6000" dirty="0"/>
              <a:t>Development</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dirty="0"/>
              <a:t>Week 11</a:t>
            </a:r>
          </a:p>
        </p:txBody>
      </p:sp>
      <p:sp>
        <p:nvSpPr>
          <p:cNvPr id="5" name="TextBox 4">
            <a:extLst>
              <a:ext uri="{FF2B5EF4-FFF2-40B4-BE49-F238E27FC236}">
                <a16:creationId xmlns:a16="http://schemas.microsoft.com/office/drawing/2014/main" id="{BC4FDB64-FC64-40A1-A7C5-E82A9AB90044}"/>
              </a:ext>
            </a:extLst>
          </p:cNvPr>
          <p:cNvSpPr txBox="1"/>
          <p:nvPr/>
        </p:nvSpPr>
        <p:spPr>
          <a:xfrm>
            <a:off x="7181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68DD-BF9B-416A-AC6F-8A809F768F00}"/>
              </a:ext>
            </a:extLst>
          </p:cNvPr>
          <p:cNvSpPr>
            <a:spLocks noGrp="1"/>
          </p:cNvSpPr>
          <p:nvPr>
            <p:ph type="title"/>
          </p:nvPr>
        </p:nvSpPr>
        <p:spPr/>
        <p:txBody>
          <a:bodyPr/>
          <a:lstStyle/>
          <a:p>
            <a:r>
              <a:rPr lang="en-US" dirty="0"/>
              <a:t>MVVM Pattern</a:t>
            </a:r>
          </a:p>
        </p:txBody>
      </p:sp>
      <p:sp>
        <p:nvSpPr>
          <p:cNvPr id="3" name="Content Placeholder 2">
            <a:extLst>
              <a:ext uri="{FF2B5EF4-FFF2-40B4-BE49-F238E27FC236}">
                <a16:creationId xmlns:a16="http://schemas.microsoft.com/office/drawing/2014/main" id="{26D5E310-28E4-4FB9-BD06-543386D9217C}"/>
              </a:ext>
            </a:extLst>
          </p:cNvPr>
          <p:cNvSpPr>
            <a:spLocks noGrp="1"/>
          </p:cNvSpPr>
          <p:nvPr>
            <p:ph idx="1"/>
          </p:nvPr>
        </p:nvSpPr>
        <p:spPr/>
        <p:txBody>
          <a:bodyPr/>
          <a:lstStyle/>
          <a:p>
            <a:pPr algn="l" fontAlgn="base">
              <a:buFont typeface="Arial" panose="020B0604020202020204" pitchFamily="34" charset="0"/>
              <a:buChar char="•"/>
            </a:pPr>
            <a:r>
              <a:rPr lang="en-US" b="1" i="0" dirty="0">
                <a:solidFill>
                  <a:srgbClr val="273239"/>
                </a:solidFill>
                <a:effectLst/>
                <a:latin typeface="urw-din"/>
              </a:rPr>
              <a:t>Model:</a:t>
            </a:r>
            <a:r>
              <a:rPr lang="en-US" b="0" i="0" dirty="0">
                <a:solidFill>
                  <a:srgbClr val="273239"/>
                </a:solidFill>
                <a:effectLst/>
                <a:latin typeface="urw-din"/>
              </a:rPr>
              <a:t> This layer is responsible for the abstraction of the data sources. Model and </a:t>
            </a:r>
            <a:r>
              <a:rPr lang="en-US" b="0" i="0" dirty="0" err="1">
                <a:solidFill>
                  <a:srgbClr val="273239"/>
                </a:solidFill>
                <a:effectLst/>
                <a:latin typeface="urw-din"/>
              </a:rPr>
              <a:t>ViewModel</a:t>
            </a:r>
            <a:r>
              <a:rPr lang="en-US" b="0" i="0" dirty="0">
                <a:solidFill>
                  <a:srgbClr val="273239"/>
                </a:solidFill>
                <a:effectLst/>
                <a:latin typeface="urw-din"/>
              </a:rPr>
              <a:t> work together to get and save the data.</a:t>
            </a:r>
          </a:p>
          <a:p>
            <a:pPr algn="l" fontAlgn="base">
              <a:buFont typeface="Arial" panose="020B0604020202020204" pitchFamily="34" charset="0"/>
              <a:buChar char="•"/>
            </a:pPr>
            <a:r>
              <a:rPr lang="en-US" b="1" i="0" dirty="0">
                <a:solidFill>
                  <a:srgbClr val="273239"/>
                </a:solidFill>
                <a:effectLst/>
                <a:latin typeface="urw-din"/>
              </a:rPr>
              <a:t>View:</a:t>
            </a:r>
            <a:r>
              <a:rPr lang="en-US" b="0" i="0" dirty="0">
                <a:solidFill>
                  <a:srgbClr val="273239"/>
                </a:solidFill>
                <a:effectLst/>
                <a:latin typeface="urw-din"/>
              </a:rPr>
              <a:t> The purpose of this layer is to inform the </a:t>
            </a:r>
            <a:r>
              <a:rPr lang="en-US" b="0" i="0" dirty="0" err="1">
                <a:solidFill>
                  <a:srgbClr val="273239"/>
                </a:solidFill>
                <a:effectLst/>
                <a:latin typeface="urw-din"/>
              </a:rPr>
              <a:t>ViewModel</a:t>
            </a:r>
            <a:r>
              <a:rPr lang="en-US" b="0" i="0" dirty="0">
                <a:solidFill>
                  <a:srgbClr val="273239"/>
                </a:solidFill>
                <a:effectLst/>
                <a:latin typeface="urw-din"/>
              </a:rPr>
              <a:t> about the user’s action. This layer observes the </a:t>
            </a:r>
            <a:r>
              <a:rPr lang="en-US" b="0" i="0" dirty="0" err="1">
                <a:solidFill>
                  <a:srgbClr val="273239"/>
                </a:solidFill>
                <a:effectLst/>
                <a:latin typeface="urw-din"/>
              </a:rPr>
              <a:t>ViewModel</a:t>
            </a:r>
            <a:r>
              <a:rPr lang="en-US" b="0" i="0" dirty="0">
                <a:solidFill>
                  <a:srgbClr val="273239"/>
                </a:solidFill>
                <a:effectLst/>
                <a:latin typeface="urw-din"/>
              </a:rPr>
              <a:t> and does not contain any kind of application logic.</a:t>
            </a:r>
          </a:p>
          <a:p>
            <a:pPr algn="l" fontAlgn="base">
              <a:buFont typeface="Arial" panose="020B0604020202020204" pitchFamily="34" charset="0"/>
              <a:buChar char="•"/>
            </a:pPr>
            <a:r>
              <a:rPr lang="en-US" b="1" i="0" dirty="0" err="1">
                <a:solidFill>
                  <a:srgbClr val="273239"/>
                </a:solidFill>
                <a:effectLst/>
                <a:latin typeface="urw-din"/>
              </a:rPr>
              <a:t>ViewModel</a:t>
            </a:r>
            <a:r>
              <a:rPr lang="en-US" b="1" i="0" dirty="0">
                <a:solidFill>
                  <a:srgbClr val="273239"/>
                </a:solidFill>
                <a:effectLst/>
                <a:latin typeface="urw-din"/>
              </a:rPr>
              <a:t>:</a:t>
            </a:r>
            <a:r>
              <a:rPr lang="en-US" b="0" i="0" dirty="0">
                <a:solidFill>
                  <a:srgbClr val="273239"/>
                </a:solidFill>
                <a:effectLst/>
                <a:latin typeface="urw-din"/>
              </a:rPr>
              <a:t> </a:t>
            </a:r>
            <a:r>
              <a:rPr lang="en-US" b="0" i="0" dirty="0">
                <a:solidFill>
                  <a:srgbClr val="292929"/>
                </a:solidFill>
                <a:effectLst/>
                <a:latin typeface="charter"/>
              </a:rPr>
              <a:t>It is responsible for exposing methods, commands, and other properties that help to maintain the state of the view, manipulate the model as the result of actions on the view, and trigger events in the view itself. </a:t>
            </a:r>
            <a:endParaRPr lang="en-US" b="0" i="0" dirty="0">
              <a:solidFill>
                <a:srgbClr val="273239"/>
              </a:solidFill>
              <a:effectLst/>
              <a:latin typeface="urw-din"/>
            </a:endParaRPr>
          </a:p>
          <a:p>
            <a:r>
              <a:rPr lang="en-US" b="0" i="0" dirty="0">
                <a:solidFill>
                  <a:srgbClr val="292929"/>
                </a:solidFill>
                <a:effectLst/>
                <a:latin typeface="charter"/>
              </a:rPr>
              <a:t>View has a reference to View-Model but View-Model has no information about the View.</a:t>
            </a:r>
            <a:endParaRPr lang="en-US" dirty="0"/>
          </a:p>
          <a:p>
            <a:endParaRPr lang="en-US" dirty="0"/>
          </a:p>
        </p:txBody>
      </p:sp>
    </p:spTree>
    <p:extLst>
      <p:ext uri="{BB962C8B-B14F-4D97-AF65-F5344CB8AC3E}">
        <p14:creationId xmlns:p14="http://schemas.microsoft.com/office/powerpoint/2010/main" val="157014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0F08-B626-4AF8-A17C-8779064B6B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B044A2-5A29-477C-83B3-73A735233825}"/>
              </a:ext>
            </a:extLst>
          </p:cNvPr>
          <p:cNvSpPr>
            <a:spLocks noGrp="1"/>
          </p:cNvSpPr>
          <p:nvPr>
            <p:ph idx="1"/>
          </p:nvPr>
        </p:nvSpPr>
        <p:spPr/>
        <p:txBody>
          <a:bodyPr/>
          <a:lstStyle/>
          <a:p>
            <a:r>
              <a:rPr lang="en-US" b="0" i="0" dirty="0">
                <a:solidFill>
                  <a:srgbClr val="292929"/>
                </a:solidFill>
                <a:effectLst/>
                <a:latin typeface="charter"/>
              </a:rPr>
              <a:t>MVVM pattern supports two-way data binding between View and View-Model.</a:t>
            </a:r>
          </a:p>
          <a:p>
            <a:endParaRPr lang="en-US" dirty="0">
              <a:solidFill>
                <a:srgbClr val="292929"/>
              </a:solidFill>
              <a:latin typeface="charter"/>
            </a:endParaRPr>
          </a:p>
          <a:p>
            <a:r>
              <a:rPr lang="en-US" b="0" i="0" dirty="0">
                <a:solidFill>
                  <a:srgbClr val="292929"/>
                </a:solidFill>
                <a:effectLst/>
                <a:latin typeface="charter"/>
              </a:rPr>
              <a:t>Generally, the View-Model utilizes the observer pattern to inform changes in the View-Model to the Model.</a:t>
            </a:r>
            <a:endParaRPr lang="en-US" dirty="0"/>
          </a:p>
        </p:txBody>
      </p:sp>
    </p:spTree>
    <p:extLst>
      <p:ext uri="{BB962C8B-B14F-4D97-AF65-F5344CB8AC3E}">
        <p14:creationId xmlns:p14="http://schemas.microsoft.com/office/powerpoint/2010/main" val="396023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68DD-BF9B-416A-AC6F-8A809F768F00}"/>
              </a:ext>
            </a:extLst>
          </p:cNvPr>
          <p:cNvSpPr>
            <a:spLocks noGrp="1"/>
          </p:cNvSpPr>
          <p:nvPr>
            <p:ph type="title"/>
          </p:nvPr>
        </p:nvSpPr>
        <p:spPr/>
        <p:txBody>
          <a:bodyPr/>
          <a:lstStyle/>
          <a:p>
            <a:r>
              <a:rPr lang="en-US" dirty="0"/>
              <a:t>MVVM Pattern</a:t>
            </a:r>
          </a:p>
        </p:txBody>
      </p:sp>
      <p:pic>
        <p:nvPicPr>
          <p:cNvPr id="5" name="Content Placeholder 4">
            <a:extLst>
              <a:ext uri="{FF2B5EF4-FFF2-40B4-BE49-F238E27FC236}">
                <a16:creationId xmlns:a16="http://schemas.microsoft.com/office/drawing/2014/main" id="{95214C80-721C-490E-B9AF-1E551759B991}"/>
              </a:ext>
            </a:extLst>
          </p:cNvPr>
          <p:cNvPicPr>
            <a:picLocks noGrp="1" noChangeAspect="1"/>
          </p:cNvPicPr>
          <p:nvPr>
            <p:ph idx="1"/>
          </p:nvPr>
        </p:nvPicPr>
        <p:blipFill>
          <a:blip r:embed="rId2"/>
          <a:stretch>
            <a:fillRect/>
          </a:stretch>
        </p:blipFill>
        <p:spPr>
          <a:xfrm>
            <a:off x="1250950" y="2147888"/>
            <a:ext cx="6686550" cy="3419475"/>
          </a:xfrm>
        </p:spPr>
      </p:pic>
    </p:spTree>
    <p:extLst>
      <p:ext uri="{BB962C8B-B14F-4D97-AF65-F5344CB8AC3E}">
        <p14:creationId xmlns:p14="http://schemas.microsoft.com/office/powerpoint/2010/main" val="116379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0063-4D3A-401F-9CB0-D67E504087B4}"/>
              </a:ext>
            </a:extLst>
          </p:cNvPr>
          <p:cNvSpPr>
            <a:spLocks noGrp="1"/>
          </p:cNvSpPr>
          <p:nvPr>
            <p:ph type="title"/>
          </p:nvPr>
        </p:nvSpPr>
        <p:spPr/>
        <p:txBody>
          <a:bodyPr/>
          <a:lstStyle/>
          <a:p>
            <a:r>
              <a:rPr lang="en-US" dirty="0"/>
              <a:t>Advantages of MVVP</a:t>
            </a:r>
          </a:p>
        </p:txBody>
      </p:sp>
      <p:sp>
        <p:nvSpPr>
          <p:cNvPr id="3" name="Content Placeholder 2">
            <a:extLst>
              <a:ext uri="{FF2B5EF4-FFF2-40B4-BE49-F238E27FC236}">
                <a16:creationId xmlns:a16="http://schemas.microsoft.com/office/drawing/2014/main" id="{B8BF5230-9BC6-4907-AC06-25E3D20EFDC5}"/>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Enhance the reusability of code.</a:t>
            </a:r>
          </a:p>
          <a:p>
            <a:pPr algn="l" fontAlgn="base">
              <a:buFont typeface="Arial" panose="020B0604020202020204" pitchFamily="34" charset="0"/>
              <a:buChar char="•"/>
            </a:pPr>
            <a:r>
              <a:rPr lang="en-US" b="0" i="0" dirty="0">
                <a:solidFill>
                  <a:srgbClr val="273239"/>
                </a:solidFill>
                <a:effectLst/>
                <a:latin typeface="urw-din"/>
              </a:rPr>
              <a:t>All modules are independent which improves the testability of each layer.</a:t>
            </a:r>
          </a:p>
          <a:p>
            <a:pPr algn="l" fontAlgn="base">
              <a:buFont typeface="Arial" panose="020B0604020202020204" pitchFamily="34" charset="0"/>
              <a:buChar char="•"/>
            </a:pPr>
            <a:r>
              <a:rPr lang="en-US" b="0" i="0" dirty="0">
                <a:solidFill>
                  <a:srgbClr val="273239"/>
                </a:solidFill>
                <a:effectLst/>
                <a:latin typeface="urw-din"/>
              </a:rPr>
              <a:t>Makes project files maintainable and easy to make changes.</a:t>
            </a:r>
          </a:p>
          <a:p>
            <a:endParaRPr lang="en-US" dirty="0"/>
          </a:p>
        </p:txBody>
      </p:sp>
    </p:spTree>
    <p:extLst>
      <p:ext uri="{BB962C8B-B14F-4D97-AF65-F5344CB8AC3E}">
        <p14:creationId xmlns:p14="http://schemas.microsoft.com/office/powerpoint/2010/main" val="3701324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0063-4D3A-401F-9CB0-D67E504087B4}"/>
              </a:ext>
            </a:extLst>
          </p:cNvPr>
          <p:cNvSpPr>
            <a:spLocks noGrp="1"/>
          </p:cNvSpPr>
          <p:nvPr>
            <p:ph type="title"/>
          </p:nvPr>
        </p:nvSpPr>
        <p:spPr/>
        <p:txBody>
          <a:bodyPr/>
          <a:lstStyle/>
          <a:p>
            <a:r>
              <a:rPr lang="en-US" dirty="0"/>
              <a:t>Disadvantages of MVVP</a:t>
            </a:r>
          </a:p>
        </p:txBody>
      </p:sp>
      <p:sp>
        <p:nvSpPr>
          <p:cNvPr id="3" name="Content Placeholder 2">
            <a:extLst>
              <a:ext uri="{FF2B5EF4-FFF2-40B4-BE49-F238E27FC236}">
                <a16:creationId xmlns:a16="http://schemas.microsoft.com/office/drawing/2014/main" id="{B8BF5230-9BC6-4907-AC06-25E3D20EFDC5}"/>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This design pattern is not ideal for small projects.</a:t>
            </a:r>
          </a:p>
          <a:p>
            <a:pPr algn="l" fontAlgn="base">
              <a:buFont typeface="Arial" panose="020B0604020202020204" pitchFamily="34" charset="0"/>
              <a:buChar char="•"/>
            </a:pPr>
            <a:r>
              <a:rPr lang="en-US" b="0" i="0" dirty="0">
                <a:solidFill>
                  <a:srgbClr val="273239"/>
                </a:solidFill>
                <a:effectLst/>
                <a:latin typeface="urw-din"/>
              </a:rPr>
              <a:t>If the data binding logic is too complex, the application debug will be a little harder.</a:t>
            </a:r>
          </a:p>
          <a:p>
            <a:endParaRPr lang="en-US" dirty="0"/>
          </a:p>
        </p:txBody>
      </p:sp>
    </p:spTree>
    <p:extLst>
      <p:ext uri="{BB962C8B-B14F-4D97-AF65-F5344CB8AC3E}">
        <p14:creationId xmlns:p14="http://schemas.microsoft.com/office/powerpoint/2010/main" val="3007445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B528A1D-3AC9-4178-8FBF-D5D0BFEE1AFA}"/>
              </a:ext>
            </a:extLst>
          </p:cNvPr>
          <p:cNvGraphicFramePr>
            <a:graphicFrameLocks noGrp="1"/>
          </p:cNvGraphicFramePr>
          <p:nvPr>
            <p:ph idx="1"/>
            <p:extLst>
              <p:ext uri="{D42A27DB-BD31-4B8C-83A1-F6EECF244321}">
                <p14:modId xmlns:p14="http://schemas.microsoft.com/office/powerpoint/2010/main" val="3439069820"/>
              </p:ext>
            </p:extLst>
          </p:nvPr>
        </p:nvGraphicFramePr>
        <p:xfrm>
          <a:off x="836908" y="1262535"/>
          <a:ext cx="7299702" cy="4953088"/>
        </p:xfrm>
        <a:graphic>
          <a:graphicData uri="http://schemas.openxmlformats.org/drawingml/2006/table">
            <a:tbl>
              <a:tblPr firstRow="1" firstCol="1" bandRow="1">
                <a:tableStyleId>{69CF1AB2-1976-4502-BF36-3FF5EA218861}</a:tableStyleId>
              </a:tblPr>
              <a:tblGrid>
                <a:gridCol w="3649851">
                  <a:extLst>
                    <a:ext uri="{9D8B030D-6E8A-4147-A177-3AD203B41FA5}">
                      <a16:colId xmlns:a16="http://schemas.microsoft.com/office/drawing/2014/main" val="4251074726"/>
                    </a:ext>
                  </a:extLst>
                </a:gridCol>
                <a:gridCol w="3649851">
                  <a:extLst>
                    <a:ext uri="{9D8B030D-6E8A-4147-A177-3AD203B41FA5}">
                      <a16:colId xmlns:a16="http://schemas.microsoft.com/office/drawing/2014/main" val="2323222131"/>
                    </a:ext>
                  </a:extLst>
                </a:gridCol>
              </a:tblGrid>
              <a:tr h="817217">
                <a:tc>
                  <a:txBody>
                    <a:bodyPr/>
                    <a:lstStyle/>
                    <a:p>
                      <a:pPr marL="0" marR="0" algn="ctr" fontAlgn="base">
                        <a:lnSpc>
                          <a:spcPct val="107000"/>
                        </a:lnSpc>
                        <a:spcBef>
                          <a:spcPts val="0"/>
                        </a:spcBef>
                        <a:spcAft>
                          <a:spcPts val="750"/>
                        </a:spcAft>
                      </a:pPr>
                      <a:r>
                        <a:rPr lang="en-US" sz="2400">
                          <a:effectLst/>
                        </a:rPr>
                        <a:t>MVC(Model View Controller)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72821" marR="72821" marT="72821" marB="72821" anchor="b"/>
                </a:tc>
                <a:tc>
                  <a:txBody>
                    <a:bodyPr/>
                    <a:lstStyle/>
                    <a:p>
                      <a:pPr marL="0" marR="0" algn="ctr" fontAlgn="base">
                        <a:lnSpc>
                          <a:spcPct val="107000"/>
                        </a:lnSpc>
                        <a:spcBef>
                          <a:spcPts val="0"/>
                        </a:spcBef>
                        <a:spcAft>
                          <a:spcPts val="750"/>
                        </a:spcAft>
                      </a:pPr>
                      <a:r>
                        <a:rPr lang="en-US" sz="2400">
                          <a:effectLst/>
                        </a:rPr>
                        <a:t>MVP(Model View Presenter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72821" marR="72821" marT="72821" marB="72821" anchor="b"/>
                </a:tc>
                <a:extLst>
                  <a:ext uri="{0D108BD9-81ED-4DB2-BD59-A6C34878D82A}">
                    <a16:rowId xmlns:a16="http://schemas.microsoft.com/office/drawing/2014/main" val="593924501"/>
                  </a:ext>
                </a:extLst>
              </a:tr>
              <a:tr h="1347360">
                <a:tc>
                  <a:txBody>
                    <a:bodyPr/>
                    <a:lstStyle/>
                    <a:p>
                      <a:pPr marL="0" marR="0">
                        <a:lnSpc>
                          <a:spcPct val="107000"/>
                        </a:lnSpc>
                        <a:spcBef>
                          <a:spcPts val="0"/>
                        </a:spcBef>
                        <a:spcAft>
                          <a:spcPts val="0"/>
                        </a:spcAft>
                      </a:pPr>
                      <a:r>
                        <a:rPr lang="en-US" sz="1800" b="0" dirty="0">
                          <a:effectLst/>
                        </a:rPr>
                        <a:t>One of the oldest software architecture</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tc>
                  <a:txBody>
                    <a:bodyPr/>
                    <a:lstStyle/>
                    <a:p>
                      <a:pPr marL="0" marR="0">
                        <a:lnSpc>
                          <a:spcPct val="107000"/>
                        </a:lnSpc>
                        <a:spcBef>
                          <a:spcPts val="0"/>
                        </a:spcBef>
                        <a:spcAft>
                          <a:spcPts val="0"/>
                        </a:spcAft>
                      </a:pPr>
                      <a:r>
                        <a:rPr lang="en-US" sz="1800" dirty="0">
                          <a:effectLst/>
                        </a:rPr>
                        <a:t>Developed as the second iteration of software architecture which is advance from MVC.</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extLst>
                  <a:ext uri="{0D108BD9-81ED-4DB2-BD59-A6C34878D82A}">
                    <a16:rowId xmlns:a16="http://schemas.microsoft.com/office/drawing/2014/main" val="1267075563"/>
                  </a:ext>
                </a:extLst>
              </a:tr>
              <a:tr h="1347360">
                <a:tc>
                  <a:txBody>
                    <a:bodyPr/>
                    <a:lstStyle/>
                    <a:p>
                      <a:pPr marL="0" marR="0">
                        <a:lnSpc>
                          <a:spcPct val="107000"/>
                        </a:lnSpc>
                        <a:spcBef>
                          <a:spcPts val="0"/>
                        </a:spcBef>
                        <a:spcAft>
                          <a:spcPts val="0"/>
                        </a:spcAft>
                      </a:pPr>
                      <a:r>
                        <a:rPr lang="en-US" sz="1800" b="0" dirty="0">
                          <a:effectLst/>
                        </a:rPr>
                        <a:t>UI(View) and data-access mechanism(Model) are tightly coupled.</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tc>
                  <a:txBody>
                    <a:bodyPr/>
                    <a:lstStyle/>
                    <a:p>
                      <a:pPr marL="0" marR="0">
                        <a:lnSpc>
                          <a:spcPct val="107000"/>
                        </a:lnSpc>
                        <a:spcBef>
                          <a:spcPts val="0"/>
                        </a:spcBef>
                        <a:spcAft>
                          <a:spcPts val="0"/>
                        </a:spcAft>
                      </a:pPr>
                      <a:r>
                        <a:rPr lang="en-US" sz="1800" dirty="0">
                          <a:effectLst/>
                        </a:rPr>
                        <a:t>The View is loosely coupled to the Model.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extLst>
                  <a:ext uri="{0D108BD9-81ED-4DB2-BD59-A6C34878D82A}">
                    <a16:rowId xmlns:a16="http://schemas.microsoft.com/office/drawing/2014/main" val="937260215"/>
                  </a:ext>
                </a:extLst>
              </a:tr>
              <a:tr h="1347360">
                <a:tc>
                  <a:txBody>
                    <a:bodyPr/>
                    <a:lstStyle/>
                    <a:p>
                      <a:pPr marL="0" marR="0">
                        <a:lnSpc>
                          <a:spcPct val="107000"/>
                        </a:lnSpc>
                        <a:spcBef>
                          <a:spcPts val="0"/>
                        </a:spcBef>
                        <a:spcAft>
                          <a:spcPts val="0"/>
                        </a:spcAft>
                      </a:pPr>
                      <a:r>
                        <a:rPr lang="en-US" sz="1800" b="0" dirty="0">
                          <a:effectLst/>
                        </a:rPr>
                        <a:t>Controller and View layer falls in the same activity/fragment</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tc>
                  <a:txBody>
                    <a:bodyPr/>
                    <a:lstStyle/>
                    <a:p>
                      <a:pPr marL="0" marR="0">
                        <a:lnSpc>
                          <a:spcPct val="107000"/>
                        </a:lnSpc>
                        <a:spcBef>
                          <a:spcPts val="0"/>
                        </a:spcBef>
                        <a:spcAft>
                          <a:spcPts val="0"/>
                        </a:spcAft>
                      </a:pPr>
                      <a:r>
                        <a:rPr lang="en-US" sz="1800" dirty="0">
                          <a:effectLst/>
                        </a:rPr>
                        <a:t>Communication between View-Presenter and Presenter-Model happens via an interface.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extLst>
                  <a:ext uri="{0D108BD9-81ED-4DB2-BD59-A6C34878D82A}">
                    <a16:rowId xmlns:a16="http://schemas.microsoft.com/office/drawing/2014/main" val="251906730"/>
                  </a:ext>
                </a:extLst>
              </a:tr>
            </a:tbl>
          </a:graphicData>
        </a:graphic>
      </p:graphicFrame>
      <p:sp>
        <p:nvSpPr>
          <p:cNvPr id="5" name="Rectangle 1">
            <a:extLst>
              <a:ext uri="{FF2B5EF4-FFF2-40B4-BE49-F238E27FC236}">
                <a16:creationId xmlns:a16="http://schemas.microsoft.com/office/drawing/2014/main" id="{B9FBFA3F-3573-4B9E-BA2E-9101E885BAA4}"/>
              </a:ext>
            </a:extLst>
          </p:cNvPr>
          <p:cNvSpPr>
            <a:spLocks noChangeArrowheads="1"/>
          </p:cNvSpPr>
          <p:nvPr/>
        </p:nvSpPr>
        <p:spPr bwMode="auto">
          <a:xfrm>
            <a:off x="528493" y="462316"/>
            <a:ext cx="840127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Key Differences Between MVC and MVP Design Pattern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7569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7AAD6-8675-4FC4-AF4C-5B0AC3BB0A21}"/>
              </a:ext>
            </a:extLst>
          </p:cNvPr>
          <p:cNvSpPr>
            <a:spLocks noGrp="1"/>
          </p:cNvSpPr>
          <p:nvPr>
            <p:ph type="title"/>
          </p:nvPr>
        </p:nvSpPr>
        <p:spPr>
          <a:xfrm>
            <a:off x="822960" y="286604"/>
            <a:ext cx="7543800" cy="937761"/>
          </a:xfrm>
        </p:spPr>
        <p:txBody>
          <a:bodyPr>
            <a:normAutofit/>
          </a:bodyPr>
          <a:lstStyle/>
          <a:p>
            <a:pPr lvl="0" eaLnBrk="0" fontAlgn="base" hangingPunct="0">
              <a:lnSpc>
                <a:spcPct val="100000"/>
              </a:lnSpc>
              <a:spcAft>
                <a:spcPct val="0"/>
              </a:spcAft>
            </a:pPr>
            <a:r>
              <a:rPr lang="en-US" altLang="en-US" sz="2400" b="1" dirty="0">
                <a:solidFill>
                  <a:srgbClr val="273239"/>
                </a:solidFill>
                <a:latin typeface="Calibri" panose="020F0502020204030204" pitchFamily="34" charset="0"/>
                <a:ea typeface="Times New Roman" panose="02020603050405020304" pitchFamily="18" charset="0"/>
                <a:cs typeface="Arial" panose="020B0604020202020204" pitchFamily="34" charset="0"/>
              </a:rPr>
              <a:t>Key Differences Between MVC and MVP Design Pattern</a:t>
            </a:r>
            <a:r>
              <a:rPr lang="en-US" altLang="en-US" sz="1200" b="1" dirty="0">
                <a:solidFill>
                  <a:schemeClr val="tx1"/>
                </a:solidFill>
                <a:latin typeface="Calibri" panose="020F0502020204030204" pitchFamily="34" charset="0"/>
                <a:ea typeface="Times New Roman" panose="02020603050405020304" pitchFamily="18" charset="0"/>
                <a:cs typeface="Arial" panose="020B0604020202020204" pitchFamily="34" charset="0"/>
              </a:rPr>
              <a:t> (continued)</a:t>
            </a:r>
            <a:endParaRPr lang="en-US" sz="2400" dirty="0"/>
          </a:p>
        </p:txBody>
      </p:sp>
      <p:graphicFrame>
        <p:nvGraphicFramePr>
          <p:cNvPr id="4" name="Content Placeholder 3">
            <a:extLst>
              <a:ext uri="{FF2B5EF4-FFF2-40B4-BE49-F238E27FC236}">
                <a16:creationId xmlns:a16="http://schemas.microsoft.com/office/drawing/2014/main" id="{20058E41-2B47-4EE4-88C0-8D9D7B7F38F7}"/>
              </a:ext>
            </a:extLst>
          </p:cNvPr>
          <p:cNvGraphicFramePr>
            <a:graphicFrameLocks noGrp="1"/>
          </p:cNvGraphicFramePr>
          <p:nvPr>
            <p:ph idx="1"/>
            <p:extLst>
              <p:ext uri="{D42A27DB-BD31-4B8C-83A1-F6EECF244321}">
                <p14:modId xmlns:p14="http://schemas.microsoft.com/office/powerpoint/2010/main" val="600633841"/>
              </p:ext>
            </p:extLst>
          </p:nvPr>
        </p:nvGraphicFramePr>
        <p:xfrm>
          <a:off x="822325" y="1846263"/>
          <a:ext cx="7299702" cy="4368556"/>
        </p:xfrm>
        <a:graphic>
          <a:graphicData uri="http://schemas.openxmlformats.org/drawingml/2006/table">
            <a:tbl>
              <a:tblPr firstRow="1" firstCol="1" bandRow="1">
                <a:tableStyleId>{69CF1AB2-1976-4502-BF36-3FF5EA218861}</a:tableStyleId>
              </a:tblPr>
              <a:tblGrid>
                <a:gridCol w="3649851">
                  <a:extLst>
                    <a:ext uri="{9D8B030D-6E8A-4147-A177-3AD203B41FA5}">
                      <a16:colId xmlns:a16="http://schemas.microsoft.com/office/drawing/2014/main" val="1735446288"/>
                    </a:ext>
                  </a:extLst>
                </a:gridCol>
                <a:gridCol w="3649851">
                  <a:extLst>
                    <a:ext uri="{9D8B030D-6E8A-4147-A177-3AD203B41FA5}">
                      <a16:colId xmlns:a16="http://schemas.microsoft.com/office/drawing/2014/main" val="3149563231"/>
                    </a:ext>
                  </a:extLst>
                </a:gridCol>
              </a:tblGrid>
              <a:tr h="1013135">
                <a:tc>
                  <a:txBody>
                    <a:bodyPr/>
                    <a:lstStyle/>
                    <a:p>
                      <a:pPr marL="0" marR="0">
                        <a:lnSpc>
                          <a:spcPct val="107000"/>
                        </a:lnSpc>
                        <a:spcBef>
                          <a:spcPts val="0"/>
                        </a:spcBef>
                        <a:spcAft>
                          <a:spcPts val="0"/>
                        </a:spcAft>
                      </a:pPr>
                      <a:r>
                        <a:rPr lang="en-US" sz="1600" b="0" dirty="0">
                          <a:effectLst/>
                        </a:rPr>
                        <a:t>User inputs are handled by Controller which instructs the model for further operations.</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tc>
                  <a:txBody>
                    <a:bodyPr/>
                    <a:lstStyle/>
                    <a:p>
                      <a:pPr marL="0" marR="0">
                        <a:lnSpc>
                          <a:spcPct val="107000"/>
                        </a:lnSpc>
                        <a:spcBef>
                          <a:spcPts val="0"/>
                        </a:spcBef>
                        <a:spcAft>
                          <a:spcPts val="0"/>
                        </a:spcAft>
                      </a:pPr>
                      <a:r>
                        <a:rPr lang="en-US" sz="1600" b="0">
                          <a:effectLst/>
                        </a:rPr>
                        <a:t>User inputs are handled by View which instructs the presenter to call appropriate functions.</a:t>
                      </a:r>
                      <a:endParaRPr lang="en-US" sz="1200" b="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extLst>
                  <a:ext uri="{0D108BD9-81ED-4DB2-BD59-A6C34878D82A}">
                    <a16:rowId xmlns:a16="http://schemas.microsoft.com/office/drawing/2014/main" val="53737738"/>
                  </a:ext>
                </a:extLst>
              </a:tr>
              <a:tr h="1329149">
                <a:tc>
                  <a:txBody>
                    <a:bodyPr/>
                    <a:lstStyle/>
                    <a:p>
                      <a:pPr marL="0" marR="0">
                        <a:lnSpc>
                          <a:spcPct val="107000"/>
                        </a:lnSpc>
                        <a:spcBef>
                          <a:spcPts val="0"/>
                        </a:spcBef>
                        <a:spcAft>
                          <a:spcPts val="0"/>
                        </a:spcAft>
                      </a:pPr>
                      <a:r>
                        <a:rPr lang="en-US" sz="1600" b="0" dirty="0">
                          <a:effectLst/>
                        </a:rPr>
                        <a:t>The many-to-one relationship exists between Controller and View as one Controller can select different View based upon required operations.</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tc>
                  <a:txBody>
                    <a:bodyPr/>
                    <a:lstStyle/>
                    <a:p>
                      <a:pPr marL="0" marR="0">
                        <a:lnSpc>
                          <a:spcPct val="107000"/>
                        </a:lnSpc>
                        <a:spcBef>
                          <a:spcPts val="0"/>
                        </a:spcBef>
                        <a:spcAft>
                          <a:spcPts val="0"/>
                        </a:spcAft>
                      </a:pPr>
                      <a:r>
                        <a:rPr lang="en-US" sz="1600" b="0">
                          <a:effectLst/>
                        </a:rPr>
                        <a:t>The one-to-one relationship exists between Presenter and View as one Presenter class manages one View at a time.</a:t>
                      </a:r>
                      <a:endParaRPr lang="en-US" sz="1200" b="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extLst>
                  <a:ext uri="{0D108BD9-81ED-4DB2-BD59-A6C34878D82A}">
                    <a16:rowId xmlns:a16="http://schemas.microsoft.com/office/drawing/2014/main" val="1400276455"/>
                  </a:ext>
                </a:extLst>
              </a:tr>
              <a:tr h="1329149">
                <a:tc>
                  <a:txBody>
                    <a:bodyPr/>
                    <a:lstStyle/>
                    <a:p>
                      <a:pPr marL="0" marR="0">
                        <a:lnSpc>
                          <a:spcPct val="107000"/>
                        </a:lnSpc>
                        <a:spcBef>
                          <a:spcPts val="0"/>
                        </a:spcBef>
                        <a:spcAft>
                          <a:spcPts val="0"/>
                        </a:spcAft>
                      </a:pPr>
                      <a:r>
                        <a:rPr lang="en-US" sz="1600" b="0" dirty="0">
                          <a:effectLst/>
                        </a:rPr>
                        <a:t>The Controller is the overall in charge as it creates the appropriate View and interacts with the Model according to the user’s request.</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tc>
                  <a:txBody>
                    <a:bodyPr/>
                    <a:lstStyle/>
                    <a:p>
                      <a:pPr marL="0" marR="0">
                        <a:lnSpc>
                          <a:spcPct val="107000"/>
                        </a:lnSpc>
                        <a:spcBef>
                          <a:spcPts val="0"/>
                        </a:spcBef>
                        <a:spcAft>
                          <a:spcPts val="0"/>
                        </a:spcAft>
                      </a:pPr>
                      <a:r>
                        <a:rPr lang="en-US" sz="1600" b="0">
                          <a:effectLst/>
                        </a:rPr>
                        <a:t>The View is the overall in charge in this schema as View call methods of Presenter which further directs Model.</a:t>
                      </a:r>
                      <a:endParaRPr lang="en-US" sz="1200" b="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extLst>
                  <a:ext uri="{0D108BD9-81ED-4DB2-BD59-A6C34878D82A}">
                    <a16:rowId xmlns:a16="http://schemas.microsoft.com/office/drawing/2014/main" val="3229867750"/>
                  </a:ext>
                </a:extLst>
              </a:tr>
              <a:tr h="697123">
                <a:tc>
                  <a:txBody>
                    <a:bodyPr/>
                    <a:lstStyle/>
                    <a:p>
                      <a:pPr marL="0" marR="0">
                        <a:lnSpc>
                          <a:spcPct val="107000"/>
                        </a:lnSpc>
                        <a:spcBef>
                          <a:spcPts val="0"/>
                        </a:spcBef>
                        <a:spcAft>
                          <a:spcPts val="0"/>
                        </a:spcAft>
                      </a:pPr>
                      <a:r>
                        <a:rPr lang="en-US" sz="1600" b="0" dirty="0">
                          <a:effectLst/>
                        </a:rPr>
                        <a:t>Limited support to Unit Testing</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tc>
                  <a:txBody>
                    <a:bodyPr/>
                    <a:lstStyle/>
                    <a:p>
                      <a:pPr marL="0" marR="0">
                        <a:lnSpc>
                          <a:spcPct val="107000"/>
                        </a:lnSpc>
                        <a:spcBef>
                          <a:spcPts val="0"/>
                        </a:spcBef>
                        <a:spcAft>
                          <a:spcPts val="0"/>
                        </a:spcAft>
                      </a:pPr>
                      <a:r>
                        <a:rPr lang="en-US" sz="1600" b="0" dirty="0">
                          <a:effectLst/>
                        </a:rPr>
                        <a:t>Unit Testing is highly supported.</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extLst>
                  <a:ext uri="{0D108BD9-81ED-4DB2-BD59-A6C34878D82A}">
                    <a16:rowId xmlns:a16="http://schemas.microsoft.com/office/drawing/2014/main" val="3430180577"/>
                  </a:ext>
                </a:extLst>
              </a:tr>
            </a:tbl>
          </a:graphicData>
        </a:graphic>
      </p:graphicFrame>
    </p:spTree>
    <p:extLst>
      <p:ext uri="{BB962C8B-B14F-4D97-AF65-F5344CB8AC3E}">
        <p14:creationId xmlns:p14="http://schemas.microsoft.com/office/powerpoint/2010/main" val="3158765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17C2-C21C-4879-AAA9-531236C790E2}"/>
              </a:ext>
            </a:extLst>
          </p:cNvPr>
          <p:cNvSpPr>
            <a:spLocks noGrp="1"/>
          </p:cNvSpPr>
          <p:nvPr>
            <p:ph type="title"/>
          </p:nvPr>
        </p:nvSpPr>
        <p:spPr>
          <a:xfrm>
            <a:off x="822960" y="-480314"/>
            <a:ext cx="7543800" cy="1450757"/>
          </a:xfrm>
        </p:spPr>
        <p:txBody>
          <a:bodyPr/>
          <a:lstStyle/>
          <a:p>
            <a:r>
              <a:rPr lang="en-US" dirty="0"/>
              <a:t>Differences b/w MVC &amp; MVP</a:t>
            </a:r>
          </a:p>
        </p:txBody>
      </p:sp>
      <p:graphicFrame>
        <p:nvGraphicFramePr>
          <p:cNvPr id="4" name="Content Placeholder 3">
            <a:extLst>
              <a:ext uri="{FF2B5EF4-FFF2-40B4-BE49-F238E27FC236}">
                <a16:creationId xmlns:a16="http://schemas.microsoft.com/office/drawing/2014/main" id="{4C8B36CD-F6D1-4746-A20C-AF59106F60D4}"/>
              </a:ext>
            </a:extLst>
          </p:cNvPr>
          <p:cNvGraphicFramePr>
            <a:graphicFrameLocks noGrp="1"/>
          </p:cNvGraphicFramePr>
          <p:nvPr>
            <p:ph idx="1"/>
            <p:extLst>
              <p:ext uri="{D42A27DB-BD31-4B8C-83A1-F6EECF244321}">
                <p14:modId xmlns:p14="http://schemas.microsoft.com/office/powerpoint/2010/main" val="1683578658"/>
              </p:ext>
            </p:extLst>
          </p:nvPr>
        </p:nvGraphicFramePr>
        <p:xfrm>
          <a:off x="0" y="970444"/>
          <a:ext cx="9144000" cy="5682636"/>
        </p:xfrm>
        <a:graphic>
          <a:graphicData uri="http://schemas.openxmlformats.org/drawingml/2006/table">
            <a:tbl>
              <a:tblPr/>
              <a:tblGrid>
                <a:gridCol w="4572000">
                  <a:extLst>
                    <a:ext uri="{9D8B030D-6E8A-4147-A177-3AD203B41FA5}">
                      <a16:colId xmlns:a16="http://schemas.microsoft.com/office/drawing/2014/main" val="3282808336"/>
                    </a:ext>
                  </a:extLst>
                </a:gridCol>
                <a:gridCol w="4572000">
                  <a:extLst>
                    <a:ext uri="{9D8B030D-6E8A-4147-A177-3AD203B41FA5}">
                      <a16:colId xmlns:a16="http://schemas.microsoft.com/office/drawing/2014/main" val="1550772321"/>
                    </a:ext>
                  </a:extLst>
                </a:gridCol>
              </a:tblGrid>
              <a:tr h="252493">
                <a:tc>
                  <a:txBody>
                    <a:bodyPr/>
                    <a:lstStyle/>
                    <a:p>
                      <a:pPr algn="ctr" fontAlgn="t"/>
                      <a:r>
                        <a:rPr lang="en-US" sz="2000" b="1">
                          <a:solidFill>
                            <a:srgbClr val="4D5968"/>
                          </a:solidFill>
                          <a:effectLst/>
                          <a:latin typeface="Nunito Sans" pitchFamily="2" charset="0"/>
                        </a:rPr>
                        <a:t>MVC</a:t>
                      </a:r>
                      <a:endParaRPr lang="en-US" sz="2000">
                        <a:solidFill>
                          <a:srgbClr val="4D5968"/>
                        </a:solidFill>
                        <a:effectLst/>
                        <a:latin typeface="Nunito Sans" pitchFamily="2" charset="0"/>
                      </a:endParaRP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US" sz="2000" b="1">
                          <a:solidFill>
                            <a:srgbClr val="4D5968"/>
                          </a:solidFill>
                          <a:effectLst/>
                          <a:latin typeface="Nunito Sans" pitchFamily="2" charset="0"/>
                        </a:rPr>
                        <a:t>MVP</a:t>
                      </a:r>
                      <a:endParaRPr lang="en-US" sz="2000">
                        <a:solidFill>
                          <a:srgbClr val="4D5968"/>
                        </a:solidFill>
                        <a:effectLst/>
                        <a:latin typeface="Nunito Sans" pitchFamily="2" charset="0"/>
                      </a:endParaRP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633465136"/>
                  </a:ext>
                </a:extLst>
              </a:tr>
              <a:tr h="477212">
                <a:tc>
                  <a:txBody>
                    <a:bodyPr/>
                    <a:lstStyle/>
                    <a:p>
                      <a:pPr algn="l" fontAlgn="t"/>
                      <a:r>
                        <a:rPr lang="en-US" sz="2000">
                          <a:effectLst/>
                        </a:rPr>
                        <a:t>The controller acts as a bridge between view and model layers and hence provides the user interface to the application.</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a:effectLst/>
                        </a:rPr>
                        <a:t>The presenter is used to show the output to the user with the interface. The view is more or less connected only with the model.</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950268083"/>
                  </a:ext>
                </a:extLst>
              </a:tr>
              <a:tr h="477212">
                <a:tc>
                  <a:txBody>
                    <a:bodyPr/>
                    <a:lstStyle/>
                    <a:p>
                      <a:pPr algn="l" fontAlgn="t"/>
                      <a:r>
                        <a:rPr lang="en-US" sz="2000">
                          <a:effectLst/>
                        </a:rPr>
                        <a:t>The coupling in MVC is between the Controller and View to handle the business logic and hence to present the result.</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a:effectLst/>
                        </a:rPr>
                        <a:t>There is a tight coupling between view and presenter, and a change in view affects the presenter’s user interface.</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259824660"/>
                  </a:ext>
                </a:extLst>
              </a:tr>
              <a:tr h="477212">
                <a:tc>
                  <a:txBody>
                    <a:bodyPr/>
                    <a:lstStyle/>
                    <a:p>
                      <a:pPr algn="l" fontAlgn="t"/>
                      <a:r>
                        <a:rPr lang="en-US" sz="2000" dirty="0">
                          <a:effectLst/>
                        </a:rPr>
                        <a:t>Only one user interface is used, which is most basic as this is the primary architecture evolved into designing the application.</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a:effectLst/>
                        </a:rPr>
                        <a:t>Since the user interface is used more, there are a large number of interfaces that make the architecture heavy.</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728218545"/>
                  </a:ext>
                </a:extLst>
              </a:tr>
              <a:tr h="477212">
                <a:tc>
                  <a:txBody>
                    <a:bodyPr/>
                    <a:lstStyle/>
                    <a:p>
                      <a:pPr algn="l" fontAlgn="t"/>
                      <a:r>
                        <a:rPr lang="en-US" sz="2000" dirty="0">
                          <a:effectLst/>
                        </a:rPr>
                        <a:t>Business logic and any other logics are present only in the model layer where the data is present.</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dirty="0">
                          <a:effectLst/>
                        </a:rPr>
                        <a:t>Business logic and UI are separate, and hence testing is done easily on the layers as separate and also as integration testing.</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523703381"/>
                  </a:ext>
                </a:extLst>
              </a:tr>
              <a:tr h="477212">
                <a:tc>
                  <a:txBody>
                    <a:bodyPr/>
                    <a:lstStyle/>
                    <a:p>
                      <a:pPr algn="l" fontAlgn="t"/>
                      <a:r>
                        <a:rPr lang="en-US" sz="2000">
                          <a:effectLst/>
                        </a:rPr>
                        <a:t>Debugging is done with the help of ASP.NET, and it takes some time to complete the compilation of the codes.</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dirty="0">
                          <a:effectLst/>
                        </a:rPr>
                        <a:t>Debugging is easy for MVP applications, and it will not take much time to do the compiling using the architecture.</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68995851"/>
                  </a:ext>
                </a:extLst>
              </a:tr>
            </a:tbl>
          </a:graphicData>
        </a:graphic>
      </p:graphicFrame>
    </p:spTree>
    <p:extLst>
      <p:ext uri="{BB962C8B-B14F-4D97-AF65-F5344CB8AC3E}">
        <p14:creationId xmlns:p14="http://schemas.microsoft.com/office/powerpoint/2010/main" val="321598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D4624E5-49C1-4473-BE2D-E7A5508ABC75}"/>
              </a:ext>
            </a:extLst>
          </p:cNvPr>
          <p:cNvGraphicFramePr>
            <a:graphicFrameLocks noGrp="1"/>
          </p:cNvGraphicFramePr>
          <p:nvPr>
            <p:ph idx="1"/>
            <p:extLst>
              <p:ext uri="{D42A27DB-BD31-4B8C-83A1-F6EECF244321}">
                <p14:modId xmlns:p14="http://schemas.microsoft.com/office/powerpoint/2010/main" val="3112646197"/>
              </p:ext>
            </p:extLst>
          </p:nvPr>
        </p:nvGraphicFramePr>
        <p:xfrm>
          <a:off x="22860" y="1038386"/>
          <a:ext cx="9144000" cy="5558190"/>
        </p:xfrm>
        <a:graphic>
          <a:graphicData uri="http://schemas.openxmlformats.org/drawingml/2006/table">
            <a:tbl>
              <a:tblPr/>
              <a:tblGrid>
                <a:gridCol w="4572000">
                  <a:extLst>
                    <a:ext uri="{9D8B030D-6E8A-4147-A177-3AD203B41FA5}">
                      <a16:colId xmlns:a16="http://schemas.microsoft.com/office/drawing/2014/main" val="2378493913"/>
                    </a:ext>
                  </a:extLst>
                </a:gridCol>
                <a:gridCol w="4572000">
                  <a:extLst>
                    <a:ext uri="{9D8B030D-6E8A-4147-A177-3AD203B41FA5}">
                      <a16:colId xmlns:a16="http://schemas.microsoft.com/office/drawing/2014/main" val="1911721179"/>
                    </a:ext>
                  </a:extLst>
                </a:gridCol>
              </a:tblGrid>
              <a:tr h="879590">
                <a:tc>
                  <a:txBody>
                    <a:bodyPr/>
                    <a:lstStyle/>
                    <a:p>
                      <a:pPr algn="l" rtl="0" fontAlgn="t"/>
                      <a:r>
                        <a:rPr lang="en-US" sz="1800" dirty="0">
                          <a:effectLst/>
                        </a:rPr>
                        <a:t>The layers are separated in a proper divided manner, and the controller connects both the other layers of the architecture.</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rtl="0" fontAlgn="t"/>
                      <a:r>
                        <a:rPr lang="en-US" sz="1800" dirty="0">
                          <a:effectLst/>
                        </a:rPr>
                        <a:t>The layers are separated and hence the fragments and activity classes are ensured to work in their manner.</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649893159"/>
                  </a:ext>
                </a:extLst>
              </a:tr>
              <a:tr h="879590">
                <a:tc>
                  <a:txBody>
                    <a:bodyPr/>
                    <a:lstStyle/>
                    <a:p>
                      <a:pPr algn="l" rtl="0" fontAlgn="t"/>
                      <a:r>
                        <a:rPr lang="en-US" sz="1800">
                          <a:effectLst/>
                        </a:rPr>
                        <a:t>New releases are done easily in MVC architecture and the version release of ASP.NET. It helps the architecture be updated.</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rtl="0" fontAlgn="t"/>
                      <a:r>
                        <a:rPr lang="en-US" sz="1800" dirty="0">
                          <a:effectLst/>
                        </a:rPr>
                        <a:t>New releases cannot be done easily in the MVP architecture, and maintenance and availability cannot always be ensured in the architecture.</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032272457"/>
                  </a:ext>
                </a:extLst>
              </a:tr>
              <a:tr h="879590">
                <a:tc>
                  <a:txBody>
                    <a:bodyPr/>
                    <a:lstStyle/>
                    <a:p>
                      <a:pPr algn="l" rtl="0" fontAlgn="t"/>
                      <a:r>
                        <a:rPr lang="en-US" sz="1800" dirty="0">
                          <a:effectLst/>
                        </a:rPr>
                        <a:t>Unit testing is done in MVC as the layers are properly separated from one another.</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rtl="0" fontAlgn="t"/>
                      <a:r>
                        <a:rPr lang="en-US" sz="1800" dirty="0">
                          <a:effectLst/>
                        </a:rPr>
                        <a:t>The logic and application lie in the business logic that is present in the Model layer. Core testing cannot be done in this case.</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672748776"/>
                  </a:ext>
                </a:extLst>
              </a:tr>
              <a:tr h="879590">
                <a:tc>
                  <a:txBody>
                    <a:bodyPr/>
                    <a:lstStyle/>
                    <a:p>
                      <a:pPr algn="l" rtl="0" fontAlgn="t"/>
                      <a:r>
                        <a:rPr lang="en-US" sz="1800">
                          <a:effectLst/>
                        </a:rPr>
                        <a:t>GUI is controlled in the controller layer, and this helps to do the testing in the layering section alone.</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rtl="0" fontAlgn="t"/>
                      <a:r>
                        <a:rPr lang="en-US" sz="1800" dirty="0">
                          <a:effectLst/>
                        </a:rPr>
                        <a:t>UI and automation create troubles in the testing phase, and it is better to do their testing before going with core logic testing.</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648480522"/>
                  </a:ext>
                </a:extLst>
              </a:tr>
              <a:tr h="879590">
                <a:tc>
                  <a:txBody>
                    <a:bodyPr/>
                    <a:lstStyle/>
                    <a:p>
                      <a:pPr algn="l" rtl="0" fontAlgn="t"/>
                      <a:r>
                        <a:rPr lang="en-US" sz="1800">
                          <a:effectLst/>
                        </a:rPr>
                        <a:t>It shows only one view and cannot accommodate complex views in the application. This will disrupt the architecture.</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rtl="0" fontAlgn="t"/>
                      <a:r>
                        <a:rPr lang="en-US" sz="1800" dirty="0">
                          <a:effectLst/>
                        </a:rPr>
                        <a:t>View to the presenter is mapped as one to one interaction. Different views have different views on the application.</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467088899"/>
                  </a:ext>
                </a:extLst>
              </a:tr>
              <a:tr h="1160240">
                <a:tc>
                  <a:txBody>
                    <a:bodyPr/>
                    <a:lstStyle/>
                    <a:p>
                      <a:pPr algn="l" rtl="0" fontAlgn="t"/>
                      <a:r>
                        <a:rPr lang="en-US" sz="1800" dirty="0">
                          <a:effectLst/>
                        </a:rPr>
                        <a:t>Data is retrieved from the model layer, and updating those data is done only in the controller layer. Due to the division, other layers are not involved in any of the activities.</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rtl="0" fontAlgn="t"/>
                      <a:r>
                        <a:rPr lang="en-US" sz="1800" dirty="0">
                          <a:effectLst/>
                        </a:rPr>
                        <a:t>Data is retrieved from the model layer, and updates to the data are done in both the presenter layer and view layer.</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853524668"/>
                  </a:ext>
                </a:extLst>
              </a:tr>
            </a:tbl>
          </a:graphicData>
        </a:graphic>
      </p:graphicFrame>
      <p:sp>
        <p:nvSpPr>
          <p:cNvPr id="2" name="Title 1">
            <a:extLst>
              <a:ext uri="{FF2B5EF4-FFF2-40B4-BE49-F238E27FC236}">
                <a16:creationId xmlns:a16="http://schemas.microsoft.com/office/drawing/2014/main" id="{D329B91E-D4CB-4450-A4F4-6691E2C74FDF}"/>
              </a:ext>
            </a:extLst>
          </p:cNvPr>
          <p:cNvSpPr>
            <a:spLocks noGrp="1"/>
          </p:cNvSpPr>
          <p:nvPr>
            <p:ph type="title"/>
          </p:nvPr>
        </p:nvSpPr>
        <p:spPr>
          <a:xfrm>
            <a:off x="822960" y="286605"/>
            <a:ext cx="7543800" cy="751782"/>
          </a:xfrm>
        </p:spPr>
        <p:txBody>
          <a:bodyPr>
            <a:noAutofit/>
          </a:bodyPr>
          <a:lstStyle/>
          <a:p>
            <a:r>
              <a:rPr lang="en-US" sz="3600" dirty="0"/>
              <a:t>Differences b/w MVC &amp; MVP(continued)</a:t>
            </a:r>
          </a:p>
        </p:txBody>
      </p:sp>
    </p:spTree>
    <p:extLst>
      <p:ext uri="{BB962C8B-B14F-4D97-AF65-F5344CB8AC3E}">
        <p14:creationId xmlns:p14="http://schemas.microsoft.com/office/powerpoint/2010/main" val="3513095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9110-D50A-48BC-910D-463AA1170A7A}"/>
              </a:ext>
            </a:extLst>
          </p:cNvPr>
          <p:cNvSpPr>
            <a:spLocks noGrp="1"/>
          </p:cNvSpPr>
          <p:nvPr>
            <p:ph type="title"/>
          </p:nvPr>
        </p:nvSpPr>
        <p:spPr>
          <a:xfrm>
            <a:off x="822959" y="-549140"/>
            <a:ext cx="7681943" cy="1450757"/>
          </a:xfrm>
        </p:spPr>
        <p:txBody>
          <a:bodyPr/>
          <a:lstStyle/>
          <a:p>
            <a:r>
              <a:rPr lang="en-US" dirty="0"/>
              <a:t>Differences b/w MVP &amp; MVVM</a:t>
            </a:r>
          </a:p>
        </p:txBody>
      </p:sp>
      <p:graphicFrame>
        <p:nvGraphicFramePr>
          <p:cNvPr id="4" name="Content Placeholder 3">
            <a:extLst>
              <a:ext uri="{FF2B5EF4-FFF2-40B4-BE49-F238E27FC236}">
                <a16:creationId xmlns:a16="http://schemas.microsoft.com/office/drawing/2014/main" id="{21EA5A13-0EBF-4198-B22C-EA3C1565A607}"/>
              </a:ext>
            </a:extLst>
          </p:cNvPr>
          <p:cNvGraphicFramePr>
            <a:graphicFrameLocks noGrp="1"/>
          </p:cNvGraphicFramePr>
          <p:nvPr>
            <p:ph idx="1"/>
            <p:extLst>
              <p:ext uri="{D42A27DB-BD31-4B8C-83A1-F6EECF244321}">
                <p14:modId xmlns:p14="http://schemas.microsoft.com/office/powerpoint/2010/main" val="1440461278"/>
              </p:ext>
            </p:extLst>
          </p:nvPr>
        </p:nvGraphicFramePr>
        <p:xfrm>
          <a:off x="-9832" y="901618"/>
          <a:ext cx="9153832" cy="5220156"/>
        </p:xfrm>
        <a:graphic>
          <a:graphicData uri="http://schemas.openxmlformats.org/drawingml/2006/table">
            <a:tbl>
              <a:tblPr/>
              <a:tblGrid>
                <a:gridCol w="4675531">
                  <a:extLst>
                    <a:ext uri="{9D8B030D-6E8A-4147-A177-3AD203B41FA5}">
                      <a16:colId xmlns:a16="http://schemas.microsoft.com/office/drawing/2014/main" val="452298825"/>
                    </a:ext>
                  </a:extLst>
                </a:gridCol>
                <a:gridCol w="4478301">
                  <a:extLst>
                    <a:ext uri="{9D8B030D-6E8A-4147-A177-3AD203B41FA5}">
                      <a16:colId xmlns:a16="http://schemas.microsoft.com/office/drawing/2014/main" val="3624329831"/>
                    </a:ext>
                  </a:extLst>
                </a:gridCol>
              </a:tblGrid>
              <a:tr h="230233">
                <a:tc>
                  <a:txBody>
                    <a:bodyPr/>
                    <a:lstStyle/>
                    <a:p>
                      <a:pPr algn="ctr" fontAlgn="t"/>
                      <a:r>
                        <a:rPr lang="en-US" sz="2000" b="1" dirty="0">
                          <a:solidFill>
                            <a:srgbClr val="4D5968"/>
                          </a:solidFill>
                          <a:effectLst/>
                          <a:latin typeface="Nunito Sans" panose="020B0604020202020204" pitchFamily="2" charset="0"/>
                        </a:rPr>
                        <a:t>MVP</a:t>
                      </a:r>
                      <a:endParaRPr lang="en-US" sz="2000" dirty="0">
                        <a:solidFill>
                          <a:srgbClr val="4D5968"/>
                        </a:solidFill>
                        <a:effectLst/>
                        <a:latin typeface="Nunito Sans" panose="020B0604020202020204" pitchFamily="2" charset="0"/>
                      </a:endParaRP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US" sz="2000" b="1" dirty="0">
                          <a:solidFill>
                            <a:srgbClr val="4D5968"/>
                          </a:solidFill>
                          <a:effectLst/>
                          <a:latin typeface="Nunito Sans" panose="020B0604020202020204" pitchFamily="2" charset="0"/>
                        </a:rPr>
                        <a:t>MVVM</a:t>
                      </a:r>
                      <a:endParaRPr lang="en-US" sz="2000" dirty="0">
                        <a:solidFill>
                          <a:srgbClr val="4D5968"/>
                        </a:solidFill>
                        <a:effectLst/>
                        <a:latin typeface="Nunito Sans" panose="020B0604020202020204" pitchFamily="2" charset="0"/>
                      </a:endParaRP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397365519"/>
                  </a:ext>
                </a:extLst>
              </a:tr>
              <a:tr h="451964">
                <a:tc>
                  <a:txBody>
                    <a:bodyPr/>
                    <a:lstStyle/>
                    <a:p>
                      <a:pPr algn="l" fontAlgn="t"/>
                      <a:r>
                        <a:rPr lang="en-US" sz="2000" dirty="0">
                          <a:effectLst/>
                        </a:rPr>
                        <a:t>Observables are not needed in MVP as a presenter layer is in the architecture to display the developers’ user interface.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a:effectLst/>
                        </a:rPr>
                        <a:t>Observables are needed for each User Interface component due to the absence of the Presenter.</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769908795"/>
                  </a:ext>
                </a:extLst>
              </a:tr>
              <a:tr h="451964">
                <a:tc>
                  <a:txBody>
                    <a:bodyPr/>
                    <a:lstStyle/>
                    <a:p>
                      <a:pPr algn="l" fontAlgn="t"/>
                      <a:r>
                        <a:rPr lang="en-US" sz="2000" dirty="0">
                          <a:effectLst/>
                        </a:rPr>
                        <a:t>There is a tight coupling between view and presenter, and a change in view affects the presenter’s user interface.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a:effectLst/>
                        </a:rPr>
                        <a:t>The view and view model are not tightly coupled, and this helps the layers to work independently in each layer and to do the unit testing.</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67367115"/>
                  </a:ext>
                </a:extLst>
              </a:tr>
              <a:tr h="703190">
                <a:tc>
                  <a:txBody>
                    <a:bodyPr/>
                    <a:lstStyle/>
                    <a:p>
                      <a:pPr algn="l" fontAlgn="t"/>
                      <a:r>
                        <a:rPr lang="en-US" sz="2000">
                          <a:effectLst/>
                        </a:rPr>
                        <a:t>Since the user interface is used more, many interfaces make the architecture heavy.</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dirty="0">
                          <a:effectLst/>
                        </a:rPr>
                        <a:t>There is no user interface, and hence fewer interfaces are used. The architecture is light when compared with MVP.</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449175383"/>
                  </a:ext>
                </a:extLst>
              </a:tr>
              <a:tr h="609204">
                <a:tc>
                  <a:txBody>
                    <a:bodyPr/>
                    <a:lstStyle/>
                    <a:p>
                      <a:pPr algn="l" fontAlgn="t"/>
                      <a:r>
                        <a:rPr lang="en-US" sz="2000" dirty="0">
                          <a:effectLst/>
                        </a:rPr>
                        <a:t>Business logic and UI are separate, and hence testing is done easily on the layers as separate and as integration testing.</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dirty="0">
                          <a:effectLst/>
                        </a:rPr>
                        <a:t>Business logic and UI is not separate, which makes testing difficult. Only unit testing can be done in that case.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335046126"/>
                  </a:ext>
                </a:extLst>
              </a:tr>
              <a:tr h="451964">
                <a:tc>
                  <a:txBody>
                    <a:bodyPr/>
                    <a:lstStyle/>
                    <a:p>
                      <a:pPr algn="l" fontAlgn="t"/>
                      <a:r>
                        <a:rPr lang="en-US" sz="2000" dirty="0">
                          <a:effectLst/>
                        </a:rPr>
                        <a:t>Debugging is easy for MVP applications, and it will not take much time to do the compiling using the architecture.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dirty="0">
                          <a:effectLst/>
                        </a:rPr>
                        <a:t>Debugging is not easy in MVVM due to the complex layering patterns and the architectural style.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931693553"/>
                  </a:ext>
                </a:extLst>
              </a:tr>
            </a:tbl>
          </a:graphicData>
        </a:graphic>
      </p:graphicFrame>
    </p:spTree>
    <p:extLst>
      <p:ext uri="{BB962C8B-B14F-4D97-AF65-F5344CB8AC3E}">
        <p14:creationId xmlns:p14="http://schemas.microsoft.com/office/powerpoint/2010/main" val="87046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FE635C-C432-47DA-AEAB-A593345CB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9FBF3D3-2448-4FF3-B57B-852CB3B85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040C66D-4F1C-4AC9-9214-C9E6DA54AA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E6901C3-5567-4B19-96FF-4A202AE53519}"/>
              </a:ext>
            </a:extLst>
          </p:cNvPr>
          <p:cNvSpPr>
            <a:spLocks noGrp="1"/>
          </p:cNvSpPr>
          <p:nvPr>
            <p:ph type="title"/>
          </p:nvPr>
        </p:nvSpPr>
        <p:spPr>
          <a:xfrm>
            <a:off x="723900" y="643467"/>
            <a:ext cx="4691270" cy="5054008"/>
          </a:xfrm>
        </p:spPr>
        <p:txBody>
          <a:bodyPr vert="horz" lIns="91440" tIns="45720" rIns="91440" bIns="45720" rtlCol="0" anchor="ctr">
            <a:normAutofit/>
          </a:bodyPr>
          <a:lstStyle/>
          <a:p>
            <a:pPr algn="r"/>
            <a:r>
              <a:rPr lang="en-US" dirty="0"/>
              <a:t>More on MVC</a:t>
            </a:r>
            <a:endParaRPr lang="en-US"/>
          </a:p>
        </p:txBody>
      </p:sp>
      <p:cxnSp>
        <p:nvCxnSpPr>
          <p:cNvPr id="17" name="Straight Connector 16">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0992"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4094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4991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CB1F-785B-4E5F-8132-2B25E18B428E}"/>
              </a:ext>
            </a:extLst>
          </p:cNvPr>
          <p:cNvSpPr>
            <a:spLocks noGrp="1"/>
          </p:cNvSpPr>
          <p:nvPr>
            <p:ph type="title"/>
          </p:nvPr>
        </p:nvSpPr>
        <p:spPr>
          <a:xfrm>
            <a:off x="795184" y="312481"/>
            <a:ext cx="7543800" cy="565802"/>
          </a:xfrm>
        </p:spPr>
        <p:txBody>
          <a:bodyPr>
            <a:noAutofit/>
          </a:bodyPr>
          <a:lstStyle/>
          <a:p>
            <a:r>
              <a:rPr lang="en-US" sz="3200" dirty="0"/>
              <a:t>Differences b/w MVP &amp; MVVM (continued)</a:t>
            </a:r>
          </a:p>
        </p:txBody>
      </p:sp>
      <p:graphicFrame>
        <p:nvGraphicFramePr>
          <p:cNvPr id="4" name="Content Placeholder 3">
            <a:extLst>
              <a:ext uri="{FF2B5EF4-FFF2-40B4-BE49-F238E27FC236}">
                <a16:creationId xmlns:a16="http://schemas.microsoft.com/office/drawing/2014/main" id="{62259CE3-04C5-4481-A4A6-7FD276552F6F}"/>
              </a:ext>
            </a:extLst>
          </p:cNvPr>
          <p:cNvGraphicFramePr>
            <a:graphicFrameLocks noGrp="1"/>
          </p:cNvGraphicFramePr>
          <p:nvPr>
            <p:ph idx="1"/>
            <p:extLst>
              <p:ext uri="{D42A27DB-BD31-4B8C-83A1-F6EECF244321}">
                <p14:modId xmlns:p14="http://schemas.microsoft.com/office/powerpoint/2010/main" val="2433349433"/>
              </p:ext>
            </p:extLst>
          </p:nvPr>
        </p:nvGraphicFramePr>
        <p:xfrm>
          <a:off x="-9832" y="1011982"/>
          <a:ext cx="9153832" cy="5250636"/>
        </p:xfrm>
        <a:graphic>
          <a:graphicData uri="http://schemas.openxmlformats.org/drawingml/2006/table">
            <a:tbl>
              <a:tblPr/>
              <a:tblGrid>
                <a:gridCol w="4675531">
                  <a:extLst>
                    <a:ext uri="{9D8B030D-6E8A-4147-A177-3AD203B41FA5}">
                      <a16:colId xmlns:a16="http://schemas.microsoft.com/office/drawing/2014/main" val="3760933689"/>
                    </a:ext>
                  </a:extLst>
                </a:gridCol>
                <a:gridCol w="4478301">
                  <a:extLst>
                    <a:ext uri="{9D8B030D-6E8A-4147-A177-3AD203B41FA5}">
                      <a16:colId xmlns:a16="http://schemas.microsoft.com/office/drawing/2014/main" val="3232808170"/>
                    </a:ext>
                  </a:extLst>
                </a:gridCol>
              </a:tblGrid>
              <a:tr h="451964">
                <a:tc>
                  <a:txBody>
                    <a:bodyPr/>
                    <a:lstStyle/>
                    <a:p>
                      <a:pPr algn="l" fontAlgn="t"/>
                      <a:r>
                        <a:rPr lang="en-US" sz="1800" dirty="0">
                          <a:effectLst/>
                        </a:rPr>
                        <a:t>The layers are separated, and hence the fragments and activity classes are ensured to work in their own manner.</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a:effectLst/>
                        </a:rPr>
                        <a:t>The layers are not separated, and hence the classes are not ensured to produce the expected output from the user.</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613154389"/>
                  </a:ext>
                </a:extLst>
              </a:tr>
              <a:tr h="451964">
                <a:tc>
                  <a:txBody>
                    <a:bodyPr/>
                    <a:lstStyle/>
                    <a:p>
                      <a:pPr algn="l" fontAlgn="t"/>
                      <a:r>
                        <a:rPr lang="en-US" sz="1800" dirty="0">
                          <a:effectLst/>
                        </a:rPr>
                        <a:t>New releases cannot be done easily in the MVP architecture, and maintenance and availability cannot always be ensured in the architecture.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rPr>
                        <a:t>New releases can be done easily in the architecture, and the maintenance of the layers are really appreciable.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278016281"/>
                  </a:ext>
                </a:extLst>
              </a:tr>
              <a:tr h="451964">
                <a:tc>
                  <a:txBody>
                    <a:bodyPr/>
                    <a:lstStyle/>
                    <a:p>
                      <a:pPr algn="l" fontAlgn="t"/>
                      <a:r>
                        <a:rPr lang="en-US" sz="1800" dirty="0">
                          <a:effectLst/>
                        </a:rPr>
                        <a:t>The logic and application lie in the business logic that is present in the Model layer. Core testing cannot be done in this case.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rPr>
                        <a:t>The logic and application lie in the MVVM architecture code, which helps to do the testing at the core level.</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634218641"/>
                  </a:ext>
                </a:extLst>
              </a:tr>
              <a:tr h="451964">
                <a:tc>
                  <a:txBody>
                    <a:bodyPr/>
                    <a:lstStyle/>
                    <a:p>
                      <a:pPr algn="l" fontAlgn="t"/>
                      <a:r>
                        <a:rPr lang="en-US" sz="1800">
                          <a:effectLst/>
                        </a:rPr>
                        <a:t>UI and automation create troubles in the testing phase, and it is better to do their testing before going with core logic testing.</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rPr>
                        <a:t>User Interface does not enter into the phase of these layers, and this helps to do the maintenance part by itself to the code.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906736692"/>
                  </a:ext>
                </a:extLst>
              </a:tr>
              <a:tr h="451964">
                <a:tc>
                  <a:txBody>
                    <a:bodyPr/>
                    <a:lstStyle/>
                    <a:p>
                      <a:pPr algn="l" fontAlgn="t"/>
                      <a:r>
                        <a:rPr lang="en-US" sz="1800">
                          <a:effectLst/>
                        </a:rPr>
                        <a:t>Various methods are available in the architecture as the interface covers only a small part of interactions.</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rPr>
                        <a:t>Different methods are not available as there are no interfaces to fragment the interactions of the architecture.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724135817"/>
                  </a:ext>
                </a:extLst>
              </a:tr>
              <a:tr h="798040">
                <a:tc>
                  <a:txBody>
                    <a:bodyPr/>
                    <a:lstStyle/>
                    <a:p>
                      <a:pPr algn="l" fontAlgn="t"/>
                      <a:r>
                        <a:rPr lang="en-US" sz="1800" dirty="0">
                          <a:effectLst/>
                        </a:rPr>
                        <a:t>MVP architecture does not go well with the android applications or software and has activities as fragments in each stage of the life cycle.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rPr>
                        <a:t>MVVM architecture goes well with android applications and updates the software with the new patches in the system. This helps the software to be up-to-date.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753783520"/>
                  </a:ext>
                </a:extLst>
              </a:tr>
            </a:tbl>
          </a:graphicData>
        </a:graphic>
      </p:graphicFrame>
    </p:spTree>
    <p:extLst>
      <p:ext uri="{BB962C8B-B14F-4D97-AF65-F5344CB8AC3E}">
        <p14:creationId xmlns:p14="http://schemas.microsoft.com/office/powerpoint/2010/main" val="3854557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1D53CA0-FDE7-4B62-AE74-A671E6B82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FA22A8-DAD2-4DBF-BCF6-AA00E9D83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38CF2381-9166-48DC-8859-93B6A58939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Blue striped umbrella">
            <a:extLst>
              <a:ext uri="{FF2B5EF4-FFF2-40B4-BE49-F238E27FC236}">
                <a16:creationId xmlns:a16="http://schemas.microsoft.com/office/drawing/2014/main" id="{44577586-F5CC-A7B6-0A3F-800F2DE5A361}"/>
              </a:ext>
            </a:extLst>
          </p:cNvPr>
          <p:cNvPicPr>
            <a:picLocks noChangeAspect="1"/>
          </p:cNvPicPr>
          <p:nvPr/>
        </p:nvPicPr>
        <p:blipFill rotWithShape="1">
          <a:blip r:embed="rId2">
            <a:duotone>
              <a:prstClr val="black"/>
              <a:schemeClr val="tx2">
                <a:tint val="45000"/>
                <a:satMod val="400000"/>
              </a:schemeClr>
            </a:duotone>
            <a:alphaModFix amt="40000"/>
          </a:blip>
          <a:srcRect l="12000" r="-1" b="-1"/>
          <a:stretch/>
        </p:blipFill>
        <p:spPr>
          <a:xfrm>
            <a:off x="20" y="10"/>
            <a:ext cx="9143980" cy="6857991"/>
          </a:xfrm>
          <a:prstGeom prst="rect">
            <a:avLst/>
          </a:prstGeom>
        </p:spPr>
      </p:pic>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a:xfrm>
            <a:off x="822960" y="758952"/>
            <a:ext cx="7543800" cy="3566160"/>
          </a:xfrm>
        </p:spPr>
        <p:txBody>
          <a:bodyPr vert="horz" lIns="91440" tIns="45720" rIns="91440" bIns="45720" rtlCol="0" anchor="b">
            <a:normAutofit/>
          </a:bodyPr>
          <a:lstStyle/>
          <a:p>
            <a:r>
              <a:rPr lang="en-US" dirty="0"/>
              <a:t>Fin.</a:t>
            </a:r>
            <a:endParaRPr lang="en-US"/>
          </a:p>
        </p:txBody>
      </p:sp>
      <p:cxnSp>
        <p:nvCxnSpPr>
          <p:cNvPr id="19" name="Straight Connector 18">
            <a:extLst>
              <a:ext uri="{FF2B5EF4-FFF2-40B4-BE49-F238E27FC236}">
                <a16:creationId xmlns:a16="http://schemas.microsoft.com/office/drawing/2014/main" id="{0268177E-1445-4DCF-955D-1CAE9B76FF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2">
                <a:alpha val="8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5D52B88-A4AE-4B06-AEFC-8E492B903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CFD6FA94-0FE6-4CC5-BC1A-1F4780CDA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782443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8908-B9C1-42B3-AF15-11C70F5AC813}"/>
              </a:ext>
            </a:extLst>
          </p:cNvPr>
          <p:cNvSpPr>
            <a:spLocks noGrp="1"/>
          </p:cNvSpPr>
          <p:nvPr>
            <p:ph type="title"/>
          </p:nvPr>
        </p:nvSpPr>
        <p:spPr/>
        <p:txBody>
          <a:bodyPr/>
          <a:lstStyle/>
          <a:p>
            <a:r>
              <a:rPr lang="en-US"/>
              <a:t>MVC Pattern</a:t>
            </a:r>
            <a:endParaRPr lang="en-US" dirty="0"/>
          </a:p>
        </p:txBody>
      </p:sp>
      <p:sp>
        <p:nvSpPr>
          <p:cNvPr id="3" name="Content Placeholder 2">
            <a:extLst>
              <a:ext uri="{FF2B5EF4-FFF2-40B4-BE49-F238E27FC236}">
                <a16:creationId xmlns:a16="http://schemas.microsoft.com/office/drawing/2014/main" id="{E1C39703-A1BE-4AFB-89A8-DD463D0DFE06}"/>
              </a:ext>
            </a:extLst>
          </p:cNvPr>
          <p:cNvSpPr>
            <a:spLocks noGrp="1"/>
          </p:cNvSpPr>
          <p:nvPr>
            <p:ph idx="1"/>
          </p:nvPr>
        </p:nvSpPr>
        <p:spPr/>
        <p:txBody>
          <a:bodyPr/>
          <a:lstStyle/>
          <a:p>
            <a:pPr algn="l" fontAlgn="base">
              <a:buFont typeface="Arial" panose="020B0604020202020204" pitchFamily="34" charset="0"/>
              <a:buChar char="•"/>
            </a:pPr>
            <a:r>
              <a:rPr lang="en-US" b="1" i="0" dirty="0">
                <a:solidFill>
                  <a:srgbClr val="273239"/>
                </a:solidFill>
                <a:effectLst/>
                <a:latin typeface="urw-din"/>
              </a:rPr>
              <a:t>Model:</a:t>
            </a:r>
            <a:r>
              <a:rPr lang="en-US" b="0" i="0" dirty="0">
                <a:solidFill>
                  <a:srgbClr val="273239"/>
                </a:solidFill>
                <a:effectLst/>
                <a:latin typeface="urw-din"/>
              </a:rPr>
              <a:t> This component stores the application data. It has no knowledge about the interface. The model is responsible for handling the domain logic(real-world business rules) and communication with the database and network layers.</a:t>
            </a:r>
          </a:p>
          <a:p>
            <a:pPr algn="l" fontAlgn="base">
              <a:buFont typeface="Arial" panose="020B0604020202020204" pitchFamily="34" charset="0"/>
              <a:buChar char="•"/>
            </a:pPr>
            <a:r>
              <a:rPr lang="en-US" b="1" i="0" dirty="0">
                <a:solidFill>
                  <a:srgbClr val="273239"/>
                </a:solidFill>
                <a:effectLst/>
                <a:latin typeface="urw-din"/>
              </a:rPr>
              <a:t>View: </a:t>
            </a:r>
            <a:r>
              <a:rPr lang="en-US" b="0" i="0" dirty="0">
                <a:solidFill>
                  <a:srgbClr val="273239"/>
                </a:solidFill>
                <a:effectLst/>
                <a:latin typeface="urw-din"/>
              </a:rPr>
              <a:t>It</a:t>
            </a:r>
            <a:r>
              <a:rPr lang="en-US" b="1" i="0" dirty="0">
                <a:solidFill>
                  <a:srgbClr val="273239"/>
                </a:solidFill>
                <a:effectLst/>
                <a:latin typeface="urw-din"/>
              </a:rPr>
              <a:t> </a:t>
            </a:r>
            <a:r>
              <a:rPr lang="en-US" b="0" i="0" dirty="0">
                <a:solidFill>
                  <a:srgbClr val="273239"/>
                </a:solidFill>
                <a:effectLst/>
                <a:latin typeface="urw-din"/>
              </a:rPr>
              <a:t>is the</a:t>
            </a:r>
            <a:r>
              <a:rPr lang="en-US" b="1" i="0" dirty="0">
                <a:solidFill>
                  <a:srgbClr val="273239"/>
                </a:solidFill>
                <a:effectLst/>
                <a:latin typeface="urw-din"/>
              </a:rPr>
              <a:t> </a:t>
            </a:r>
            <a:r>
              <a:rPr lang="en-US" b="0" i="0" dirty="0">
                <a:solidFill>
                  <a:srgbClr val="273239"/>
                </a:solidFill>
                <a:effectLst/>
                <a:latin typeface="urw-din"/>
              </a:rPr>
              <a:t>UI(User Interface) layer that holds components that are visible on the screen. Moreover, it provides the visualization of the data stored in the Model and offers interaction to the user.</a:t>
            </a:r>
          </a:p>
          <a:p>
            <a:pPr algn="l" fontAlgn="base">
              <a:buFont typeface="Arial" panose="020B0604020202020204" pitchFamily="34" charset="0"/>
              <a:buChar char="•"/>
            </a:pPr>
            <a:r>
              <a:rPr lang="en-US" b="1" i="0" dirty="0">
                <a:solidFill>
                  <a:srgbClr val="273239"/>
                </a:solidFill>
                <a:effectLst/>
                <a:latin typeface="urw-din"/>
              </a:rPr>
              <a:t>Controller: </a:t>
            </a:r>
            <a:r>
              <a:rPr lang="en-US" b="0" i="0" dirty="0">
                <a:solidFill>
                  <a:srgbClr val="273239"/>
                </a:solidFill>
                <a:effectLst/>
                <a:latin typeface="urw-din"/>
              </a:rPr>
              <a:t>This component establishes the relationship between the </a:t>
            </a:r>
            <a:r>
              <a:rPr lang="en-US" b="1" i="0" dirty="0">
                <a:solidFill>
                  <a:srgbClr val="273239"/>
                </a:solidFill>
                <a:effectLst/>
                <a:latin typeface="urw-din"/>
              </a:rPr>
              <a:t>View</a:t>
            </a:r>
            <a:r>
              <a:rPr lang="en-US" b="0" i="0" dirty="0">
                <a:solidFill>
                  <a:srgbClr val="273239"/>
                </a:solidFill>
                <a:effectLst/>
                <a:latin typeface="urw-din"/>
              </a:rPr>
              <a:t> and the </a:t>
            </a:r>
            <a:r>
              <a:rPr lang="en-US" b="1" i="0" dirty="0">
                <a:solidFill>
                  <a:srgbClr val="273239"/>
                </a:solidFill>
                <a:effectLst/>
                <a:latin typeface="urw-din"/>
              </a:rPr>
              <a:t>Model. </a:t>
            </a:r>
            <a:r>
              <a:rPr lang="en-US" b="0" i="0" dirty="0">
                <a:solidFill>
                  <a:srgbClr val="273239"/>
                </a:solidFill>
                <a:effectLst/>
                <a:latin typeface="urw-din"/>
              </a:rPr>
              <a:t>It contains the core application logic and gets informed of the user’s behavior and updates the Model as per the need.</a:t>
            </a:r>
          </a:p>
          <a:p>
            <a:endParaRPr lang="en-US" dirty="0"/>
          </a:p>
        </p:txBody>
      </p:sp>
    </p:spTree>
    <p:extLst>
      <p:ext uri="{BB962C8B-B14F-4D97-AF65-F5344CB8AC3E}">
        <p14:creationId xmlns:p14="http://schemas.microsoft.com/office/powerpoint/2010/main" val="200111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7BEA8E-13F4-4D16-9E54-BA16F5E85569}"/>
              </a:ext>
            </a:extLst>
          </p:cNvPr>
          <p:cNvSpPr>
            <a:spLocks noGrp="1"/>
          </p:cNvSpPr>
          <p:nvPr>
            <p:ph type="title"/>
          </p:nvPr>
        </p:nvSpPr>
        <p:spPr/>
        <p:txBody>
          <a:bodyPr/>
          <a:lstStyle/>
          <a:p>
            <a:r>
              <a:rPr lang="en-US" dirty="0"/>
              <a:t>Advantages of MVC</a:t>
            </a:r>
          </a:p>
        </p:txBody>
      </p:sp>
      <p:sp>
        <p:nvSpPr>
          <p:cNvPr id="5" name="Content Placeholder 4">
            <a:extLst>
              <a:ext uri="{FF2B5EF4-FFF2-40B4-BE49-F238E27FC236}">
                <a16:creationId xmlns:a16="http://schemas.microsoft.com/office/drawing/2014/main" id="{8F78F010-76C1-4E3F-B443-7C93B5161A5F}"/>
              </a:ext>
            </a:extLst>
          </p:cNvPr>
          <p:cNvSpPr>
            <a:spLocks noGrp="1"/>
          </p:cNvSpPr>
          <p:nvPr>
            <p:ph idx="1"/>
          </p:nvPr>
        </p:nvSpPr>
        <p:spPr/>
        <p:txBody>
          <a:bodyPr>
            <a:normAutofit/>
          </a:bodyPr>
          <a:lstStyle/>
          <a:p>
            <a:pPr algn="l" fontAlgn="base">
              <a:buFont typeface="Arial" panose="020B0604020202020204" pitchFamily="34" charset="0"/>
              <a:buChar char="•"/>
            </a:pPr>
            <a:r>
              <a:rPr lang="en-US" sz="2000" b="0" i="0" dirty="0">
                <a:solidFill>
                  <a:srgbClr val="273239"/>
                </a:solidFill>
                <a:effectLst/>
                <a:latin typeface="urw-din"/>
              </a:rPr>
              <a:t>MVC pattern increases the code testability and makes it easier to implement new features as it highly supports the separation of concerns.</a:t>
            </a:r>
          </a:p>
          <a:p>
            <a:pPr algn="l" fontAlgn="base">
              <a:buFont typeface="Arial" panose="020B0604020202020204" pitchFamily="34" charset="0"/>
              <a:buChar char="•"/>
            </a:pPr>
            <a:r>
              <a:rPr lang="en-US" sz="2000" b="0" i="0" dirty="0">
                <a:solidFill>
                  <a:srgbClr val="273239"/>
                </a:solidFill>
                <a:effectLst/>
                <a:latin typeface="urw-din"/>
              </a:rPr>
              <a:t>Unit testing of Model and Controller is possible.</a:t>
            </a:r>
          </a:p>
          <a:p>
            <a:pPr algn="l" fontAlgn="base">
              <a:buFont typeface="Arial" panose="020B0604020202020204" pitchFamily="34" charset="0"/>
              <a:buChar char="•"/>
            </a:pPr>
            <a:r>
              <a:rPr lang="en-US" sz="2000" b="0" i="0" dirty="0">
                <a:solidFill>
                  <a:srgbClr val="273239"/>
                </a:solidFill>
                <a:effectLst/>
                <a:latin typeface="urw-din"/>
              </a:rPr>
              <a:t>Functionalities of the View can be checked through UI tests if the View respect the single responsibility principle(update controller and display data from the model without implementing domain logic)</a:t>
            </a:r>
          </a:p>
          <a:p>
            <a:endParaRPr lang="en-US" sz="2400" dirty="0"/>
          </a:p>
        </p:txBody>
      </p:sp>
    </p:spTree>
    <p:extLst>
      <p:ext uri="{BB962C8B-B14F-4D97-AF65-F5344CB8AC3E}">
        <p14:creationId xmlns:p14="http://schemas.microsoft.com/office/powerpoint/2010/main" val="2158665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7BEA8E-13F4-4D16-9E54-BA16F5E85569}"/>
              </a:ext>
            </a:extLst>
          </p:cNvPr>
          <p:cNvSpPr>
            <a:spLocks noGrp="1"/>
          </p:cNvSpPr>
          <p:nvPr>
            <p:ph type="title"/>
          </p:nvPr>
        </p:nvSpPr>
        <p:spPr/>
        <p:txBody>
          <a:bodyPr/>
          <a:lstStyle/>
          <a:p>
            <a:r>
              <a:rPr lang="en-US" dirty="0"/>
              <a:t>Disadvantages of MVC</a:t>
            </a:r>
          </a:p>
        </p:txBody>
      </p:sp>
      <p:sp>
        <p:nvSpPr>
          <p:cNvPr id="5" name="Content Placeholder 4">
            <a:extLst>
              <a:ext uri="{FF2B5EF4-FFF2-40B4-BE49-F238E27FC236}">
                <a16:creationId xmlns:a16="http://schemas.microsoft.com/office/drawing/2014/main" id="{8F78F010-76C1-4E3F-B443-7C93B5161A5F}"/>
              </a:ext>
            </a:extLst>
          </p:cNvPr>
          <p:cNvSpPr>
            <a:spLocks noGrp="1"/>
          </p:cNvSpPr>
          <p:nvPr>
            <p:ph idx="1"/>
          </p:nvPr>
        </p:nvSpPr>
        <p:spPr/>
        <p:txBody>
          <a:bodyPr>
            <a:normAutofit/>
          </a:bodyPr>
          <a:lstStyle/>
          <a:p>
            <a:pPr algn="l" fontAlgn="base">
              <a:buFont typeface="Arial" panose="020B0604020202020204" pitchFamily="34" charset="0"/>
              <a:buChar char="•"/>
            </a:pPr>
            <a:r>
              <a:rPr lang="en-US" sz="2000" b="0" i="0" dirty="0">
                <a:solidFill>
                  <a:srgbClr val="273239"/>
                </a:solidFill>
                <a:effectLst/>
                <a:latin typeface="urw-din"/>
              </a:rPr>
              <a:t>Code layers depend on each other even if MVC is applied correctly.</a:t>
            </a:r>
          </a:p>
          <a:p>
            <a:pPr algn="l" fontAlgn="base">
              <a:buFont typeface="Arial" panose="020B0604020202020204" pitchFamily="34" charset="0"/>
              <a:buChar char="•"/>
            </a:pPr>
            <a:r>
              <a:rPr lang="en-US" sz="2000" b="0" i="0" dirty="0">
                <a:solidFill>
                  <a:srgbClr val="273239"/>
                </a:solidFill>
                <a:effectLst/>
                <a:latin typeface="urw-din"/>
              </a:rPr>
              <a:t>No parameter to handle UI logic i.e., how to display the data.</a:t>
            </a:r>
          </a:p>
          <a:p>
            <a:endParaRPr lang="en-US" sz="2400" dirty="0"/>
          </a:p>
        </p:txBody>
      </p:sp>
    </p:spTree>
    <p:extLst>
      <p:ext uri="{BB962C8B-B14F-4D97-AF65-F5344CB8AC3E}">
        <p14:creationId xmlns:p14="http://schemas.microsoft.com/office/powerpoint/2010/main" val="283699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BD3D-CFC0-4FA1-BED9-EA571FCE650B}"/>
              </a:ext>
            </a:extLst>
          </p:cNvPr>
          <p:cNvSpPr>
            <a:spLocks noGrp="1"/>
          </p:cNvSpPr>
          <p:nvPr>
            <p:ph type="title"/>
          </p:nvPr>
        </p:nvSpPr>
        <p:spPr/>
        <p:txBody>
          <a:bodyPr/>
          <a:lstStyle/>
          <a:p>
            <a:r>
              <a:rPr lang="en-US" dirty="0"/>
              <a:t>MVP Pattern</a:t>
            </a:r>
          </a:p>
        </p:txBody>
      </p:sp>
      <p:sp>
        <p:nvSpPr>
          <p:cNvPr id="3" name="Content Placeholder 2">
            <a:extLst>
              <a:ext uri="{FF2B5EF4-FFF2-40B4-BE49-F238E27FC236}">
                <a16:creationId xmlns:a16="http://schemas.microsoft.com/office/drawing/2014/main" id="{164244F6-29AE-49AC-AC08-008DA009113D}"/>
              </a:ext>
            </a:extLst>
          </p:cNvPr>
          <p:cNvSpPr>
            <a:spLocks noGrp="1"/>
          </p:cNvSpPr>
          <p:nvPr>
            <p:ph idx="1"/>
          </p:nvPr>
        </p:nvSpPr>
        <p:spPr>
          <a:xfrm>
            <a:off x="888275" y="1845734"/>
            <a:ext cx="7543801" cy="4023360"/>
          </a:xfrm>
        </p:spPr>
        <p:txBody>
          <a:bodyPr/>
          <a:lstStyle/>
          <a:p>
            <a:pPr algn="l" fontAlgn="base">
              <a:buFont typeface="Arial" panose="020B0604020202020204" pitchFamily="34" charset="0"/>
              <a:buChar char="•"/>
            </a:pPr>
            <a:r>
              <a:rPr lang="en-US" b="1" i="0" dirty="0">
                <a:solidFill>
                  <a:srgbClr val="273239"/>
                </a:solidFill>
                <a:effectLst/>
                <a:latin typeface="urw-din"/>
              </a:rPr>
              <a:t>Model:</a:t>
            </a:r>
            <a:r>
              <a:rPr lang="en-US" b="0" i="0" dirty="0">
                <a:solidFill>
                  <a:srgbClr val="273239"/>
                </a:solidFill>
                <a:effectLst/>
                <a:latin typeface="urw-din"/>
              </a:rPr>
              <a:t> Layer for storing data. It is responsible for handling the domain logic(real-world business rules) and communication with the database and network layers.</a:t>
            </a:r>
          </a:p>
          <a:p>
            <a:pPr algn="l" fontAlgn="base">
              <a:buFont typeface="Arial" panose="020B0604020202020204" pitchFamily="34" charset="0"/>
              <a:buChar char="•"/>
            </a:pPr>
            <a:r>
              <a:rPr lang="en-US" b="1" i="0" dirty="0">
                <a:solidFill>
                  <a:srgbClr val="273239"/>
                </a:solidFill>
                <a:effectLst/>
                <a:latin typeface="urw-din"/>
              </a:rPr>
              <a:t>View:</a:t>
            </a:r>
            <a:r>
              <a:rPr lang="en-US" b="0" i="0" dirty="0">
                <a:solidFill>
                  <a:srgbClr val="273239"/>
                </a:solidFill>
                <a:effectLst/>
                <a:latin typeface="urw-din"/>
              </a:rPr>
              <a:t> UI(User Interface) layer. It provides the visualization of the data and keep a </a:t>
            </a:r>
            <a:r>
              <a:rPr lang="en-US" b="0" i="0" dirty="0">
                <a:solidFill>
                  <a:srgbClr val="273239"/>
                </a:solidFill>
                <a:effectLst/>
                <a:highlight>
                  <a:srgbClr val="FFFF00"/>
                </a:highlight>
                <a:latin typeface="urw-din"/>
              </a:rPr>
              <a:t>track of the user’s action in order to notify the Presenter</a:t>
            </a:r>
            <a:r>
              <a:rPr lang="en-US" b="0" i="0" dirty="0">
                <a:solidFill>
                  <a:srgbClr val="273239"/>
                </a:solidFill>
                <a:effectLst/>
                <a:latin typeface="urw-din"/>
              </a:rPr>
              <a:t>.</a:t>
            </a:r>
          </a:p>
          <a:p>
            <a:pPr algn="l" fontAlgn="base">
              <a:buFont typeface="Arial" panose="020B0604020202020204" pitchFamily="34" charset="0"/>
              <a:buChar char="•"/>
            </a:pPr>
            <a:r>
              <a:rPr lang="en-US" b="1" i="0" dirty="0">
                <a:solidFill>
                  <a:srgbClr val="273239"/>
                </a:solidFill>
                <a:effectLst/>
                <a:latin typeface="urw-din"/>
              </a:rPr>
              <a:t>Presenter:</a:t>
            </a:r>
            <a:r>
              <a:rPr lang="en-US" b="0" i="0" dirty="0">
                <a:solidFill>
                  <a:srgbClr val="273239"/>
                </a:solidFill>
                <a:effectLst/>
                <a:latin typeface="urw-din"/>
              </a:rPr>
              <a:t> Fetch the data from the model and applies the UI logic to decide what to display. It manages the state of the View and takes actions according to the user’s input notification from the View.</a:t>
            </a:r>
          </a:p>
          <a:p>
            <a:endParaRPr lang="en-US" dirty="0"/>
          </a:p>
        </p:txBody>
      </p:sp>
    </p:spTree>
    <p:extLst>
      <p:ext uri="{BB962C8B-B14F-4D97-AF65-F5344CB8AC3E}">
        <p14:creationId xmlns:p14="http://schemas.microsoft.com/office/powerpoint/2010/main" val="240149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D5607-A0A0-4FCE-B2A7-21D4417575EE}"/>
              </a:ext>
            </a:extLst>
          </p:cNvPr>
          <p:cNvSpPr>
            <a:spLocks noGrp="1"/>
          </p:cNvSpPr>
          <p:nvPr>
            <p:ph type="title"/>
          </p:nvPr>
        </p:nvSpPr>
        <p:spPr/>
        <p:txBody>
          <a:bodyPr/>
          <a:lstStyle/>
          <a:p>
            <a:r>
              <a:rPr lang="en-US" dirty="0"/>
              <a:t>MVP Pattern</a:t>
            </a:r>
          </a:p>
        </p:txBody>
      </p:sp>
      <p:pic>
        <p:nvPicPr>
          <p:cNvPr id="5" name="Content Placeholder 4">
            <a:extLst>
              <a:ext uri="{FF2B5EF4-FFF2-40B4-BE49-F238E27FC236}">
                <a16:creationId xmlns:a16="http://schemas.microsoft.com/office/drawing/2014/main" id="{F1D8478A-40C5-4293-B5B2-3864973862EE}"/>
              </a:ext>
            </a:extLst>
          </p:cNvPr>
          <p:cNvPicPr>
            <a:picLocks noGrp="1" noChangeAspect="1"/>
          </p:cNvPicPr>
          <p:nvPr>
            <p:ph idx="1"/>
          </p:nvPr>
        </p:nvPicPr>
        <p:blipFill>
          <a:blip r:embed="rId2"/>
          <a:stretch>
            <a:fillRect/>
          </a:stretch>
        </p:blipFill>
        <p:spPr>
          <a:xfrm>
            <a:off x="1584325" y="2266950"/>
            <a:ext cx="6019800" cy="3181350"/>
          </a:xfrm>
        </p:spPr>
      </p:pic>
    </p:spTree>
    <p:extLst>
      <p:ext uri="{BB962C8B-B14F-4D97-AF65-F5344CB8AC3E}">
        <p14:creationId xmlns:p14="http://schemas.microsoft.com/office/powerpoint/2010/main" val="5649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2C9B-5849-4812-A5BC-62E04994E8F9}"/>
              </a:ext>
            </a:extLst>
          </p:cNvPr>
          <p:cNvSpPr>
            <a:spLocks noGrp="1"/>
          </p:cNvSpPr>
          <p:nvPr>
            <p:ph type="title"/>
          </p:nvPr>
        </p:nvSpPr>
        <p:spPr/>
        <p:txBody>
          <a:bodyPr/>
          <a:lstStyle/>
          <a:p>
            <a:r>
              <a:rPr lang="en-US" dirty="0"/>
              <a:t>Advantages of MVP</a:t>
            </a:r>
          </a:p>
        </p:txBody>
      </p:sp>
      <p:sp>
        <p:nvSpPr>
          <p:cNvPr id="3" name="Content Placeholder 2">
            <a:extLst>
              <a:ext uri="{FF2B5EF4-FFF2-40B4-BE49-F238E27FC236}">
                <a16:creationId xmlns:a16="http://schemas.microsoft.com/office/drawing/2014/main" id="{E11B305D-D440-4932-BF73-C7CC0FBCADA8}"/>
              </a:ext>
            </a:extLst>
          </p:cNvPr>
          <p:cNvSpPr>
            <a:spLocks noGrp="1"/>
          </p:cNvSpPr>
          <p:nvPr>
            <p:ph idx="1"/>
          </p:nvPr>
        </p:nvSpPr>
        <p:spPr/>
        <p:txBody>
          <a:bodyPr/>
          <a:lstStyle/>
          <a:p>
            <a:r>
              <a:rPr lang="en-US" b="0" i="0" dirty="0">
                <a:solidFill>
                  <a:srgbClr val="273239"/>
                </a:solidFill>
                <a:effectLst/>
                <a:latin typeface="urw-din"/>
              </a:rPr>
              <a:t>Easy code maintenance and testing as the application’s model, view, and presenter layer are separated.</a:t>
            </a:r>
          </a:p>
          <a:p>
            <a:endParaRPr lang="en-US" dirty="0"/>
          </a:p>
        </p:txBody>
      </p:sp>
    </p:spTree>
    <p:extLst>
      <p:ext uri="{BB962C8B-B14F-4D97-AF65-F5344CB8AC3E}">
        <p14:creationId xmlns:p14="http://schemas.microsoft.com/office/powerpoint/2010/main" val="2322032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2C9B-5849-4812-A5BC-62E04994E8F9}"/>
              </a:ext>
            </a:extLst>
          </p:cNvPr>
          <p:cNvSpPr>
            <a:spLocks noGrp="1"/>
          </p:cNvSpPr>
          <p:nvPr>
            <p:ph type="title"/>
          </p:nvPr>
        </p:nvSpPr>
        <p:spPr/>
        <p:txBody>
          <a:bodyPr/>
          <a:lstStyle/>
          <a:p>
            <a:r>
              <a:rPr lang="en-US" dirty="0"/>
              <a:t>Disadvantages of MVP</a:t>
            </a:r>
          </a:p>
        </p:txBody>
      </p:sp>
      <p:sp>
        <p:nvSpPr>
          <p:cNvPr id="3" name="Content Placeholder 2">
            <a:extLst>
              <a:ext uri="{FF2B5EF4-FFF2-40B4-BE49-F238E27FC236}">
                <a16:creationId xmlns:a16="http://schemas.microsoft.com/office/drawing/2014/main" id="{E11B305D-D440-4932-BF73-C7CC0FBCADA8}"/>
              </a:ext>
            </a:extLst>
          </p:cNvPr>
          <p:cNvSpPr>
            <a:spLocks noGrp="1"/>
          </p:cNvSpPr>
          <p:nvPr>
            <p:ph idx="1"/>
          </p:nvPr>
        </p:nvSpPr>
        <p:spPr/>
        <p:txBody>
          <a:bodyPr/>
          <a:lstStyle/>
          <a:p>
            <a:endParaRPr lang="en-US" b="0" i="0" dirty="0">
              <a:solidFill>
                <a:srgbClr val="273239"/>
              </a:solidFill>
              <a:effectLst/>
              <a:latin typeface="urw-din"/>
            </a:endParaRPr>
          </a:p>
          <a:p>
            <a:r>
              <a:rPr lang="en-US" b="0" i="0" dirty="0">
                <a:solidFill>
                  <a:srgbClr val="273239"/>
                </a:solidFill>
                <a:effectLst/>
                <a:latin typeface="urw-din"/>
              </a:rPr>
              <a:t>If the developer does not follow the single responsibility principle to break the code then the Presenter layer tends to expand to a huge all-knowing class.</a:t>
            </a:r>
          </a:p>
          <a:p>
            <a:endParaRPr lang="en-US" dirty="0"/>
          </a:p>
        </p:txBody>
      </p:sp>
    </p:spTree>
    <p:extLst>
      <p:ext uri="{BB962C8B-B14F-4D97-AF65-F5344CB8AC3E}">
        <p14:creationId xmlns:p14="http://schemas.microsoft.com/office/powerpoint/2010/main" val="385484799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1838</Words>
  <Application>Microsoft Office PowerPoint</Application>
  <PresentationFormat>On-screen Show (4:3)</PresentationFormat>
  <Paragraphs>113</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charter</vt:lpstr>
      <vt:lpstr>Nunito Sans</vt:lpstr>
      <vt:lpstr>urw-din</vt:lpstr>
      <vt:lpstr>Retrospect</vt:lpstr>
      <vt:lpstr>Software Construction &amp;  Development</vt:lpstr>
      <vt:lpstr>More on MVC</vt:lpstr>
      <vt:lpstr>MVC Pattern</vt:lpstr>
      <vt:lpstr>Advantages of MVC</vt:lpstr>
      <vt:lpstr>Disadvantages of MVC</vt:lpstr>
      <vt:lpstr>MVP Pattern</vt:lpstr>
      <vt:lpstr>MVP Pattern</vt:lpstr>
      <vt:lpstr>Advantages of MVP</vt:lpstr>
      <vt:lpstr>Disadvantages of MVP</vt:lpstr>
      <vt:lpstr>MVVM Pattern</vt:lpstr>
      <vt:lpstr>PowerPoint Presentation</vt:lpstr>
      <vt:lpstr>MVVM Pattern</vt:lpstr>
      <vt:lpstr>Advantages of MVVP</vt:lpstr>
      <vt:lpstr>Disadvantages of MVVP</vt:lpstr>
      <vt:lpstr>PowerPoint Presentation</vt:lpstr>
      <vt:lpstr>Key Differences Between MVC and MVP Design Pattern (continued)</vt:lpstr>
      <vt:lpstr>Differences b/w MVC &amp; MVP</vt:lpstr>
      <vt:lpstr>Differences b/w MVC &amp; MVP(continued)</vt:lpstr>
      <vt:lpstr>Differences b/w MVP &amp; MVVM</vt:lpstr>
      <vt:lpstr>Differences b/w MVP &amp; MVVM (continued)</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 &amp;  Development</dc:title>
  <dc:creator>Dr. Hassan Jamil Syed</dc:creator>
  <cp:lastModifiedBy>Tōshirō</cp:lastModifiedBy>
  <cp:revision>3</cp:revision>
  <dcterms:created xsi:type="dcterms:W3CDTF">2022-04-14T06:01:05Z</dcterms:created>
  <dcterms:modified xsi:type="dcterms:W3CDTF">2022-04-17T08:39:02Z</dcterms:modified>
</cp:coreProperties>
</file>