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24" r:id="rId32"/>
    <p:sldId id="305" r:id="rId33"/>
    <p:sldId id="317" r:id="rId34"/>
    <p:sldId id="306" r:id="rId35"/>
    <p:sldId id="307" r:id="rId36"/>
    <p:sldId id="318" r:id="rId37"/>
    <p:sldId id="321" r:id="rId38"/>
    <p:sldId id="311" r:id="rId39"/>
    <p:sldId id="310" r:id="rId40"/>
    <p:sldId id="319" r:id="rId41"/>
    <p:sldId id="320" r:id="rId42"/>
    <p:sldId id="312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 a DFA for the following language: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smtClean="0"/>
              <a:t>?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an NFA for the following language: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Other examples</a:t>
            </a:r>
          </a:p>
          <a:p>
            <a:pPr lvl="1" eaLnBrk="1" hangingPunct="1"/>
            <a:r>
              <a:rPr lang="en-US" smtClean="0"/>
              <a:t>Keyword recognizer (e.g., if, then, else, while, for, include, etc.)</a:t>
            </a:r>
          </a:p>
          <a:p>
            <a:pPr lvl="1" eaLnBrk="1" hangingPunct="1"/>
            <a:r>
              <a:rPr lang="en-US" smtClean="0"/>
              <a:t>Strings where the first symbol is present somewhere later on at least once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multiple states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 smtClean="0"/>
              <a:t>Probabilistic models could be viewed as extensions of non-deterministic state machines </a:t>
            </a:r>
            <a:br>
              <a:rPr lang="en-US" sz="1800" dirty="0" smtClean="0"/>
            </a:br>
            <a:r>
              <a:rPr lang="en-US" sz="1800" dirty="0" smtClean="0"/>
              <a:t>(e.g., toss of a coin, a roll of dice)</a:t>
            </a:r>
          </a:p>
          <a:p>
            <a:pPr lvl="2" eaLnBrk="1" hangingPunct="1"/>
            <a:r>
              <a:rPr lang="en-US" sz="1800" dirty="0" smtClean="0"/>
              <a:t>They are not the same though</a:t>
            </a:r>
          </a:p>
          <a:p>
            <a:pPr lvl="1" eaLnBrk="1" hangingPunct="1"/>
            <a:r>
              <a:rPr lang="en-US" sz="1800" dirty="0" smtClean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Micron’s Automata Processor (introduced in 2013)</a:t>
            </a:r>
          </a:p>
          <a:p>
            <a:r>
              <a:rPr lang="en-US" sz="2400" dirty="0" smtClean="0"/>
              <a:t>2D array of MISD (multiple instruction single data) fabric w/ thousands to millions of processing elements. </a:t>
            </a:r>
          </a:p>
          <a:p>
            <a:r>
              <a:rPr lang="en-US" sz="2400" dirty="0" smtClean="0"/>
              <a:t>1 input symbol = fed to all states (i.e., cores)</a:t>
            </a:r>
          </a:p>
          <a:p>
            <a:r>
              <a:rPr lang="en-US" sz="2400" dirty="0" smtClean="0"/>
              <a:t>Non-determinism using circuits</a:t>
            </a:r>
          </a:p>
          <a:p>
            <a:r>
              <a:rPr lang="en-US" sz="2400" dirty="0" smtClean="0">
                <a:hlinkClick r:id="rId2"/>
              </a:rPr>
              <a:t>http://www.micronautomata.com/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Theorem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A language L is accepted by a DFA </a:t>
            </a:r>
            <a:r>
              <a:rPr lang="en-US" sz="2400" i="1" u="sng" smtClean="0">
                <a:solidFill>
                  <a:srgbClr val="006600"/>
                </a:solidFill>
              </a:rPr>
              <a:t>if </a:t>
            </a:r>
            <a:r>
              <a:rPr lang="en-US" sz="2400" i="1" u="sng" smtClean="0"/>
              <a:t>and </a:t>
            </a:r>
            <a:r>
              <a:rPr lang="en-US" sz="2400" i="1" u="sng" smtClean="0">
                <a:solidFill>
                  <a:schemeClr val="hlink"/>
                </a:solidFill>
              </a:rPr>
              <a:t>only</a:t>
            </a:r>
            <a:r>
              <a:rPr lang="en-US" sz="2400" u="sng" smtClean="0">
                <a:solidFill>
                  <a:schemeClr val="hlink"/>
                </a:solidFill>
              </a:rPr>
              <a:t> </a:t>
            </a:r>
            <a:r>
              <a:rPr lang="en-US" sz="2400" i="1" u="sng" smtClean="0">
                <a:solidFill>
                  <a:schemeClr val="hlink"/>
                </a:solidFill>
              </a:rPr>
              <a:t>if</a:t>
            </a:r>
            <a:r>
              <a:rPr lang="en-US" sz="2400" smtClean="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Proof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chemeClr val="hlink"/>
                </a:solidFill>
              </a:rPr>
              <a:t>Only-if part</a:t>
            </a:r>
            <a:r>
              <a:rPr lang="en-US" sz="2400" smtClean="0"/>
              <a:t> is trivial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  <a:endParaRPr lang="en-US" sz="24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olidFill>
                  <a:srgbClr val="006600"/>
                </a:solidFill>
              </a:rPr>
              <a:t>If-part:</a:t>
            </a:r>
            <a:r>
              <a:rPr lang="en-US" sz="2800" smtClean="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Observation:</a:t>
            </a:r>
            <a:r>
              <a:rPr lang="en-US" sz="2400" smtClean="0"/>
              <a:t> In an NFA, each transition maps to a </a:t>
            </a:r>
            <a:r>
              <a:rPr lang="en-US" sz="2400" i="1" smtClean="0"/>
              <a:t>subset </a:t>
            </a:r>
            <a:r>
              <a:rPr lang="en-US" sz="2400" smtClean="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smtClean="0">
                <a:solidFill>
                  <a:srgbClr val="FF0000"/>
                </a:solidFill>
              </a:rPr>
              <a:t>Idea:</a:t>
            </a:r>
            <a:r>
              <a:rPr lang="en-US" sz="2200" smtClean="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 smtClean="0">
                <a:solidFill>
                  <a:srgbClr val="FF0000"/>
                </a:solidFill>
              </a:rPr>
              <a:t>       each “subset of NFA_states” </a:t>
            </a:r>
            <a:r>
              <a:rPr lang="en-US" sz="2200" smtClean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smtClean="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smtClean="0">
                <a:cs typeface="Arial" charset="0"/>
              </a:rPr>
              <a:t>∩F</a:t>
            </a:r>
            <a:r>
              <a:rPr lang="en-US" sz="2400" baseline="-25000" smtClean="0">
                <a:cs typeface="Arial" charset="0"/>
              </a:rPr>
              <a:t>N</a:t>
            </a:r>
            <a:r>
              <a:rPr lang="en-US" sz="2400" smtClean="0">
                <a:cs typeface="Arial" charset="0"/>
              </a:rPr>
              <a:t>≠</a:t>
            </a:r>
            <a:r>
              <a:rPr lang="el-GR" sz="240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smtClean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dirty="0" smtClean="0">
                <a:solidFill>
                  <a:srgbClr val="00B050"/>
                </a:solidFill>
              </a:rPr>
              <a:t>Theorem:</a:t>
            </a:r>
            <a:r>
              <a:rPr lang="en-US" i="1" dirty="0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dirty="0" smtClean="0"/>
              <a:t>Proof:</a:t>
            </a:r>
            <a:endParaRPr lang="en-US" dirty="0" smtClean="0"/>
          </a:p>
          <a:p>
            <a:pPr lvl="1" eaLnBrk="1" hangingPunct="1"/>
            <a:r>
              <a:rPr lang="en-US" dirty="0" smtClean="0"/>
              <a:t>Show that </a:t>
            </a:r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([q</a:t>
            </a:r>
            <a:r>
              <a:rPr lang="en-US" baseline="-25000" dirty="0" smtClean="0"/>
              <a:t>0</a:t>
            </a:r>
            <a:r>
              <a:rPr lang="en-US" dirty="0" smtClean="0"/>
              <a:t>],w) </a:t>
            </a:r>
            <a:r>
              <a:rPr lang="en-US" dirty="0" smtClean="0">
                <a:sym typeface="Symbol" pitchFamily="28" charset="2"/>
              </a:rPr>
              <a:t>≡ 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,w) , for all w</a:t>
            </a:r>
          </a:p>
          <a:p>
            <a:pPr lvl="1" eaLnBrk="1" hangingPunct="1"/>
            <a:r>
              <a:rPr lang="en-US" dirty="0" smtClean="0"/>
              <a:t>Using induction on </a:t>
            </a:r>
            <a:r>
              <a:rPr lang="en-US" dirty="0" err="1" smtClean="0"/>
              <a:t>w’s</a:t>
            </a:r>
            <a:r>
              <a:rPr lang="en-US" dirty="0" smtClean="0"/>
              <a:t> length:</a:t>
            </a:r>
          </a:p>
          <a:p>
            <a:pPr lvl="2" eaLnBrk="1" hangingPunct="1"/>
            <a:r>
              <a:rPr lang="en-US" dirty="0" smtClean="0"/>
              <a:t>Let w = </a:t>
            </a:r>
            <a:r>
              <a:rPr lang="en-US" dirty="0" err="1" smtClean="0"/>
              <a:t>xa</a:t>
            </a:r>
            <a:endParaRPr lang="en-US" dirty="0" smtClean="0"/>
          </a:p>
          <a:p>
            <a:pPr lvl="2" eaLnBrk="1" hangingPunct="1"/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([q</a:t>
            </a:r>
            <a:r>
              <a:rPr lang="en-US" baseline="-25000" dirty="0" smtClean="0"/>
              <a:t>0</a:t>
            </a:r>
            <a:r>
              <a:rPr lang="en-US" dirty="0" smtClean="0"/>
              <a:t>],</a:t>
            </a:r>
            <a:r>
              <a:rPr lang="en-US" dirty="0" err="1" smtClean="0"/>
              <a:t>xa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28" charset="2"/>
              </a:rPr>
              <a:t>≡ </a:t>
            </a:r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,x), a ) </a:t>
            </a:r>
            <a:r>
              <a:rPr lang="en-US" dirty="0" smtClean="0">
                <a:sym typeface="Symbol" pitchFamily="28" charset="2"/>
              </a:rPr>
              <a:t>≡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,w)</a:t>
            </a:r>
            <a:endParaRPr lang="en-US" dirty="0" smtClean="0"/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 = {w | w is a binary string </a:t>
            </a:r>
            <a:r>
              <a:rPr lang="en-US" sz="2800" dirty="0" err="1" smtClean="0"/>
              <a:t>s.t</a:t>
            </a:r>
            <a:r>
              <a:rPr lang="en-US" sz="2800" dirty="0" smtClean="0"/>
              <a:t>., the </a:t>
            </a:r>
            <a:r>
              <a:rPr lang="en-US" sz="2800" dirty="0" err="1" smtClean="0"/>
              <a:t>k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symbol from its end is a </a:t>
            </a:r>
            <a:r>
              <a:rPr lang="en-US" sz="2800" dirty="0" smtClean="0"/>
              <a:t>0}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But an equivalent DFA needs to have at least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states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dirty="0" smtClean="0"/>
              <a:t>(Pigeon hole principle)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m</a:t>
            </a:r>
            <a:r>
              <a:rPr lang="en-US" sz="2400" dirty="0" smtClean="0"/>
              <a:t> holes and &gt;</a:t>
            </a:r>
            <a:r>
              <a:rPr lang="en-US" sz="2400" i="1" dirty="0" smtClean="0"/>
              <a:t>m</a:t>
            </a:r>
            <a:r>
              <a:rPr lang="en-US" sz="2400" dirty="0" smtClean="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18288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8768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1148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3528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5908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0668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762000" y="91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371600" y="91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133600" y="91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895600" y="91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657600" y="91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4419600" y="91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4953000" y="83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2" name="AutoShape 16"/>
          <p:cNvCxnSpPr>
            <a:cxnSpLocks noChangeShapeType="1"/>
            <a:stCxn id="19464" idx="7"/>
            <a:endCxn id="19464" idx="1"/>
          </p:cNvCxnSpPr>
          <p:nvPr/>
        </p:nvCxnSpPr>
        <p:spPr bwMode="auto">
          <a:xfrm rot="16200000" flipH="1" flipV="1">
            <a:off x="1218406" y="699294"/>
            <a:ext cx="1588" cy="2159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3" name="AutoShape 17"/>
          <p:cNvCxnSpPr>
            <a:cxnSpLocks noChangeShapeType="1"/>
            <a:stCxn id="19458" idx="7"/>
            <a:endCxn id="19463" idx="1"/>
          </p:cNvCxnSpPr>
          <p:nvPr/>
        </p:nvCxnSpPr>
        <p:spPr bwMode="auto">
          <a:xfrm rot="5400000" flipV="1">
            <a:off x="2361406" y="534194"/>
            <a:ext cx="1588" cy="5461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4" name="AutoShape 18"/>
          <p:cNvCxnSpPr>
            <a:cxnSpLocks noChangeShapeType="1"/>
            <a:stCxn id="19463" idx="7"/>
            <a:endCxn id="19462" idx="1"/>
          </p:cNvCxnSpPr>
          <p:nvPr/>
        </p:nvCxnSpPr>
        <p:spPr bwMode="auto">
          <a:xfrm rot="5400000" flipV="1">
            <a:off x="3123406" y="534194"/>
            <a:ext cx="1588" cy="5461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5" name="AutoShape 19"/>
          <p:cNvCxnSpPr>
            <a:cxnSpLocks noChangeShapeType="1"/>
            <a:stCxn id="19462" idx="7"/>
            <a:endCxn id="19461" idx="1"/>
          </p:cNvCxnSpPr>
          <p:nvPr/>
        </p:nvCxnSpPr>
        <p:spPr bwMode="auto">
          <a:xfrm rot="5400000" flipV="1">
            <a:off x="3885406" y="534194"/>
            <a:ext cx="1588" cy="5461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6" name="AutoShape 20"/>
          <p:cNvCxnSpPr>
            <a:cxnSpLocks noChangeShapeType="1"/>
            <a:stCxn id="19461" idx="7"/>
            <a:endCxn id="19460" idx="1"/>
          </p:cNvCxnSpPr>
          <p:nvPr/>
        </p:nvCxnSpPr>
        <p:spPr bwMode="auto">
          <a:xfrm rot="5400000" flipV="1">
            <a:off x="4647406" y="534194"/>
            <a:ext cx="1588" cy="5461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974725" y="18891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0,1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508125" y="569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193925" y="188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955925" y="188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717925" y="112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4556125" y="188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2209800" y="609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2971800" y="609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717925" y="569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495800" y="609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165725" y="722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8382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1371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4478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1965325" y="3236913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s,a</a:t>
            </a:r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1828800" y="32766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93" name="AutoShape 37"/>
          <p:cNvCxnSpPr>
            <a:cxnSpLocks noChangeShapeType="1"/>
            <a:stCxn id="19459" idx="7"/>
            <a:endCxn id="19459" idx="1"/>
          </p:cNvCxnSpPr>
          <p:nvPr/>
        </p:nvCxnSpPr>
        <p:spPr bwMode="auto">
          <a:xfrm rot="16200000" flipH="1" flipV="1">
            <a:off x="1218406" y="3213894"/>
            <a:ext cx="1588" cy="2159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050925" y="2627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2438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2955925" y="3236913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s,a,b</a:t>
            </a:r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2895600" y="32766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2574925" y="3084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36576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098925" y="32369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s,a,b,c</a:t>
            </a:r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4038600" y="3276600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495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49530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5394325" y="3236913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s,a,b,c,d</a:t>
            </a:r>
          </a:p>
        </p:txBody>
      </p:sp>
      <p:sp>
        <p:nvSpPr>
          <p:cNvPr id="19506" name="Oval 50"/>
          <p:cNvSpPr>
            <a:spLocks noChangeArrowheads="1"/>
          </p:cNvSpPr>
          <p:nvPr/>
        </p:nvSpPr>
        <p:spPr bwMode="auto">
          <a:xfrm>
            <a:off x="5334000" y="3276600"/>
            <a:ext cx="1219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65532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65532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7070725" y="323691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s,a,b,c,d,e</a:t>
            </a:r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7010400" y="3200400"/>
            <a:ext cx="1447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21336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1889125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1905000" y="3962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s,b</a:t>
            </a:r>
          </a:p>
        </p:txBody>
      </p:sp>
      <p:sp>
        <p:nvSpPr>
          <p:cNvPr id="19514" name="Oval 58"/>
          <p:cNvSpPr>
            <a:spLocks noChangeArrowheads="1"/>
          </p:cNvSpPr>
          <p:nvPr/>
        </p:nvSpPr>
        <p:spPr bwMode="auto">
          <a:xfrm>
            <a:off x="1828800" y="39624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>
            <a:off x="21336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1828800" y="426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1889125" y="46847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s,c</a:t>
            </a:r>
          </a:p>
        </p:txBody>
      </p:sp>
      <p:sp>
        <p:nvSpPr>
          <p:cNvPr id="19518" name="Oval 62"/>
          <p:cNvSpPr>
            <a:spLocks noChangeArrowheads="1"/>
          </p:cNvSpPr>
          <p:nvPr/>
        </p:nvSpPr>
        <p:spPr bwMode="auto">
          <a:xfrm>
            <a:off x="1828800" y="47244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>
            <a:off x="21336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18288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1889125" y="5370513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s,d</a:t>
            </a:r>
          </a:p>
        </p:txBody>
      </p:sp>
      <p:sp>
        <p:nvSpPr>
          <p:cNvPr id="19522" name="Oval 66"/>
          <p:cNvSpPr>
            <a:spLocks noChangeArrowheads="1"/>
          </p:cNvSpPr>
          <p:nvPr/>
        </p:nvSpPr>
        <p:spPr bwMode="auto">
          <a:xfrm>
            <a:off x="1905000" y="5410200"/>
            <a:ext cx="533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>
            <a:off x="21336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1828800" y="571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525" name="Text Box 69"/>
          <p:cNvSpPr txBox="1">
            <a:spLocks noChangeArrowheads="1"/>
          </p:cNvSpPr>
          <p:nvPr/>
        </p:nvSpPr>
        <p:spPr bwMode="auto">
          <a:xfrm>
            <a:off x="1905000" y="60198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s,e</a:t>
            </a:r>
          </a:p>
        </p:txBody>
      </p:sp>
      <p:sp>
        <p:nvSpPr>
          <p:cNvPr id="19526" name="Oval 70"/>
          <p:cNvSpPr>
            <a:spLocks noChangeArrowheads="1"/>
          </p:cNvSpPr>
          <p:nvPr/>
        </p:nvSpPr>
        <p:spPr bwMode="auto">
          <a:xfrm>
            <a:off x="1828800" y="60960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3413125" y="4154488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66"/>
                </a:solidFill>
              </a:rPr>
              <a:t>How many states?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6384925" y="40782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  =32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6629400" y="3886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3413125" y="4992688"/>
            <a:ext cx="333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66"/>
                </a:solidFill>
              </a:rPr>
              <a:t>How many final states?</a:t>
            </a:r>
          </a:p>
        </p:txBody>
      </p: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6842125" y="4992688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   = 16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7070725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3505200" y="5867400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66"/>
                </a:solidFill>
              </a:rPr>
              <a:t>Can we simplify it?</a:t>
            </a:r>
          </a:p>
        </p:txBody>
      </p:sp>
      <p:sp>
        <p:nvSpPr>
          <p:cNvPr id="19534" name="Text Box 78"/>
          <p:cNvSpPr txBox="1">
            <a:spLocks noChangeArrowheads="1"/>
          </p:cNvSpPr>
          <p:nvPr/>
        </p:nvSpPr>
        <p:spPr bwMode="auto">
          <a:xfrm>
            <a:off x="6324600" y="58308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No, it is minimum!</a:t>
            </a:r>
          </a:p>
        </p:txBody>
      </p:sp>
      <p:sp>
        <p:nvSpPr>
          <p:cNvPr id="19535" name="Oval 79"/>
          <p:cNvSpPr>
            <a:spLocks noChangeArrowheads="1"/>
          </p:cNvSpPr>
          <p:nvPr/>
        </p:nvSpPr>
        <p:spPr bwMode="auto">
          <a:xfrm>
            <a:off x="2133600" y="6096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6" name="Oval 80"/>
          <p:cNvSpPr>
            <a:spLocks noChangeArrowheads="1"/>
          </p:cNvSpPr>
          <p:nvPr/>
        </p:nvSpPr>
        <p:spPr bwMode="auto">
          <a:xfrm>
            <a:off x="8077200" y="3352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nimBg="1"/>
      <p:bldP spid="19490" grpId="0"/>
      <p:bldP spid="19491" grpId="0"/>
      <p:bldP spid="19492" grpId="0" animBg="1"/>
      <p:bldP spid="19494" grpId="0"/>
      <p:bldP spid="19495" grpId="0" animBg="1"/>
      <p:bldP spid="19496" grpId="0"/>
      <p:bldP spid="19497" grpId="0" animBg="1"/>
      <p:bldP spid="19498" grpId="0"/>
      <p:bldP spid="19499" grpId="0" animBg="1"/>
      <p:bldP spid="19500" grpId="0"/>
      <p:bldP spid="19501" grpId="0"/>
      <p:bldP spid="19502" grpId="0" animBg="1"/>
      <p:bldP spid="19503" grpId="0" animBg="1"/>
      <p:bldP spid="19504" grpId="0"/>
      <p:bldP spid="19505" grpId="0"/>
      <p:bldP spid="19506" grpId="0" animBg="1"/>
      <p:bldP spid="19507" grpId="0" animBg="1"/>
      <p:bldP spid="19508" grpId="0"/>
      <p:bldP spid="19509" grpId="0"/>
      <p:bldP spid="19510" grpId="0" animBg="1"/>
      <p:bldP spid="19511" grpId="0" animBg="1"/>
      <p:bldP spid="19512" grpId="0"/>
      <p:bldP spid="19513" grpId="0"/>
      <p:bldP spid="19514" grpId="0" animBg="1"/>
      <p:bldP spid="19515" grpId="0" animBg="1"/>
      <p:bldP spid="19516" grpId="0"/>
      <p:bldP spid="19518" grpId="0" animBg="1"/>
      <p:bldP spid="19519" grpId="0" animBg="1"/>
      <p:bldP spid="19520" grpId="0"/>
      <p:bldP spid="19521" grpId="0"/>
      <p:bldP spid="19522" grpId="0" animBg="1"/>
      <p:bldP spid="19523" grpId="0" animBg="1"/>
      <p:bldP spid="19524" grpId="0"/>
      <p:bldP spid="19525" grpId="0"/>
      <p:bldP spid="19526" grpId="0" animBg="1"/>
      <p:bldP spid="19527" grpId="0" build="allAtOnce"/>
      <p:bldP spid="19527" grpId="1" build="allAtOnce"/>
      <p:bldP spid="19528" grpId="0"/>
      <p:bldP spid="19528" grpId="1"/>
      <p:bldP spid="19528" grpId="2"/>
      <p:bldP spid="19529" grpId="0"/>
      <p:bldP spid="19529" grpId="1"/>
      <p:bldP spid="19529" grpId="2"/>
      <p:bldP spid="19531" grpId="0"/>
      <p:bldP spid="19532" grpId="0"/>
      <p:bldP spid="19533" grpId="0"/>
      <p:bldP spid="19534" grpId="0"/>
      <p:bldP spid="19535" grpId="0" animBg="1"/>
      <p:bldP spid="195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smtClean="0">
                <a:solidFill>
                  <a:srgbClr val="FF0000"/>
                </a:solidFill>
              </a:rPr>
              <a:t>consume</a:t>
            </a:r>
            <a:r>
              <a:rPr lang="en-US" sz="200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smtClean="0">
                <a:solidFill>
                  <a:srgbClr val="FF0000"/>
                </a:solidFill>
              </a:rPr>
              <a:t>ignore</a:t>
            </a:r>
            <a:r>
              <a:rPr lang="en-US" sz="200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smtClean="0">
                <a:solidFill>
                  <a:srgbClr val="FF0000"/>
                </a:solidFill>
              </a:rPr>
              <a:t>skip </a:t>
            </a:r>
            <a:r>
              <a:rPr lang="en-US" sz="200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smtClean="0">
                <a:solidFill>
                  <a:srgbClr val="7030A0"/>
                </a:solidFill>
              </a:rPr>
              <a:t>without </a:t>
            </a:r>
            <a:r>
              <a:rPr lang="en-US" sz="200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We can allow </a:t>
            </a:r>
            <a:r>
              <a:rPr lang="en-US" sz="2800" u="sng" dirty="0" smtClean="0"/>
              <a:t>explicit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-transitions in finite automata</a:t>
            </a:r>
          </a:p>
          <a:p>
            <a:pPr lvl="1" eaLnBrk="1" hangingPunct="1"/>
            <a:r>
              <a:rPr lang="en-US" sz="2400" dirty="0" smtClean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 smtClean="0"/>
              <a:t>Explicit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-transitions between different states introduce non-determinism.</a:t>
            </a:r>
          </a:p>
          <a:p>
            <a:pPr lvl="1" eaLnBrk="1" hangingPunct="1"/>
            <a:r>
              <a:rPr lang="en-US" sz="2400" dirty="0" smtClean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 smtClean="0">
                <a:sym typeface="Symbol" pitchFamily="28" charset="2"/>
              </a:rPr>
              <a:t>Definition:</a:t>
            </a:r>
            <a:r>
              <a:rPr lang="en-US" sz="2800" b="1" i="1" dirty="0" smtClean="0">
                <a:sym typeface="Symbol" pitchFamily="28" charset="2"/>
              </a:rPr>
              <a:t> </a:t>
            </a:r>
            <a:r>
              <a:rPr lang="en-US" sz="2800" b="1" i="1" dirty="0" smtClean="0"/>
              <a:t> -NFAs are those NFAs with at least one explicit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-transition defined.</a:t>
            </a:r>
            <a:endParaRPr lang="en-US" sz="2800" b="1" i="1" dirty="0" smtClean="0">
              <a:sym typeface="Symbol" pitchFamily="28" charset="2"/>
            </a:endParaRPr>
          </a:p>
          <a:p>
            <a:pPr eaLnBrk="1" hangingPunct="1"/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 -NFAs have one more column in their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6016629"/>
            <a:ext cx="1681163" cy="692150"/>
            <a:chOff x="2256" y="3358"/>
            <a:chExt cx="1059" cy="436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58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ECLOSE(q</a:t>
              </a:r>
              <a:r>
                <a:rPr lang="en-US" sz="1400" baseline="-25000" dirty="0"/>
                <a:t>1</a:t>
              </a:r>
              <a:r>
                <a:rPr lang="en-US" sz="1400" dirty="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another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  <a:r>
              <a:rPr lang="en-US" sz="280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-transitions</a:t>
            </a:r>
            <a:r>
              <a:rPr lang="en-US" sz="32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smtClean="0">
                <a:sym typeface="Symbol" pitchFamily="28" charset="2"/>
              </a:rPr>
              <a:t>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-NFA</a:t>
            </a:r>
            <a:endParaRPr lang="el-GR" sz="2400" smtClean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 smtClean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 smtClean="0">
                <a:cs typeface="Arial" charset="0"/>
              </a:rPr>
              <a:t>∩F</a:t>
            </a:r>
            <a:r>
              <a:rPr lang="en-US" sz="2000" baseline="-25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≠</a:t>
            </a:r>
            <a:r>
              <a:rPr lang="el-GR" sz="2000" smtClean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 smtClean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smtClean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smtClean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873" y="4643369"/>
              <a:ext cx="979527" cy="1147345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  <a:endParaRPr lang="en-US" sz="1600" dirty="0">
                <a:solidFill>
                  <a:srgbClr val="C0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</a:t>
            </a:r>
            <a:r>
              <a:rPr lang="en-US" sz="2000" smtClean="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 smtClean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Accepting</a:t>
              </a:r>
              <a:endParaRPr lang="en-US" dirty="0"/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clamping circuit waits for a ”1” input, and turns on forever. However, to avoid clamping on spurious noise, we’ll design a DFA that waits for </a:t>
            </a:r>
            <a:r>
              <a:rPr lang="en-US" sz="2000" i="1" smtClean="0"/>
              <a:t>two consecutive 1s</a:t>
            </a:r>
            <a:r>
              <a:rPr lang="en-US" sz="200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Build a DFA for the following language: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2</a:t>
            </a:r>
            <a:r>
              <a:rPr lang="en-US" sz="200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7614</TotalTime>
  <Words>3503</Words>
  <Application>Microsoft Office PowerPoint</Application>
  <PresentationFormat>On-screen Show (4:3)</PresentationFormat>
  <Paragraphs>900</Paragraphs>
  <Slides>42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Slide 31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460</cp:revision>
  <cp:lastPrinted>2007-08-15T03:01:31Z</cp:lastPrinted>
  <dcterms:created xsi:type="dcterms:W3CDTF">2007-08-14T22:08:29Z</dcterms:created>
  <dcterms:modified xsi:type="dcterms:W3CDTF">2017-02-13T04:49:13Z</dcterms:modified>
</cp:coreProperties>
</file>