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94" r:id="rId6"/>
    <p:sldId id="298" r:id="rId7"/>
    <p:sldId id="297" r:id="rId8"/>
    <p:sldId id="299" r:id="rId9"/>
    <p:sldId id="293" r:id="rId10"/>
    <p:sldId id="261" r:id="rId11"/>
    <p:sldId id="262" r:id="rId12"/>
    <p:sldId id="263" r:id="rId13"/>
    <p:sldId id="264" r:id="rId14"/>
    <p:sldId id="265" r:id="rId15"/>
    <p:sldId id="266" r:id="rId16"/>
    <p:sldId id="295" r:id="rId17"/>
    <p:sldId id="296" r:id="rId18"/>
    <p:sldId id="267" r:id="rId19"/>
    <p:sldId id="268" r:id="rId20"/>
    <p:sldId id="269" r:id="rId21"/>
    <p:sldId id="270" r:id="rId22"/>
    <p:sldId id="271" r:id="rId23"/>
    <p:sldId id="272" r:id="rId24"/>
    <p:sldId id="273" r:id="rId25"/>
    <p:sldId id="274" r:id="rId26"/>
    <p:sldId id="275" r:id="rId27"/>
    <p:sldId id="276" r:id="rId28"/>
    <p:sldId id="277" r:id="rId29"/>
    <p:sldId id="300" r:id="rId30"/>
    <p:sldId id="301" r:id="rId31"/>
    <p:sldId id="302" r:id="rId32"/>
    <p:sldId id="278" r:id="rId33"/>
    <p:sldId id="279" r:id="rId34"/>
    <p:sldId id="280" r:id="rId35"/>
    <p:sldId id="281" r:id="rId36"/>
    <p:sldId id="303" r:id="rId37"/>
    <p:sldId id="282" r:id="rId38"/>
    <p:sldId id="283" r:id="rId39"/>
    <p:sldId id="284" r:id="rId40"/>
    <p:sldId id="304" r:id="rId41"/>
    <p:sldId id="286" r:id="rId42"/>
    <p:sldId id="287" r:id="rId43"/>
    <p:sldId id="288" r:id="rId44"/>
    <p:sldId id="289" r:id="rId45"/>
    <p:sldId id="290" r:id="rId46"/>
    <p:sldId id="291" r:id="rId47"/>
    <p:sldId id="292" r:id="rId48"/>
    <p:sldId id="305" r:id="rId4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6" autoAdjust="0"/>
  </p:normalViewPr>
  <p:slideViewPr>
    <p:cSldViewPr>
      <p:cViewPr varScale="1">
        <p:scale>
          <a:sx n="67" d="100"/>
          <a:sy n="67" d="100"/>
        </p:scale>
        <p:origin x="834" y="66"/>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98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5173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6635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468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128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8200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1428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7666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3794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9624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649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00213085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1.png"/><Relationship Id="rId5" Type="http://schemas.openxmlformats.org/officeDocument/2006/relationships/image" Target="../media/image8.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19.pn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0428" y="-280923"/>
            <a:ext cx="10655990" cy="14688880"/>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3" name="object 3"/>
          <p:cNvSpPr/>
          <p:nvPr/>
        </p:nvSpPr>
        <p:spPr>
          <a:xfrm>
            <a:off x="610429" y="-280700"/>
            <a:ext cx="10655988" cy="2203332"/>
          </a:xfrm>
          <a:prstGeom prst="rect">
            <a:avLst/>
          </a:prstGeom>
          <a:blipFill>
            <a:blip r:embed="rId3" cstate="print"/>
            <a:stretch>
              <a:fillRect/>
            </a:stretch>
          </a:blipFill>
        </p:spPr>
        <p:txBody>
          <a:bodyPr wrap="square" lIns="0" tIns="0" rIns="0" bIns="0" rtlCol="0"/>
          <a:lstStyle/>
          <a:p>
            <a:endParaRPr>
              <a:solidFill>
                <a:schemeClr val="bg1"/>
              </a:solidFill>
            </a:endParaRPr>
          </a:p>
        </p:txBody>
      </p:sp>
      <p:sp>
        <p:nvSpPr>
          <p:cNvPr id="4" name="object 4"/>
          <p:cNvSpPr/>
          <p:nvPr/>
        </p:nvSpPr>
        <p:spPr>
          <a:xfrm>
            <a:off x="5011786" y="-280922"/>
            <a:ext cx="5526852" cy="1285007"/>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
        <p:nvSpPr>
          <p:cNvPr id="5" name="object 5"/>
          <p:cNvSpPr/>
          <p:nvPr/>
        </p:nvSpPr>
        <p:spPr>
          <a:xfrm>
            <a:off x="610429" y="-280923"/>
            <a:ext cx="10590971" cy="2185923"/>
          </a:xfrm>
          <a:prstGeom prst="rect">
            <a:avLst/>
          </a:prstGeom>
          <a:blipFill>
            <a:blip r:embed="rId5" cstate="print"/>
            <a:stretch>
              <a:fillRect/>
            </a:stretch>
          </a:blipFill>
        </p:spPr>
        <p:txBody>
          <a:bodyPr wrap="square" lIns="0" tIns="0" rIns="0" bIns="0" rtlCol="0"/>
          <a:lstStyle/>
          <a:p>
            <a:endParaRPr>
              <a:solidFill>
                <a:schemeClr val="bg1"/>
              </a:solidFill>
            </a:endParaRPr>
          </a:p>
        </p:txBody>
      </p:sp>
      <p:sp>
        <p:nvSpPr>
          <p:cNvPr id="6" name="object 6"/>
          <p:cNvSpPr/>
          <p:nvPr/>
        </p:nvSpPr>
        <p:spPr>
          <a:xfrm>
            <a:off x="609600" y="-228600"/>
            <a:ext cx="10657842" cy="1931586"/>
          </a:xfrm>
          <a:prstGeom prst="rect">
            <a:avLst/>
          </a:prstGeom>
          <a:blipFill>
            <a:blip r:embed="rId6" cstate="print"/>
            <a:stretch>
              <a:fillRect/>
            </a:stretch>
          </a:blipFill>
        </p:spPr>
        <p:txBody>
          <a:bodyPr wrap="square" lIns="0" tIns="0" rIns="0" bIns="0" rtlCol="0"/>
          <a:lstStyle/>
          <a:p>
            <a:endParaRPr>
              <a:solidFill>
                <a:schemeClr val="bg1"/>
              </a:solidFill>
            </a:endParaRPr>
          </a:p>
        </p:txBody>
      </p:sp>
      <p:sp>
        <p:nvSpPr>
          <p:cNvPr id="7" name="object 7"/>
          <p:cNvSpPr/>
          <p:nvPr/>
        </p:nvSpPr>
        <p:spPr>
          <a:xfrm>
            <a:off x="1299275" y="1378712"/>
            <a:ext cx="8737911" cy="3032438"/>
          </a:xfrm>
          <a:prstGeom prst="rect">
            <a:avLst/>
          </a:prstGeom>
          <a:blipFill>
            <a:blip r:embed="rId7" cstate="print"/>
            <a:stretch>
              <a:fillRect/>
            </a:stretch>
          </a:blipFill>
        </p:spPr>
        <p:txBody>
          <a:bodyPr wrap="square" lIns="0" tIns="0" rIns="0" bIns="0" rtlCol="0"/>
          <a:lstStyle/>
          <a:p>
            <a:endParaRPr b="1" dirty="0">
              <a:ln w="22225">
                <a:solidFill>
                  <a:schemeClr val="accent2"/>
                </a:solidFill>
                <a:prstDash val="solid"/>
              </a:ln>
              <a:solidFill>
                <a:schemeClr val="accent2">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4488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230752" y="636778"/>
            <a:ext cx="4913249" cy="711200"/>
          </a:xfrm>
          <a:prstGeom prst="rect">
            <a:avLst/>
          </a:prstGeom>
        </p:spPr>
        <p:txBody>
          <a:bodyPr vert="horz" wrap="square" lIns="0" tIns="12700" rIns="0" bIns="0" rtlCol="0" anchor="ctr">
            <a:spAutoFit/>
          </a:bodyPr>
          <a:lstStyle/>
          <a:p>
            <a:pPr marL="12700">
              <a:lnSpc>
                <a:spcPct val="100000"/>
              </a:lnSpc>
              <a:spcBef>
                <a:spcPts val="100"/>
              </a:spcBef>
            </a:pPr>
            <a:r>
              <a:rPr sz="4500" spc="-660" dirty="0">
                <a:latin typeface="Arial"/>
                <a:cs typeface="Arial"/>
              </a:rPr>
              <a:t>COMPLETENESS</a:t>
            </a:r>
            <a:endParaRPr sz="4500" dirty="0">
              <a:latin typeface="Arial"/>
              <a:cs typeface="Arial"/>
            </a:endParaRPr>
          </a:p>
        </p:txBody>
      </p:sp>
      <p:sp>
        <p:nvSpPr>
          <p:cNvPr id="8" name="object 8"/>
          <p:cNvSpPr txBox="1"/>
          <p:nvPr/>
        </p:nvSpPr>
        <p:spPr>
          <a:xfrm>
            <a:off x="1066801" y="1474674"/>
            <a:ext cx="9067800" cy="3562514"/>
          </a:xfrm>
          <a:prstGeom prst="rect">
            <a:avLst/>
          </a:prstGeom>
        </p:spPr>
        <p:txBody>
          <a:bodyPr vert="horz" wrap="square" lIns="0" tIns="12700" rIns="0" bIns="0" rtlCol="0">
            <a:spAutoFit/>
          </a:bodyPr>
          <a:lstStyle/>
          <a:p>
            <a:pPr>
              <a:spcBef>
                <a:spcPts val="55"/>
              </a:spcBef>
              <a:buClr>
                <a:srgbClr val="0AD0D9"/>
              </a:buClr>
            </a:pPr>
            <a:endParaRPr sz="2250" dirty="0">
              <a:latin typeface="Times New Roman"/>
              <a:cs typeface="Times New Roman"/>
            </a:endParaRPr>
          </a:p>
          <a:p>
            <a:pPr marL="469900" indent="-457200">
              <a:buClr>
                <a:srgbClr val="0AD0D9"/>
              </a:buClr>
              <a:buSzPct val="93750"/>
              <a:buAutoNum type="arabicPeriod"/>
              <a:tabLst>
                <a:tab pos="469900" algn="l"/>
                <a:tab pos="470534" algn="l"/>
                <a:tab pos="1146175" algn="l"/>
                <a:tab pos="1722755" algn="l"/>
                <a:tab pos="2301875" algn="l"/>
                <a:tab pos="3725545" algn="l"/>
                <a:tab pos="4138929" algn="l"/>
                <a:tab pos="4620260" algn="l"/>
                <a:tab pos="5899150" algn="l"/>
                <a:tab pos="7551420" algn="l"/>
              </a:tabLst>
            </a:pPr>
            <a:r>
              <a:rPr sz="2400" spc="-5" dirty="0">
                <a:latin typeface="Georgia"/>
                <a:cs typeface="Georgia"/>
              </a:rPr>
              <a:t>Yo</a:t>
            </a:r>
            <a:r>
              <a:rPr sz="2400" dirty="0">
                <a:latin typeface="Georgia"/>
                <a:cs typeface="Georgia"/>
              </a:rPr>
              <a:t>u	are	</a:t>
            </a:r>
            <a:r>
              <a:rPr sz="2400" spc="-5" dirty="0">
                <a:latin typeface="Georgia"/>
                <a:cs typeface="Georgia"/>
              </a:rPr>
              <a:t>th</a:t>
            </a:r>
            <a:r>
              <a:rPr sz="2400" dirty="0">
                <a:latin typeface="Georgia"/>
                <a:cs typeface="Georgia"/>
              </a:rPr>
              <a:t>e	</a:t>
            </a:r>
            <a:r>
              <a:rPr sz="2400" spc="-5" dirty="0">
                <a:latin typeface="Georgia"/>
                <a:cs typeface="Georgia"/>
              </a:rPr>
              <a:t>presid</a:t>
            </a:r>
            <a:r>
              <a:rPr sz="2400" spc="5" dirty="0">
                <a:latin typeface="Georgia"/>
                <a:cs typeface="Georgia"/>
              </a:rPr>
              <a:t>e</a:t>
            </a:r>
            <a:r>
              <a:rPr sz="2400" spc="-15" dirty="0">
                <a:latin typeface="Georgia"/>
                <a:cs typeface="Georgia"/>
              </a:rPr>
              <a:t>n</a:t>
            </a:r>
            <a:r>
              <a:rPr sz="2400" dirty="0">
                <a:latin typeface="Georgia"/>
                <a:cs typeface="Georgia"/>
              </a:rPr>
              <a:t>t	of	an	i</a:t>
            </a:r>
            <a:r>
              <a:rPr sz="2400" spc="-10" dirty="0">
                <a:latin typeface="Georgia"/>
                <a:cs typeface="Georgia"/>
              </a:rPr>
              <a:t>n</a:t>
            </a:r>
            <a:r>
              <a:rPr sz="2400" spc="-5" dirty="0">
                <a:latin typeface="Georgia"/>
                <a:cs typeface="Georgia"/>
              </a:rPr>
              <a:t>dustr</a:t>
            </a:r>
            <a:r>
              <a:rPr sz="2400" dirty="0">
                <a:latin typeface="Georgia"/>
                <a:cs typeface="Georgia"/>
              </a:rPr>
              <a:t>y	asso</a:t>
            </a:r>
            <a:r>
              <a:rPr sz="2400" spc="5" dirty="0">
                <a:latin typeface="Georgia"/>
                <a:cs typeface="Georgia"/>
              </a:rPr>
              <a:t>c</a:t>
            </a:r>
            <a:r>
              <a:rPr sz="2400" dirty="0">
                <a:latin typeface="Georgia"/>
                <a:cs typeface="Georgia"/>
              </a:rPr>
              <a:t>iation	</a:t>
            </a:r>
            <a:r>
              <a:rPr sz="2400" spc="-10" dirty="0">
                <a:latin typeface="Georgia"/>
                <a:cs typeface="Georgia"/>
              </a:rPr>
              <a:t>a</a:t>
            </a:r>
            <a:r>
              <a:rPr sz="2400" dirty="0">
                <a:latin typeface="Georgia"/>
                <a:cs typeface="Georgia"/>
              </a:rPr>
              <a:t>nd</a:t>
            </a:r>
          </a:p>
          <a:p>
            <a:pPr marL="469900"/>
            <a:r>
              <a:rPr sz="2400" spc="-5" dirty="0">
                <a:latin typeface="Georgia"/>
                <a:cs typeface="Georgia"/>
              </a:rPr>
              <a:t>have</a:t>
            </a:r>
            <a:r>
              <a:rPr sz="2400" spc="120" dirty="0">
                <a:latin typeface="Georgia"/>
                <a:cs typeface="Georgia"/>
              </a:rPr>
              <a:t> </a:t>
            </a:r>
            <a:r>
              <a:rPr sz="2400" spc="-5" dirty="0">
                <a:latin typeface="Georgia"/>
                <a:cs typeface="Georgia"/>
              </a:rPr>
              <a:t>received</a:t>
            </a:r>
            <a:r>
              <a:rPr sz="2400" spc="135" dirty="0">
                <a:latin typeface="Georgia"/>
                <a:cs typeface="Georgia"/>
              </a:rPr>
              <a:t> </a:t>
            </a:r>
            <a:r>
              <a:rPr sz="2400" spc="-5" dirty="0">
                <a:latin typeface="Georgia"/>
                <a:cs typeface="Georgia"/>
              </a:rPr>
              <a:t>the</a:t>
            </a:r>
            <a:r>
              <a:rPr sz="2400" spc="114" dirty="0">
                <a:latin typeface="Georgia"/>
                <a:cs typeface="Georgia"/>
              </a:rPr>
              <a:t> </a:t>
            </a:r>
            <a:r>
              <a:rPr sz="2400" spc="-5" dirty="0">
                <a:latin typeface="Georgia"/>
                <a:cs typeface="Georgia"/>
              </a:rPr>
              <a:t>following</a:t>
            </a:r>
            <a:r>
              <a:rPr sz="2400" spc="130" dirty="0">
                <a:latin typeface="Georgia"/>
                <a:cs typeface="Georgia"/>
              </a:rPr>
              <a:t> </a:t>
            </a:r>
            <a:r>
              <a:rPr sz="2400" spc="-5" dirty="0">
                <a:latin typeface="Georgia"/>
                <a:cs typeface="Georgia"/>
              </a:rPr>
              <a:t>inquiry</a:t>
            </a:r>
            <a:r>
              <a:rPr sz="2400" spc="114" dirty="0">
                <a:latin typeface="Georgia"/>
                <a:cs typeface="Georgia"/>
              </a:rPr>
              <a:t> </a:t>
            </a:r>
            <a:r>
              <a:rPr sz="2400" spc="-5" dirty="0">
                <a:latin typeface="Georgia"/>
                <a:cs typeface="Georgia"/>
              </a:rPr>
              <a:t>from</a:t>
            </a:r>
            <a:r>
              <a:rPr sz="2400" spc="130" dirty="0">
                <a:latin typeface="Georgia"/>
                <a:cs typeface="Georgia"/>
              </a:rPr>
              <a:t> </a:t>
            </a:r>
            <a:r>
              <a:rPr sz="2400" dirty="0">
                <a:latin typeface="Georgia"/>
                <a:cs typeface="Georgia"/>
              </a:rPr>
              <a:t>an</a:t>
            </a:r>
            <a:r>
              <a:rPr sz="2400" spc="120" dirty="0">
                <a:latin typeface="Georgia"/>
                <a:cs typeface="Georgia"/>
              </a:rPr>
              <a:t> </a:t>
            </a:r>
            <a:r>
              <a:rPr sz="2400" spc="-5" dirty="0">
                <a:latin typeface="Georgia"/>
                <a:cs typeface="Georgia"/>
              </a:rPr>
              <a:t>out</a:t>
            </a:r>
            <a:r>
              <a:rPr sz="2400" spc="125" dirty="0">
                <a:latin typeface="Georgia"/>
                <a:cs typeface="Georgia"/>
              </a:rPr>
              <a:t> </a:t>
            </a:r>
            <a:r>
              <a:rPr sz="2400" dirty="0">
                <a:latin typeface="Georgia"/>
                <a:cs typeface="Georgia"/>
              </a:rPr>
              <a:t>of</a:t>
            </a:r>
            <a:r>
              <a:rPr sz="2400" spc="114" dirty="0">
                <a:latin typeface="Georgia"/>
                <a:cs typeface="Georgia"/>
              </a:rPr>
              <a:t> </a:t>
            </a:r>
            <a:r>
              <a:rPr sz="2400" spc="-5" dirty="0">
                <a:latin typeface="Georgia"/>
                <a:cs typeface="Georgia"/>
              </a:rPr>
              <a:t>town</a:t>
            </a:r>
            <a:endParaRPr sz="2400" dirty="0">
              <a:latin typeface="Georgia"/>
              <a:cs typeface="Georgia"/>
            </a:endParaRPr>
          </a:p>
          <a:p>
            <a:pPr marL="469900"/>
            <a:r>
              <a:rPr sz="2400" dirty="0">
                <a:latin typeface="Georgia"/>
                <a:cs typeface="Georgia"/>
              </a:rPr>
              <a:t>member, </a:t>
            </a:r>
            <a:r>
              <a:rPr sz="2400" spc="-5" dirty="0">
                <a:latin typeface="Georgia"/>
                <a:cs typeface="Georgia"/>
              </a:rPr>
              <a:t>“I think </a:t>
            </a:r>
            <a:r>
              <a:rPr sz="2400" dirty="0">
                <a:latin typeface="Georgia"/>
                <a:cs typeface="Georgia"/>
              </a:rPr>
              <a:t>I </a:t>
            </a:r>
            <a:r>
              <a:rPr sz="2400" spc="-5" dirty="0">
                <a:latin typeface="Georgia"/>
                <a:cs typeface="Georgia"/>
              </a:rPr>
              <a:t>would like to </a:t>
            </a:r>
            <a:r>
              <a:rPr sz="2400" dirty="0">
                <a:latin typeface="Georgia"/>
                <a:cs typeface="Georgia"/>
              </a:rPr>
              <a:t>attend </a:t>
            </a:r>
            <a:r>
              <a:rPr sz="2400" spc="-5" dirty="0">
                <a:latin typeface="Georgia"/>
                <a:cs typeface="Georgia"/>
              </a:rPr>
              <a:t>my first</a:t>
            </a:r>
            <a:r>
              <a:rPr sz="2400" spc="415" dirty="0">
                <a:latin typeface="Georgia"/>
                <a:cs typeface="Georgia"/>
              </a:rPr>
              <a:t> </a:t>
            </a:r>
            <a:r>
              <a:rPr sz="2400" spc="-5" dirty="0">
                <a:latin typeface="Georgia"/>
                <a:cs typeface="Georgia"/>
              </a:rPr>
              <a:t>meeting</a:t>
            </a:r>
            <a:endParaRPr sz="2400" dirty="0">
              <a:latin typeface="Georgia"/>
              <a:cs typeface="Georgia"/>
            </a:endParaRPr>
          </a:p>
          <a:p>
            <a:pPr marL="469900">
              <a:tabLst>
                <a:tab pos="890269" algn="l"/>
                <a:tab pos="1477010" algn="l"/>
                <a:tab pos="3219450" algn="l"/>
                <a:tab pos="4001770" algn="l"/>
                <a:tab pos="5112385" algn="l"/>
                <a:tab pos="5388610" algn="l"/>
                <a:tab pos="5967730" algn="l"/>
                <a:tab pos="6574155" algn="l"/>
              </a:tabLst>
            </a:pPr>
            <a:r>
              <a:rPr sz="2400" dirty="0">
                <a:latin typeface="Georgia"/>
                <a:cs typeface="Georgia"/>
              </a:rPr>
              <a:t>of	</a:t>
            </a:r>
            <a:r>
              <a:rPr sz="2400" spc="-5" dirty="0">
                <a:latin typeface="Georgia"/>
                <a:cs typeface="Georgia"/>
              </a:rPr>
              <a:t>the	</a:t>
            </a:r>
            <a:r>
              <a:rPr sz="2400" dirty="0">
                <a:latin typeface="Georgia"/>
                <a:cs typeface="Georgia"/>
              </a:rPr>
              <a:t>association,	</a:t>
            </a:r>
            <a:r>
              <a:rPr sz="2400" spc="-5" dirty="0">
                <a:latin typeface="Georgia"/>
                <a:cs typeface="Georgia"/>
              </a:rPr>
              <a:t>even	though	</a:t>
            </a:r>
            <a:r>
              <a:rPr sz="2400" dirty="0">
                <a:latin typeface="Georgia"/>
                <a:cs typeface="Georgia"/>
              </a:rPr>
              <a:t>I	am	not	</a:t>
            </a:r>
            <a:r>
              <a:rPr sz="2400" spc="-5" dirty="0">
                <a:latin typeface="Georgia"/>
                <a:cs typeface="Georgia"/>
              </a:rPr>
              <a:t>acquainted</a:t>
            </a:r>
            <a:endParaRPr sz="2400" dirty="0">
              <a:latin typeface="Georgia"/>
              <a:cs typeface="Georgia"/>
            </a:endParaRPr>
          </a:p>
          <a:p>
            <a:pPr marL="469900" marR="5080">
              <a:spcBef>
                <a:spcPts val="430"/>
              </a:spcBef>
            </a:pPr>
            <a:r>
              <a:rPr sz="2400" spc="-5" dirty="0">
                <a:latin typeface="Georgia"/>
                <a:cs typeface="Georgia"/>
              </a:rPr>
              <a:t>with your city. </a:t>
            </a:r>
            <a:r>
              <a:rPr sz="2400" dirty="0">
                <a:latin typeface="Georgia"/>
                <a:cs typeface="Georgia"/>
              </a:rPr>
              <a:t>Will </a:t>
            </a:r>
            <a:r>
              <a:rPr sz="2400" spc="-5" dirty="0">
                <a:latin typeface="Georgia"/>
                <a:cs typeface="Georgia"/>
              </a:rPr>
              <a:t>you please tell me </a:t>
            </a:r>
            <a:r>
              <a:rPr sz="2400" dirty="0">
                <a:latin typeface="Georgia"/>
                <a:cs typeface="Georgia"/>
              </a:rPr>
              <a:t>where </a:t>
            </a:r>
            <a:r>
              <a:rPr sz="2400" spc="-5" dirty="0">
                <a:latin typeface="Georgia"/>
                <a:cs typeface="Georgia"/>
              </a:rPr>
              <a:t>the </a:t>
            </a:r>
            <a:r>
              <a:rPr sz="2400" dirty="0">
                <a:latin typeface="Georgia"/>
                <a:cs typeface="Georgia"/>
              </a:rPr>
              <a:t>next  meeting is </a:t>
            </a:r>
            <a:r>
              <a:rPr sz="2400" spc="-5" dirty="0">
                <a:latin typeface="Georgia"/>
                <a:cs typeface="Georgia"/>
              </a:rPr>
              <a:t>being</a:t>
            </a:r>
            <a:r>
              <a:rPr sz="2400" spc="-40" dirty="0">
                <a:latin typeface="Georgia"/>
                <a:cs typeface="Georgia"/>
              </a:rPr>
              <a:t> </a:t>
            </a:r>
            <a:r>
              <a:rPr sz="2400" spc="-5" dirty="0">
                <a:latin typeface="Georgia"/>
                <a:cs typeface="Georgia"/>
              </a:rPr>
              <a:t>held?</a:t>
            </a:r>
            <a:endParaRPr sz="2400" dirty="0">
              <a:latin typeface="Georgia"/>
              <a:cs typeface="Georgia"/>
            </a:endParaRPr>
          </a:p>
          <a:p>
            <a:pPr marL="12700">
              <a:lnSpc>
                <a:spcPts val="2450"/>
              </a:lnSpc>
              <a:spcBef>
                <a:spcPts val="2305"/>
              </a:spcBef>
              <a:tabLst>
                <a:tab pos="1085215" algn="l"/>
                <a:tab pos="2073275" algn="l"/>
                <a:tab pos="2722880" algn="l"/>
                <a:tab pos="3568700" algn="l"/>
                <a:tab pos="3998595" algn="l"/>
                <a:tab pos="4662805" algn="l"/>
                <a:tab pos="5702300" algn="l"/>
                <a:tab pos="6920230" algn="l"/>
                <a:tab pos="7350125" algn="l"/>
              </a:tabLst>
            </a:pPr>
            <a:r>
              <a:rPr sz="2250" spc="-565" dirty="0">
                <a:solidFill>
                  <a:srgbClr val="0AD0D9"/>
                </a:solidFill>
                <a:latin typeface="Arial"/>
                <a:cs typeface="Arial"/>
              </a:rPr>
              <a:t></a:t>
            </a:r>
            <a:r>
              <a:rPr sz="2250" spc="270" dirty="0">
                <a:solidFill>
                  <a:srgbClr val="0AD0D9"/>
                </a:solidFill>
                <a:latin typeface="Arial"/>
                <a:cs typeface="Arial"/>
              </a:rPr>
              <a:t> </a:t>
            </a:r>
            <a:r>
              <a:rPr sz="2400" dirty="0">
                <a:latin typeface="Georgia"/>
                <a:cs typeface="Georgia"/>
              </a:rPr>
              <a:t>How	</a:t>
            </a:r>
            <a:r>
              <a:rPr sz="2400" spc="-5" dirty="0">
                <a:latin typeface="Georgia"/>
                <a:cs typeface="Georgia"/>
              </a:rPr>
              <a:t>woul</a:t>
            </a:r>
            <a:r>
              <a:rPr sz="2400" dirty="0">
                <a:latin typeface="Georgia"/>
                <a:cs typeface="Georgia"/>
              </a:rPr>
              <a:t>d	</a:t>
            </a:r>
            <a:r>
              <a:rPr sz="2400" spc="-5" dirty="0">
                <a:latin typeface="Georgia"/>
                <a:cs typeface="Georgia"/>
              </a:rPr>
              <a:t>yo</a:t>
            </a:r>
            <a:r>
              <a:rPr sz="2400" dirty="0">
                <a:latin typeface="Georgia"/>
                <a:cs typeface="Georgia"/>
              </a:rPr>
              <a:t>u	re</a:t>
            </a:r>
            <a:r>
              <a:rPr sz="2400" spc="10" dirty="0">
                <a:latin typeface="Georgia"/>
                <a:cs typeface="Georgia"/>
              </a:rPr>
              <a:t>p</a:t>
            </a:r>
            <a:r>
              <a:rPr sz="2400" spc="5" dirty="0">
                <a:latin typeface="Georgia"/>
                <a:cs typeface="Georgia"/>
              </a:rPr>
              <a:t>l</a:t>
            </a:r>
            <a:r>
              <a:rPr sz="2400" dirty="0">
                <a:latin typeface="Georgia"/>
                <a:cs typeface="Georgia"/>
              </a:rPr>
              <a:t>y	</a:t>
            </a:r>
            <a:r>
              <a:rPr sz="2400" spc="-5" dirty="0">
                <a:latin typeface="Georgia"/>
                <a:cs typeface="Georgia"/>
              </a:rPr>
              <a:t>t</a:t>
            </a:r>
            <a:r>
              <a:rPr sz="2400" dirty="0">
                <a:latin typeface="Georgia"/>
                <a:cs typeface="Georgia"/>
              </a:rPr>
              <a:t>o	</a:t>
            </a:r>
            <a:r>
              <a:rPr sz="2400" spc="5" dirty="0">
                <a:latin typeface="Georgia"/>
                <a:cs typeface="Georgia"/>
              </a:rPr>
              <a:t>t</a:t>
            </a:r>
            <a:r>
              <a:rPr sz="2400" spc="-5" dirty="0">
                <a:latin typeface="Georgia"/>
                <a:cs typeface="Georgia"/>
              </a:rPr>
              <a:t>hi</a:t>
            </a:r>
            <a:r>
              <a:rPr sz="2400" dirty="0">
                <a:latin typeface="Georgia"/>
                <a:cs typeface="Georgia"/>
              </a:rPr>
              <a:t>s	</a:t>
            </a:r>
            <a:r>
              <a:rPr sz="2400" spc="5" dirty="0">
                <a:latin typeface="Georgia"/>
                <a:cs typeface="Georgia"/>
              </a:rPr>
              <a:t>l</a:t>
            </a:r>
            <a:r>
              <a:rPr sz="2400" spc="-5" dirty="0">
                <a:latin typeface="Georgia"/>
                <a:cs typeface="Georgia"/>
              </a:rPr>
              <a:t>ette</a:t>
            </a:r>
            <a:r>
              <a:rPr sz="2400" dirty="0">
                <a:latin typeface="Georgia"/>
                <a:cs typeface="Georgia"/>
              </a:rPr>
              <a:t>r	ke</a:t>
            </a:r>
            <a:r>
              <a:rPr sz="2400" spc="5" dirty="0">
                <a:latin typeface="Georgia"/>
                <a:cs typeface="Georgia"/>
              </a:rPr>
              <a:t>e</a:t>
            </a:r>
            <a:r>
              <a:rPr sz="2400" spc="-5" dirty="0">
                <a:latin typeface="Georgia"/>
                <a:cs typeface="Georgia"/>
              </a:rPr>
              <a:t>pin</a:t>
            </a:r>
            <a:r>
              <a:rPr sz="2400" dirty="0">
                <a:latin typeface="Georgia"/>
                <a:cs typeface="Georgia"/>
              </a:rPr>
              <a:t>g	in	</a:t>
            </a:r>
            <a:r>
              <a:rPr sz="2400" spc="-15" dirty="0">
                <a:latin typeface="Georgia"/>
                <a:cs typeface="Georgia"/>
              </a:rPr>
              <a:t>m</a:t>
            </a:r>
            <a:r>
              <a:rPr sz="2400" spc="-10" dirty="0">
                <a:latin typeface="Georgia"/>
                <a:cs typeface="Georgia"/>
              </a:rPr>
              <a:t>i</a:t>
            </a:r>
            <a:r>
              <a:rPr sz="2400" dirty="0">
                <a:latin typeface="Georgia"/>
                <a:cs typeface="Georgia"/>
              </a:rPr>
              <a:t>nd</a:t>
            </a:r>
          </a:p>
          <a:p>
            <a:pPr marL="286385">
              <a:lnSpc>
                <a:spcPts val="2450"/>
              </a:lnSpc>
            </a:pPr>
            <a:r>
              <a:rPr sz="2400" b="1" spc="-5" dirty="0">
                <a:latin typeface="Georgia"/>
                <a:cs typeface="Georgia"/>
              </a:rPr>
              <a:t>Completeness </a:t>
            </a:r>
            <a:r>
              <a:rPr sz="2400" dirty="0">
                <a:latin typeface="Georgia"/>
                <a:cs typeface="Georgia"/>
              </a:rPr>
              <a:t>of </a:t>
            </a:r>
            <a:r>
              <a:rPr sz="2400" spc="-5" dirty="0">
                <a:latin typeface="Georgia"/>
                <a:cs typeface="Georgia"/>
              </a:rPr>
              <a:t>the</a:t>
            </a:r>
            <a:r>
              <a:rPr sz="2400" spc="-70" dirty="0">
                <a:latin typeface="Georgia"/>
                <a:cs typeface="Georgia"/>
              </a:rPr>
              <a:t> </a:t>
            </a:r>
            <a:r>
              <a:rPr sz="2400" spc="-5" dirty="0">
                <a:latin typeface="Georgia"/>
                <a:cs typeface="Georgia"/>
              </a:rPr>
              <a:t>message?</a:t>
            </a:r>
            <a:endParaRPr sz="2400" dirty="0">
              <a:latin typeface="Georgia"/>
              <a:cs typeface="Georgi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300855" y="708101"/>
            <a:ext cx="3588385" cy="788670"/>
          </a:xfrm>
          <a:prstGeom prst="rect">
            <a:avLst/>
          </a:prstGeom>
        </p:spPr>
        <p:txBody>
          <a:bodyPr vert="horz" wrap="square" lIns="0" tIns="13335" rIns="0" bIns="0" rtlCol="0" anchor="ctr">
            <a:spAutoFit/>
          </a:bodyPr>
          <a:lstStyle/>
          <a:p>
            <a:pPr marL="12700">
              <a:lnSpc>
                <a:spcPct val="100000"/>
              </a:lnSpc>
              <a:spcBef>
                <a:spcPts val="105"/>
              </a:spcBef>
            </a:pPr>
            <a:r>
              <a:rPr sz="5000" spc="-765" dirty="0">
                <a:latin typeface="Arial"/>
                <a:cs typeface="Arial"/>
              </a:rPr>
              <a:t>CONCISENESS</a:t>
            </a:r>
            <a:endParaRPr sz="5000">
              <a:latin typeface="Arial"/>
              <a:cs typeface="Arial"/>
            </a:endParaRPr>
          </a:p>
        </p:txBody>
      </p:sp>
      <p:sp>
        <p:nvSpPr>
          <p:cNvPr id="8" name="object 8"/>
          <p:cNvSpPr txBox="1"/>
          <p:nvPr/>
        </p:nvSpPr>
        <p:spPr>
          <a:xfrm>
            <a:off x="1523172" y="1550924"/>
            <a:ext cx="8535228" cy="4167679"/>
          </a:xfrm>
          <a:prstGeom prst="rect">
            <a:avLst/>
          </a:prstGeom>
        </p:spPr>
        <p:txBody>
          <a:bodyPr vert="horz" wrap="square" lIns="0" tIns="52705" rIns="0" bIns="0" rtlCol="0">
            <a:spAutoFit/>
          </a:bodyPr>
          <a:lstStyle/>
          <a:p>
            <a:pPr marL="286385" marR="5080" indent="-274320" algn="just">
              <a:lnSpc>
                <a:spcPct val="90000"/>
              </a:lnSpc>
              <a:spcBef>
                <a:spcPts val="415"/>
              </a:spcBef>
            </a:pPr>
            <a:r>
              <a:rPr sz="2600" spc="-5" dirty="0">
                <a:latin typeface="Georgia"/>
                <a:cs typeface="Georgia"/>
              </a:rPr>
              <a:t>Conciseness </a:t>
            </a:r>
            <a:r>
              <a:rPr sz="2600" dirty="0">
                <a:latin typeface="Georgia"/>
                <a:cs typeface="Georgia"/>
              </a:rPr>
              <a:t>is </a:t>
            </a:r>
            <a:r>
              <a:rPr sz="2600" spc="-5" dirty="0">
                <a:latin typeface="Georgia"/>
                <a:cs typeface="Georgia"/>
              </a:rPr>
              <a:t>saying what you want </a:t>
            </a:r>
            <a:r>
              <a:rPr sz="2600" dirty="0">
                <a:latin typeface="Georgia"/>
                <a:cs typeface="Georgia"/>
              </a:rPr>
              <a:t>to </a:t>
            </a:r>
            <a:r>
              <a:rPr sz="2600" spc="-5" dirty="0">
                <a:latin typeface="Georgia"/>
                <a:cs typeface="Georgia"/>
              </a:rPr>
              <a:t>say </a:t>
            </a:r>
            <a:r>
              <a:rPr sz="2600" dirty="0">
                <a:latin typeface="Georgia"/>
                <a:cs typeface="Georgia"/>
              </a:rPr>
              <a:t>in </a:t>
            </a:r>
            <a:r>
              <a:rPr sz="2600" spc="-5" dirty="0">
                <a:latin typeface="Georgia"/>
                <a:cs typeface="Georgia"/>
              </a:rPr>
              <a:t>the  </a:t>
            </a:r>
            <a:r>
              <a:rPr sz="2600" dirty="0">
                <a:latin typeface="Georgia"/>
                <a:cs typeface="Georgia"/>
              </a:rPr>
              <a:t>fewest </a:t>
            </a:r>
            <a:r>
              <a:rPr sz="2600" spc="-5" dirty="0">
                <a:latin typeface="Georgia"/>
                <a:cs typeface="Georgia"/>
              </a:rPr>
              <a:t>possible </a:t>
            </a:r>
            <a:r>
              <a:rPr sz="2600" spc="-10" dirty="0">
                <a:latin typeface="Georgia"/>
                <a:cs typeface="Georgia"/>
              </a:rPr>
              <a:t>words </a:t>
            </a:r>
            <a:r>
              <a:rPr sz="2600" spc="-5" dirty="0">
                <a:latin typeface="Georgia"/>
                <a:cs typeface="Georgia"/>
              </a:rPr>
              <a:t>without sacrificing the </a:t>
            </a:r>
            <a:r>
              <a:rPr sz="2600" spc="-5" dirty="0" smtClean="0">
                <a:latin typeface="Georgia"/>
                <a:cs typeface="Georgia"/>
              </a:rPr>
              <a:t>other</a:t>
            </a:r>
            <a:r>
              <a:rPr sz="2600" dirty="0" smtClean="0">
                <a:latin typeface="Georgia"/>
                <a:cs typeface="Georgia"/>
              </a:rPr>
              <a:t>  </a:t>
            </a:r>
            <a:r>
              <a:rPr sz="2600" dirty="0">
                <a:latin typeface="Georgia"/>
                <a:cs typeface="Georgia"/>
              </a:rPr>
              <a:t>qualities. A </a:t>
            </a:r>
            <a:r>
              <a:rPr sz="2600" spc="-5" dirty="0">
                <a:latin typeface="Georgia"/>
                <a:cs typeface="Georgia"/>
              </a:rPr>
              <a:t>concise </a:t>
            </a:r>
            <a:r>
              <a:rPr sz="2600" dirty="0">
                <a:latin typeface="Georgia"/>
                <a:cs typeface="Georgia"/>
              </a:rPr>
              <a:t>message is </a:t>
            </a:r>
            <a:r>
              <a:rPr sz="2600" spc="-5" dirty="0">
                <a:latin typeface="Georgia"/>
                <a:cs typeface="Georgia"/>
              </a:rPr>
              <a:t>complete without  </a:t>
            </a:r>
            <a:r>
              <a:rPr sz="2600" dirty="0">
                <a:latin typeface="Georgia"/>
                <a:cs typeface="Georgia"/>
              </a:rPr>
              <a:t>being</a:t>
            </a:r>
            <a:r>
              <a:rPr sz="2600" spc="-30" dirty="0">
                <a:latin typeface="Georgia"/>
                <a:cs typeface="Georgia"/>
              </a:rPr>
              <a:t> </a:t>
            </a:r>
            <a:r>
              <a:rPr sz="2600" dirty="0">
                <a:latin typeface="Georgia"/>
                <a:cs typeface="Georgia"/>
              </a:rPr>
              <a:t>wordy.</a:t>
            </a:r>
          </a:p>
          <a:p>
            <a:pPr>
              <a:spcBef>
                <a:spcPts val="10"/>
              </a:spcBef>
            </a:pPr>
            <a:endParaRPr sz="3550" dirty="0">
              <a:latin typeface="Times New Roman"/>
              <a:cs typeface="Times New Roman"/>
            </a:endParaRPr>
          </a:p>
          <a:p>
            <a:pPr marL="286385" marR="1437005" indent="-274320">
              <a:lnSpc>
                <a:spcPts val="2810"/>
              </a:lnSpc>
              <a:spcBef>
                <a:spcPts val="5"/>
              </a:spcBef>
            </a:pPr>
            <a:r>
              <a:rPr sz="2600" dirty="0">
                <a:latin typeface="Georgia"/>
                <a:cs typeface="Georgia"/>
              </a:rPr>
              <a:t>To </a:t>
            </a:r>
            <a:r>
              <a:rPr sz="2600" spc="-5" dirty="0">
                <a:latin typeface="Georgia"/>
                <a:cs typeface="Georgia"/>
              </a:rPr>
              <a:t>achieve conciseness, observe the following  </a:t>
            </a:r>
            <a:r>
              <a:rPr sz="2600" dirty="0">
                <a:latin typeface="Georgia"/>
                <a:cs typeface="Georgia"/>
              </a:rPr>
              <a:t>suggestions;</a:t>
            </a:r>
          </a:p>
          <a:p>
            <a:pPr>
              <a:spcBef>
                <a:spcPts val="20"/>
              </a:spcBef>
            </a:pPr>
            <a:endParaRPr sz="3200" dirty="0">
              <a:latin typeface="Times New Roman"/>
              <a:cs typeface="Times New Roman"/>
            </a:endParaRPr>
          </a:p>
          <a:p>
            <a:pPr marL="287020" indent="-274320">
              <a:buClr>
                <a:srgbClr val="0AD0D9"/>
              </a:buClr>
              <a:buSzPct val="94230"/>
              <a:buFont typeface="Arial"/>
              <a:buChar char=""/>
              <a:tabLst>
                <a:tab pos="287020" algn="l"/>
              </a:tabLst>
            </a:pPr>
            <a:r>
              <a:rPr sz="2600" dirty="0">
                <a:latin typeface="Georgia"/>
                <a:cs typeface="Georgia"/>
              </a:rPr>
              <a:t>Eliminate wordy</a:t>
            </a:r>
            <a:r>
              <a:rPr sz="2600" spc="-20" dirty="0">
                <a:latin typeface="Georgia"/>
                <a:cs typeface="Georgia"/>
              </a:rPr>
              <a:t> </a:t>
            </a:r>
            <a:r>
              <a:rPr sz="2600" dirty="0" smtClean="0">
                <a:latin typeface="Georgia"/>
                <a:cs typeface="Georgia"/>
              </a:rPr>
              <a:t>expressions</a:t>
            </a:r>
            <a:r>
              <a:rPr lang="en-US" sz="2600" dirty="0" smtClean="0">
                <a:latin typeface="Georgia"/>
                <a:cs typeface="Georgia"/>
              </a:rPr>
              <a:t>/ </a:t>
            </a:r>
            <a:r>
              <a:rPr lang="en-US" sz="2600" dirty="0" smtClean="0">
                <a:latin typeface="Georgia" panose="02040502050405020303" pitchFamily="18" charset="0"/>
                <a:cs typeface="Georgia"/>
              </a:rPr>
              <a:t>avoid </a:t>
            </a:r>
            <a:r>
              <a:rPr lang="en-US" sz="2600" dirty="0" smtClean="0">
                <a:latin typeface="Georgia" panose="02040502050405020303" pitchFamily="18" charset="0"/>
              </a:rPr>
              <a:t>Circumlocution.</a:t>
            </a:r>
            <a:endParaRPr sz="2600" dirty="0">
              <a:latin typeface="Georgia" panose="02040502050405020303" pitchFamily="18" charset="0"/>
              <a:cs typeface="Georgia"/>
            </a:endParaRPr>
          </a:p>
          <a:p>
            <a:pPr marL="287020" indent="-274320">
              <a:spcBef>
                <a:spcPts val="315"/>
              </a:spcBef>
              <a:buClr>
                <a:srgbClr val="0AD0D9"/>
              </a:buClr>
              <a:buSzPct val="94230"/>
              <a:buFont typeface="Arial"/>
              <a:buChar char=""/>
              <a:tabLst>
                <a:tab pos="287020" algn="l"/>
              </a:tabLst>
            </a:pPr>
            <a:r>
              <a:rPr sz="2600" dirty="0">
                <a:latin typeface="Georgia"/>
                <a:cs typeface="Georgia"/>
              </a:rPr>
              <a:t>Include </a:t>
            </a:r>
            <a:r>
              <a:rPr sz="2600" spc="-5" dirty="0">
                <a:latin typeface="Georgia"/>
                <a:cs typeface="Georgia"/>
              </a:rPr>
              <a:t>only </a:t>
            </a:r>
            <a:r>
              <a:rPr sz="2600" dirty="0">
                <a:latin typeface="Georgia"/>
                <a:cs typeface="Georgia"/>
              </a:rPr>
              <a:t>relevant</a:t>
            </a:r>
            <a:r>
              <a:rPr sz="2600" spc="-20" dirty="0">
                <a:latin typeface="Georgia"/>
                <a:cs typeface="Georgia"/>
              </a:rPr>
              <a:t> </a:t>
            </a:r>
            <a:r>
              <a:rPr sz="2600" dirty="0">
                <a:latin typeface="Georgia"/>
                <a:cs typeface="Georgia"/>
              </a:rPr>
              <a:t>material.</a:t>
            </a:r>
          </a:p>
          <a:p>
            <a:pPr marL="287020" indent="-274320">
              <a:spcBef>
                <a:spcPts val="315"/>
              </a:spcBef>
              <a:buClr>
                <a:srgbClr val="0AD0D9"/>
              </a:buClr>
              <a:buSzPct val="94230"/>
              <a:buFont typeface="Arial"/>
              <a:buChar char=""/>
              <a:tabLst>
                <a:tab pos="287020" algn="l"/>
              </a:tabLst>
            </a:pPr>
            <a:r>
              <a:rPr sz="2600" dirty="0">
                <a:latin typeface="Georgia"/>
                <a:cs typeface="Georgia"/>
              </a:rPr>
              <a:t>Avoid </a:t>
            </a:r>
            <a:r>
              <a:rPr sz="2600" spc="-5" dirty="0">
                <a:latin typeface="Georgia"/>
                <a:cs typeface="Georgia"/>
              </a:rPr>
              <a:t>unnecessary</a:t>
            </a:r>
            <a:r>
              <a:rPr sz="2600" spc="-45" dirty="0">
                <a:latin typeface="Georgia"/>
                <a:cs typeface="Georgia"/>
              </a:rPr>
              <a:t> </a:t>
            </a:r>
            <a:r>
              <a:rPr sz="2600" dirty="0">
                <a:latin typeface="Georgia"/>
                <a:cs typeface="Georgia"/>
              </a:rPr>
              <a:t>repetition.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784301"/>
            <a:ext cx="7615555" cy="788670"/>
          </a:xfrm>
          <a:prstGeom prst="rect">
            <a:avLst/>
          </a:prstGeom>
        </p:spPr>
        <p:txBody>
          <a:bodyPr vert="horz" wrap="square" lIns="0" tIns="13335" rIns="0" bIns="0" rtlCol="0" anchor="ctr">
            <a:spAutoFit/>
          </a:bodyPr>
          <a:lstStyle/>
          <a:p>
            <a:pPr marL="12700">
              <a:lnSpc>
                <a:spcPct val="100000"/>
              </a:lnSpc>
              <a:spcBef>
                <a:spcPts val="105"/>
              </a:spcBef>
            </a:pPr>
            <a:r>
              <a:rPr sz="5000" b="1" spc="-290" dirty="0">
                <a:latin typeface="Trebuchet MS"/>
                <a:cs typeface="Trebuchet MS"/>
              </a:rPr>
              <a:t>Eliminate </a:t>
            </a:r>
            <a:r>
              <a:rPr sz="5000" b="1" spc="-229" dirty="0">
                <a:latin typeface="Trebuchet MS"/>
                <a:cs typeface="Trebuchet MS"/>
              </a:rPr>
              <a:t>Wordy</a:t>
            </a:r>
            <a:r>
              <a:rPr sz="5000" b="1" spc="-560" dirty="0">
                <a:latin typeface="Trebuchet MS"/>
                <a:cs typeface="Trebuchet MS"/>
              </a:rPr>
              <a:t> </a:t>
            </a:r>
            <a:r>
              <a:rPr sz="5000" b="1" spc="-280" dirty="0">
                <a:latin typeface="Trebuchet MS"/>
                <a:cs typeface="Trebuchet MS"/>
              </a:rPr>
              <a:t>Expressions</a:t>
            </a:r>
            <a:endParaRPr sz="5000">
              <a:latin typeface="Trebuchet MS"/>
              <a:cs typeface="Trebuchet MS"/>
            </a:endParaRPr>
          </a:p>
        </p:txBody>
      </p:sp>
      <p:sp>
        <p:nvSpPr>
          <p:cNvPr id="8" name="object 8"/>
          <p:cNvSpPr/>
          <p:nvPr/>
        </p:nvSpPr>
        <p:spPr>
          <a:xfrm>
            <a:off x="4495800" y="3154679"/>
            <a:ext cx="3124200" cy="579120"/>
          </a:xfrm>
          <a:custGeom>
            <a:avLst/>
            <a:gdLst/>
            <a:ahLst/>
            <a:cxnLst/>
            <a:rect l="l" t="t" r="r" b="b"/>
            <a:pathLst>
              <a:path w="3124200" h="579120">
                <a:moveTo>
                  <a:pt x="0" y="579120"/>
                </a:moveTo>
                <a:lnTo>
                  <a:pt x="3124200" y="579120"/>
                </a:lnTo>
                <a:lnTo>
                  <a:pt x="3124200" y="0"/>
                </a:lnTo>
                <a:lnTo>
                  <a:pt x="0" y="0"/>
                </a:lnTo>
                <a:lnTo>
                  <a:pt x="0" y="579120"/>
                </a:lnTo>
                <a:close/>
              </a:path>
            </a:pathLst>
          </a:custGeom>
          <a:solidFill>
            <a:srgbClr val="DBF5F8"/>
          </a:solidFill>
        </p:spPr>
        <p:txBody>
          <a:bodyPr wrap="square" lIns="0" tIns="0" rIns="0" bIns="0" rtlCol="0"/>
          <a:lstStyle/>
          <a:p>
            <a:endParaRPr/>
          </a:p>
        </p:txBody>
      </p:sp>
      <p:sp>
        <p:nvSpPr>
          <p:cNvPr id="9" name="object 9"/>
          <p:cNvSpPr/>
          <p:nvPr/>
        </p:nvSpPr>
        <p:spPr>
          <a:xfrm>
            <a:off x="3124200" y="3733798"/>
            <a:ext cx="5791200" cy="3046730"/>
          </a:xfrm>
          <a:custGeom>
            <a:avLst/>
            <a:gdLst/>
            <a:ahLst/>
            <a:cxnLst/>
            <a:rect l="l" t="t" r="r" b="b"/>
            <a:pathLst>
              <a:path w="5791200" h="3046729">
                <a:moveTo>
                  <a:pt x="0" y="3046475"/>
                </a:moveTo>
                <a:lnTo>
                  <a:pt x="5791200" y="3046475"/>
                </a:lnTo>
                <a:lnTo>
                  <a:pt x="5791200" y="0"/>
                </a:lnTo>
                <a:lnTo>
                  <a:pt x="0" y="0"/>
                </a:lnTo>
                <a:lnTo>
                  <a:pt x="0" y="3046475"/>
                </a:lnTo>
                <a:close/>
              </a:path>
            </a:pathLst>
          </a:custGeom>
          <a:solidFill>
            <a:srgbClr val="C0C0C0"/>
          </a:solidFill>
        </p:spPr>
        <p:txBody>
          <a:bodyPr wrap="square" lIns="0" tIns="0" rIns="0" bIns="0" rtlCol="0"/>
          <a:lstStyle/>
          <a:p>
            <a:endParaRPr/>
          </a:p>
        </p:txBody>
      </p:sp>
      <p:sp>
        <p:nvSpPr>
          <p:cNvPr id="10" name="object 10"/>
          <p:cNvSpPr txBox="1"/>
          <p:nvPr/>
        </p:nvSpPr>
        <p:spPr>
          <a:xfrm>
            <a:off x="2059941" y="1775588"/>
            <a:ext cx="8072755" cy="3963264"/>
          </a:xfrm>
          <a:prstGeom prst="rect">
            <a:avLst/>
          </a:prstGeom>
        </p:spPr>
        <p:txBody>
          <a:bodyPr vert="horz" wrap="square" lIns="0" tIns="13335" rIns="0" bIns="0" rtlCol="0">
            <a:spAutoFit/>
          </a:bodyPr>
          <a:lstStyle/>
          <a:p>
            <a:pPr marL="286385" marR="5080" indent="-274320" algn="just">
              <a:spcBef>
                <a:spcPts val="105"/>
              </a:spcBef>
            </a:pPr>
            <a:r>
              <a:rPr sz="2450" spc="-625" dirty="0" smtClean="0">
                <a:solidFill>
                  <a:srgbClr val="0AD0D9"/>
                </a:solidFill>
                <a:latin typeface="Arial"/>
                <a:cs typeface="Arial"/>
              </a:rPr>
              <a:t> </a:t>
            </a:r>
            <a:r>
              <a:rPr sz="2600" spc="-5" dirty="0" smtClean="0">
                <a:latin typeface="Georgia"/>
                <a:cs typeface="Georgia"/>
              </a:rPr>
              <a:t>Use single words </a:t>
            </a:r>
            <a:r>
              <a:rPr sz="2600" dirty="0" smtClean="0">
                <a:latin typeface="Georgia"/>
                <a:cs typeface="Georgia"/>
              </a:rPr>
              <a:t>in </a:t>
            </a:r>
            <a:r>
              <a:rPr sz="2600" spc="-5" dirty="0" smtClean="0">
                <a:latin typeface="Georgia"/>
                <a:cs typeface="Georgia"/>
              </a:rPr>
              <a:t>place </a:t>
            </a:r>
            <a:r>
              <a:rPr sz="2600" dirty="0" smtClean="0">
                <a:latin typeface="Georgia"/>
                <a:cs typeface="Georgia"/>
              </a:rPr>
              <a:t>of </a:t>
            </a:r>
            <a:r>
              <a:rPr sz="2600" spc="-5" dirty="0" smtClean="0">
                <a:latin typeface="Georgia"/>
                <a:cs typeface="Georgia"/>
              </a:rPr>
              <a:t>phrases. </a:t>
            </a:r>
            <a:endParaRPr lang="en-US" sz="2600" spc="-5" dirty="0" smtClean="0">
              <a:latin typeface="Georgia"/>
              <a:cs typeface="Georgia"/>
            </a:endParaRPr>
          </a:p>
          <a:p>
            <a:pPr marL="286385" marR="5080" indent="-274320" algn="just">
              <a:spcBef>
                <a:spcPts val="105"/>
              </a:spcBef>
            </a:pPr>
            <a:r>
              <a:rPr sz="3200" b="1" spc="135" dirty="0" smtClean="0">
                <a:latin typeface="Times New Roman"/>
                <a:cs typeface="Times New Roman"/>
              </a:rPr>
              <a:t>Example</a:t>
            </a:r>
            <a:endParaRPr sz="3200" dirty="0" smtClean="0">
              <a:latin typeface="Times New Roman"/>
              <a:cs typeface="Times New Roman"/>
            </a:endParaRPr>
          </a:p>
          <a:p>
            <a:pPr marL="1155700" marR="3235325">
              <a:spcBef>
                <a:spcPts val="665"/>
              </a:spcBef>
            </a:pPr>
            <a:r>
              <a:rPr sz="3200" b="1" spc="-190" dirty="0" smtClean="0">
                <a:latin typeface="Times New Roman"/>
                <a:cs typeface="Times New Roman"/>
              </a:rPr>
              <a:t>Wordy</a:t>
            </a:r>
            <a:r>
              <a:rPr sz="3200" b="1" spc="-190" dirty="0">
                <a:latin typeface="Times New Roman"/>
                <a:cs typeface="Times New Roman"/>
              </a:rPr>
              <a:t>: </a:t>
            </a:r>
            <a:r>
              <a:rPr sz="3200" b="1" spc="-140" dirty="0">
                <a:latin typeface="Times New Roman"/>
                <a:cs typeface="Times New Roman"/>
              </a:rPr>
              <a:t>At </a:t>
            </a:r>
            <a:r>
              <a:rPr sz="3200" b="1" dirty="0">
                <a:latin typeface="Times New Roman"/>
                <a:cs typeface="Times New Roman"/>
              </a:rPr>
              <a:t>this </a:t>
            </a:r>
            <a:r>
              <a:rPr sz="3200" b="1" spc="10" dirty="0">
                <a:latin typeface="Times New Roman"/>
                <a:cs typeface="Times New Roman"/>
              </a:rPr>
              <a:t>time  </a:t>
            </a:r>
            <a:r>
              <a:rPr sz="3200" b="1" spc="-15" dirty="0">
                <a:latin typeface="Times New Roman"/>
                <a:cs typeface="Times New Roman"/>
              </a:rPr>
              <a:t>Concise: </a:t>
            </a:r>
            <a:r>
              <a:rPr sz="3200" b="1" spc="125" dirty="0">
                <a:latin typeface="Times New Roman"/>
                <a:cs typeface="Times New Roman"/>
              </a:rPr>
              <a:t>Now  </a:t>
            </a:r>
            <a:r>
              <a:rPr sz="3200" b="1" spc="-185" dirty="0">
                <a:latin typeface="Times New Roman"/>
                <a:cs typeface="Times New Roman"/>
              </a:rPr>
              <a:t>Wordy: </a:t>
            </a:r>
            <a:r>
              <a:rPr sz="3200" b="1" spc="5" dirty="0">
                <a:latin typeface="Times New Roman"/>
                <a:cs typeface="Times New Roman"/>
              </a:rPr>
              <a:t>In </a:t>
            </a:r>
            <a:r>
              <a:rPr sz="3200" b="1" spc="10" dirty="0">
                <a:latin typeface="Times New Roman"/>
                <a:cs typeface="Times New Roman"/>
              </a:rPr>
              <a:t>due </a:t>
            </a:r>
            <a:r>
              <a:rPr sz="3200" b="1" spc="5" dirty="0">
                <a:latin typeface="Times New Roman"/>
                <a:cs typeface="Times New Roman"/>
              </a:rPr>
              <a:t>course  </a:t>
            </a:r>
            <a:r>
              <a:rPr sz="3200" b="1" spc="-15" dirty="0">
                <a:latin typeface="Times New Roman"/>
                <a:cs typeface="Times New Roman"/>
              </a:rPr>
              <a:t>Concise:</a:t>
            </a:r>
            <a:r>
              <a:rPr sz="3200" b="1" spc="-5" dirty="0">
                <a:latin typeface="Times New Roman"/>
                <a:cs typeface="Times New Roman"/>
              </a:rPr>
              <a:t> </a:t>
            </a:r>
            <a:r>
              <a:rPr sz="3200" b="1" spc="-10" dirty="0">
                <a:latin typeface="Times New Roman"/>
                <a:cs typeface="Times New Roman"/>
              </a:rPr>
              <a:t>Soon</a:t>
            </a:r>
            <a:endParaRPr sz="3200" dirty="0">
              <a:latin typeface="Times New Roman"/>
              <a:cs typeface="Times New Roman"/>
            </a:endParaRPr>
          </a:p>
          <a:p>
            <a:pPr marL="1155700" marR="2266315">
              <a:spcBef>
                <a:spcPts val="5"/>
              </a:spcBef>
            </a:pPr>
            <a:r>
              <a:rPr sz="3200" b="1" spc="-185" dirty="0">
                <a:latin typeface="Times New Roman"/>
                <a:cs typeface="Times New Roman"/>
              </a:rPr>
              <a:t>Wordy: </a:t>
            </a:r>
            <a:r>
              <a:rPr sz="3200" b="1" spc="80" dirty="0">
                <a:latin typeface="Times New Roman"/>
                <a:cs typeface="Times New Roman"/>
              </a:rPr>
              <a:t>Due </a:t>
            </a:r>
            <a:r>
              <a:rPr sz="3200" b="1" spc="-10" dirty="0">
                <a:latin typeface="Times New Roman"/>
                <a:cs typeface="Times New Roman"/>
              </a:rPr>
              <a:t>to </a:t>
            </a:r>
            <a:r>
              <a:rPr sz="3200" b="1" spc="-5" dirty="0">
                <a:latin typeface="Times New Roman"/>
                <a:cs typeface="Times New Roman"/>
              </a:rPr>
              <a:t>the </a:t>
            </a:r>
            <a:r>
              <a:rPr sz="3200" b="1" spc="-30" dirty="0">
                <a:latin typeface="Times New Roman"/>
                <a:cs typeface="Times New Roman"/>
              </a:rPr>
              <a:t>fact </a:t>
            </a:r>
            <a:r>
              <a:rPr sz="3200" b="1" spc="-55" dirty="0">
                <a:latin typeface="Times New Roman"/>
                <a:cs typeface="Times New Roman"/>
              </a:rPr>
              <a:t>that  </a:t>
            </a:r>
            <a:r>
              <a:rPr sz="3200" b="1" spc="-15" dirty="0">
                <a:latin typeface="Times New Roman"/>
                <a:cs typeface="Times New Roman"/>
              </a:rPr>
              <a:t>Concise:</a:t>
            </a:r>
            <a:r>
              <a:rPr sz="3200" b="1" spc="-5" dirty="0">
                <a:latin typeface="Times New Roman"/>
                <a:cs typeface="Times New Roman"/>
              </a:rPr>
              <a:t> </a:t>
            </a:r>
            <a:r>
              <a:rPr sz="3200" b="1" spc="35" dirty="0">
                <a:latin typeface="Times New Roman"/>
                <a:cs typeface="Times New Roman"/>
              </a:rPr>
              <a:t>Because</a:t>
            </a:r>
            <a:endParaRPr sz="3200" dirty="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784301"/>
            <a:ext cx="8161020" cy="788670"/>
          </a:xfrm>
          <a:prstGeom prst="rect">
            <a:avLst/>
          </a:prstGeom>
        </p:spPr>
        <p:txBody>
          <a:bodyPr vert="horz" wrap="square" lIns="0" tIns="13335" rIns="0" bIns="0" rtlCol="0" anchor="ctr">
            <a:spAutoFit/>
          </a:bodyPr>
          <a:lstStyle/>
          <a:p>
            <a:pPr marL="12700">
              <a:lnSpc>
                <a:spcPct val="100000"/>
              </a:lnSpc>
              <a:spcBef>
                <a:spcPts val="105"/>
              </a:spcBef>
            </a:pPr>
            <a:r>
              <a:rPr sz="5000" b="1" spc="-270" dirty="0">
                <a:latin typeface="Trebuchet MS"/>
                <a:cs typeface="Trebuchet MS"/>
              </a:rPr>
              <a:t>Include </a:t>
            </a:r>
            <a:r>
              <a:rPr sz="5000" b="1" spc="-240" dirty="0">
                <a:latin typeface="Trebuchet MS"/>
                <a:cs typeface="Trebuchet MS"/>
              </a:rPr>
              <a:t>Only </a:t>
            </a:r>
            <a:r>
              <a:rPr sz="5000" b="1" spc="-305" dirty="0">
                <a:latin typeface="Trebuchet MS"/>
                <a:cs typeface="Trebuchet MS"/>
              </a:rPr>
              <a:t>Relevant</a:t>
            </a:r>
            <a:r>
              <a:rPr sz="5000" b="1" spc="-725" dirty="0">
                <a:latin typeface="Trebuchet MS"/>
                <a:cs typeface="Trebuchet MS"/>
              </a:rPr>
              <a:t> </a:t>
            </a:r>
            <a:r>
              <a:rPr sz="5000" b="1" spc="-170" dirty="0">
                <a:latin typeface="Trebuchet MS"/>
                <a:cs typeface="Trebuchet MS"/>
              </a:rPr>
              <a:t>Material</a:t>
            </a:r>
            <a:endParaRPr sz="5000">
              <a:latin typeface="Trebuchet MS"/>
              <a:cs typeface="Trebuchet MS"/>
            </a:endParaRPr>
          </a:p>
        </p:txBody>
      </p:sp>
      <p:sp>
        <p:nvSpPr>
          <p:cNvPr id="8" name="object 8"/>
          <p:cNvSpPr txBox="1"/>
          <p:nvPr/>
        </p:nvSpPr>
        <p:spPr>
          <a:xfrm>
            <a:off x="2059941" y="1801495"/>
            <a:ext cx="7821295" cy="4771178"/>
          </a:xfrm>
          <a:prstGeom prst="rect">
            <a:avLst/>
          </a:prstGeom>
        </p:spPr>
        <p:txBody>
          <a:bodyPr vert="horz" wrap="square" lIns="0" tIns="13335" rIns="0" bIns="0" rtlCol="0">
            <a:spAutoFit/>
          </a:bodyPr>
          <a:lstStyle/>
          <a:p>
            <a:pPr marL="287020" indent="-274320">
              <a:spcBef>
                <a:spcPts val="105"/>
              </a:spcBef>
              <a:buClr>
                <a:srgbClr val="0AD0D9"/>
              </a:buClr>
              <a:buSzPct val="94230"/>
              <a:buFont typeface="Arial"/>
              <a:buChar char=""/>
              <a:tabLst>
                <a:tab pos="287020" algn="l"/>
              </a:tabLst>
            </a:pPr>
            <a:r>
              <a:rPr sz="2600" spc="45" dirty="0">
                <a:latin typeface="Times New Roman"/>
                <a:cs typeface="Times New Roman"/>
              </a:rPr>
              <a:t>Stick</a:t>
            </a:r>
            <a:r>
              <a:rPr sz="2600" spc="-80" dirty="0">
                <a:latin typeface="Times New Roman"/>
                <a:cs typeface="Times New Roman"/>
              </a:rPr>
              <a:t> </a:t>
            </a:r>
            <a:r>
              <a:rPr sz="2600" spc="135" dirty="0">
                <a:latin typeface="Times New Roman"/>
                <a:cs typeface="Times New Roman"/>
              </a:rPr>
              <a:t>to</a:t>
            </a:r>
            <a:r>
              <a:rPr sz="2600" spc="-100" dirty="0">
                <a:latin typeface="Times New Roman"/>
                <a:cs typeface="Times New Roman"/>
              </a:rPr>
              <a:t> </a:t>
            </a:r>
            <a:r>
              <a:rPr sz="2600" spc="165" dirty="0">
                <a:latin typeface="Times New Roman"/>
                <a:cs typeface="Times New Roman"/>
              </a:rPr>
              <a:t>the</a:t>
            </a:r>
            <a:r>
              <a:rPr sz="2600" spc="-110" dirty="0">
                <a:latin typeface="Times New Roman"/>
                <a:cs typeface="Times New Roman"/>
              </a:rPr>
              <a:t> </a:t>
            </a:r>
            <a:r>
              <a:rPr sz="2600" b="1" spc="120" dirty="0">
                <a:latin typeface="Times New Roman"/>
                <a:cs typeface="Times New Roman"/>
              </a:rPr>
              <a:t>purpose</a:t>
            </a:r>
            <a:r>
              <a:rPr sz="2600" spc="-140" dirty="0">
                <a:latin typeface="Times New Roman"/>
                <a:cs typeface="Times New Roman"/>
              </a:rPr>
              <a:t> </a:t>
            </a:r>
            <a:r>
              <a:rPr sz="2600" spc="20" dirty="0">
                <a:latin typeface="Times New Roman"/>
                <a:cs typeface="Times New Roman"/>
              </a:rPr>
              <a:t>of </a:t>
            </a:r>
            <a:r>
              <a:rPr sz="2600" spc="165" dirty="0">
                <a:latin typeface="Times New Roman"/>
                <a:cs typeface="Times New Roman"/>
              </a:rPr>
              <a:t>the</a:t>
            </a:r>
            <a:r>
              <a:rPr sz="2600" spc="-70" dirty="0">
                <a:latin typeface="Times New Roman"/>
                <a:cs typeface="Times New Roman"/>
              </a:rPr>
              <a:t> </a:t>
            </a:r>
            <a:r>
              <a:rPr sz="2600" spc="70" dirty="0">
                <a:latin typeface="Times New Roman"/>
                <a:cs typeface="Times New Roman"/>
              </a:rPr>
              <a:t>message.</a:t>
            </a:r>
            <a:endParaRPr sz="2600" dirty="0">
              <a:latin typeface="Times New Roman"/>
              <a:cs typeface="Times New Roman"/>
            </a:endParaRPr>
          </a:p>
          <a:p>
            <a:pPr>
              <a:spcBef>
                <a:spcPts val="5"/>
              </a:spcBef>
              <a:buClr>
                <a:srgbClr val="0AD0D9"/>
              </a:buClr>
              <a:buFont typeface="Arial"/>
              <a:buChar char=""/>
            </a:pPr>
            <a:endParaRPr sz="3250" dirty="0">
              <a:latin typeface="Times New Roman"/>
              <a:cs typeface="Times New Roman"/>
            </a:endParaRPr>
          </a:p>
          <a:p>
            <a:pPr marL="287020" indent="-274320">
              <a:buClr>
                <a:srgbClr val="0AD0D9"/>
              </a:buClr>
              <a:buSzPct val="94230"/>
              <a:buFont typeface="Arial"/>
              <a:buChar char=""/>
              <a:tabLst>
                <a:tab pos="287020" algn="l"/>
              </a:tabLst>
            </a:pPr>
            <a:r>
              <a:rPr sz="2600" spc="90" dirty="0">
                <a:latin typeface="Times New Roman"/>
                <a:cs typeface="Times New Roman"/>
              </a:rPr>
              <a:t>Delete</a:t>
            </a:r>
            <a:r>
              <a:rPr sz="2600" spc="-90" dirty="0">
                <a:latin typeface="Times New Roman"/>
                <a:cs typeface="Times New Roman"/>
              </a:rPr>
              <a:t> </a:t>
            </a:r>
            <a:r>
              <a:rPr sz="2600" spc="85" dirty="0">
                <a:latin typeface="Times New Roman"/>
                <a:cs typeface="Times New Roman"/>
              </a:rPr>
              <a:t>irrelevant</a:t>
            </a:r>
            <a:r>
              <a:rPr sz="2600" spc="-130" dirty="0">
                <a:latin typeface="Times New Roman"/>
                <a:cs typeface="Times New Roman"/>
              </a:rPr>
              <a:t> </a:t>
            </a:r>
            <a:r>
              <a:rPr sz="2600" spc="75" dirty="0">
                <a:latin typeface="Times New Roman"/>
                <a:cs typeface="Times New Roman"/>
              </a:rPr>
              <a:t>words</a:t>
            </a:r>
            <a:r>
              <a:rPr sz="2600" spc="-130" dirty="0">
                <a:latin typeface="Times New Roman"/>
                <a:cs typeface="Times New Roman"/>
              </a:rPr>
              <a:t> </a:t>
            </a:r>
            <a:r>
              <a:rPr sz="2600" spc="160" dirty="0">
                <a:latin typeface="Times New Roman"/>
                <a:cs typeface="Times New Roman"/>
              </a:rPr>
              <a:t>and</a:t>
            </a:r>
            <a:r>
              <a:rPr sz="2600" spc="-40" dirty="0">
                <a:latin typeface="Times New Roman"/>
                <a:cs typeface="Times New Roman"/>
              </a:rPr>
              <a:t> </a:t>
            </a:r>
            <a:r>
              <a:rPr sz="2600" spc="100" dirty="0" smtClean="0">
                <a:latin typeface="Times New Roman"/>
                <a:cs typeface="Times New Roman"/>
              </a:rPr>
              <a:t>rambling</a:t>
            </a:r>
            <a:r>
              <a:rPr lang="en-US" sz="2600" spc="100" dirty="0" smtClean="0">
                <a:latin typeface="Times New Roman"/>
                <a:cs typeface="Times New Roman"/>
              </a:rPr>
              <a:t>/confused</a:t>
            </a:r>
            <a:r>
              <a:rPr sz="2600" spc="-55" dirty="0" smtClean="0">
                <a:latin typeface="Times New Roman"/>
                <a:cs typeface="Times New Roman"/>
              </a:rPr>
              <a:t> </a:t>
            </a:r>
            <a:r>
              <a:rPr sz="2600" spc="95" dirty="0">
                <a:latin typeface="Times New Roman"/>
                <a:cs typeface="Times New Roman"/>
              </a:rPr>
              <a:t>sentences.</a:t>
            </a:r>
            <a:endParaRPr sz="2600" dirty="0">
              <a:latin typeface="Times New Roman"/>
              <a:cs typeface="Times New Roman"/>
            </a:endParaRPr>
          </a:p>
          <a:p>
            <a:pPr>
              <a:spcBef>
                <a:spcPts val="5"/>
              </a:spcBef>
              <a:buClr>
                <a:srgbClr val="0AD0D9"/>
              </a:buClr>
              <a:buFont typeface="Arial"/>
              <a:buChar char=""/>
            </a:pPr>
            <a:endParaRPr sz="3250" dirty="0">
              <a:latin typeface="Times New Roman"/>
              <a:cs typeface="Times New Roman"/>
            </a:endParaRPr>
          </a:p>
          <a:p>
            <a:pPr marL="287020" indent="-274320">
              <a:spcBef>
                <a:spcPts val="5"/>
              </a:spcBef>
              <a:buClr>
                <a:srgbClr val="0AD0D9"/>
              </a:buClr>
              <a:buSzPct val="94230"/>
              <a:buFont typeface="Arial"/>
              <a:buChar char=""/>
              <a:tabLst>
                <a:tab pos="287020" algn="l"/>
              </a:tabLst>
            </a:pPr>
            <a:r>
              <a:rPr sz="2600" spc="160" dirty="0">
                <a:latin typeface="Times New Roman"/>
                <a:cs typeface="Times New Roman"/>
              </a:rPr>
              <a:t>Omit</a:t>
            </a:r>
            <a:r>
              <a:rPr sz="2600" spc="-85" dirty="0">
                <a:latin typeface="Times New Roman"/>
                <a:cs typeface="Times New Roman"/>
              </a:rPr>
              <a:t> </a:t>
            </a:r>
            <a:r>
              <a:rPr sz="2600" spc="110" dirty="0">
                <a:latin typeface="Times New Roman"/>
                <a:cs typeface="Times New Roman"/>
              </a:rPr>
              <a:t>information</a:t>
            </a:r>
            <a:r>
              <a:rPr sz="2600" spc="-114" dirty="0">
                <a:latin typeface="Times New Roman"/>
                <a:cs typeface="Times New Roman"/>
              </a:rPr>
              <a:t> </a:t>
            </a:r>
            <a:r>
              <a:rPr sz="2600" spc="75" dirty="0">
                <a:latin typeface="Times New Roman"/>
                <a:cs typeface="Times New Roman"/>
              </a:rPr>
              <a:t>obvious</a:t>
            </a:r>
            <a:r>
              <a:rPr sz="2600" spc="-105" dirty="0">
                <a:latin typeface="Times New Roman"/>
                <a:cs typeface="Times New Roman"/>
              </a:rPr>
              <a:t> </a:t>
            </a:r>
            <a:r>
              <a:rPr sz="2600" spc="135" dirty="0">
                <a:latin typeface="Times New Roman"/>
                <a:cs typeface="Times New Roman"/>
              </a:rPr>
              <a:t>to</a:t>
            </a:r>
            <a:r>
              <a:rPr sz="2600" spc="-110" dirty="0">
                <a:latin typeface="Times New Roman"/>
                <a:cs typeface="Times New Roman"/>
              </a:rPr>
              <a:t> </a:t>
            </a:r>
            <a:r>
              <a:rPr sz="2600" spc="165" dirty="0">
                <a:latin typeface="Times New Roman"/>
                <a:cs typeface="Times New Roman"/>
              </a:rPr>
              <a:t>the</a:t>
            </a:r>
            <a:r>
              <a:rPr sz="2600" spc="-110" dirty="0">
                <a:latin typeface="Times New Roman"/>
                <a:cs typeface="Times New Roman"/>
              </a:rPr>
              <a:t> </a:t>
            </a:r>
            <a:r>
              <a:rPr sz="2600" spc="20" dirty="0">
                <a:latin typeface="Times New Roman"/>
                <a:cs typeface="Times New Roman"/>
              </a:rPr>
              <a:t>receiver.</a:t>
            </a:r>
            <a:endParaRPr sz="2600" dirty="0">
              <a:latin typeface="Times New Roman"/>
              <a:cs typeface="Times New Roman"/>
            </a:endParaRPr>
          </a:p>
          <a:p>
            <a:pPr>
              <a:spcBef>
                <a:spcPts val="15"/>
              </a:spcBef>
              <a:buClr>
                <a:srgbClr val="0AD0D9"/>
              </a:buClr>
              <a:buFont typeface="Arial"/>
              <a:buChar char=""/>
            </a:pPr>
            <a:endParaRPr sz="3550" dirty="0">
              <a:latin typeface="Times New Roman"/>
              <a:cs typeface="Times New Roman"/>
            </a:endParaRPr>
          </a:p>
          <a:p>
            <a:pPr marL="287020" marR="5080" indent="-274320">
              <a:lnSpc>
                <a:spcPts val="2810"/>
              </a:lnSpc>
              <a:buClr>
                <a:srgbClr val="0AD0D9"/>
              </a:buClr>
              <a:buSzPct val="94230"/>
              <a:buFont typeface="Arial"/>
              <a:buChar char=""/>
              <a:tabLst>
                <a:tab pos="287020" algn="l"/>
              </a:tabLst>
            </a:pPr>
            <a:r>
              <a:rPr sz="2600" spc="-15" dirty="0">
                <a:latin typeface="Times New Roman"/>
                <a:cs typeface="Times New Roman"/>
              </a:rPr>
              <a:t>Avoid </a:t>
            </a:r>
            <a:r>
              <a:rPr sz="2600" spc="85" dirty="0">
                <a:latin typeface="Times New Roman"/>
                <a:cs typeface="Times New Roman"/>
              </a:rPr>
              <a:t>long </a:t>
            </a:r>
            <a:r>
              <a:rPr sz="2600" spc="120" dirty="0">
                <a:latin typeface="Times New Roman"/>
                <a:cs typeface="Times New Roman"/>
              </a:rPr>
              <a:t>introductions </a:t>
            </a:r>
            <a:r>
              <a:rPr sz="2600" spc="15" dirty="0">
                <a:latin typeface="Times New Roman"/>
                <a:cs typeface="Times New Roman"/>
              </a:rPr>
              <a:t>, </a:t>
            </a:r>
            <a:r>
              <a:rPr sz="2600" spc="95" dirty="0">
                <a:latin typeface="Times New Roman"/>
                <a:cs typeface="Times New Roman"/>
              </a:rPr>
              <a:t>unnecessary</a:t>
            </a:r>
            <a:r>
              <a:rPr sz="2600" spc="-425" dirty="0">
                <a:latin typeface="Times New Roman"/>
                <a:cs typeface="Times New Roman"/>
              </a:rPr>
              <a:t> </a:t>
            </a:r>
            <a:r>
              <a:rPr sz="2600" spc="55" dirty="0">
                <a:latin typeface="Times New Roman"/>
                <a:cs typeface="Times New Roman"/>
              </a:rPr>
              <a:t>explanations,  </a:t>
            </a:r>
            <a:r>
              <a:rPr sz="2600" spc="15" dirty="0">
                <a:latin typeface="Times New Roman"/>
                <a:cs typeface="Times New Roman"/>
              </a:rPr>
              <a:t>excessive </a:t>
            </a:r>
            <a:r>
              <a:rPr sz="2600" spc="60" dirty="0">
                <a:latin typeface="Times New Roman"/>
                <a:cs typeface="Times New Roman"/>
              </a:rPr>
              <a:t>adjectives </a:t>
            </a:r>
            <a:r>
              <a:rPr sz="2600" spc="160" dirty="0">
                <a:latin typeface="Times New Roman"/>
                <a:cs typeface="Times New Roman"/>
              </a:rPr>
              <a:t>and</a:t>
            </a:r>
            <a:r>
              <a:rPr sz="2600" spc="-400" dirty="0">
                <a:latin typeface="Times New Roman"/>
                <a:cs typeface="Times New Roman"/>
              </a:rPr>
              <a:t> </a:t>
            </a:r>
            <a:r>
              <a:rPr sz="2600" spc="90" dirty="0">
                <a:latin typeface="Times New Roman"/>
                <a:cs typeface="Times New Roman"/>
              </a:rPr>
              <a:t>prepositions.</a:t>
            </a:r>
            <a:endParaRPr sz="2600" dirty="0">
              <a:latin typeface="Times New Roman"/>
              <a:cs typeface="Times New Roman"/>
            </a:endParaRPr>
          </a:p>
          <a:p>
            <a:pPr>
              <a:spcBef>
                <a:spcPts val="20"/>
              </a:spcBef>
              <a:buClr>
                <a:srgbClr val="0AD0D9"/>
              </a:buClr>
              <a:buFont typeface="Arial"/>
              <a:buChar char=""/>
            </a:pPr>
            <a:endParaRPr sz="3200" dirty="0">
              <a:latin typeface="Times New Roman"/>
              <a:cs typeface="Times New Roman"/>
            </a:endParaRPr>
          </a:p>
          <a:p>
            <a:pPr marL="287020" indent="-274320">
              <a:buClr>
                <a:srgbClr val="0AD0D9"/>
              </a:buClr>
              <a:buSzPct val="94230"/>
              <a:buFont typeface="Arial"/>
              <a:buChar char=""/>
              <a:tabLst>
                <a:tab pos="287020" algn="l"/>
              </a:tabLst>
            </a:pPr>
            <a:r>
              <a:rPr sz="2600" spc="75" dirty="0">
                <a:latin typeface="Times New Roman"/>
                <a:cs typeface="Times New Roman"/>
              </a:rPr>
              <a:t>Get</a:t>
            </a:r>
            <a:r>
              <a:rPr sz="2600" spc="-90" dirty="0">
                <a:latin typeface="Times New Roman"/>
                <a:cs typeface="Times New Roman"/>
              </a:rPr>
              <a:t> </a:t>
            </a:r>
            <a:r>
              <a:rPr sz="2600" spc="135" dirty="0">
                <a:latin typeface="Times New Roman"/>
                <a:cs typeface="Times New Roman"/>
              </a:rPr>
              <a:t>to</a:t>
            </a:r>
            <a:r>
              <a:rPr sz="2600" spc="-114" dirty="0">
                <a:latin typeface="Times New Roman"/>
                <a:cs typeface="Times New Roman"/>
              </a:rPr>
              <a:t> </a:t>
            </a:r>
            <a:r>
              <a:rPr sz="2600" spc="165" dirty="0">
                <a:latin typeface="Times New Roman"/>
                <a:cs typeface="Times New Roman"/>
              </a:rPr>
              <a:t>the</a:t>
            </a:r>
            <a:r>
              <a:rPr sz="2600" spc="-70" dirty="0">
                <a:latin typeface="Times New Roman"/>
                <a:cs typeface="Times New Roman"/>
              </a:rPr>
              <a:t> </a:t>
            </a:r>
            <a:r>
              <a:rPr sz="2600" spc="145" dirty="0">
                <a:latin typeface="Times New Roman"/>
                <a:cs typeface="Times New Roman"/>
              </a:rPr>
              <a:t>important</a:t>
            </a:r>
            <a:r>
              <a:rPr sz="2600" spc="-114" dirty="0">
                <a:latin typeface="Times New Roman"/>
                <a:cs typeface="Times New Roman"/>
              </a:rPr>
              <a:t> </a:t>
            </a:r>
            <a:r>
              <a:rPr sz="2600" spc="135" dirty="0">
                <a:latin typeface="Times New Roman"/>
                <a:cs typeface="Times New Roman"/>
              </a:rPr>
              <a:t>point</a:t>
            </a:r>
            <a:r>
              <a:rPr sz="2600" spc="-95" dirty="0">
                <a:latin typeface="Times New Roman"/>
                <a:cs typeface="Times New Roman"/>
              </a:rPr>
              <a:t> </a:t>
            </a:r>
            <a:r>
              <a:rPr sz="2600" spc="65" dirty="0">
                <a:latin typeface="Times New Roman"/>
                <a:cs typeface="Times New Roman"/>
              </a:rPr>
              <a:t>tactfully</a:t>
            </a:r>
            <a:r>
              <a:rPr sz="2600" spc="-175" dirty="0">
                <a:latin typeface="Times New Roman"/>
                <a:cs typeface="Times New Roman"/>
              </a:rPr>
              <a:t> </a:t>
            </a:r>
            <a:r>
              <a:rPr sz="2600" spc="160" dirty="0">
                <a:latin typeface="Times New Roman"/>
                <a:cs typeface="Times New Roman"/>
              </a:rPr>
              <a:t>and</a:t>
            </a:r>
            <a:r>
              <a:rPr sz="2600" spc="-60" dirty="0">
                <a:latin typeface="Times New Roman"/>
                <a:cs typeface="Times New Roman"/>
              </a:rPr>
              <a:t> </a:t>
            </a:r>
            <a:r>
              <a:rPr sz="2600" spc="20" dirty="0">
                <a:latin typeface="Times New Roman"/>
                <a:cs typeface="Times New Roman"/>
              </a:rPr>
              <a:t>concisely.</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840461" y="395695"/>
            <a:ext cx="8161020" cy="788670"/>
          </a:xfrm>
          <a:prstGeom prst="rect">
            <a:avLst/>
          </a:prstGeom>
        </p:spPr>
        <p:txBody>
          <a:bodyPr vert="horz" wrap="square" lIns="0" tIns="13335" rIns="0" bIns="0" rtlCol="0" anchor="ctr">
            <a:spAutoFit/>
          </a:bodyPr>
          <a:lstStyle/>
          <a:p>
            <a:pPr marL="12700">
              <a:lnSpc>
                <a:spcPct val="100000"/>
              </a:lnSpc>
              <a:spcBef>
                <a:spcPts val="105"/>
              </a:spcBef>
            </a:pPr>
            <a:r>
              <a:rPr sz="5000" b="1" spc="-270" dirty="0">
                <a:latin typeface="Trebuchet MS"/>
                <a:cs typeface="Trebuchet MS"/>
              </a:rPr>
              <a:t>Include </a:t>
            </a:r>
            <a:r>
              <a:rPr sz="5000" b="1" spc="-240" dirty="0">
                <a:latin typeface="Trebuchet MS"/>
                <a:cs typeface="Trebuchet MS"/>
              </a:rPr>
              <a:t>Only </a:t>
            </a:r>
            <a:r>
              <a:rPr sz="5000" b="1" spc="-305" dirty="0">
                <a:latin typeface="Trebuchet MS"/>
                <a:cs typeface="Trebuchet MS"/>
              </a:rPr>
              <a:t>Relevant</a:t>
            </a:r>
            <a:r>
              <a:rPr sz="5000" b="1" spc="-725" dirty="0">
                <a:latin typeface="Trebuchet MS"/>
                <a:cs typeface="Trebuchet MS"/>
              </a:rPr>
              <a:t> </a:t>
            </a:r>
            <a:r>
              <a:rPr sz="5000" b="1" spc="-170" dirty="0">
                <a:latin typeface="Trebuchet MS"/>
                <a:cs typeface="Trebuchet MS"/>
              </a:rPr>
              <a:t>Material</a:t>
            </a:r>
            <a:endParaRPr sz="5000" dirty="0">
              <a:latin typeface="Trebuchet MS"/>
              <a:cs typeface="Trebuchet MS"/>
            </a:endParaRPr>
          </a:p>
        </p:txBody>
      </p:sp>
      <p:sp>
        <p:nvSpPr>
          <p:cNvPr id="8" name="object 8"/>
          <p:cNvSpPr/>
          <p:nvPr/>
        </p:nvSpPr>
        <p:spPr>
          <a:xfrm>
            <a:off x="4330700" y="1170750"/>
            <a:ext cx="2133600" cy="585470"/>
          </a:xfrm>
          <a:custGeom>
            <a:avLst/>
            <a:gdLst/>
            <a:ahLst/>
            <a:cxnLst/>
            <a:rect l="l" t="t" r="r" b="b"/>
            <a:pathLst>
              <a:path w="2133600" h="585469">
                <a:moveTo>
                  <a:pt x="0" y="585215"/>
                </a:moveTo>
                <a:lnTo>
                  <a:pt x="2133600" y="585215"/>
                </a:lnTo>
                <a:lnTo>
                  <a:pt x="2133600" y="0"/>
                </a:lnTo>
                <a:lnTo>
                  <a:pt x="0" y="0"/>
                </a:lnTo>
                <a:lnTo>
                  <a:pt x="0" y="585215"/>
                </a:lnTo>
                <a:close/>
              </a:path>
            </a:pathLst>
          </a:custGeom>
          <a:solidFill>
            <a:srgbClr val="04607A"/>
          </a:solidFill>
        </p:spPr>
        <p:txBody>
          <a:bodyPr wrap="square" lIns="0" tIns="0" rIns="0" bIns="0" rtlCol="0"/>
          <a:lstStyle/>
          <a:p>
            <a:endParaRPr/>
          </a:p>
        </p:txBody>
      </p:sp>
      <p:sp>
        <p:nvSpPr>
          <p:cNvPr id="10" name="object 10"/>
          <p:cNvSpPr txBox="1"/>
          <p:nvPr/>
        </p:nvSpPr>
        <p:spPr>
          <a:xfrm>
            <a:off x="4495800" y="1120582"/>
            <a:ext cx="1803400" cy="513715"/>
          </a:xfrm>
          <a:prstGeom prst="rect">
            <a:avLst/>
          </a:prstGeom>
        </p:spPr>
        <p:txBody>
          <a:bodyPr vert="horz" wrap="square" lIns="0" tIns="13335" rIns="0" bIns="0" rtlCol="0">
            <a:spAutoFit/>
          </a:bodyPr>
          <a:lstStyle/>
          <a:p>
            <a:pPr marL="12700">
              <a:spcBef>
                <a:spcPts val="105"/>
              </a:spcBef>
            </a:pPr>
            <a:r>
              <a:rPr sz="3200" b="1" spc="100" dirty="0" smtClean="0">
                <a:solidFill>
                  <a:srgbClr val="DBF5F8"/>
                </a:solidFill>
                <a:latin typeface="Times New Roman"/>
                <a:cs typeface="Times New Roman"/>
              </a:rPr>
              <a:t>Example</a:t>
            </a:r>
            <a:endParaRPr sz="3200" dirty="0">
              <a:latin typeface="Times New Roman"/>
              <a:cs typeface="Times New Roman"/>
            </a:endParaRPr>
          </a:p>
        </p:txBody>
      </p:sp>
      <p:sp>
        <p:nvSpPr>
          <p:cNvPr id="11" name="object 11"/>
          <p:cNvSpPr txBox="1"/>
          <p:nvPr/>
        </p:nvSpPr>
        <p:spPr>
          <a:xfrm>
            <a:off x="812800" y="2199453"/>
            <a:ext cx="10972800" cy="3413242"/>
          </a:xfrm>
          <a:prstGeom prst="rect">
            <a:avLst/>
          </a:prstGeom>
        </p:spPr>
        <p:txBody>
          <a:bodyPr vert="horz" wrap="square" lIns="0" tIns="12700" rIns="0" bIns="0" rtlCol="0">
            <a:spAutoFit/>
          </a:bodyPr>
          <a:lstStyle/>
          <a:p>
            <a:pPr marL="12700">
              <a:lnSpc>
                <a:spcPts val="2055"/>
              </a:lnSpc>
              <a:spcBef>
                <a:spcPts val="100"/>
              </a:spcBef>
            </a:pPr>
            <a:r>
              <a:rPr sz="2400" b="1" spc="-5" dirty="0">
                <a:latin typeface="Georgia"/>
                <a:cs typeface="Georgia"/>
              </a:rPr>
              <a:t>Wordy:</a:t>
            </a:r>
            <a:r>
              <a:rPr sz="2400" b="1" spc="270" dirty="0">
                <a:latin typeface="Georgia"/>
                <a:cs typeface="Georgia"/>
              </a:rPr>
              <a:t> </a:t>
            </a:r>
            <a:r>
              <a:rPr sz="2400" b="1" spc="-5" dirty="0">
                <a:latin typeface="Georgia"/>
                <a:cs typeface="Georgia"/>
              </a:rPr>
              <a:t>We</a:t>
            </a:r>
            <a:r>
              <a:rPr sz="2400" b="1" spc="285" dirty="0">
                <a:latin typeface="Georgia"/>
                <a:cs typeface="Georgia"/>
              </a:rPr>
              <a:t> </a:t>
            </a:r>
            <a:r>
              <a:rPr sz="2400" b="1" dirty="0">
                <a:latin typeface="Georgia"/>
                <a:cs typeface="Georgia"/>
              </a:rPr>
              <a:t>hereby</a:t>
            </a:r>
            <a:r>
              <a:rPr sz="2400" b="1" spc="270" dirty="0">
                <a:latin typeface="Georgia"/>
                <a:cs typeface="Georgia"/>
              </a:rPr>
              <a:t> </a:t>
            </a:r>
            <a:r>
              <a:rPr sz="2400" b="1" spc="-5" dirty="0">
                <a:latin typeface="Georgia"/>
                <a:cs typeface="Georgia"/>
              </a:rPr>
              <a:t>wish</a:t>
            </a:r>
            <a:r>
              <a:rPr sz="2400" b="1" spc="265" dirty="0">
                <a:latin typeface="Georgia"/>
                <a:cs typeface="Georgia"/>
              </a:rPr>
              <a:t> </a:t>
            </a:r>
            <a:r>
              <a:rPr sz="2400" b="1" dirty="0">
                <a:latin typeface="Georgia"/>
                <a:cs typeface="Georgia"/>
              </a:rPr>
              <a:t>to</a:t>
            </a:r>
            <a:r>
              <a:rPr sz="2400" b="1" spc="270" dirty="0">
                <a:latin typeface="Georgia"/>
                <a:cs typeface="Georgia"/>
              </a:rPr>
              <a:t> </a:t>
            </a:r>
            <a:r>
              <a:rPr sz="2400" b="1" spc="-5" dirty="0">
                <a:latin typeface="Georgia"/>
                <a:cs typeface="Georgia"/>
              </a:rPr>
              <a:t>let</a:t>
            </a:r>
            <a:r>
              <a:rPr sz="2400" b="1" spc="280" dirty="0">
                <a:latin typeface="Georgia"/>
                <a:cs typeface="Georgia"/>
              </a:rPr>
              <a:t> </a:t>
            </a:r>
            <a:r>
              <a:rPr sz="2400" b="1" spc="-5" dirty="0">
                <a:latin typeface="Georgia"/>
                <a:cs typeface="Georgia"/>
              </a:rPr>
              <a:t>you</a:t>
            </a:r>
            <a:r>
              <a:rPr sz="2400" b="1" spc="280" dirty="0">
                <a:latin typeface="Georgia"/>
                <a:cs typeface="Georgia"/>
              </a:rPr>
              <a:t> </a:t>
            </a:r>
            <a:r>
              <a:rPr sz="2400" b="1" spc="-5" dirty="0">
                <a:latin typeface="Georgia"/>
                <a:cs typeface="Georgia"/>
              </a:rPr>
              <a:t>know</a:t>
            </a:r>
            <a:r>
              <a:rPr sz="2400" b="1" spc="265" dirty="0">
                <a:latin typeface="Georgia"/>
                <a:cs typeface="Georgia"/>
              </a:rPr>
              <a:t> </a:t>
            </a:r>
            <a:r>
              <a:rPr sz="2400" b="1" spc="-5" dirty="0">
                <a:latin typeface="Georgia"/>
                <a:cs typeface="Georgia"/>
              </a:rPr>
              <a:t>that</a:t>
            </a:r>
            <a:r>
              <a:rPr sz="2400" b="1" spc="285" dirty="0">
                <a:latin typeface="Georgia"/>
                <a:cs typeface="Georgia"/>
              </a:rPr>
              <a:t> </a:t>
            </a:r>
            <a:r>
              <a:rPr sz="2400" b="1" dirty="0">
                <a:latin typeface="Georgia"/>
                <a:cs typeface="Georgia"/>
              </a:rPr>
              <a:t>our</a:t>
            </a:r>
            <a:r>
              <a:rPr sz="2400" b="1" spc="275" dirty="0">
                <a:latin typeface="Georgia"/>
                <a:cs typeface="Georgia"/>
              </a:rPr>
              <a:t> </a:t>
            </a:r>
            <a:r>
              <a:rPr sz="2400" b="1" spc="-5" dirty="0">
                <a:latin typeface="Georgia"/>
                <a:cs typeface="Georgia"/>
              </a:rPr>
              <a:t>company</a:t>
            </a:r>
            <a:r>
              <a:rPr sz="2400" b="1" spc="280" dirty="0">
                <a:latin typeface="Georgia"/>
                <a:cs typeface="Georgia"/>
              </a:rPr>
              <a:t> </a:t>
            </a:r>
            <a:r>
              <a:rPr sz="2400" b="1" spc="-5" dirty="0">
                <a:latin typeface="Georgia"/>
                <a:cs typeface="Georgia"/>
              </a:rPr>
              <a:t>is</a:t>
            </a:r>
            <a:endParaRPr sz="2400" dirty="0">
              <a:latin typeface="Georgia"/>
              <a:cs typeface="Georgia"/>
            </a:endParaRPr>
          </a:p>
          <a:p>
            <a:pPr marL="12700">
              <a:lnSpc>
                <a:spcPts val="2055"/>
              </a:lnSpc>
            </a:pPr>
            <a:r>
              <a:rPr sz="2400" b="1" dirty="0">
                <a:latin typeface="Georgia"/>
                <a:cs typeface="Georgia"/>
              </a:rPr>
              <a:t>pleased </a:t>
            </a:r>
            <a:r>
              <a:rPr sz="2400" b="1" spc="-5" dirty="0">
                <a:latin typeface="Georgia"/>
                <a:cs typeface="Georgia"/>
              </a:rPr>
              <a:t>with the confidence you </a:t>
            </a:r>
            <a:r>
              <a:rPr sz="2400" b="1" dirty="0">
                <a:latin typeface="Georgia"/>
                <a:cs typeface="Georgia"/>
              </a:rPr>
              <a:t>have </a:t>
            </a:r>
            <a:r>
              <a:rPr lang="en-US" sz="2400" b="1" spc="-5" dirty="0" smtClean="0">
                <a:latin typeface="Georgia"/>
                <a:cs typeface="Georgia"/>
              </a:rPr>
              <a:t>shown</a:t>
            </a:r>
            <a:r>
              <a:rPr sz="2400" b="1" dirty="0" smtClean="0">
                <a:latin typeface="Georgia"/>
                <a:cs typeface="Georgia"/>
              </a:rPr>
              <a:t>.</a:t>
            </a:r>
            <a:endParaRPr sz="2400" dirty="0">
              <a:latin typeface="Georgia"/>
              <a:cs typeface="Georgia"/>
            </a:endParaRPr>
          </a:p>
          <a:p>
            <a:pPr marL="12700">
              <a:spcBef>
                <a:spcPts val="1730"/>
              </a:spcBef>
            </a:pPr>
            <a:r>
              <a:rPr sz="2400" b="1" spc="-5" dirty="0">
                <a:latin typeface="Georgia"/>
                <a:cs typeface="Georgia"/>
              </a:rPr>
              <a:t>Concise: </a:t>
            </a:r>
            <a:r>
              <a:rPr sz="2400" b="1" dirty="0">
                <a:latin typeface="Georgia"/>
                <a:cs typeface="Georgia"/>
              </a:rPr>
              <a:t>We </a:t>
            </a:r>
            <a:r>
              <a:rPr sz="2400" b="1" spc="-5" dirty="0">
                <a:latin typeface="Georgia"/>
                <a:cs typeface="Georgia"/>
              </a:rPr>
              <a:t>appreciate your</a:t>
            </a:r>
            <a:r>
              <a:rPr sz="2400" b="1" spc="40" dirty="0">
                <a:latin typeface="Georgia"/>
                <a:cs typeface="Georgia"/>
              </a:rPr>
              <a:t> </a:t>
            </a:r>
            <a:r>
              <a:rPr sz="2400" b="1" spc="-5" dirty="0">
                <a:latin typeface="Georgia"/>
                <a:cs typeface="Georgia"/>
              </a:rPr>
              <a:t>confidence.</a:t>
            </a:r>
            <a:endParaRPr sz="2400" dirty="0">
              <a:latin typeface="Georgia"/>
              <a:cs typeface="Georgia"/>
            </a:endParaRPr>
          </a:p>
          <a:p>
            <a:pPr>
              <a:spcBef>
                <a:spcPts val="40"/>
              </a:spcBef>
            </a:pPr>
            <a:endParaRPr sz="2400" dirty="0">
              <a:latin typeface="Times New Roman"/>
              <a:cs typeface="Times New Roman"/>
            </a:endParaRPr>
          </a:p>
          <a:p>
            <a:pPr marL="12700" marR="5080" algn="just">
              <a:lnSpc>
                <a:spcPct val="90100"/>
              </a:lnSpc>
            </a:pPr>
            <a:r>
              <a:rPr sz="2400" b="1" dirty="0">
                <a:latin typeface="Times New Roman"/>
                <a:cs typeface="Times New Roman"/>
              </a:rPr>
              <a:t>Wordy:</a:t>
            </a:r>
            <a:r>
              <a:rPr sz="2400" b="1" spc="75" dirty="0">
                <a:latin typeface="Times New Roman"/>
                <a:cs typeface="Times New Roman"/>
              </a:rPr>
              <a:t> </a:t>
            </a:r>
            <a:r>
              <a:rPr sz="2400" b="1" spc="-5" dirty="0">
                <a:latin typeface="Times New Roman"/>
                <a:cs typeface="Times New Roman"/>
              </a:rPr>
              <a:t>At</a:t>
            </a:r>
            <a:r>
              <a:rPr sz="2400" b="1" spc="20" dirty="0">
                <a:latin typeface="Times New Roman"/>
                <a:cs typeface="Times New Roman"/>
              </a:rPr>
              <a:t> </a:t>
            </a:r>
            <a:r>
              <a:rPr sz="2400" b="1" spc="110" dirty="0">
                <a:latin typeface="Times New Roman"/>
                <a:cs typeface="Times New Roman"/>
              </a:rPr>
              <a:t>this</a:t>
            </a:r>
            <a:r>
              <a:rPr sz="2400" b="1" spc="35" dirty="0">
                <a:latin typeface="Times New Roman"/>
                <a:cs typeface="Times New Roman"/>
              </a:rPr>
              <a:t> </a:t>
            </a:r>
            <a:r>
              <a:rPr sz="2400" b="1" spc="135" dirty="0">
                <a:latin typeface="Times New Roman"/>
                <a:cs typeface="Times New Roman"/>
              </a:rPr>
              <a:t>time</a:t>
            </a:r>
            <a:r>
              <a:rPr sz="2400" b="1" spc="35" dirty="0">
                <a:latin typeface="Times New Roman"/>
                <a:cs typeface="Times New Roman"/>
              </a:rPr>
              <a:t> </a:t>
            </a:r>
            <a:r>
              <a:rPr sz="2400" b="1" dirty="0">
                <a:latin typeface="Times New Roman"/>
                <a:cs typeface="Times New Roman"/>
              </a:rPr>
              <a:t>I</a:t>
            </a:r>
            <a:r>
              <a:rPr sz="2400" b="1" spc="85" dirty="0">
                <a:latin typeface="Times New Roman"/>
                <a:cs typeface="Times New Roman"/>
              </a:rPr>
              <a:t> </a:t>
            </a:r>
            <a:r>
              <a:rPr sz="2400" b="1" spc="120" dirty="0">
                <a:latin typeface="Times New Roman"/>
                <a:cs typeface="Times New Roman"/>
              </a:rPr>
              <a:t>am</a:t>
            </a:r>
            <a:r>
              <a:rPr sz="2400" b="1" spc="45" dirty="0">
                <a:latin typeface="Times New Roman"/>
                <a:cs typeface="Times New Roman"/>
              </a:rPr>
              <a:t> </a:t>
            </a:r>
            <a:r>
              <a:rPr sz="2400" b="1" spc="80" dirty="0">
                <a:latin typeface="Times New Roman"/>
                <a:cs typeface="Times New Roman"/>
              </a:rPr>
              <a:t>writing </a:t>
            </a:r>
            <a:r>
              <a:rPr sz="2400" b="1" spc="120" dirty="0">
                <a:latin typeface="Times New Roman"/>
                <a:cs typeface="Times New Roman"/>
              </a:rPr>
              <a:t>to</a:t>
            </a:r>
            <a:r>
              <a:rPr sz="2400" b="1" spc="30" dirty="0">
                <a:latin typeface="Times New Roman"/>
                <a:cs typeface="Times New Roman"/>
              </a:rPr>
              <a:t> </a:t>
            </a:r>
            <a:r>
              <a:rPr sz="2400" b="1" spc="90" dirty="0">
                <a:latin typeface="Times New Roman"/>
                <a:cs typeface="Times New Roman"/>
              </a:rPr>
              <a:t>you</a:t>
            </a:r>
            <a:r>
              <a:rPr sz="2400" b="1" spc="60" dirty="0">
                <a:latin typeface="Times New Roman"/>
                <a:cs typeface="Times New Roman"/>
              </a:rPr>
              <a:t> </a:t>
            </a:r>
            <a:r>
              <a:rPr sz="2400" b="1" spc="120" dirty="0">
                <a:latin typeface="Times New Roman"/>
                <a:cs typeface="Times New Roman"/>
              </a:rPr>
              <a:t>to</a:t>
            </a:r>
            <a:r>
              <a:rPr sz="2400" b="1" spc="10" dirty="0">
                <a:latin typeface="Times New Roman"/>
                <a:cs typeface="Times New Roman"/>
              </a:rPr>
              <a:t> </a:t>
            </a:r>
            <a:r>
              <a:rPr sz="2400" b="1" spc="130" dirty="0">
                <a:latin typeface="Times New Roman"/>
                <a:cs typeface="Times New Roman"/>
              </a:rPr>
              <a:t>enclose</a:t>
            </a:r>
            <a:r>
              <a:rPr sz="2400" b="1" spc="30" dirty="0">
                <a:latin typeface="Times New Roman"/>
                <a:cs typeface="Times New Roman"/>
              </a:rPr>
              <a:t> </a:t>
            </a:r>
            <a:r>
              <a:rPr sz="2400" b="1" spc="100" dirty="0">
                <a:latin typeface="Times New Roman"/>
                <a:cs typeface="Times New Roman"/>
              </a:rPr>
              <a:t>an</a:t>
            </a:r>
            <a:r>
              <a:rPr sz="2400" b="1" spc="55" dirty="0">
                <a:latin typeface="Times New Roman"/>
                <a:cs typeface="Times New Roman"/>
              </a:rPr>
              <a:t> </a:t>
            </a:r>
            <a:r>
              <a:rPr sz="2400" b="1" spc="95" dirty="0">
                <a:latin typeface="Times New Roman"/>
                <a:cs typeface="Times New Roman"/>
              </a:rPr>
              <a:t>interview</a:t>
            </a:r>
            <a:r>
              <a:rPr sz="2400" b="1" spc="35" dirty="0">
                <a:latin typeface="Times New Roman"/>
                <a:cs typeface="Times New Roman"/>
              </a:rPr>
              <a:t> </a:t>
            </a:r>
            <a:r>
              <a:rPr sz="2400" b="1" spc="50" dirty="0">
                <a:latin typeface="Times New Roman"/>
                <a:cs typeface="Times New Roman"/>
              </a:rPr>
              <a:t>card,  </a:t>
            </a:r>
            <a:r>
              <a:rPr sz="2400" b="1" spc="100" dirty="0">
                <a:latin typeface="Times New Roman"/>
                <a:cs typeface="Times New Roman"/>
              </a:rPr>
              <a:t>which </a:t>
            </a:r>
            <a:r>
              <a:rPr sz="2400" b="1" spc="105" dirty="0">
                <a:latin typeface="Times New Roman"/>
                <a:cs typeface="Times New Roman"/>
              </a:rPr>
              <a:t>has </a:t>
            </a:r>
            <a:r>
              <a:rPr sz="2400" b="1" spc="135" dirty="0">
                <a:latin typeface="Times New Roman"/>
                <a:cs typeface="Times New Roman"/>
              </a:rPr>
              <a:t>been </a:t>
            </a:r>
            <a:r>
              <a:rPr sz="2400" b="1" spc="90" dirty="0">
                <a:latin typeface="Times New Roman"/>
                <a:cs typeface="Times New Roman"/>
              </a:rPr>
              <a:t>post-paid, </a:t>
            </a:r>
            <a:r>
              <a:rPr sz="2400" b="1" spc="60" dirty="0">
                <a:latin typeface="Times New Roman"/>
                <a:cs typeface="Times New Roman"/>
              </a:rPr>
              <a:t>for </a:t>
            </a:r>
            <a:r>
              <a:rPr sz="2400" b="1" spc="135" dirty="0">
                <a:latin typeface="Times New Roman"/>
                <a:cs typeface="Times New Roman"/>
              </a:rPr>
              <a:t>the </a:t>
            </a:r>
            <a:r>
              <a:rPr sz="2400" b="1" spc="105" dirty="0">
                <a:latin typeface="Times New Roman"/>
                <a:cs typeface="Times New Roman"/>
              </a:rPr>
              <a:t>purpose </a:t>
            </a:r>
            <a:r>
              <a:rPr sz="2400" b="1" spc="100" dirty="0">
                <a:latin typeface="Times New Roman"/>
                <a:cs typeface="Times New Roman"/>
              </a:rPr>
              <a:t>of </a:t>
            </a:r>
            <a:r>
              <a:rPr sz="2400" b="1" spc="65" dirty="0">
                <a:latin typeface="Times New Roman"/>
                <a:cs typeface="Times New Roman"/>
              </a:rPr>
              <a:t>arranging </a:t>
            </a:r>
            <a:r>
              <a:rPr sz="2400" b="1" spc="60" dirty="0">
                <a:latin typeface="Times New Roman"/>
                <a:cs typeface="Times New Roman"/>
              </a:rPr>
              <a:t>a</a:t>
            </a:r>
            <a:r>
              <a:rPr sz="2400" b="1" spc="-275" dirty="0">
                <a:latin typeface="Times New Roman"/>
                <a:cs typeface="Times New Roman"/>
              </a:rPr>
              <a:t> </a:t>
            </a:r>
            <a:r>
              <a:rPr sz="2400" b="1" spc="110" dirty="0">
                <a:latin typeface="Times New Roman"/>
                <a:cs typeface="Times New Roman"/>
              </a:rPr>
              <a:t>convenient  </a:t>
            </a:r>
            <a:r>
              <a:rPr sz="2400" b="1" spc="135" dirty="0">
                <a:latin typeface="Times New Roman"/>
                <a:cs typeface="Times New Roman"/>
              </a:rPr>
              <a:t>time</a:t>
            </a:r>
            <a:r>
              <a:rPr sz="2400" b="1" spc="-114" dirty="0">
                <a:latin typeface="Times New Roman"/>
                <a:cs typeface="Times New Roman"/>
              </a:rPr>
              <a:t> </a:t>
            </a:r>
            <a:r>
              <a:rPr sz="2400" b="1" spc="125" dirty="0">
                <a:latin typeface="Times New Roman"/>
                <a:cs typeface="Times New Roman"/>
              </a:rPr>
              <a:t>when</a:t>
            </a:r>
            <a:r>
              <a:rPr sz="2400" b="1" spc="-100" dirty="0">
                <a:latin typeface="Times New Roman"/>
                <a:cs typeface="Times New Roman"/>
              </a:rPr>
              <a:t> </a:t>
            </a:r>
            <a:r>
              <a:rPr sz="2400" b="1" spc="90" dirty="0">
                <a:latin typeface="Times New Roman"/>
                <a:cs typeface="Times New Roman"/>
              </a:rPr>
              <a:t>we</a:t>
            </a:r>
            <a:r>
              <a:rPr sz="2400" b="1" spc="-65" dirty="0">
                <a:latin typeface="Times New Roman"/>
                <a:cs typeface="Times New Roman"/>
              </a:rPr>
              <a:t> </a:t>
            </a:r>
            <a:r>
              <a:rPr sz="2400" b="1" spc="114" dirty="0">
                <a:latin typeface="Times New Roman"/>
                <a:cs typeface="Times New Roman"/>
              </a:rPr>
              <a:t>might</a:t>
            </a:r>
            <a:r>
              <a:rPr sz="2400" b="1" spc="-100" dirty="0">
                <a:latin typeface="Times New Roman"/>
                <a:cs typeface="Times New Roman"/>
              </a:rPr>
              <a:t> </a:t>
            </a:r>
            <a:r>
              <a:rPr sz="2400" b="1" spc="100" dirty="0">
                <a:latin typeface="Times New Roman"/>
                <a:cs typeface="Times New Roman"/>
              </a:rPr>
              <a:t>get</a:t>
            </a:r>
            <a:r>
              <a:rPr sz="2400" b="1" spc="-80" dirty="0">
                <a:latin typeface="Times New Roman"/>
                <a:cs typeface="Times New Roman"/>
              </a:rPr>
              <a:t> </a:t>
            </a:r>
            <a:r>
              <a:rPr sz="2400" b="1" spc="105" dirty="0">
                <a:latin typeface="Times New Roman"/>
                <a:cs typeface="Times New Roman"/>
              </a:rPr>
              <a:t>together</a:t>
            </a:r>
            <a:r>
              <a:rPr sz="2400" b="1" spc="315" dirty="0">
                <a:latin typeface="Times New Roman"/>
                <a:cs typeface="Times New Roman"/>
              </a:rPr>
              <a:t> </a:t>
            </a:r>
            <a:r>
              <a:rPr sz="2400" b="1" spc="60" dirty="0">
                <a:latin typeface="Times New Roman"/>
                <a:cs typeface="Times New Roman"/>
              </a:rPr>
              <a:t>for</a:t>
            </a:r>
            <a:r>
              <a:rPr sz="2400" b="1" spc="-125" dirty="0">
                <a:latin typeface="Times New Roman"/>
                <a:cs typeface="Times New Roman"/>
              </a:rPr>
              <a:t> </a:t>
            </a:r>
            <a:r>
              <a:rPr sz="2400" b="1" spc="60" dirty="0">
                <a:latin typeface="Times New Roman"/>
                <a:cs typeface="Times New Roman"/>
              </a:rPr>
              <a:t>a</a:t>
            </a:r>
            <a:r>
              <a:rPr sz="2400" b="1" spc="-95" dirty="0">
                <a:latin typeface="Times New Roman"/>
                <a:cs typeface="Times New Roman"/>
              </a:rPr>
              <a:t> </a:t>
            </a:r>
            <a:r>
              <a:rPr sz="2400" b="1" spc="100" dirty="0">
                <a:latin typeface="Times New Roman"/>
                <a:cs typeface="Times New Roman"/>
              </a:rPr>
              <a:t>personal</a:t>
            </a:r>
            <a:r>
              <a:rPr sz="2400" b="1" spc="-35" dirty="0">
                <a:latin typeface="Times New Roman"/>
                <a:cs typeface="Times New Roman"/>
              </a:rPr>
              <a:t> </a:t>
            </a:r>
            <a:r>
              <a:rPr sz="2400" b="1" spc="75" dirty="0">
                <a:latin typeface="Times New Roman"/>
                <a:cs typeface="Times New Roman"/>
              </a:rPr>
              <a:t>interview.</a:t>
            </a:r>
            <a:endParaRPr sz="2400" dirty="0">
              <a:latin typeface="Times New Roman"/>
              <a:cs typeface="Times New Roman"/>
            </a:endParaRPr>
          </a:p>
          <a:p>
            <a:pPr>
              <a:spcBef>
                <a:spcPts val="5"/>
              </a:spcBef>
            </a:pPr>
            <a:endParaRPr sz="2400" dirty="0">
              <a:latin typeface="Times New Roman"/>
              <a:cs typeface="Times New Roman"/>
            </a:endParaRPr>
          </a:p>
          <a:p>
            <a:pPr marL="12700">
              <a:lnSpc>
                <a:spcPts val="2050"/>
              </a:lnSpc>
            </a:pPr>
            <a:r>
              <a:rPr sz="2400" b="1" spc="70" dirty="0">
                <a:latin typeface="Times New Roman"/>
                <a:cs typeface="Times New Roman"/>
              </a:rPr>
              <a:t>Concise:</a:t>
            </a:r>
            <a:r>
              <a:rPr sz="2400" b="1" spc="-30" dirty="0">
                <a:latin typeface="Times New Roman"/>
                <a:cs typeface="Times New Roman"/>
              </a:rPr>
              <a:t> </a:t>
            </a:r>
            <a:r>
              <a:rPr sz="2400" b="1" spc="105" dirty="0">
                <a:latin typeface="Times New Roman"/>
                <a:cs typeface="Times New Roman"/>
              </a:rPr>
              <a:t>Please</a:t>
            </a:r>
            <a:r>
              <a:rPr sz="2400" b="1" spc="-114" dirty="0">
                <a:latin typeface="Times New Roman"/>
                <a:cs typeface="Times New Roman"/>
              </a:rPr>
              <a:t> </a:t>
            </a:r>
            <a:r>
              <a:rPr sz="2400" b="1" spc="80" dirty="0">
                <a:latin typeface="Times New Roman"/>
                <a:cs typeface="Times New Roman"/>
              </a:rPr>
              <a:t>return</a:t>
            </a:r>
            <a:r>
              <a:rPr sz="2400" b="1" spc="-70" dirty="0">
                <a:latin typeface="Times New Roman"/>
                <a:cs typeface="Times New Roman"/>
              </a:rPr>
              <a:t> </a:t>
            </a:r>
            <a:r>
              <a:rPr sz="2400" b="1" spc="135" dirty="0">
                <a:latin typeface="Times New Roman"/>
                <a:cs typeface="Times New Roman"/>
              </a:rPr>
              <a:t>the</a:t>
            </a:r>
            <a:r>
              <a:rPr sz="2400" b="1" spc="-110" dirty="0">
                <a:latin typeface="Times New Roman"/>
                <a:cs typeface="Times New Roman"/>
              </a:rPr>
              <a:t> </a:t>
            </a:r>
            <a:r>
              <a:rPr sz="2400" b="1" spc="130" dirty="0">
                <a:latin typeface="Times New Roman"/>
                <a:cs typeface="Times New Roman"/>
              </a:rPr>
              <a:t>enclosed</a:t>
            </a:r>
            <a:r>
              <a:rPr sz="2400" b="1" spc="-50" dirty="0">
                <a:latin typeface="Times New Roman"/>
                <a:cs typeface="Times New Roman"/>
              </a:rPr>
              <a:t> </a:t>
            </a:r>
            <a:r>
              <a:rPr sz="2400" b="1" spc="95" dirty="0">
                <a:latin typeface="Times New Roman"/>
                <a:cs typeface="Times New Roman"/>
              </a:rPr>
              <a:t>interview</a:t>
            </a:r>
            <a:r>
              <a:rPr sz="2400" b="1" spc="-105" dirty="0">
                <a:latin typeface="Times New Roman"/>
                <a:cs typeface="Times New Roman"/>
              </a:rPr>
              <a:t> </a:t>
            </a:r>
            <a:r>
              <a:rPr sz="2400" b="1" spc="45" dirty="0">
                <a:latin typeface="Times New Roman"/>
                <a:cs typeface="Times New Roman"/>
              </a:rPr>
              <a:t>card</a:t>
            </a:r>
            <a:r>
              <a:rPr sz="2400" b="1" spc="-45" dirty="0">
                <a:latin typeface="Times New Roman"/>
                <a:cs typeface="Times New Roman"/>
              </a:rPr>
              <a:t> </a:t>
            </a:r>
            <a:r>
              <a:rPr sz="2400" b="1" spc="120" dirty="0">
                <a:latin typeface="Times New Roman"/>
                <a:cs typeface="Times New Roman"/>
              </a:rPr>
              <a:t>to</a:t>
            </a:r>
            <a:r>
              <a:rPr sz="2400" b="1" spc="-105" dirty="0">
                <a:latin typeface="Times New Roman"/>
                <a:cs typeface="Times New Roman"/>
              </a:rPr>
              <a:t> </a:t>
            </a:r>
            <a:r>
              <a:rPr sz="2400" b="1" spc="125" dirty="0">
                <a:latin typeface="Times New Roman"/>
                <a:cs typeface="Times New Roman"/>
              </a:rPr>
              <a:t>set</a:t>
            </a:r>
            <a:r>
              <a:rPr sz="2400" b="1" spc="-105" dirty="0">
                <a:latin typeface="Times New Roman"/>
                <a:cs typeface="Times New Roman"/>
              </a:rPr>
              <a:t> </a:t>
            </a:r>
            <a:r>
              <a:rPr sz="2400" b="1" spc="110" dirty="0">
                <a:latin typeface="Times New Roman"/>
                <a:cs typeface="Times New Roman"/>
              </a:rPr>
              <a:t>up</a:t>
            </a:r>
            <a:r>
              <a:rPr sz="2400" b="1" spc="-114" dirty="0">
                <a:latin typeface="Times New Roman"/>
                <a:cs typeface="Times New Roman"/>
              </a:rPr>
              <a:t> </a:t>
            </a:r>
            <a:r>
              <a:rPr sz="2400" b="1" spc="60" dirty="0">
                <a:latin typeface="Times New Roman"/>
                <a:cs typeface="Times New Roman"/>
              </a:rPr>
              <a:t>a</a:t>
            </a:r>
            <a:endParaRPr sz="2400" dirty="0">
              <a:latin typeface="Times New Roman"/>
              <a:cs typeface="Times New Roman"/>
            </a:endParaRPr>
          </a:p>
          <a:p>
            <a:pPr marL="12700">
              <a:lnSpc>
                <a:spcPts val="2050"/>
              </a:lnSpc>
            </a:pPr>
            <a:r>
              <a:rPr sz="2400" b="1" spc="114" dirty="0">
                <a:latin typeface="Times New Roman"/>
                <a:cs typeface="Times New Roman"/>
              </a:rPr>
              <a:t>convenient</a:t>
            </a:r>
            <a:r>
              <a:rPr sz="2400" b="1" spc="-110" dirty="0">
                <a:latin typeface="Times New Roman"/>
                <a:cs typeface="Times New Roman"/>
              </a:rPr>
              <a:t> </a:t>
            </a:r>
            <a:r>
              <a:rPr sz="2400" b="1" spc="135" dirty="0">
                <a:latin typeface="Times New Roman"/>
                <a:cs typeface="Times New Roman"/>
              </a:rPr>
              <a:t>time</a:t>
            </a:r>
            <a:r>
              <a:rPr sz="2400" b="1" spc="-80" dirty="0">
                <a:latin typeface="Times New Roman"/>
                <a:cs typeface="Times New Roman"/>
              </a:rPr>
              <a:t> </a:t>
            </a:r>
            <a:r>
              <a:rPr sz="2400" b="1" spc="60" dirty="0">
                <a:latin typeface="Times New Roman"/>
                <a:cs typeface="Times New Roman"/>
              </a:rPr>
              <a:t>for</a:t>
            </a:r>
            <a:r>
              <a:rPr sz="2400" b="1" spc="-130" dirty="0">
                <a:latin typeface="Times New Roman"/>
                <a:cs typeface="Times New Roman"/>
              </a:rPr>
              <a:t> </a:t>
            </a:r>
            <a:r>
              <a:rPr sz="2400" b="1" spc="65" dirty="0" smtClean="0">
                <a:latin typeface="Times New Roman"/>
                <a:cs typeface="Times New Roman"/>
              </a:rPr>
              <a:t>a</a:t>
            </a:r>
            <a:r>
              <a:rPr lang="en-US" sz="2400" b="1" spc="65" dirty="0" smtClean="0">
                <a:latin typeface="Times New Roman"/>
                <a:cs typeface="Times New Roman"/>
              </a:rPr>
              <a:t>n</a:t>
            </a:r>
            <a:r>
              <a:rPr sz="2400" b="1" spc="-75" dirty="0" smtClean="0">
                <a:latin typeface="Times New Roman"/>
                <a:cs typeface="Times New Roman"/>
              </a:rPr>
              <a:t> </a:t>
            </a:r>
            <a:r>
              <a:rPr sz="2400" b="1" spc="75" dirty="0">
                <a:latin typeface="Times New Roman"/>
                <a:cs typeface="Times New Roman"/>
              </a:rPr>
              <a:t>interview.</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512366"/>
            <a:ext cx="8130540" cy="2391410"/>
          </a:xfrm>
          <a:prstGeom prst="rect">
            <a:avLst/>
          </a:prstGeom>
        </p:spPr>
        <p:txBody>
          <a:bodyPr vert="horz" wrap="square" lIns="0" tIns="285115" rIns="0" bIns="0" rtlCol="0" anchor="ctr">
            <a:spAutoFit/>
          </a:bodyPr>
          <a:lstStyle/>
          <a:p>
            <a:pPr marL="12700">
              <a:lnSpc>
                <a:spcPct val="100000"/>
              </a:lnSpc>
              <a:spcBef>
                <a:spcPts val="2245"/>
              </a:spcBef>
            </a:pPr>
            <a:r>
              <a:rPr sz="5000" b="1" spc="-240" dirty="0">
                <a:latin typeface="Trebuchet MS"/>
                <a:cs typeface="Trebuchet MS"/>
              </a:rPr>
              <a:t>Avoid </a:t>
            </a:r>
            <a:r>
              <a:rPr sz="5000" b="1" spc="-270" dirty="0">
                <a:latin typeface="Trebuchet MS"/>
                <a:cs typeface="Trebuchet MS"/>
              </a:rPr>
              <a:t>Unnecessary</a:t>
            </a:r>
            <a:r>
              <a:rPr sz="5000" b="1" spc="-625" dirty="0">
                <a:latin typeface="Trebuchet MS"/>
                <a:cs typeface="Trebuchet MS"/>
              </a:rPr>
              <a:t> </a:t>
            </a:r>
            <a:r>
              <a:rPr sz="5000" b="1" spc="-275" dirty="0">
                <a:latin typeface="Trebuchet MS"/>
                <a:cs typeface="Trebuchet MS"/>
              </a:rPr>
              <a:t>Repetition</a:t>
            </a:r>
            <a:endParaRPr sz="5000">
              <a:latin typeface="Trebuchet MS"/>
              <a:cs typeface="Trebuchet MS"/>
            </a:endParaRPr>
          </a:p>
          <a:p>
            <a:pPr marL="377825" marR="5080" indent="-274320" algn="just">
              <a:lnSpc>
                <a:spcPct val="100000"/>
              </a:lnSpc>
              <a:spcBef>
                <a:spcPts val="1120"/>
              </a:spcBef>
            </a:pPr>
            <a:r>
              <a:rPr sz="2450" spc="-625" dirty="0">
                <a:solidFill>
                  <a:srgbClr val="0AD0D9"/>
                </a:solidFill>
                <a:latin typeface="Arial"/>
                <a:cs typeface="Arial"/>
              </a:rPr>
              <a:t> </a:t>
            </a:r>
            <a:r>
              <a:rPr sz="2600" spc="45" dirty="0">
                <a:latin typeface="Times New Roman"/>
                <a:cs typeface="Times New Roman"/>
              </a:rPr>
              <a:t>Use</a:t>
            </a:r>
            <a:r>
              <a:rPr sz="2600" spc="-125" dirty="0">
                <a:latin typeface="Times New Roman"/>
                <a:cs typeface="Times New Roman"/>
              </a:rPr>
              <a:t> </a:t>
            </a:r>
            <a:r>
              <a:rPr sz="2600" spc="95" dirty="0">
                <a:latin typeface="Times New Roman"/>
                <a:cs typeface="Times New Roman"/>
              </a:rPr>
              <a:t>a</a:t>
            </a:r>
            <a:r>
              <a:rPr sz="2600" spc="-114" dirty="0">
                <a:latin typeface="Times New Roman"/>
                <a:cs typeface="Times New Roman"/>
              </a:rPr>
              <a:t> </a:t>
            </a:r>
            <a:r>
              <a:rPr sz="2600" spc="125" dirty="0">
                <a:latin typeface="Times New Roman"/>
                <a:cs typeface="Times New Roman"/>
              </a:rPr>
              <a:t>shorter</a:t>
            </a:r>
            <a:r>
              <a:rPr sz="2600" spc="-95" dirty="0">
                <a:latin typeface="Times New Roman"/>
                <a:cs typeface="Times New Roman"/>
              </a:rPr>
              <a:t> </a:t>
            </a:r>
            <a:r>
              <a:rPr sz="2600" spc="155" dirty="0">
                <a:latin typeface="Times New Roman"/>
                <a:cs typeface="Times New Roman"/>
              </a:rPr>
              <a:t>name</a:t>
            </a:r>
            <a:r>
              <a:rPr sz="2600" spc="-130" dirty="0">
                <a:latin typeface="Times New Roman"/>
                <a:cs typeface="Times New Roman"/>
              </a:rPr>
              <a:t> </a:t>
            </a:r>
            <a:r>
              <a:rPr sz="2600" spc="85" dirty="0">
                <a:latin typeface="Times New Roman"/>
                <a:cs typeface="Times New Roman"/>
              </a:rPr>
              <a:t>after</a:t>
            </a:r>
            <a:r>
              <a:rPr sz="2600" spc="-170" dirty="0">
                <a:latin typeface="Times New Roman"/>
                <a:cs typeface="Times New Roman"/>
              </a:rPr>
              <a:t> </a:t>
            </a:r>
            <a:r>
              <a:rPr sz="2600" spc="55" dirty="0">
                <a:latin typeface="Times New Roman"/>
                <a:cs typeface="Times New Roman"/>
              </a:rPr>
              <a:t>you</a:t>
            </a:r>
            <a:r>
              <a:rPr sz="2600" spc="-30" dirty="0">
                <a:latin typeface="Times New Roman"/>
                <a:cs typeface="Times New Roman"/>
              </a:rPr>
              <a:t> </a:t>
            </a:r>
            <a:r>
              <a:rPr sz="2600" spc="60" dirty="0">
                <a:latin typeface="Times New Roman"/>
                <a:cs typeface="Times New Roman"/>
              </a:rPr>
              <a:t>have</a:t>
            </a:r>
            <a:r>
              <a:rPr sz="2600" spc="-80" dirty="0">
                <a:latin typeface="Times New Roman"/>
                <a:cs typeface="Times New Roman"/>
              </a:rPr>
              <a:t> </a:t>
            </a:r>
            <a:r>
              <a:rPr sz="2600" spc="145" dirty="0">
                <a:latin typeface="Times New Roman"/>
                <a:cs typeface="Times New Roman"/>
              </a:rPr>
              <a:t>mentioned</a:t>
            </a:r>
            <a:r>
              <a:rPr sz="2600" spc="-45" dirty="0">
                <a:latin typeface="Times New Roman"/>
                <a:cs typeface="Times New Roman"/>
              </a:rPr>
              <a:t> </a:t>
            </a:r>
            <a:r>
              <a:rPr sz="2600" spc="165" dirty="0">
                <a:latin typeface="Times New Roman"/>
                <a:cs typeface="Times New Roman"/>
              </a:rPr>
              <a:t>the</a:t>
            </a:r>
            <a:r>
              <a:rPr sz="2600" spc="-55" dirty="0">
                <a:latin typeface="Times New Roman"/>
                <a:cs typeface="Times New Roman"/>
              </a:rPr>
              <a:t> </a:t>
            </a:r>
            <a:r>
              <a:rPr sz="2600" spc="85" dirty="0">
                <a:latin typeface="Times New Roman"/>
                <a:cs typeface="Times New Roman"/>
              </a:rPr>
              <a:t>long  </a:t>
            </a:r>
            <a:r>
              <a:rPr sz="2600" spc="135" dirty="0">
                <a:latin typeface="Times New Roman"/>
                <a:cs typeface="Times New Roman"/>
              </a:rPr>
              <a:t>one</a:t>
            </a:r>
            <a:r>
              <a:rPr sz="2600" spc="-140" dirty="0">
                <a:latin typeface="Times New Roman"/>
                <a:cs typeface="Times New Roman"/>
              </a:rPr>
              <a:t> </a:t>
            </a:r>
            <a:r>
              <a:rPr sz="2600" spc="85" dirty="0">
                <a:latin typeface="Times New Roman"/>
                <a:cs typeface="Times New Roman"/>
              </a:rPr>
              <a:t>once.</a:t>
            </a:r>
            <a:r>
              <a:rPr sz="2600" spc="-5" dirty="0">
                <a:latin typeface="Times New Roman"/>
                <a:cs typeface="Times New Roman"/>
              </a:rPr>
              <a:t> </a:t>
            </a:r>
            <a:r>
              <a:rPr sz="2600" spc="114" dirty="0">
                <a:latin typeface="Times New Roman"/>
                <a:cs typeface="Times New Roman"/>
              </a:rPr>
              <a:t>Instead</a:t>
            </a:r>
            <a:r>
              <a:rPr sz="2600" spc="-75" dirty="0">
                <a:latin typeface="Times New Roman"/>
                <a:cs typeface="Times New Roman"/>
              </a:rPr>
              <a:t> </a:t>
            </a:r>
            <a:r>
              <a:rPr sz="2600" spc="20" dirty="0">
                <a:latin typeface="Times New Roman"/>
                <a:cs typeface="Times New Roman"/>
              </a:rPr>
              <a:t>of</a:t>
            </a:r>
            <a:r>
              <a:rPr sz="2600" spc="30" dirty="0">
                <a:latin typeface="Times New Roman"/>
                <a:cs typeface="Times New Roman"/>
              </a:rPr>
              <a:t> </a:t>
            </a:r>
            <a:r>
              <a:rPr sz="2600" spc="165" dirty="0">
                <a:latin typeface="Times New Roman"/>
                <a:cs typeface="Times New Roman"/>
              </a:rPr>
              <a:t>the</a:t>
            </a:r>
            <a:r>
              <a:rPr sz="2600" spc="-75" dirty="0">
                <a:latin typeface="Times New Roman"/>
                <a:cs typeface="Times New Roman"/>
              </a:rPr>
              <a:t> </a:t>
            </a:r>
            <a:r>
              <a:rPr sz="2600" spc="80" dirty="0">
                <a:latin typeface="Times New Roman"/>
                <a:cs typeface="Times New Roman"/>
              </a:rPr>
              <a:t>“North</a:t>
            </a:r>
            <a:r>
              <a:rPr sz="2600" spc="-50" dirty="0">
                <a:latin typeface="Times New Roman"/>
                <a:cs typeface="Times New Roman"/>
              </a:rPr>
              <a:t> </a:t>
            </a:r>
            <a:r>
              <a:rPr sz="2600" spc="85" dirty="0">
                <a:latin typeface="Times New Roman"/>
                <a:cs typeface="Times New Roman"/>
              </a:rPr>
              <a:t>Central</a:t>
            </a:r>
            <a:r>
              <a:rPr sz="2600" spc="-5" dirty="0">
                <a:latin typeface="Times New Roman"/>
                <a:cs typeface="Times New Roman"/>
              </a:rPr>
              <a:t> Company,”</a:t>
            </a:r>
            <a:r>
              <a:rPr sz="2600" spc="-60" dirty="0">
                <a:latin typeface="Times New Roman"/>
                <a:cs typeface="Times New Roman"/>
              </a:rPr>
              <a:t> </a:t>
            </a:r>
            <a:r>
              <a:rPr sz="2600" spc="105" dirty="0">
                <a:latin typeface="Times New Roman"/>
                <a:cs typeface="Times New Roman"/>
              </a:rPr>
              <a:t>use  </a:t>
            </a:r>
            <a:r>
              <a:rPr sz="2600" spc="80" dirty="0">
                <a:latin typeface="Times New Roman"/>
                <a:cs typeface="Times New Roman"/>
              </a:rPr>
              <a:t>“North</a:t>
            </a:r>
            <a:r>
              <a:rPr sz="2600" spc="-50" dirty="0">
                <a:latin typeface="Times New Roman"/>
                <a:cs typeface="Times New Roman"/>
              </a:rPr>
              <a:t> </a:t>
            </a:r>
            <a:r>
              <a:rPr sz="2600" spc="50" dirty="0">
                <a:latin typeface="Times New Roman"/>
                <a:cs typeface="Times New Roman"/>
              </a:rPr>
              <a:t>Central”</a:t>
            </a:r>
            <a:endParaRPr sz="2600">
              <a:latin typeface="Times New Roman"/>
              <a:cs typeface="Times New Roman"/>
            </a:endParaRPr>
          </a:p>
        </p:txBody>
      </p:sp>
      <p:sp>
        <p:nvSpPr>
          <p:cNvPr id="8" name="object 8"/>
          <p:cNvSpPr txBox="1"/>
          <p:nvPr/>
        </p:nvSpPr>
        <p:spPr>
          <a:xfrm>
            <a:off x="2059940" y="3432429"/>
            <a:ext cx="7082790" cy="2198679"/>
          </a:xfrm>
          <a:prstGeom prst="rect">
            <a:avLst/>
          </a:prstGeom>
        </p:spPr>
        <p:txBody>
          <a:bodyPr vert="horz" wrap="square" lIns="0" tIns="13335" rIns="0" bIns="0" rtlCol="0">
            <a:spAutoFit/>
          </a:bodyPr>
          <a:lstStyle/>
          <a:p>
            <a:pPr marL="287020" marR="5080" indent="-274320">
              <a:spcBef>
                <a:spcPts val="105"/>
              </a:spcBef>
              <a:buClr>
                <a:srgbClr val="0AD0D9"/>
              </a:buClr>
              <a:buSzPct val="94230"/>
              <a:buFont typeface="Arial"/>
              <a:buChar char=""/>
              <a:tabLst>
                <a:tab pos="287020" algn="l"/>
              </a:tabLst>
            </a:pPr>
            <a:r>
              <a:rPr sz="2600" dirty="0">
                <a:latin typeface="Times New Roman"/>
                <a:cs typeface="Times New Roman"/>
              </a:rPr>
              <a:t>Use Pronouns or Initials rather than </a:t>
            </a:r>
            <a:r>
              <a:rPr sz="2600" dirty="0" smtClean="0">
                <a:latin typeface="Times New Roman"/>
                <a:cs typeface="Times New Roman"/>
              </a:rPr>
              <a:t>repeat</a:t>
            </a:r>
            <a:r>
              <a:rPr lang="en-US" sz="2600" dirty="0" smtClean="0">
                <a:latin typeface="Times New Roman"/>
                <a:cs typeface="Times New Roman"/>
              </a:rPr>
              <a:t>ing</a:t>
            </a:r>
            <a:r>
              <a:rPr sz="2600" dirty="0" smtClean="0">
                <a:latin typeface="Times New Roman"/>
                <a:cs typeface="Times New Roman"/>
              </a:rPr>
              <a:t> </a:t>
            </a:r>
            <a:r>
              <a:rPr sz="2600" dirty="0">
                <a:latin typeface="Times New Roman"/>
                <a:cs typeface="Times New Roman"/>
              </a:rPr>
              <a:t>long  names.</a:t>
            </a:r>
          </a:p>
          <a:p>
            <a:pPr>
              <a:lnSpc>
                <a:spcPct val="100000"/>
              </a:lnSpc>
              <a:buClr>
                <a:srgbClr val="0AD0D9"/>
              </a:buClr>
              <a:buFont typeface="Arial"/>
              <a:buChar char=""/>
            </a:pPr>
            <a:endParaRPr sz="3800" dirty="0">
              <a:latin typeface="Times New Roman"/>
              <a:cs typeface="Times New Roman"/>
            </a:endParaRPr>
          </a:p>
          <a:p>
            <a:pPr marL="287020" marR="403225" indent="-274320">
              <a:buClr>
                <a:srgbClr val="0AD0D9"/>
              </a:buClr>
              <a:buSzPct val="94230"/>
              <a:buFont typeface="Arial"/>
              <a:buChar char=""/>
              <a:tabLst>
                <a:tab pos="287020" algn="l"/>
              </a:tabLst>
            </a:pPr>
            <a:r>
              <a:rPr sz="2600" dirty="0">
                <a:latin typeface="Times New Roman"/>
                <a:cs typeface="Times New Roman"/>
              </a:rPr>
              <a:t>Cut out all needless repetition of phrases and  sentences.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0570647"/>
              </p:ext>
            </p:extLst>
          </p:nvPr>
        </p:nvGraphicFramePr>
        <p:xfrm>
          <a:off x="685800" y="1838563"/>
          <a:ext cx="3124200" cy="3840480"/>
        </p:xfrm>
        <a:graphic>
          <a:graphicData uri="http://schemas.openxmlformats.org/drawingml/2006/table">
            <a:tbl>
              <a:tblPr/>
              <a:tblGrid>
                <a:gridCol w="3124200">
                  <a:extLst>
                    <a:ext uri="{9D8B030D-6E8A-4147-A177-3AD203B41FA5}">
                      <a16:colId xmlns:a16="http://schemas.microsoft.com/office/drawing/2014/main" val="2811059057"/>
                    </a:ext>
                  </a:extLst>
                </a:gridCol>
              </a:tblGrid>
              <a:tr h="1219200">
                <a:tc>
                  <a:txBody>
                    <a:bodyPr/>
                    <a:lstStyle/>
                    <a:p>
                      <a:r>
                        <a:rPr lang="en-US" sz="2800" dirty="0">
                          <a:effectLst/>
                        </a:rPr>
                        <a:t>afford an </a:t>
                      </a:r>
                      <a:r>
                        <a:rPr lang="en-US" sz="2800" dirty="0" smtClean="0">
                          <a:effectLst/>
                        </a:rPr>
                        <a:t>opportunity</a:t>
                      </a:r>
                    </a:p>
                    <a:p>
                      <a:r>
                        <a:rPr lang="en-US" sz="2800" b="0" i="0" kern="1200" dirty="0" smtClean="0">
                          <a:solidFill>
                            <a:schemeClr val="tx1"/>
                          </a:solidFill>
                          <a:effectLst/>
                          <a:latin typeface="+mn-lt"/>
                          <a:ea typeface="+mn-ea"/>
                          <a:cs typeface="+mn-cs"/>
                        </a:rPr>
                        <a:t>as a means of</a:t>
                      </a:r>
                    </a:p>
                    <a:p>
                      <a:r>
                        <a:rPr lang="en-US" sz="2800" b="0" i="0" kern="1200" dirty="0" smtClean="0">
                          <a:solidFill>
                            <a:schemeClr val="tx1"/>
                          </a:solidFill>
                          <a:effectLst/>
                          <a:latin typeface="+mn-lt"/>
                          <a:ea typeface="+mn-ea"/>
                          <a:cs typeface="+mn-cs"/>
                        </a:rPr>
                        <a:t>at this point in time</a:t>
                      </a:r>
                      <a:endParaRPr lang="en-US" sz="2800" dirty="0" smtClean="0">
                        <a:effectLst/>
                      </a:endParaRPr>
                    </a:p>
                    <a:p>
                      <a:r>
                        <a:rPr lang="en-US" sz="2800" b="0" i="0" kern="1200" dirty="0" smtClean="0">
                          <a:solidFill>
                            <a:schemeClr val="tx1"/>
                          </a:solidFill>
                          <a:effectLst/>
                          <a:latin typeface="+mn-lt"/>
                          <a:ea typeface="+mn-ea"/>
                          <a:cs typeface="+mn-cs"/>
                        </a:rPr>
                        <a:t>due to the fact that</a:t>
                      </a:r>
                    </a:p>
                    <a:p>
                      <a:r>
                        <a:rPr lang="en-US" sz="2800" b="0" i="0" kern="1200" dirty="0" smtClean="0">
                          <a:solidFill>
                            <a:schemeClr val="tx1"/>
                          </a:solidFill>
                          <a:effectLst/>
                          <a:latin typeface="+mn-lt"/>
                          <a:ea typeface="+mn-ea"/>
                          <a:cs typeface="+mn-cs"/>
                        </a:rPr>
                        <a:t>during the period</a:t>
                      </a:r>
                    </a:p>
                    <a:p>
                      <a:r>
                        <a:rPr lang="en-US" sz="2800" b="0" i="0" kern="1200" dirty="0" smtClean="0">
                          <a:solidFill>
                            <a:schemeClr val="tx1"/>
                          </a:solidFill>
                          <a:effectLst/>
                          <a:latin typeface="+mn-lt"/>
                          <a:ea typeface="+mn-ea"/>
                          <a:cs typeface="+mn-cs"/>
                        </a:rPr>
                        <a:t>has a requirement for</a:t>
                      </a:r>
                    </a:p>
                    <a:p>
                      <a:r>
                        <a:rPr lang="en-US" sz="2800" b="0" i="0" kern="1200" dirty="0" smtClean="0">
                          <a:solidFill>
                            <a:schemeClr val="tx1"/>
                          </a:solidFill>
                          <a:effectLst/>
                          <a:latin typeface="+mn-lt"/>
                          <a:ea typeface="+mn-ea"/>
                          <a:cs typeface="+mn-cs"/>
                        </a:rPr>
                        <a:t>in a timely manner</a:t>
                      </a:r>
                    </a:p>
                    <a:p>
                      <a:r>
                        <a:rPr lang="en-US" sz="2800" b="0" i="0" kern="1200" dirty="0" smtClean="0">
                          <a:solidFill>
                            <a:schemeClr val="tx1"/>
                          </a:solidFill>
                          <a:effectLst/>
                          <a:latin typeface="+mn-lt"/>
                          <a:ea typeface="+mn-ea"/>
                          <a:cs typeface="+mn-cs"/>
                        </a:rPr>
                        <a:t>in accordance with</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864390335"/>
                  </a:ext>
                </a:extLst>
              </a:tr>
            </a:tbl>
          </a:graphicData>
        </a:graphic>
      </p:graphicFrame>
      <p:sp>
        <p:nvSpPr>
          <p:cNvPr id="5" name="Rectangle 4"/>
          <p:cNvSpPr/>
          <p:nvPr/>
        </p:nvSpPr>
        <p:spPr>
          <a:xfrm>
            <a:off x="5715000" y="1873199"/>
            <a:ext cx="3810000" cy="3970318"/>
          </a:xfrm>
          <a:prstGeom prst="rect">
            <a:avLst/>
          </a:prstGeom>
        </p:spPr>
        <p:txBody>
          <a:bodyPr wrap="square">
            <a:spAutoFit/>
          </a:bodyPr>
          <a:lstStyle/>
          <a:p>
            <a:r>
              <a:rPr lang="en-US" sz="2800" dirty="0"/>
              <a:t>in advance of</a:t>
            </a:r>
          </a:p>
          <a:p>
            <a:r>
              <a:rPr lang="en-US" sz="2800" dirty="0"/>
              <a:t>in regard to</a:t>
            </a:r>
          </a:p>
          <a:p>
            <a:r>
              <a:rPr lang="en-US" sz="2800" dirty="0"/>
              <a:t>in the amount of</a:t>
            </a:r>
          </a:p>
          <a:p>
            <a:r>
              <a:rPr lang="en-US" sz="2800" dirty="0"/>
              <a:t>in the event that</a:t>
            </a:r>
          </a:p>
          <a:p>
            <a:r>
              <a:rPr lang="en-US" sz="2800" dirty="0"/>
              <a:t>in the near future</a:t>
            </a:r>
          </a:p>
          <a:p>
            <a:r>
              <a:rPr lang="en-US" sz="2800" dirty="0"/>
              <a:t>no later than June 1</a:t>
            </a:r>
          </a:p>
          <a:p>
            <a:r>
              <a:rPr lang="en-US" sz="2800" dirty="0"/>
              <a:t>pertaining to</a:t>
            </a:r>
          </a:p>
          <a:p>
            <a:r>
              <a:rPr lang="en-US" sz="2800" dirty="0"/>
              <a:t>with reference to</a:t>
            </a:r>
          </a:p>
          <a:p>
            <a:r>
              <a:rPr lang="en-US" sz="2800" dirty="0"/>
              <a:t>with the exception of</a:t>
            </a:r>
          </a:p>
        </p:txBody>
      </p:sp>
      <p:sp>
        <p:nvSpPr>
          <p:cNvPr id="6" name="Rectangle 5"/>
          <p:cNvSpPr/>
          <p:nvPr/>
        </p:nvSpPr>
        <p:spPr>
          <a:xfrm>
            <a:off x="1143000" y="685800"/>
            <a:ext cx="10647145" cy="515526"/>
          </a:xfrm>
          <a:prstGeom prst="rect">
            <a:avLst/>
          </a:prstGeom>
        </p:spPr>
        <p:txBody>
          <a:bodyPr wrap="none">
            <a:spAutoFit/>
          </a:bodyPr>
          <a:lstStyle/>
          <a:p>
            <a:pPr marL="12700" marR="5080">
              <a:lnSpc>
                <a:spcPts val="3260"/>
              </a:lnSpc>
              <a:spcBef>
                <a:spcPts val="885"/>
              </a:spcBef>
              <a:buClr>
                <a:srgbClr val="E1D600"/>
              </a:buClr>
              <a:buSzPct val="69117"/>
              <a:tabLst>
                <a:tab pos="356235" algn="l"/>
              </a:tabLst>
            </a:pPr>
            <a:r>
              <a:rPr lang="en-US" sz="3200" b="1" spc="-10" smtClean="0">
                <a:latin typeface="Georgia"/>
                <a:cs typeface="Georgia"/>
              </a:rPr>
              <a:t>Task: Find </a:t>
            </a:r>
            <a:r>
              <a:rPr lang="en-US" sz="3200" b="1" spc="-10" dirty="0">
                <a:latin typeface="Georgia"/>
                <a:cs typeface="Georgia"/>
              </a:rPr>
              <a:t>single </a:t>
            </a:r>
            <a:r>
              <a:rPr lang="en-US" sz="3200" b="1" spc="-5" dirty="0">
                <a:latin typeface="Georgia"/>
                <a:cs typeface="Georgia"/>
              </a:rPr>
              <a:t>word </a:t>
            </a:r>
            <a:r>
              <a:rPr lang="en-US" sz="3200" b="1" spc="-10" dirty="0">
                <a:latin typeface="Georgia"/>
                <a:cs typeface="Georgia"/>
              </a:rPr>
              <a:t>substitutes </a:t>
            </a:r>
            <a:r>
              <a:rPr lang="en-US" sz="3200" b="1" spc="-5" dirty="0">
                <a:latin typeface="Georgia"/>
                <a:cs typeface="Georgia"/>
              </a:rPr>
              <a:t>for the  </a:t>
            </a:r>
            <a:r>
              <a:rPr lang="en-US" sz="3200" b="1" spc="-10" dirty="0">
                <a:latin typeface="Georgia"/>
                <a:cs typeface="Georgia"/>
              </a:rPr>
              <a:t>phrases</a:t>
            </a:r>
            <a:endParaRPr lang="en-US" sz="3200" b="1" dirty="0">
              <a:latin typeface="Georgia"/>
              <a:cs typeface="Georgia"/>
            </a:endParaRPr>
          </a:p>
        </p:txBody>
      </p:sp>
    </p:spTree>
    <p:extLst>
      <p:ext uri="{BB962C8B-B14F-4D97-AF65-F5344CB8AC3E}">
        <p14:creationId xmlns:p14="http://schemas.microsoft.com/office/powerpoint/2010/main" val="4207841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89116983"/>
              </p:ext>
            </p:extLst>
          </p:nvPr>
        </p:nvGraphicFramePr>
        <p:xfrm>
          <a:off x="772387" y="228600"/>
          <a:ext cx="7973294" cy="365760"/>
        </p:xfrm>
        <a:graphic>
          <a:graphicData uri="http://schemas.openxmlformats.org/drawingml/2006/table">
            <a:tbl>
              <a:tblPr/>
              <a:tblGrid>
                <a:gridCol w="3986647">
                  <a:extLst>
                    <a:ext uri="{9D8B030D-6E8A-4147-A177-3AD203B41FA5}">
                      <a16:colId xmlns:a16="http://schemas.microsoft.com/office/drawing/2014/main" val="4089978489"/>
                    </a:ext>
                  </a:extLst>
                </a:gridCol>
                <a:gridCol w="3986647">
                  <a:extLst>
                    <a:ext uri="{9D8B030D-6E8A-4147-A177-3AD203B41FA5}">
                      <a16:colId xmlns:a16="http://schemas.microsoft.com/office/drawing/2014/main" val="2078901536"/>
                    </a:ext>
                  </a:extLst>
                </a:gridCol>
              </a:tblGrid>
              <a:tr h="0">
                <a:tc>
                  <a:txBody>
                    <a:bodyPr/>
                    <a:lstStyle/>
                    <a:p>
                      <a:r>
                        <a:rPr lang="en-US" sz="2400" b="1" dirty="0">
                          <a:solidFill>
                            <a:schemeClr val="accent1"/>
                          </a:solidFill>
                          <a:effectLst/>
                        </a:rPr>
                        <a:t>Instead of</a:t>
                      </a:r>
                      <a:endParaRPr lang="en-US" sz="2400" dirty="0">
                        <a:solidFill>
                          <a:schemeClr val="accent1"/>
                        </a:solidFill>
                        <a:effectLst/>
                      </a:endParaRPr>
                    </a:p>
                  </a:txBody>
                  <a:tcPr marL="0" marR="0" marT="0" marB="0" anchor="ctr">
                    <a:lnL>
                      <a:noFill/>
                    </a:lnL>
                    <a:lnR>
                      <a:noFill/>
                    </a:lnR>
                    <a:lnT>
                      <a:noFill/>
                    </a:lnT>
                    <a:lnB>
                      <a:noFill/>
                    </a:lnB>
                    <a:solidFill>
                      <a:srgbClr val="FFFFFF"/>
                    </a:solidFill>
                  </a:tcPr>
                </a:tc>
                <a:tc>
                  <a:txBody>
                    <a:bodyPr/>
                    <a:lstStyle/>
                    <a:p>
                      <a:r>
                        <a:rPr lang="en-US" sz="2400" b="1" dirty="0">
                          <a:solidFill>
                            <a:schemeClr val="accent1"/>
                          </a:solidFill>
                          <a:effectLst/>
                        </a:rPr>
                        <a:t>Try</a:t>
                      </a:r>
                      <a:endParaRPr lang="en-US" sz="2400" dirty="0">
                        <a:solidFill>
                          <a:schemeClr val="accent1"/>
                        </a:solidFill>
                        <a:effectLst/>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9460874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28824303"/>
              </p:ext>
            </p:extLst>
          </p:nvPr>
        </p:nvGraphicFramePr>
        <p:xfrm>
          <a:off x="491832" y="523702"/>
          <a:ext cx="8534404" cy="6217920"/>
        </p:xfrm>
        <a:graphic>
          <a:graphicData uri="http://schemas.openxmlformats.org/drawingml/2006/table">
            <a:tbl>
              <a:tblPr/>
              <a:tblGrid>
                <a:gridCol w="4267202">
                  <a:extLst>
                    <a:ext uri="{9D8B030D-6E8A-4147-A177-3AD203B41FA5}">
                      <a16:colId xmlns:a16="http://schemas.microsoft.com/office/drawing/2014/main" val="3794080645"/>
                    </a:ext>
                  </a:extLst>
                </a:gridCol>
                <a:gridCol w="4267202">
                  <a:extLst>
                    <a:ext uri="{9D8B030D-6E8A-4147-A177-3AD203B41FA5}">
                      <a16:colId xmlns:a16="http://schemas.microsoft.com/office/drawing/2014/main" val="2627022229"/>
                    </a:ext>
                  </a:extLst>
                </a:gridCol>
              </a:tblGrid>
              <a:tr h="291166">
                <a:tc>
                  <a:txBody>
                    <a:bodyPr/>
                    <a:lstStyle/>
                    <a:p>
                      <a:r>
                        <a:rPr lang="en-US" sz="2400">
                          <a:effectLst/>
                        </a:rPr>
                        <a:t>afford an opportunity</a:t>
                      </a:r>
                    </a:p>
                  </a:txBody>
                  <a:tcPr marL="0" marR="0" marT="0" marB="0" anchor="ctr">
                    <a:lnL>
                      <a:noFill/>
                    </a:lnL>
                    <a:lnR>
                      <a:noFill/>
                    </a:lnR>
                    <a:lnT>
                      <a:noFill/>
                    </a:lnT>
                    <a:lnB>
                      <a:noFill/>
                    </a:lnB>
                    <a:solidFill>
                      <a:srgbClr val="FFFFFF"/>
                    </a:solidFill>
                  </a:tcPr>
                </a:tc>
                <a:tc>
                  <a:txBody>
                    <a:bodyPr/>
                    <a:lstStyle/>
                    <a:p>
                      <a:r>
                        <a:rPr lang="en-US" sz="2400">
                          <a:effectLst/>
                        </a:rPr>
                        <a:t>allow, let</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55773072"/>
                  </a:ext>
                </a:extLst>
              </a:tr>
              <a:tr h="291166">
                <a:tc>
                  <a:txBody>
                    <a:bodyPr/>
                    <a:lstStyle/>
                    <a:p>
                      <a:r>
                        <a:rPr lang="en-US" sz="2400">
                          <a:effectLst/>
                        </a:rPr>
                        <a:t>as a means of</a:t>
                      </a:r>
                    </a:p>
                  </a:txBody>
                  <a:tcPr marL="0" marR="0" marT="0" marB="0" anchor="ctr">
                    <a:lnL>
                      <a:noFill/>
                    </a:lnL>
                    <a:lnR>
                      <a:noFill/>
                    </a:lnR>
                    <a:lnT>
                      <a:noFill/>
                    </a:lnT>
                    <a:lnB>
                      <a:noFill/>
                    </a:lnB>
                    <a:solidFill>
                      <a:srgbClr val="FFFFFF"/>
                    </a:solidFill>
                  </a:tcPr>
                </a:tc>
                <a:tc>
                  <a:txBody>
                    <a:bodyPr/>
                    <a:lstStyle/>
                    <a:p>
                      <a:r>
                        <a:rPr lang="en-US" sz="2400">
                          <a:effectLst/>
                        </a:rPr>
                        <a:t>to</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95551978"/>
                  </a:ext>
                </a:extLst>
              </a:tr>
              <a:tr h="291166">
                <a:tc>
                  <a:txBody>
                    <a:bodyPr/>
                    <a:lstStyle/>
                    <a:p>
                      <a:r>
                        <a:rPr lang="en-US" sz="2400" dirty="0">
                          <a:effectLst/>
                        </a:rPr>
                        <a:t>at this point in time</a:t>
                      </a:r>
                    </a:p>
                  </a:txBody>
                  <a:tcPr marL="0" marR="0" marT="0" marB="0" anchor="ctr">
                    <a:lnL>
                      <a:noFill/>
                    </a:lnL>
                    <a:lnR>
                      <a:noFill/>
                    </a:lnR>
                    <a:lnT>
                      <a:noFill/>
                    </a:lnT>
                    <a:lnB>
                      <a:noFill/>
                    </a:lnB>
                    <a:solidFill>
                      <a:srgbClr val="FFFFFF"/>
                    </a:solidFill>
                  </a:tcPr>
                </a:tc>
                <a:tc>
                  <a:txBody>
                    <a:bodyPr/>
                    <a:lstStyle/>
                    <a:p>
                      <a:r>
                        <a:rPr lang="en-US" sz="2400">
                          <a:effectLst/>
                        </a:rPr>
                        <a:t>now</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49969151"/>
                  </a:ext>
                </a:extLst>
              </a:tr>
              <a:tr h="291166">
                <a:tc>
                  <a:txBody>
                    <a:bodyPr/>
                    <a:lstStyle/>
                    <a:p>
                      <a:r>
                        <a:rPr lang="en-US" sz="2400">
                          <a:effectLst/>
                        </a:rPr>
                        <a:t>due to the fact that</a:t>
                      </a:r>
                    </a:p>
                  </a:txBody>
                  <a:tcPr marL="0" marR="0" marT="0" marB="0" anchor="ctr">
                    <a:lnL>
                      <a:noFill/>
                    </a:lnL>
                    <a:lnR>
                      <a:noFill/>
                    </a:lnR>
                    <a:lnT>
                      <a:noFill/>
                    </a:lnT>
                    <a:lnB>
                      <a:noFill/>
                    </a:lnB>
                    <a:solidFill>
                      <a:srgbClr val="FFFFFF"/>
                    </a:solidFill>
                  </a:tcPr>
                </a:tc>
                <a:tc>
                  <a:txBody>
                    <a:bodyPr/>
                    <a:lstStyle/>
                    <a:p>
                      <a:r>
                        <a:rPr lang="en-US" sz="2400" dirty="0">
                          <a:effectLst/>
                        </a:rPr>
                        <a:t>because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1457507"/>
                  </a:ext>
                </a:extLst>
              </a:tr>
              <a:tr h="291166">
                <a:tc>
                  <a:txBody>
                    <a:bodyPr/>
                    <a:lstStyle/>
                    <a:p>
                      <a:r>
                        <a:rPr lang="en-US" sz="2400">
                          <a:effectLst/>
                        </a:rPr>
                        <a:t>during the period</a:t>
                      </a:r>
                    </a:p>
                  </a:txBody>
                  <a:tcPr marL="0" marR="0" marT="0" marB="0" anchor="ctr">
                    <a:lnL>
                      <a:noFill/>
                    </a:lnL>
                    <a:lnR>
                      <a:noFill/>
                    </a:lnR>
                    <a:lnT>
                      <a:noFill/>
                    </a:lnT>
                    <a:lnB>
                      <a:noFill/>
                    </a:lnB>
                    <a:solidFill>
                      <a:srgbClr val="FFFFFF"/>
                    </a:solidFill>
                  </a:tcPr>
                </a:tc>
                <a:tc>
                  <a:txBody>
                    <a:bodyPr/>
                    <a:lstStyle/>
                    <a:p>
                      <a:r>
                        <a:rPr lang="en-US" sz="2400">
                          <a:effectLst/>
                        </a:rPr>
                        <a:t>during</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69742453"/>
                  </a:ext>
                </a:extLst>
              </a:tr>
              <a:tr h="291166">
                <a:tc>
                  <a:txBody>
                    <a:bodyPr/>
                    <a:lstStyle/>
                    <a:p>
                      <a:r>
                        <a:rPr lang="en-US" sz="2400">
                          <a:effectLst/>
                        </a:rPr>
                        <a:t>has a requirement for</a:t>
                      </a:r>
                    </a:p>
                  </a:txBody>
                  <a:tcPr marL="0" marR="0" marT="0" marB="0" anchor="ctr">
                    <a:lnL>
                      <a:noFill/>
                    </a:lnL>
                    <a:lnR>
                      <a:noFill/>
                    </a:lnR>
                    <a:lnT>
                      <a:noFill/>
                    </a:lnT>
                    <a:lnB>
                      <a:noFill/>
                    </a:lnB>
                    <a:solidFill>
                      <a:srgbClr val="FFFFFF"/>
                    </a:solidFill>
                  </a:tcPr>
                </a:tc>
                <a:tc>
                  <a:txBody>
                    <a:bodyPr/>
                    <a:lstStyle/>
                    <a:p>
                      <a:r>
                        <a:rPr lang="en-US" sz="2400">
                          <a:effectLst/>
                        </a:rPr>
                        <a:t>needs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682503442"/>
                  </a:ext>
                </a:extLst>
              </a:tr>
              <a:tr h="291166">
                <a:tc>
                  <a:txBody>
                    <a:bodyPr/>
                    <a:lstStyle/>
                    <a:p>
                      <a:r>
                        <a:rPr lang="en-US" sz="2400">
                          <a:effectLst/>
                        </a:rPr>
                        <a:t>in a timely manner</a:t>
                      </a:r>
                    </a:p>
                  </a:txBody>
                  <a:tcPr marL="0" marR="0" marT="0" marB="0" anchor="ctr">
                    <a:lnL>
                      <a:noFill/>
                    </a:lnL>
                    <a:lnR>
                      <a:noFill/>
                    </a:lnR>
                    <a:lnT>
                      <a:noFill/>
                    </a:lnT>
                    <a:lnB>
                      <a:noFill/>
                    </a:lnB>
                    <a:solidFill>
                      <a:srgbClr val="FFFFFF"/>
                    </a:solidFill>
                  </a:tcPr>
                </a:tc>
                <a:tc>
                  <a:txBody>
                    <a:bodyPr/>
                    <a:lstStyle/>
                    <a:p>
                      <a:r>
                        <a:rPr lang="en-US" sz="2400">
                          <a:effectLst/>
                        </a:rPr>
                        <a:t>quickly, promptly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7911595"/>
                  </a:ext>
                </a:extLst>
              </a:tr>
              <a:tr h="291166">
                <a:tc>
                  <a:txBody>
                    <a:bodyPr/>
                    <a:lstStyle/>
                    <a:p>
                      <a:r>
                        <a:rPr lang="en-US" sz="2400">
                          <a:effectLst/>
                        </a:rPr>
                        <a:t>in accordance with</a:t>
                      </a:r>
                    </a:p>
                  </a:txBody>
                  <a:tcPr marL="0" marR="0" marT="0" marB="0" anchor="ctr">
                    <a:lnL>
                      <a:noFill/>
                    </a:lnL>
                    <a:lnR>
                      <a:noFill/>
                    </a:lnR>
                    <a:lnT>
                      <a:noFill/>
                    </a:lnT>
                    <a:lnB>
                      <a:noFill/>
                    </a:lnB>
                    <a:solidFill>
                      <a:srgbClr val="FFFFFF"/>
                    </a:solidFill>
                  </a:tcPr>
                </a:tc>
                <a:tc>
                  <a:txBody>
                    <a:bodyPr/>
                    <a:lstStyle/>
                    <a:p>
                      <a:r>
                        <a:rPr lang="en-US" sz="2400">
                          <a:effectLst/>
                        </a:rPr>
                        <a:t>by, following, per, under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46224340"/>
                  </a:ext>
                </a:extLst>
              </a:tr>
              <a:tr h="291166">
                <a:tc>
                  <a:txBody>
                    <a:bodyPr/>
                    <a:lstStyle/>
                    <a:p>
                      <a:r>
                        <a:rPr lang="en-US" sz="2400">
                          <a:effectLst/>
                        </a:rPr>
                        <a:t>in advance of</a:t>
                      </a:r>
                    </a:p>
                  </a:txBody>
                  <a:tcPr marL="0" marR="0" marT="0" marB="0" anchor="ctr">
                    <a:lnL>
                      <a:noFill/>
                    </a:lnL>
                    <a:lnR>
                      <a:noFill/>
                    </a:lnR>
                    <a:lnT>
                      <a:noFill/>
                    </a:lnT>
                    <a:lnB>
                      <a:noFill/>
                    </a:lnB>
                    <a:solidFill>
                      <a:srgbClr val="FFFFFF"/>
                    </a:solidFill>
                  </a:tcPr>
                </a:tc>
                <a:tc>
                  <a:txBody>
                    <a:bodyPr/>
                    <a:lstStyle/>
                    <a:p>
                      <a:r>
                        <a:rPr lang="en-US" sz="2400">
                          <a:effectLst/>
                        </a:rPr>
                        <a:t>before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64888772"/>
                  </a:ext>
                </a:extLst>
              </a:tr>
              <a:tr h="291166">
                <a:tc>
                  <a:txBody>
                    <a:bodyPr/>
                    <a:lstStyle/>
                    <a:p>
                      <a:r>
                        <a:rPr lang="en-US" sz="2400">
                          <a:effectLst/>
                        </a:rPr>
                        <a:t>in regard to</a:t>
                      </a:r>
                    </a:p>
                  </a:txBody>
                  <a:tcPr marL="0" marR="0" marT="0" marB="0" anchor="ctr">
                    <a:lnL>
                      <a:noFill/>
                    </a:lnL>
                    <a:lnR>
                      <a:noFill/>
                    </a:lnR>
                    <a:lnT>
                      <a:noFill/>
                    </a:lnT>
                    <a:lnB>
                      <a:noFill/>
                    </a:lnB>
                    <a:solidFill>
                      <a:srgbClr val="FFFFFF"/>
                    </a:solidFill>
                  </a:tcPr>
                </a:tc>
                <a:tc>
                  <a:txBody>
                    <a:bodyPr/>
                    <a:lstStyle/>
                    <a:p>
                      <a:r>
                        <a:rPr lang="en-US" sz="2400">
                          <a:effectLst/>
                        </a:rPr>
                        <a:t>about, concerning, on</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152461460"/>
                  </a:ext>
                </a:extLst>
              </a:tr>
              <a:tr h="291166">
                <a:tc>
                  <a:txBody>
                    <a:bodyPr/>
                    <a:lstStyle/>
                    <a:p>
                      <a:r>
                        <a:rPr lang="en-US" sz="2400" dirty="0">
                          <a:effectLst/>
                        </a:rPr>
                        <a:t>in the amount of</a:t>
                      </a:r>
                    </a:p>
                  </a:txBody>
                  <a:tcPr marL="0" marR="0" marT="0" marB="0" anchor="ctr">
                    <a:lnL>
                      <a:noFill/>
                    </a:lnL>
                    <a:lnR>
                      <a:noFill/>
                    </a:lnR>
                    <a:lnT>
                      <a:noFill/>
                    </a:lnT>
                    <a:lnB>
                      <a:noFill/>
                    </a:lnB>
                    <a:solidFill>
                      <a:srgbClr val="FFFFFF"/>
                    </a:solidFill>
                  </a:tcPr>
                </a:tc>
                <a:tc>
                  <a:txBody>
                    <a:bodyPr/>
                    <a:lstStyle/>
                    <a:p>
                      <a:r>
                        <a:rPr lang="en-US" sz="2400" dirty="0">
                          <a:effectLst/>
                        </a:rPr>
                        <a:t>for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249326108"/>
                  </a:ext>
                </a:extLst>
              </a:tr>
              <a:tr h="291166">
                <a:tc>
                  <a:txBody>
                    <a:bodyPr/>
                    <a:lstStyle/>
                    <a:p>
                      <a:r>
                        <a:rPr lang="en-US" sz="2400">
                          <a:effectLst/>
                        </a:rPr>
                        <a:t>in the event that</a:t>
                      </a:r>
                    </a:p>
                  </a:txBody>
                  <a:tcPr marL="0" marR="0" marT="0" marB="0" anchor="ctr">
                    <a:lnL>
                      <a:noFill/>
                    </a:lnL>
                    <a:lnR>
                      <a:noFill/>
                    </a:lnR>
                    <a:lnT>
                      <a:noFill/>
                    </a:lnT>
                    <a:lnB>
                      <a:noFill/>
                    </a:lnB>
                    <a:solidFill>
                      <a:srgbClr val="FFFFFF"/>
                    </a:solidFill>
                  </a:tcPr>
                </a:tc>
                <a:tc>
                  <a:txBody>
                    <a:bodyPr/>
                    <a:lstStyle/>
                    <a:p>
                      <a:r>
                        <a:rPr lang="en-US" sz="2400">
                          <a:effectLst/>
                        </a:rPr>
                        <a:t>if</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405680639"/>
                  </a:ext>
                </a:extLst>
              </a:tr>
              <a:tr h="291166">
                <a:tc>
                  <a:txBody>
                    <a:bodyPr/>
                    <a:lstStyle/>
                    <a:p>
                      <a:r>
                        <a:rPr lang="en-US" sz="2400">
                          <a:effectLst/>
                        </a:rPr>
                        <a:t>in the near future</a:t>
                      </a:r>
                    </a:p>
                  </a:txBody>
                  <a:tcPr marL="0" marR="0" marT="0" marB="0" anchor="ctr">
                    <a:lnL>
                      <a:noFill/>
                    </a:lnL>
                    <a:lnR>
                      <a:noFill/>
                    </a:lnR>
                    <a:lnT>
                      <a:noFill/>
                    </a:lnT>
                    <a:lnB>
                      <a:noFill/>
                    </a:lnB>
                    <a:solidFill>
                      <a:srgbClr val="FFFFFF"/>
                    </a:solidFill>
                  </a:tcPr>
                </a:tc>
                <a:tc>
                  <a:txBody>
                    <a:bodyPr/>
                    <a:lstStyle/>
                    <a:p>
                      <a:r>
                        <a:rPr lang="en-US" sz="2400">
                          <a:effectLst/>
                        </a:rPr>
                        <a:t>shortly, soon</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021466943"/>
                  </a:ext>
                </a:extLst>
              </a:tr>
              <a:tr h="291166">
                <a:tc>
                  <a:txBody>
                    <a:bodyPr/>
                    <a:lstStyle/>
                    <a:p>
                      <a:r>
                        <a:rPr lang="en-US" sz="2400">
                          <a:effectLst/>
                        </a:rPr>
                        <a:t>no later than June 1</a:t>
                      </a:r>
                    </a:p>
                  </a:txBody>
                  <a:tcPr marL="0" marR="0" marT="0" marB="0" anchor="ctr">
                    <a:lnL>
                      <a:noFill/>
                    </a:lnL>
                    <a:lnR>
                      <a:noFill/>
                    </a:lnR>
                    <a:lnT>
                      <a:noFill/>
                    </a:lnT>
                    <a:lnB>
                      <a:noFill/>
                    </a:lnB>
                    <a:solidFill>
                      <a:srgbClr val="FFFFFF"/>
                    </a:solidFill>
                  </a:tcPr>
                </a:tc>
                <a:tc>
                  <a:txBody>
                    <a:bodyPr/>
                    <a:lstStyle/>
                    <a:p>
                      <a:r>
                        <a:rPr lang="en-US" sz="2400">
                          <a:effectLst/>
                        </a:rPr>
                        <a:t>by June 1</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406214946"/>
                  </a:ext>
                </a:extLst>
              </a:tr>
              <a:tr h="291166">
                <a:tc>
                  <a:txBody>
                    <a:bodyPr/>
                    <a:lstStyle/>
                    <a:p>
                      <a:r>
                        <a:rPr lang="en-US" sz="2400">
                          <a:effectLst/>
                        </a:rPr>
                        <a:t>pertaining to</a:t>
                      </a:r>
                    </a:p>
                  </a:txBody>
                  <a:tcPr marL="0" marR="0" marT="0" marB="0" anchor="ctr">
                    <a:lnL>
                      <a:noFill/>
                    </a:lnL>
                    <a:lnR>
                      <a:noFill/>
                    </a:lnR>
                    <a:lnT>
                      <a:noFill/>
                    </a:lnT>
                    <a:lnB>
                      <a:noFill/>
                    </a:lnB>
                    <a:solidFill>
                      <a:srgbClr val="FFFFFF"/>
                    </a:solidFill>
                  </a:tcPr>
                </a:tc>
                <a:tc>
                  <a:txBody>
                    <a:bodyPr/>
                    <a:lstStyle/>
                    <a:p>
                      <a:r>
                        <a:rPr lang="en-US" sz="2400">
                          <a:effectLst/>
                        </a:rPr>
                        <a:t>about</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346015709"/>
                  </a:ext>
                </a:extLst>
              </a:tr>
              <a:tr h="291166">
                <a:tc>
                  <a:txBody>
                    <a:bodyPr/>
                    <a:lstStyle/>
                    <a:p>
                      <a:r>
                        <a:rPr lang="en-US" sz="2400" dirty="0">
                          <a:effectLst/>
                        </a:rPr>
                        <a:t>with reference to</a:t>
                      </a:r>
                    </a:p>
                  </a:txBody>
                  <a:tcPr marL="0" marR="0" marT="0" marB="0" anchor="ctr">
                    <a:lnL>
                      <a:noFill/>
                    </a:lnL>
                    <a:lnR>
                      <a:noFill/>
                    </a:lnR>
                    <a:lnT>
                      <a:noFill/>
                    </a:lnT>
                    <a:lnB>
                      <a:noFill/>
                    </a:lnB>
                    <a:solidFill>
                      <a:srgbClr val="FFFFFF"/>
                    </a:solidFill>
                  </a:tcPr>
                </a:tc>
                <a:tc>
                  <a:txBody>
                    <a:bodyPr/>
                    <a:lstStyle/>
                    <a:p>
                      <a:r>
                        <a:rPr lang="en-US" sz="2400">
                          <a:effectLst/>
                        </a:rPr>
                        <a:t>about</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77877744"/>
                  </a:ext>
                </a:extLst>
              </a:tr>
              <a:tr h="291166">
                <a:tc>
                  <a:txBody>
                    <a:bodyPr/>
                    <a:lstStyle/>
                    <a:p>
                      <a:r>
                        <a:rPr lang="en-US" sz="2400" dirty="0">
                          <a:effectLst/>
                        </a:rPr>
                        <a:t>with the exception of</a:t>
                      </a:r>
                    </a:p>
                  </a:txBody>
                  <a:tcPr marL="0" marR="0" marT="0" marB="0" anchor="ctr">
                    <a:lnL>
                      <a:noFill/>
                    </a:lnL>
                    <a:lnR>
                      <a:noFill/>
                    </a:lnR>
                    <a:lnT>
                      <a:noFill/>
                    </a:lnT>
                    <a:lnB>
                      <a:noFill/>
                    </a:lnB>
                    <a:solidFill>
                      <a:srgbClr val="FFFFFF"/>
                    </a:solidFill>
                  </a:tcPr>
                </a:tc>
                <a:tc>
                  <a:txBody>
                    <a:bodyPr/>
                    <a:lstStyle/>
                    <a:p>
                      <a:r>
                        <a:rPr lang="en-US" sz="2400" dirty="0">
                          <a:effectLst/>
                        </a:rPr>
                        <a:t>except</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79017293"/>
                  </a:ext>
                </a:extLst>
              </a:tr>
            </a:tbl>
          </a:graphicData>
        </a:graphic>
      </p:graphicFrame>
      <p:sp>
        <p:nvSpPr>
          <p:cNvPr id="4" name="Rectangle 1"/>
          <p:cNvSpPr>
            <a:spLocks noChangeArrowheads="1"/>
          </p:cNvSpPr>
          <p:nvPr/>
        </p:nvSpPr>
        <p:spPr bwMode="auto">
          <a:xfrm>
            <a:off x="8077200" y="2209800"/>
            <a:ext cx="4571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27946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787182"/>
            <a:ext cx="7023099" cy="782907"/>
          </a:xfrm>
          <a:prstGeom prst="rect">
            <a:avLst/>
          </a:prstGeom>
        </p:spPr>
        <p:txBody>
          <a:bodyPr vert="horz" wrap="square" lIns="0" tIns="13335" rIns="0" bIns="0" rtlCol="0" anchor="ctr">
            <a:spAutoFit/>
          </a:bodyPr>
          <a:lstStyle/>
          <a:p>
            <a:pPr marL="12700">
              <a:lnSpc>
                <a:spcPct val="100000"/>
              </a:lnSpc>
              <a:spcBef>
                <a:spcPts val="105"/>
              </a:spcBef>
            </a:pPr>
            <a:r>
              <a:rPr sz="5000" b="1" spc="-405" dirty="0" smtClean="0">
                <a:latin typeface="Trebuchet MS"/>
                <a:cs typeface="Trebuchet MS"/>
              </a:rPr>
              <a:t>E</a:t>
            </a:r>
            <a:r>
              <a:rPr sz="5000" b="1" spc="-585" dirty="0" smtClean="0">
                <a:latin typeface="Trebuchet MS"/>
                <a:cs typeface="Trebuchet MS"/>
              </a:rPr>
              <a:t>x</a:t>
            </a:r>
            <a:r>
              <a:rPr sz="5000" b="1" spc="-415" dirty="0" smtClean="0">
                <a:latin typeface="Trebuchet MS"/>
                <a:cs typeface="Trebuchet MS"/>
              </a:rPr>
              <a:t>e</a:t>
            </a:r>
            <a:r>
              <a:rPr sz="5000" b="1" spc="-380" dirty="0" smtClean="0">
                <a:latin typeface="Trebuchet MS"/>
                <a:cs typeface="Trebuchet MS"/>
              </a:rPr>
              <a:t>r</a:t>
            </a:r>
            <a:r>
              <a:rPr sz="5000" b="1" spc="-315" dirty="0" smtClean="0">
                <a:latin typeface="Trebuchet MS"/>
                <a:cs typeface="Trebuchet MS"/>
              </a:rPr>
              <a:t>cise</a:t>
            </a:r>
            <a:endParaRPr sz="5000" dirty="0">
              <a:latin typeface="Trebuchet MS"/>
              <a:cs typeface="Trebuchet MS"/>
            </a:endParaRPr>
          </a:p>
        </p:txBody>
      </p:sp>
      <p:sp>
        <p:nvSpPr>
          <p:cNvPr id="8" name="object 8"/>
          <p:cNvSpPr/>
          <p:nvPr/>
        </p:nvSpPr>
        <p:spPr>
          <a:xfrm>
            <a:off x="1895856" y="1930907"/>
            <a:ext cx="609600" cy="635508"/>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147316" y="1737360"/>
            <a:ext cx="7421880" cy="955548"/>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2147316" y="2151888"/>
            <a:ext cx="2144268" cy="955548"/>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1946148" y="3105912"/>
            <a:ext cx="435864" cy="455675"/>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2225040" y="2971800"/>
            <a:ext cx="3183636" cy="679704"/>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1946148" y="3471672"/>
            <a:ext cx="435864" cy="45567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225040" y="3337560"/>
            <a:ext cx="1975104" cy="679703"/>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1946148" y="3837433"/>
            <a:ext cx="435864" cy="45567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2225040" y="3703320"/>
            <a:ext cx="1915668" cy="679704"/>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735324" y="3703320"/>
            <a:ext cx="1783079" cy="679704"/>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1946148" y="4203192"/>
            <a:ext cx="435864" cy="455675"/>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2225040" y="4069079"/>
            <a:ext cx="2985516" cy="679704"/>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1946148" y="4568953"/>
            <a:ext cx="435864" cy="455675"/>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2225041" y="4434840"/>
            <a:ext cx="3934967" cy="679704"/>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1946148" y="4934712"/>
            <a:ext cx="435864" cy="45567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2225040" y="4800600"/>
            <a:ext cx="2848356" cy="679704"/>
          </a:xfrm>
          <a:prstGeom prst="rect">
            <a:avLst/>
          </a:prstGeom>
          <a:blipFill>
            <a:blip r:embed="rId17" cstate="print"/>
            <a:stretch>
              <a:fillRect/>
            </a:stretch>
          </a:blipFill>
        </p:spPr>
        <p:txBody>
          <a:bodyPr wrap="square" lIns="0" tIns="0" rIns="0" bIns="0" rtlCol="0"/>
          <a:lstStyle/>
          <a:p>
            <a:endParaRPr/>
          </a:p>
        </p:txBody>
      </p:sp>
      <p:sp>
        <p:nvSpPr>
          <p:cNvPr id="24" name="object 24"/>
          <p:cNvSpPr/>
          <p:nvPr/>
        </p:nvSpPr>
        <p:spPr>
          <a:xfrm>
            <a:off x="1946148" y="5300471"/>
            <a:ext cx="435864" cy="455676"/>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2225040" y="5166359"/>
            <a:ext cx="3189732" cy="679704"/>
          </a:xfrm>
          <a:prstGeom prst="rect">
            <a:avLst/>
          </a:prstGeom>
          <a:blipFill>
            <a:blip r:embed="rId18" cstate="print"/>
            <a:stretch>
              <a:fillRect/>
            </a:stretch>
          </a:blipFill>
        </p:spPr>
        <p:txBody>
          <a:bodyPr wrap="square" lIns="0" tIns="0" rIns="0" bIns="0" rtlCol="0"/>
          <a:lstStyle/>
          <a:p>
            <a:endParaRPr/>
          </a:p>
        </p:txBody>
      </p:sp>
      <p:sp>
        <p:nvSpPr>
          <p:cNvPr id="26" name="object 26"/>
          <p:cNvSpPr/>
          <p:nvPr/>
        </p:nvSpPr>
        <p:spPr>
          <a:xfrm>
            <a:off x="1946148" y="5666232"/>
            <a:ext cx="435864" cy="455676"/>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2225040" y="5532120"/>
            <a:ext cx="2189988" cy="679704"/>
          </a:xfrm>
          <a:prstGeom prst="rect">
            <a:avLst/>
          </a:prstGeom>
          <a:blipFill>
            <a:blip r:embed="rId19" cstate="print"/>
            <a:stretch>
              <a:fillRect/>
            </a:stretch>
          </a:blipFill>
        </p:spPr>
        <p:txBody>
          <a:bodyPr wrap="square" lIns="0" tIns="0" rIns="0" bIns="0" rtlCol="0"/>
          <a:lstStyle/>
          <a:p>
            <a:endParaRPr/>
          </a:p>
        </p:txBody>
      </p:sp>
      <p:sp>
        <p:nvSpPr>
          <p:cNvPr id="28" name="object 28"/>
          <p:cNvSpPr txBox="1"/>
          <p:nvPr/>
        </p:nvSpPr>
        <p:spPr>
          <a:xfrm>
            <a:off x="2059941" y="1851786"/>
            <a:ext cx="7115809" cy="4149090"/>
          </a:xfrm>
          <a:prstGeom prst="rect">
            <a:avLst/>
          </a:prstGeom>
        </p:spPr>
        <p:txBody>
          <a:bodyPr vert="horz" wrap="square" lIns="0" tIns="112395" rIns="0" bIns="0" rtlCol="0">
            <a:spAutoFit/>
          </a:bodyPr>
          <a:lstStyle/>
          <a:p>
            <a:pPr marL="355600" marR="5080" indent="-342900">
              <a:lnSpc>
                <a:spcPts val="3260"/>
              </a:lnSpc>
              <a:spcBef>
                <a:spcPts val="885"/>
              </a:spcBef>
              <a:buClr>
                <a:srgbClr val="E1D600"/>
              </a:buClr>
              <a:buSzPct val="69117"/>
              <a:buFont typeface="Wingdings"/>
              <a:buChar char=""/>
              <a:tabLst>
                <a:tab pos="356235" algn="l"/>
              </a:tabLst>
            </a:pPr>
            <a:r>
              <a:rPr sz="3400" spc="-10" dirty="0" smtClean="0">
                <a:latin typeface="Georgia"/>
                <a:cs typeface="Georgia"/>
              </a:rPr>
              <a:t>Find </a:t>
            </a:r>
            <a:r>
              <a:rPr sz="3400" spc="-10" dirty="0">
                <a:latin typeface="Georgia"/>
                <a:cs typeface="Georgia"/>
              </a:rPr>
              <a:t>single </a:t>
            </a:r>
            <a:r>
              <a:rPr sz="3400" spc="-5" dirty="0">
                <a:latin typeface="Georgia"/>
                <a:cs typeface="Georgia"/>
              </a:rPr>
              <a:t>word </a:t>
            </a:r>
            <a:r>
              <a:rPr sz="3400" spc="-10" dirty="0">
                <a:latin typeface="Georgia"/>
                <a:cs typeface="Georgia"/>
              </a:rPr>
              <a:t>substitutes </a:t>
            </a:r>
            <a:r>
              <a:rPr sz="3400" spc="-5" dirty="0">
                <a:latin typeface="Georgia"/>
                <a:cs typeface="Georgia"/>
              </a:rPr>
              <a:t>for the  </a:t>
            </a:r>
            <a:r>
              <a:rPr sz="3400" spc="-10" dirty="0">
                <a:latin typeface="Georgia"/>
                <a:cs typeface="Georgia"/>
              </a:rPr>
              <a:t>phrases</a:t>
            </a:r>
            <a:endParaRPr sz="3400" dirty="0">
              <a:latin typeface="Georgia"/>
              <a:cs typeface="Georgia"/>
            </a:endParaRPr>
          </a:p>
          <a:p>
            <a:pPr marL="355600" indent="-342900">
              <a:spcBef>
                <a:spcPts val="2115"/>
              </a:spcBef>
              <a:buClr>
                <a:srgbClr val="E1D600"/>
              </a:buClr>
              <a:buSzPct val="68750"/>
              <a:buFont typeface="Wingdings"/>
              <a:buChar char=""/>
              <a:tabLst>
                <a:tab pos="355600" algn="l"/>
                <a:tab pos="356235" algn="l"/>
              </a:tabLst>
            </a:pPr>
            <a:r>
              <a:rPr sz="2400" dirty="0">
                <a:latin typeface="Georgia"/>
                <a:cs typeface="Georgia"/>
              </a:rPr>
              <a:t>Along </a:t>
            </a:r>
            <a:r>
              <a:rPr sz="2400" spc="-5" dirty="0">
                <a:latin typeface="Georgia"/>
                <a:cs typeface="Georgia"/>
              </a:rPr>
              <a:t>the same</a:t>
            </a:r>
            <a:r>
              <a:rPr sz="2400" spc="-10" dirty="0">
                <a:latin typeface="Georgia"/>
                <a:cs typeface="Georgia"/>
              </a:rPr>
              <a:t> </a:t>
            </a:r>
            <a:r>
              <a:rPr sz="2400" spc="-5" dirty="0">
                <a:latin typeface="Georgia"/>
                <a:cs typeface="Georgia"/>
              </a:rPr>
              <a:t>lines</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dirty="0">
                <a:latin typeface="Georgia"/>
                <a:cs typeface="Georgia"/>
              </a:rPr>
              <a:t>At </a:t>
            </a:r>
            <a:r>
              <a:rPr sz="2400" spc="-5" dirty="0">
                <a:latin typeface="Georgia"/>
                <a:cs typeface="Georgia"/>
              </a:rPr>
              <a:t>this</a:t>
            </a:r>
            <a:r>
              <a:rPr sz="2400" spc="-10" dirty="0">
                <a:latin typeface="Georgia"/>
                <a:cs typeface="Georgia"/>
              </a:rPr>
              <a:t> </a:t>
            </a:r>
            <a:r>
              <a:rPr sz="2400" spc="-5" dirty="0">
                <a:latin typeface="Georgia"/>
                <a:cs typeface="Georgia"/>
              </a:rPr>
              <a:t>time</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Consensus of</a:t>
            </a:r>
            <a:r>
              <a:rPr sz="2400" spc="-15" dirty="0">
                <a:latin typeface="Georgia"/>
                <a:cs typeface="Georgia"/>
              </a:rPr>
              <a:t> </a:t>
            </a:r>
            <a:r>
              <a:rPr sz="2400" spc="-5" dirty="0">
                <a:latin typeface="Georgia"/>
                <a:cs typeface="Georgia"/>
              </a:rPr>
              <a:t>opinion</a:t>
            </a:r>
            <a:endParaRPr sz="2400" dirty="0">
              <a:latin typeface="Georgia"/>
              <a:cs typeface="Georgia"/>
            </a:endParaRPr>
          </a:p>
          <a:p>
            <a:pPr marL="355600" indent="-342900">
              <a:spcBef>
                <a:spcPts val="5"/>
              </a:spcBef>
              <a:buClr>
                <a:srgbClr val="E1D600"/>
              </a:buClr>
              <a:buSzPct val="68750"/>
              <a:buFont typeface="Wingdings"/>
              <a:buChar char=""/>
              <a:tabLst>
                <a:tab pos="355600" algn="l"/>
                <a:tab pos="356235" algn="l"/>
              </a:tabLst>
            </a:pPr>
            <a:r>
              <a:rPr sz="2400" spc="-5" dirty="0">
                <a:latin typeface="Georgia"/>
                <a:cs typeface="Georgia"/>
              </a:rPr>
              <a:t>Due to the fact</a:t>
            </a:r>
            <a:r>
              <a:rPr sz="2400" spc="-25" dirty="0">
                <a:latin typeface="Georgia"/>
                <a:cs typeface="Georgia"/>
              </a:rPr>
              <a:t> </a:t>
            </a:r>
            <a:r>
              <a:rPr sz="2400" spc="-5" dirty="0">
                <a:latin typeface="Georgia"/>
                <a:cs typeface="Georgia"/>
              </a:rPr>
              <a:t>that</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During the time of the</a:t>
            </a:r>
            <a:r>
              <a:rPr sz="2400" spc="-35" dirty="0">
                <a:latin typeface="Georgia"/>
                <a:cs typeface="Georgia"/>
              </a:rPr>
              <a:t> </a:t>
            </a:r>
            <a:r>
              <a:rPr sz="2400" spc="-5" dirty="0">
                <a:latin typeface="Georgia"/>
                <a:cs typeface="Georgia"/>
              </a:rPr>
              <a:t>day</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During the year</a:t>
            </a:r>
            <a:r>
              <a:rPr sz="2400" spc="-10" dirty="0">
                <a:latin typeface="Georgia"/>
                <a:cs typeface="Georgia"/>
              </a:rPr>
              <a:t> </a:t>
            </a:r>
            <a:r>
              <a:rPr sz="2400" spc="-5" dirty="0">
                <a:latin typeface="Georgia"/>
                <a:cs typeface="Georgia"/>
              </a:rPr>
              <a:t>of</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Few </a:t>
            </a:r>
            <a:r>
              <a:rPr sz="2400" dirty="0">
                <a:latin typeface="Georgia"/>
                <a:cs typeface="Georgia"/>
              </a:rPr>
              <a:t>and </a:t>
            </a:r>
            <a:r>
              <a:rPr sz="2400" spc="-5" dirty="0">
                <a:latin typeface="Georgia"/>
                <a:cs typeface="Georgia"/>
              </a:rPr>
              <a:t>far</a:t>
            </a:r>
            <a:r>
              <a:rPr sz="2400" spc="-15" dirty="0">
                <a:latin typeface="Georgia"/>
                <a:cs typeface="Georgia"/>
              </a:rPr>
              <a:t> </a:t>
            </a:r>
            <a:r>
              <a:rPr sz="2400" spc="-5" dirty="0">
                <a:latin typeface="Georgia"/>
                <a:cs typeface="Georgia"/>
              </a:rPr>
              <a:t>between</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For </a:t>
            </a:r>
            <a:r>
              <a:rPr sz="2400" dirty="0">
                <a:latin typeface="Georgia"/>
                <a:cs typeface="Georgia"/>
              </a:rPr>
              <a:t>a </a:t>
            </a:r>
            <a:r>
              <a:rPr sz="2400" spc="-5" dirty="0">
                <a:latin typeface="Georgia"/>
                <a:cs typeface="Georgia"/>
              </a:rPr>
              <a:t>price</a:t>
            </a:r>
            <a:r>
              <a:rPr sz="2400" spc="-10" dirty="0">
                <a:latin typeface="Georgia"/>
                <a:cs typeface="Georgia"/>
              </a:rPr>
              <a:t> </a:t>
            </a:r>
            <a:r>
              <a:rPr sz="2400" spc="-5" dirty="0">
                <a:latin typeface="Georgia"/>
                <a:cs typeface="Georgia"/>
              </a:rPr>
              <a:t>of</a:t>
            </a:r>
            <a:endParaRPr sz="2400" dirty="0">
              <a:latin typeface="Georgia"/>
              <a:cs typeface="Georgi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1559051" y="807719"/>
            <a:ext cx="3177540" cy="1504188"/>
          </a:xfrm>
          <a:prstGeom prst="rect">
            <a:avLst/>
          </a:prstGeom>
          <a:blipFill>
            <a:blip r:embed="rId7"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968500" y="967181"/>
            <a:ext cx="2313940" cy="848994"/>
          </a:xfrm>
          <a:prstGeom prst="rect">
            <a:avLst/>
          </a:prstGeom>
        </p:spPr>
        <p:txBody>
          <a:bodyPr vert="horz" wrap="square" lIns="0" tIns="12700" rIns="0" bIns="0" rtlCol="0" anchor="ctr">
            <a:spAutoFit/>
          </a:bodyPr>
          <a:lstStyle/>
          <a:p>
            <a:pPr marL="12700">
              <a:lnSpc>
                <a:spcPct val="100000"/>
              </a:lnSpc>
              <a:spcBef>
                <a:spcPts val="100"/>
              </a:spcBef>
            </a:pPr>
            <a:r>
              <a:rPr sz="5400" b="1" spc="-440" dirty="0">
                <a:latin typeface="Trebuchet MS"/>
                <a:cs typeface="Trebuchet MS"/>
              </a:rPr>
              <a:t>E</a:t>
            </a:r>
            <a:r>
              <a:rPr sz="5400" b="1" spc="-625" dirty="0">
                <a:latin typeface="Trebuchet MS"/>
                <a:cs typeface="Trebuchet MS"/>
              </a:rPr>
              <a:t>x</a:t>
            </a:r>
            <a:r>
              <a:rPr sz="5400" b="1" spc="-450" dirty="0">
                <a:latin typeface="Trebuchet MS"/>
                <a:cs typeface="Trebuchet MS"/>
              </a:rPr>
              <a:t>e</a:t>
            </a:r>
            <a:r>
              <a:rPr sz="5400" b="1" spc="-400" dirty="0">
                <a:latin typeface="Trebuchet MS"/>
                <a:cs typeface="Trebuchet MS"/>
              </a:rPr>
              <a:t>r</a:t>
            </a:r>
            <a:r>
              <a:rPr sz="5400" b="1" spc="-345" dirty="0">
                <a:latin typeface="Trebuchet MS"/>
                <a:cs typeface="Trebuchet MS"/>
              </a:rPr>
              <a:t>cise</a:t>
            </a:r>
            <a:endParaRPr sz="5400">
              <a:latin typeface="Trebuchet MS"/>
              <a:cs typeface="Trebuchet MS"/>
            </a:endParaRPr>
          </a:p>
        </p:txBody>
      </p:sp>
      <p:sp>
        <p:nvSpPr>
          <p:cNvPr id="9" name="object 9"/>
          <p:cNvSpPr txBox="1"/>
          <p:nvPr/>
        </p:nvSpPr>
        <p:spPr>
          <a:xfrm>
            <a:off x="1755141" y="1860664"/>
            <a:ext cx="8816975" cy="4432879"/>
          </a:xfrm>
          <a:prstGeom prst="rect">
            <a:avLst/>
          </a:prstGeom>
        </p:spPr>
        <p:txBody>
          <a:bodyPr vert="horz" wrap="square" lIns="0" tIns="55244" rIns="0" bIns="0" rtlCol="0">
            <a:spAutoFit/>
          </a:bodyPr>
          <a:lstStyle/>
          <a:p>
            <a:pPr marL="12700">
              <a:spcBef>
                <a:spcPts val="434"/>
              </a:spcBef>
              <a:tabLst>
                <a:tab pos="354965" algn="l"/>
              </a:tabLst>
            </a:pPr>
            <a:r>
              <a:rPr sz="1950" spc="-505" dirty="0">
                <a:solidFill>
                  <a:srgbClr val="E1D600"/>
                </a:solidFill>
                <a:latin typeface="Arial"/>
                <a:cs typeface="Arial"/>
              </a:rPr>
              <a:t>	</a:t>
            </a:r>
            <a:r>
              <a:rPr sz="2800" b="1" spc="95" dirty="0">
                <a:latin typeface="Times New Roman"/>
                <a:cs typeface="Times New Roman"/>
              </a:rPr>
              <a:t>Make</a:t>
            </a:r>
            <a:r>
              <a:rPr sz="2800" b="1" spc="-114" dirty="0">
                <a:latin typeface="Times New Roman"/>
                <a:cs typeface="Times New Roman"/>
              </a:rPr>
              <a:t> </a:t>
            </a:r>
            <a:r>
              <a:rPr sz="2800" b="1" spc="204" dirty="0">
                <a:latin typeface="Times New Roman"/>
                <a:cs typeface="Times New Roman"/>
              </a:rPr>
              <a:t>the</a:t>
            </a:r>
            <a:r>
              <a:rPr sz="2800" b="1" spc="-110" dirty="0">
                <a:latin typeface="Times New Roman"/>
                <a:cs typeface="Times New Roman"/>
              </a:rPr>
              <a:t> </a:t>
            </a:r>
            <a:r>
              <a:rPr sz="2800" b="1" spc="155" dirty="0">
                <a:latin typeface="Times New Roman"/>
                <a:cs typeface="Times New Roman"/>
              </a:rPr>
              <a:t>following</a:t>
            </a:r>
            <a:r>
              <a:rPr sz="2800" b="1" spc="-60" dirty="0">
                <a:latin typeface="Times New Roman"/>
                <a:cs typeface="Times New Roman"/>
              </a:rPr>
              <a:t> </a:t>
            </a:r>
            <a:r>
              <a:rPr sz="2800" b="1" spc="195" dirty="0">
                <a:latin typeface="Times New Roman"/>
                <a:cs typeface="Times New Roman"/>
              </a:rPr>
              <a:t>sentences</a:t>
            </a:r>
            <a:r>
              <a:rPr sz="2800" b="1" spc="-135" dirty="0">
                <a:latin typeface="Times New Roman"/>
                <a:cs typeface="Times New Roman"/>
              </a:rPr>
              <a:t> </a:t>
            </a:r>
            <a:r>
              <a:rPr sz="2800" b="1" spc="135" dirty="0">
                <a:latin typeface="Times New Roman"/>
                <a:cs typeface="Times New Roman"/>
              </a:rPr>
              <a:t>concise:</a:t>
            </a:r>
            <a:endParaRPr sz="2800">
              <a:latin typeface="Times New Roman"/>
              <a:cs typeface="Times New Roman"/>
            </a:endParaRPr>
          </a:p>
          <a:p>
            <a:pPr marL="287020" marR="406400" indent="-274320">
              <a:lnSpc>
                <a:spcPts val="3030"/>
              </a:lnSpc>
              <a:spcBef>
                <a:spcPts val="710"/>
              </a:spcBef>
              <a:buClr>
                <a:srgbClr val="0AD0D9"/>
              </a:buClr>
              <a:buSzPct val="94642"/>
              <a:buFont typeface="Arial"/>
              <a:buChar char="•"/>
              <a:tabLst>
                <a:tab pos="286385" algn="l"/>
                <a:tab pos="287020" algn="l"/>
              </a:tabLst>
            </a:pPr>
            <a:r>
              <a:rPr sz="2800" spc="120" dirty="0">
                <a:latin typeface="Times New Roman"/>
                <a:cs typeface="Times New Roman"/>
              </a:rPr>
              <a:t>Due</a:t>
            </a:r>
            <a:r>
              <a:rPr sz="2800" spc="-100" dirty="0">
                <a:latin typeface="Times New Roman"/>
                <a:cs typeface="Times New Roman"/>
              </a:rPr>
              <a:t> </a:t>
            </a:r>
            <a:r>
              <a:rPr sz="2800" spc="140" dirty="0">
                <a:latin typeface="Times New Roman"/>
                <a:cs typeface="Times New Roman"/>
              </a:rPr>
              <a:t>to</a:t>
            </a:r>
            <a:r>
              <a:rPr sz="2800" spc="-95" dirty="0">
                <a:latin typeface="Times New Roman"/>
                <a:cs typeface="Times New Roman"/>
              </a:rPr>
              <a:t> </a:t>
            </a:r>
            <a:r>
              <a:rPr sz="2800" spc="170" dirty="0">
                <a:latin typeface="Times New Roman"/>
                <a:cs typeface="Times New Roman"/>
              </a:rPr>
              <a:t>the</a:t>
            </a:r>
            <a:r>
              <a:rPr sz="2800" spc="-75" dirty="0">
                <a:latin typeface="Times New Roman"/>
                <a:cs typeface="Times New Roman"/>
              </a:rPr>
              <a:t> </a:t>
            </a:r>
            <a:r>
              <a:rPr sz="2800" spc="70" dirty="0">
                <a:latin typeface="Times New Roman"/>
                <a:cs typeface="Times New Roman"/>
              </a:rPr>
              <a:t>fact</a:t>
            </a:r>
            <a:r>
              <a:rPr sz="2800" spc="-95" dirty="0">
                <a:latin typeface="Times New Roman"/>
                <a:cs typeface="Times New Roman"/>
              </a:rPr>
              <a:t> </a:t>
            </a:r>
            <a:r>
              <a:rPr sz="2800" spc="180" dirty="0">
                <a:latin typeface="Times New Roman"/>
                <a:cs typeface="Times New Roman"/>
              </a:rPr>
              <a:t>that</a:t>
            </a:r>
            <a:r>
              <a:rPr sz="2800" spc="-75" dirty="0">
                <a:latin typeface="Times New Roman"/>
                <a:cs typeface="Times New Roman"/>
              </a:rPr>
              <a:t> </a:t>
            </a:r>
            <a:r>
              <a:rPr sz="2800" spc="170" dirty="0">
                <a:latin typeface="Times New Roman"/>
                <a:cs typeface="Times New Roman"/>
              </a:rPr>
              <a:t>the</a:t>
            </a:r>
            <a:r>
              <a:rPr sz="2800" spc="-125" dirty="0">
                <a:latin typeface="Times New Roman"/>
                <a:cs typeface="Times New Roman"/>
              </a:rPr>
              <a:t> </a:t>
            </a:r>
            <a:r>
              <a:rPr sz="2800" spc="110" dirty="0">
                <a:latin typeface="Times New Roman"/>
                <a:cs typeface="Times New Roman"/>
              </a:rPr>
              <a:t>seat</a:t>
            </a:r>
            <a:r>
              <a:rPr sz="2800" spc="-55" dirty="0">
                <a:latin typeface="Times New Roman"/>
                <a:cs typeface="Times New Roman"/>
              </a:rPr>
              <a:t> </a:t>
            </a:r>
            <a:r>
              <a:rPr sz="2800" spc="110" dirty="0">
                <a:latin typeface="Times New Roman"/>
                <a:cs typeface="Times New Roman"/>
              </a:rPr>
              <a:t>belt</a:t>
            </a:r>
            <a:r>
              <a:rPr sz="2800" spc="-75" dirty="0">
                <a:latin typeface="Times New Roman"/>
                <a:cs typeface="Times New Roman"/>
              </a:rPr>
              <a:t> </a:t>
            </a:r>
            <a:r>
              <a:rPr sz="2800" spc="85" dirty="0">
                <a:latin typeface="Times New Roman"/>
                <a:cs typeface="Times New Roman"/>
              </a:rPr>
              <a:t>broke,</a:t>
            </a:r>
            <a:r>
              <a:rPr sz="2800" spc="-35" dirty="0">
                <a:latin typeface="Times New Roman"/>
                <a:cs typeface="Times New Roman"/>
              </a:rPr>
              <a:t> </a:t>
            </a:r>
            <a:r>
              <a:rPr sz="2800" spc="170" dirty="0">
                <a:latin typeface="Times New Roman"/>
                <a:cs typeface="Times New Roman"/>
              </a:rPr>
              <a:t>the</a:t>
            </a:r>
            <a:r>
              <a:rPr sz="2800" spc="-100" dirty="0">
                <a:latin typeface="Times New Roman"/>
                <a:cs typeface="Times New Roman"/>
              </a:rPr>
              <a:t> </a:t>
            </a:r>
            <a:r>
              <a:rPr sz="2800" spc="90" dirty="0">
                <a:latin typeface="Times New Roman"/>
                <a:cs typeface="Times New Roman"/>
              </a:rPr>
              <a:t>passenger  </a:t>
            </a:r>
            <a:r>
              <a:rPr sz="2800" spc="120" dirty="0">
                <a:latin typeface="Times New Roman"/>
                <a:cs typeface="Times New Roman"/>
              </a:rPr>
              <a:t>sustained</a:t>
            </a:r>
            <a:r>
              <a:rPr sz="2800" spc="-55" dirty="0">
                <a:latin typeface="Times New Roman"/>
                <a:cs typeface="Times New Roman"/>
              </a:rPr>
              <a:t> </a:t>
            </a:r>
            <a:r>
              <a:rPr sz="2800" spc="95" dirty="0">
                <a:latin typeface="Times New Roman"/>
                <a:cs typeface="Times New Roman"/>
              </a:rPr>
              <a:t>a</a:t>
            </a:r>
            <a:r>
              <a:rPr sz="2800" spc="-70" dirty="0">
                <a:latin typeface="Times New Roman"/>
                <a:cs typeface="Times New Roman"/>
              </a:rPr>
              <a:t> </a:t>
            </a:r>
            <a:r>
              <a:rPr sz="2800" spc="110" dirty="0">
                <a:latin typeface="Times New Roman"/>
                <a:cs typeface="Times New Roman"/>
              </a:rPr>
              <a:t>high</a:t>
            </a:r>
            <a:r>
              <a:rPr sz="2800" spc="-105" dirty="0">
                <a:latin typeface="Times New Roman"/>
                <a:cs typeface="Times New Roman"/>
              </a:rPr>
              <a:t> </a:t>
            </a:r>
            <a:r>
              <a:rPr sz="2800" spc="95" dirty="0">
                <a:latin typeface="Times New Roman"/>
                <a:cs typeface="Times New Roman"/>
              </a:rPr>
              <a:t>degree</a:t>
            </a:r>
            <a:r>
              <a:rPr sz="2800" spc="-130" dirty="0">
                <a:latin typeface="Times New Roman"/>
                <a:cs typeface="Times New Roman"/>
              </a:rPr>
              <a:t> </a:t>
            </a:r>
            <a:r>
              <a:rPr sz="2800" spc="20" dirty="0">
                <a:latin typeface="Times New Roman"/>
                <a:cs typeface="Times New Roman"/>
              </a:rPr>
              <a:t>of</a:t>
            </a:r>
            <a:r>
              <a:rPr sz="2800" spc="70" dirty="0">
                <a:latin typeface="Times New Roman"/>
                <a:cs typeface="Times New Roman"/>
              </a:rPr>
              <a:t> </a:t>
            </a:r>
            <a:r>
              <a:rPr sz="2800" spc="30" dirty="0">
                <a:latin typeface="Times New Roman"/>
                <a:cs typeface="Times New Roman"/>
              </a:rPr>
              <a:t>injury.</a:t>
            </a:r>
            <a:endParaRPr sz="2800">
              <a:latin typeface="Times New Roman"/>
              <a:cs typeface="Times New Roman"/>
            </a:endParaRPr>
          </a:p>
          <a:p>
            <a:pPr>
              <a:spcBef>
                <a:spcPts val="45"/>
              </a:spcBef>
              <a:buClr>
                <a:srgbClr val="0AD0D9"/>
              </a:buClr>
              <a:buFont typeface="Arial"/>
              <a:buChar char="•"/>
            </a:pPr>
            <a:endParaRPr sz="3750">
              <a:latin typeface="Times New Roman"/>
              <a:cs typeface="Times New Roman"/>
            </a:endParaRPr>
          </a:p>
          <a:p>
            <a:pPr marL="287020" marR="94615" indent="-274320">
              <a:lnSpc>
                <a:spcPts val="3030"/>
              </a:lnSpc>
              <a:buClr>
                <a:srgbClr val="0AD0D9"/>
              </a:buClr>
              <a:buSzPct val="94642"/>
              <a:buFont typeface="Arial"/>
              <a:buChar char="•"/>
              <a:tabLst>
                <a:tab pos="286385" algn="l"/>
                <a:tab pos="287020" algn="l"/>
              </a:tabLst>
            </a:pPr>
            <a:r>
              <a:rPr sz="2800" spc="120" dirty="0">
                <a:latin typeface="Times New Roman"/>
                <a:cs typeface="Times New Roman"/>
              </a:rPr>
              <a:t>In</a:t>
            </a:r>
            <a:r>
              <a:rPr sz="2800" spc="-114" dirty="0">
                <a:latin typeface="Times New Roman"/>
                <a:cs typeface="Times New Roman"/>
              </a:rPr>
              <a:t> </a:t>
            </a:r>
            <a:r>
              <a:rPr sz="2800" spc="85" dirty="0">
                <a:latin typeface="Times New Roman"/>
                <a:cs typeface="Times New Roman"/>
              </a:rPr>
              <a:t>accordance</a:t>
            </a:r>
            <a:r>
              <a:rPr sz="2800" spc="-145" dirty="0">
                <a:latin typeface="Times New Roman"/>
                <a:cs typeface="Times New Roman"/>
              </a:rPr>
              <a:t> </a:t>
            </a:r>
            <a:r>
              <a:rPr sz="2800" spc="114" dirty="0">
                <a:latin typeface="Times New Roman"/>
                <a:cs typeface="Times New Roman"/>
              </a:rPr>
              <a:t>with</a:t>
            </a:r>
            <a:r>
              <a:rPr sz="2800" spc="-65" dirty="0">
                <a:latin typeface="Times New Roman"/>
                <a:cs typeface="Times New Roman"/>
              </a:rPr>
              <a:t> </a:t>
            </a:r>
            <a:r>
              <a:rPr sz="2800" spc="170" dirty="0">
                <a:latin typeface="Times New Roman"/>
                <a:cs typeface="Times New Roman"/>
              </a:rPr>
              <a:t>the</a:t>
            </a:r>
            <a:r>
              <a:rPr sz="2800" spc="-145" dirty="0">
                <a:latin typeface="Times New Roman"/>
                <a:cs typeface="Times New Roman"/>
              </a:rPr>
              <a:t> </a:t>
            </a:r>
            <a:r>
              <a:rPr sz="2800" spc="10" dirty="0">
                <a:latin typeface="Times New Roman"/>
                <a:cs typeface="Times New Roman"/>
              </a:rPr>
              <a:t>will</a:t>
            </a:r>
            <a:r>
              <a:rPr sz="2800" spc="-55" dirty="0">
                <a:latin typeface="Times New Roman"/>
                <a:cs typeface="Times New Roman"/>
              </a:rPr>
              <a:t> </a:t>
            </a:r>
            <a:r>
              <a:rPr sz="2800" spc="20" dirty="0">
                <a:latin typeface="Times New Roman"/>
                <a:cs typeface="Times New Roman"/>
              </a:rPr>
              <a:t>of</a:t>
            </a:r>
            <a:r>
              <a:rPr sz="2800" spc="25" dirty="0">
                <a:latin typeface="Times New Roman"/>
                <a:cs typeface="Times New Roman"/>
              </a:rPr>
              <a:t> </a:t>
            </a:r>
            <a:r>
              <a:rPr sz="2800" spc="170" dirty="0">
                <a:latin typeface="Times New Roman"/>
                <a:cs typeface="Times New Roman"/>
              </a:rPr>
              <a:t>the</a:t>
            </a:r>
            <a:r>
              <a:rPr sz="2800" spc="-145" dirty="0">
                <a:latin typeface="Times New Roman"/>
                <a:cs typeface="Times New Roman"/>
              </a:rPr>
              <a:t> </a:t>
            </a:r>
            <a:r>
              <a:rPr sz="2800" spc="75" dirty="0">
                <a:latin typeface="Times New Roman"/>
                <a:cs typeface="Times New Roman"/>
              </a:rPr>
              <a:t>clients,</a:t>
            </a:r>
            <a:r>
              <a:rPr sz="2800" spc="-70" dirty="0">
                <a:latin typeface="Times New Roman"/>
                <a:cs typeface="Times New Roman"/>
              </a:rPr>
              <a:t> </a:t>
            </a:r>
            <a:r>
              <a:rPr sz="2800" spc="25" dirty="0">
                <a:latin typeface="Times New Roman"/>
                <a:cs typeface="Times New Roman"/>
              </a:rPr>
              <a:t>we</a:t>
            </a:r>
            <a:r>
              <a:rPr sz="2800" spc="-120" dirty="0">
                <a:latin typeface="Times New Roman"/>
                <a:cs typeface="Times New Roman"/>
              </a:rPr>
              <a:t> </a:t>
            </a:r>
            <a:r>
              <a:rPr sz="2800" spc="145" dirty="0">
                <a:latin typeface="Times New Roman"/>
                <a:cs typeface="Times New Roman"/>
              </a:rPr>
              <a:t>undertook  </a:t>
            </a:r>
            <a:r>
              <a:rPr sz="2800" spc="170" dirty="0">
                <a:latin typeface="Times New Roman"/>
                <a:cs typeface="Times New Roman"/>
              </a:rPr>
              <a:t>the</a:t>
            </a:r>
            <a:r>
              <a:rPr sz="2800" spc="-130" dirty="0">
                <a:latin typeface="Times New Roman"/>
                <a:cs typeface="Times New Roman"/>
              </a:rPr>
              <a:t> </a:t>
            </a:r>
            <a:r>
              <a:rPr sz="2800" spc="100" dirty="0">
                <a:latin typeface="Times New Roman"/>
                <a:cs typeface="Times New Roman"/>
              </a:rPr>
              <a:t>steps</a:t>
            </a:r>
            <a:r>
              <a:rPr sz="2800" spc="-50" dirty="0">
                <a:latin typeface="Times New Roman"/>
                <a:cs typeface="Times New Roman"/>
              </a:rPr>
              <a:t> </a:t>
            </a:r>
            <a:r>
              <a:rPr sz="2800" spc="150" dirty="0">
                <a:latin typeface="Times New Roman"/>
                <a:cs typeface="Times New Roman"/>
              </a:rPr>
              <a:t>mentioned</a:t>
            </a:r>
            <a:r>
              <a:rPr sz="2800" spc="-20" dirty="0">
                <a:latin typeface="Times New Roman"/>
                <a:cs typeface="Times New Roman"/>
              </a:rPr>
              <a:t> </a:t>
            </a:r>
            <a:r>
              <a:rPr sz="2800" spc="114" dirty="0">
                <a:latin typeface="Times New Roman"/>
                <a:cs typeface="Times New Roman"/>
              </a:rPr>
              <a:t>in</a:t>
            </a:r>
            <a:r>
              <a:rPr sz="2800" spc="-85" dirty="0">
                <a:latin typeface="Times New Roman"/>
                <a:cs typeface="Times New Roman"/>
              </a:rPr>
              <a:t> </a:t>
            </a:r>
            <a:r>
              <a:rPr sz="2800" spc="170" dirty="0">
                <a:latin typeface="Times New Roman"/>
                <a:cs typeface="Times New Roman"/>
              </a:rPr>
              <a:t>the</a:t>
            </a:r>
            <a:r>
              <a:rPr sz="2800" spc="-105" dirty="0">
                <a:latin typeface="Times New Roman"/>
                <a:cs typeface="Times New Roman"/>
              </a:rPr>
              <a:t> </a:t>
            </a:r>
            <a:r>
              <a:rPr sz="2800" spc="120" dirty="0">
                <a:latin typeface="Times New Roman"/>
                <a:cs typeface="Times New Roman"/>
              </a:rPr>
              <a:t>report.</a:t>
            </a:r>
            <a:endParaRPr sz="2800">
              <a:latin typeface="Times New Roman"/>
              <a:cs typeface="Times New Roman"/>
            </a:endParaRPr>
          </a:p>
          <a:p>
            <a:pPr>
              <a:spcBef>
                <a:spcPts val="5"/>
              </a:spcBef>
              <a:buClr>
                <a:srgbClr val="0AD0D9"/>
              </a:buClr>
              <a:buFont typeface="Arial"/>
              <a:buChar char="•"/>
            </a:pPr>
            <a:endParaRPr sz="3750">
              <a:latin typeface="Times New Roman"/>
              <a:cs typeface="Times New Roman"/>
            </a:endParaRPr>
          </a:p>
          <a:p>
            <a:pPr marL="287020" marR="5080" indent="-274320">
              <a:lnSpc>
                <a:spcPct val="90000"/>
              </a:lnSpc>
              <a:buClr>
                <a:srgbClr val="0AD0D9"/>
              </a:buClr>
              <a:buSzPct val="94642"/>
              <a:buFont typeface="Arial"/>
              <a:buChar char="•"/>
              <a:tabLst>
                <a:tab pos="286385" algn="l"/>
                <a:tab pos="287020" algn="l"/>
              </a:tabLst>
            </a:pPr>
            <a:r>
              <a:rPr sz="2800" spc="110" dirty="0">
                <a:latin typeface="Times New Roman"/>
                <a:cs typeface="Times New Roman"/>
              </a:rPr>
              <a:t>During</a:t>
            </a:r>
            <a:r>
              <a:rPr sz="2800" spc="-15" dirty="0">
                <a:latin typeface="Times New Roman"/>
                <a:cs typeface="Times New Roman"/>
              </a:rPr>
              <a:t> </a:t>
            </a:r>
            <a:r>
              <a:rPr sz="2800" spc="170" dirty="0">
                <a:latin typeface="Times New Roman"/>
                <a:cs typeface="Times New Roman"/>
              </a:rPr>
              <a:t>the</a:t>
            </a:r>
            <a:r>
              <a:rPr sz="2800" spc="-70" dirty="0">
                <a:latin typeface="Times New Roman"/>
                <a:cs typeface="Times New Roman"/>
              </a:rPr>
              <a:t> </a:t>
            </a:r>
            <a:r>
              <a:rPr sz="2800" spc="200" dirty="0">
                <a:latin typeface="Times New Roman"/>
                <a:cs typeface="Times New Roman"/>
              </a:rPr>
              <a:t>month</a:t>
            </a:r>
            <a:r>
              <a:rPr sz="2800" spc="-114" dirty="0">
                <a:latin typeface="Times New Roman"/>
                <a:cs typeface="Times New Roman"/>
              </a:rPr>
              <a:t> </a:t>
            </a:r>
            <a:r>
              <a:rPr sz="2800" spc="20" dirty="0">
                <a:latin typeface="Times New Roman"/>
                <a:cs typeface="Times New Roman"/>
              </a:rPr>
              <a:t>of</a:t>
            </a:r>
            <a:r>
              <a:rPr sz="2800" spc="30" dirty="0">
                <a:latin typeface="Times New Roman"/>
                <a:cs typeface="Times New Roman"/>
              </a:rPr>
              <a:t> </a:t>
            </a:r>
            <a:r>
              <a:rPr sz="2800" spc="25" dirty="0">
                <a:latin typeface="Times New Roman"/>
                <a:cs typeface="Times New Roman"/>
              </a:rPr>
              <a:t>April,</a:t>
            </a:r>
            <a:r>
              <a:rPr sz="2800" spc="-65" dirty="0">
                <a:latin typeface="Times New Roman"/>
                <a:cs typeface="Times New Roman"/>
              </a:rPr>
              <a:t> </a:t>
            </a:r>
            <a:r>
              <a:rPr sz="2800" spc="25" dirty="0">
                <a:latin typeface="Times New Roman"/>
                <a:cs typeface="Times New Roman"/>
              </a:rPr>
              <a:t>we</a:t>
            </a:r>
            <a:r>
              <a:rPr sz="2800" spc="-140" dirty="0">
                <a:latin typeface="Times New Roman"/>
                <a:cs typeface="Times New Roman"/>
              </a:rPr>
              <a:t> </a:t>
            </a:r>
            <a:r>
              <a:rPr sz="2800" spc="10" dirty="0">
                <a:latin typeface="Times New Roman"/>
                <a:cs typeface="Times New Roman"/>
              </a:rPr>
              <a:t>will</a:t>
            </a:r>
            <a:r>
              <a:rPr sz="2800" spc="-5" dirty="0">
                <a:latin typeface="Times New Roman"/>
                <a:cs typeface="Times New Roman"/>
              </a:rPr>
              <a:t> </a:t>
            </a:r>
            <a:r>
              <a:rPr sz="2800" spc="100" dirty="0">
                <a:latin typeface="Times New Roman"/>
                <a:cs typeface="Times New Roman"/>
              </a:rPr>
              <a:t>begin</a:t>
            </a:r>
            <a:r>
              <a:rPr sz="2800" spc="-75" dirty="0">
                <a:latin typeface="Times New Roman"/>
                <a:cs typeface="Times New Roman"/>
              </a:rPr>
              <a:t> </a:t>
            </a:r>
            <a:r>
              <a:rPr sz="2800" spc="140" dirty="0">
                <a:latin typeface="Times New Roman"/>
                <a:cs typeface="Times New Roman"/>
              </a:rPr>
              <a:t>to</a:t>
            </a:r>
            <a:r>
              <a:rPr sz="2800" spc="-110" dirty="0">
                <a:latin typeface="Times New Roman"/>
                <a:cs typeface="Times New Roman"/>
              </a:rPr>
              <a:t> </a:t>
            </a:r>
            <a:r>
              <a:rPr sz="2800" spc="75" dirty="0">
                <a:latin typeface="Times New Roman"/>
                <a:cs typeface="Times New Roman"/>
              </a:rPr>
              <a:t>package</a:t>
            </a:r>
            <a:r>
              <a:rPr sz="2800" spc="-114" dirty="0">
                <a:latin typeface="Times New Roman"/>
                <a:cs typeface="Times New Roman"/>
              </a:rPr>
              <a:t> </a:t>
            </a:r>
            <a:r>
              <a:rPr sz="2800" spc="145" dirty="0">
                <a:latin typeface="Times New Roman"/>
                <a:cs typeface="Times New Roman"/>
              </a:rPr>
              <a:t>our  </a:t>
            </a:r>
            <a:r>
              <a:rPr sz="2800" spc="140" dirty="0">
                <a:latin typeface="Times New Roman"/>
                <a:cs typeface="Times New Roman"/>
              </a:rPr>
              <a:t>product </a:t>
            </a:r>
            <a:r>
              <a:rPr sz="2800" spc="114" dirty="0">
                <a:latin typeface="Times New Roman"/>
                <a:cs typeface="Times New Roman"/>
              </a:rPr>
              <a:t>in </a:t>
            </a:r>
            <a:r>
              <a:rPr sz="2800" spc="35" dirty="0">
                <a:latin typeface="Times New Roman"/>
                <a:cs typeface="Times New Roman"/>
              </a:rPr>
              <a:t>boxes </a:t>
            </a:r>
            <a:r>
              <a:rPr sz="2800" spc="105" dirty="0">
                <a:latin typeface="Times New Roman"/>
                <a:cs typeface="Times New Roman"/>
              </a:rPr>
              <a:t>rectangular </a:t>
            </a:r>
            <a:r>
              <a:rPr sz="2800" spc="114" dirty="0">
                <a:latin typeface="Times New Roman"/>
                <a:cs typeface="Times New Roman"/>
              </a:rPr>
              <a:t>in </a:t>
            </a:r>
            <a:r>
              <a:rPr sz="2800" spc="120" dirty="0">
                <a:latin typeface="Times New Roman"/>
                <a:cs typeface="Times New Roman"/>
              </a:rPr>
              <a:t>shape </a:t>
            </a:r>
            <a:r>
              <a:rPr sz="2800" spc="170" dirty="0">
                <a:latin typeface="Times New Roman"/>
                <a:cs typeface="Times New Roman"/>
              </a:rPr>
              <a:t>and </a:t>
            </a:r>
            <a:r>
              <a:rPr sz="2800" spc="5" dirty="0">
                <a:latin typeface="Times New Roman"/>
                <a:cs typeface="Times New Roman"/>
              </a:rPr>
              <a:t>yellow </a:t>
            </a:r>
            <a:r>
              <a:rPr sz="2800" spc="114" dirty="0">
                <a:latin typeface="Times New Roman"/>
                <a:cs typeface="Times New Roman"/>
              </a:rPr>
              <a:t>in  </a:t>
            </a:r>
            <a:r>
              <a:rPr sz="2800" spc="20" dirty="0">
                <a:latin typeface="Times New Roman"/>
                <a:cs typeface="Times New Roman"/>
              </a:rPr>
              <a:t>color.</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362200" y="554445"/>
            <a:ext cx="10515600" cy="946926"/>
          </a:xfrm>
          <a:prstGeom prst="rect">
            <a:avLst/>
          </a:prstGeom>
        </p:spPr>
        <p:txBody>
          <a:bodyPr vert="horz" wrap="square" lIns="0" tIns="251968" rIns="0" bIns="0" rtlCol="0" anchor="ctr">
            <a:spAutoFit/>
          </a:bodyPr>
          <a:lstStyle/>
          <a:p>
            <a:pPr marL="12700" marR="5080">
              <a:lnSpc>
                <a:spcPct val="100000"/>
              </a:lnSpc>
              <a:spcBef>
                <a:spcPts val="100"/>
              </a:spcBef>
            </a:pPr>
            <a:r>
              <a:rPr sz="4500" spc="-325" dirty="0">
                <a:latin typeface="Arial"/>
                <a:cs typeface="Arial"/>
              </a:rPr>
              <a:t>The </a:t>
            </a:r>
            <a:r>
              <a:rPr sz="4500" spc="-385" dirty="0">
                <a:latin typeface="Arial"/>
                <a:cs typeface="Arial"/>
              </a:rPr>
              <a:t>Seven </a:t>
            </a:r>
            <a:r>
              <a:rPr sz="4500" spc="-440" dirty="0">
                <a:latin typeface="Arial"/>
                <a:cs typeface="Arial"/>
              </a:rPr>
              <a:t>C’s </a:t>
            </a:r>
            <a:r>
              <a:rPr sz="4500" spc="-10" dirty="0">
                <a:latin typeface="Arial"/>
                <a:cs typeface="Arial"/>
              </a:rPr>
              <a:t>of </a:t>
            </a:r>
            <a:r>
              <a:rPr sz="4500" spc="-195" dirty="0">
                <a:latin typeface="Arial"/>
                <a:cs typeface="Arial"/>
              </a:rPr>
              <a:t>Effective  </a:t>
            </a:r>
            <a:r>
              <a:rPr sz="4500" spc="-180" dirty="0">
                <a:latin typeface="Arial"/>
                <a:cs typeface="Arial"/>
              </a:rPr>
              <a:t>Communication</a:t>
            </a:r>
            <a:endParaRPr sz="4500">
              <a:latin typeface="Arial"/>
              <a:cs typeface="Arial"/>
            </a:endParaRPr>
          </a:p>
        </p:txBody>
      </p:sp>
      <p:sp>
        <p:nvSpPr>
          <p:cNvPr id="8" name="object 8"/>
          <p:cNvSpPr txBox="1"/>
          <p:nvPr/>
        </p:nvSpPr>
        <p:spPr>
          <a:xfrm>
            <a:off x="2059941" y="2222119"/>
            <a:ext cx="8082915" cy="3754120"/>
          </a:xfrm>
          <a:prstGeom prst="rect">
            <a:avLst/>
          </a:prstGeom>
        </p:spPr>
        <p:txBody>
          <a:bodyPr vert="horz" wrap="square" lIns="0" tIns="85725" rIns="0" bIns="0" rtlCol="0">
            <a:spAutoFit/>
          </a:bodyPr>
          <a:lstStyle/>
          <a:p>
            <a:pPr marL="287020" marR="13970" indent="-274320" algn="just">
              <a:lnSpc>
                <a:spcPct val="80000"/>
              </a:lnSpc>
              <a:spcBef>
                <a:spcPts val="675"/>
              </a:spcBef>
              <a:buClr>
                <a:srgbClr val="0AD0D9"/>
              </a:buClr>
              <a:buSzPct val="93750"/>
              <a:buFont typeface="Arial"/>
              <a:buChar char=""/>
              <a:tabLst>
                <a:tab pos="287020" algn="l"/>
              </a:tabLst>
            </a:pPr>
            <a:r>
              <a:rPr sz="2400" dirty="0">
                <a:latin typeface="Georgia"/>
                <a:cs typeface="Georgia"/>
              </a:rPr>
              <a:t>To </a:t>
            </a:r>
            <a:r>
              <a:rPr sz="2400" spc="-5" dirty="0">
                <a:latin typeface="Georgia"/>
                <a:cs typeface="Georgia"/>
              </a:rPr>
              <a:t>compose effective written </a:t>
            </a:r>
            <a:r>
              <a:rPr sz="2400" dirty="0">
                <a:latin typeface="Georgia"/>
                <a:cs typeface="Georgia"/>
              </a:rPr>
              <a:t>or </a:t>
            </a:r>
            <a:r>
              <a:rPr sz="2400" spc="-5" dirty="0">
                <a:latin typeface="Georgia"/>
                <a:cs typeface="Georgia"/>
              </a:rPr>
              <a:t>oral messages, you </a:t>
            </a:r>
            <a:r>
              <a:rPr sz="2400" spc="-40" dirty="0">
                <a:latin typeface="Georgia"/>
                <a:cs typeface="Georgia"/>
              </a:rPr>
              <a:t>must  </a:t>
            </a:r>
            <a:r>
              <a:rPr sz="2400" dirty="0">
                <a:latin typeface="Georgia"/>
                <a:cs typeface="Georgia"/>
              </a:rPr>
              <a:t>apply </a:t>
            </a:r>
            <a:r>
              <a:rPr sz="2400" spc="-5" dirty="0">
                <a:latin typeface="Georgia"/>
                <a:cs typeface="Georgia"/>
              </a:rPr>
              <a:t>certain communication principles. </a:t>
            </a:r>
            <a:r>
              <a:rPr sz="2400" dirty="0">
                <a:latin typeface="Georgia"/>
                <a:cs typeface="Georgia"/>
              </a:rPr>
              <a:t>These </a:t>
            </a:r>
            <a:r>
              <a:rPr sz="2400" spc="-5" dirty="0">
                <a:latin typeface="Georgia"/>
                <a:cs typeface="Georgia"/>
              </a:rPr>
              <a:t>principles  provide guidelines </a:t>
            </a:r>
            <a:r>
              <a:rPr sz="2400" spc="-10" dirty="0">
                <a:latin typeface="Georgia"/>
                <a:cs typeface="Georgia"/>
              </a:rPr>
              <a:t>for </a:t>
            </a:r>
            <a:r>
              <a:rPr sz="2400" spc="-5" dirty="0">
                <a:latin typeface="Georgia"/>
                <a:cs typeface="Georgia"/>
              </a:rPr>
              <a:t>choice of content </a:t>
            </a:r>
            <a:r>
              <a:rPr sz="2400" dirty="0">
                <a:latin typeface="Georgia"/>
                <a:cs typeface="Georgia"/>
              </a:rPr>
              <a:t>and </a:t>
            </a:r>
            <a:r>
              <a:rPr sz="2400" spc="-5" dirty="0">
                <a:latin typeface="Georgia"/>
                <a:cs typeface="Georgia"/>
              </a:rPr>
              <a:t>style </a:t>
            </a:r>
            <a:r>
              <a:rPr sz="2400" dirty="0">
                <a:latin typeface="Georgia"/>
                <a:cs typeface="Georgia"/>
              </a:rPr>
              <a:t>of  </a:t>
            </a:r>
            <a:r>
              <a:rPr sz="2400" spc="-5" dirty="0">
                <a:latin typeface="Georgia"/>
                <a:cs typeface="Georgia"/>
              </a:rPr>
              <a:t>presentation, </a:t>
            </a:r>
            <a:r>
              <a:rPr sz="2400" dirty="0">
                <a:latin typeface="Georgia"/>
                <a:cs typeface="Georgia"/>
              </a:rPr>
              <a:t>adapted </a:t>
            </a:r>
            <a:r>
              <a:rPr sz="2400" spc="-5" dirty="0">
                <a:latin typeface="Georgia"/>
                <a:cs typeface="Georgia"/>
              </a:rPr>
              <a:t>to the purpose </a:t>
            </a:r>
            <a:r>
              <a:rPr sz="2400" dirty="0">
                <a:latin typeface="Georgia"/>
                <a:cs typeface="Georgia"/>
              </a:rPr>
              <a:t>and receiver of </a:t>
            </a:r>
            <a:r>
              <a:rPr sz="2400" spc="-5" dirty="0">
                <a:latin typeface="Georgia"/>
                <a:cs typeface="Georgia"/>
              </a:rPr>
              <a:t>your  message. </a:t>
            </a:r>
            <a:r>
              <a:rPr sz="2400" dirty="0">
                <a:latin typeface="Georgia"/>
                <a:cs typeface="Georgia"/>
              </a:rPr>
              <a:t>Called </a:t>
            </a:r>
            <a:r>
              <a:rPr sz="2400" spc="-5" dirty="0">
                <a:latin typeface="Georgia"/>
                <a:cs typeface="Georgia"/>
              </a:rPr>
              <a:t>the “seven C’s,” they </a:t>
            </a:r>
            <a:r>
              <a:rPr sz="2400" dirty="0">
                <a:latin typeface="Georgia"/>
                <a:cs typeface="Georgia"/>
              </a:rPr>
              <a:t>are </a:t>
            </a:r>
            <a:r>
              <a:rPr sz="2400" spc="-5" dirty="0">
                <a:latin typeface="Georgia"/>
                <a:cs typeface="Georgia"/>
              </a:rPr>
              <a:t>completeness,  conciseness, consideration, concreteness, </a:t>
            </a:r>
            <a:r>
              <a:rPr sz="2400" dirty="0">
                <a:latin typeface="Georgia"/>
                <a:cs typeface="Georgia"/>
              </a:rPr>
              <a:t>clarity,  </a:t>
            </a:r>
            <a:r>
              <a:rPr sz="2400" spc="-5" dirty="0">
                <a:latin typeface="Georgia"/>
                <a:cs typeface="Georgia"/>
              </a:rPr>
              <a:t>courtesy, </a:t>
            </a:r>
            <a:r>
              <a:rPr sz="2400" dirty="0">
                <a:latin typeface="Georgia"/>
                <a:cs typeface="Georgia"/>
              </a:rPr>
              <a:t>and</a:t>
            </a:r>
            <a:r>
              <a:rPr sz="2400" spc="-25" dirty="0">
                <a:latin typeface="Georgia"/>
                <a:cs typeface="Georgia"/>
              </a:rPr>
              <a:t> </a:t>
            </a:r>
            <a:r>
              <a:rPr sz="2400" spc="-5" dirty="0">
                <a:latin typeface="Georgia"/>
                <a:cs typeface="Georgia"/>
              </a:rPr>
              <a:t>correctness.</a:t>
            </a:r>
            <a:endParaRPr sz="2400">
              <a:latin typeface="Georgia"/>
              <a:cs typeface="Georgia"/>
            </a:endParaRPr>
          </a:p>
          <a:p>
            <a:pPr>
              <a:spcBef>
                <a:spcPts val="40"/>
              </a:spcBef>
              <a:buClr>
                <a:srgbClr val="0AD0D9"/>
              </a:buClr>
              <a:buFont typeface="Arial"/>
              <a:buChar char=""/>
            </a:pPr>
            <a:endParaRPr sz="2950">
              <a:latin typeface="Times New Roman"/>
              <a:cs typeface="Times New Roman"/>
            </a:endParaRPr>
          </a:p>
          <a:p>
            <a:pPr marL="287020" marR="5080" indent="-274320" algn="just">
              <a:lnSpc>
                <a:spcPct val="80000"/>
              </a:lnSpc>
              <a:buClr>
                <a:srgbClr val="0AD0D9"/>
              </a:buClr>
              <a:buSzPct val="93750"/>
              <a:buFont typeface="Arial"/>
              <a:buChar char=""/>
              <a:tabLst>
                <a:tab pos="287020" algn="l"/>
              </a:tabLst>
            </a:pPr>
            <a:r>
              <a:rPr sz="2400" spc="90" dirty="0">
                <a:latin typeface="Times New Roman"/>
                <a:cs typeface="Times New Roman"/>
              </a:rPr>
              <a:t>The </a:t>
            </a:r>
            <a:r>
              <a:rPr sz="2400" spc="-40" dirty="0">
                <a:latin typeface="Times New Roman"/>
                <a:cs typeface="Times New Roman"/>
              </a:rPr>
              <a:t>7 </a:t>
            </a:r>
            <a:r>
              <a:rPr sz="2400" spc="-5" dirty="0">
                <a:latin typeface="Times New Roman"/>
                <a:cs typeface="Times New Roman"/>
              </a:rPr>
              <a:t>Cs </a:t>
            </a:r>
            <a:r>
              <a:rPr sz="2400" spc="70" dirty="0">
                <a:latin typeface="Times New Roman"/>
                <a:cs typeface="Times New Roman"/>
              </a:rPr>
              <a:t>provide </a:t>
            </a:r>
            <a:r>
              <a:rPr sz="2400" spc="85" dirty="0">
                <a:latin typeface="Times New Roman"/>
                <a:cs typeface="Times New Roman"/>
              </a:rPr>
              <a:t>a </a:t>
            </a:r>
            <a:r>
              <a:rPr sz="2400" spc="70" dirty="0">
                <a:latin typeface="Times New Roman"/>
                <a:cs typeface="Times New Roman"/>
              </a:rPr>
              <a:t>checklist </a:t>
            </a:r>
            <a:r>
              <a:rPr sz="2400" spc="45" dirty="0">
                <a:latin typeface="Times New Roman"/>
                <a:cs typeface="Times New Roman"/>
              </a:rPr>
              <a:t>for </a:t>
            </a:r>
            <a:r>
              <a:rPr sz="2400" spc="95" dirty="0">
                <a:latin typeface="Times New Roman"/>
                <a:cs typeface="Times New Roman"/>
              </a:rPr>
              <a:t>making </a:t>
            </a:r>
            <a:r>
              <a:rPr sz="2400" spc="90" dirty="0">
                <a:latin typeface="Times New Roman"/>
                <a:cs typeface="Times New Roman"/>
              </a:rPr>
              <a:t>sure </a:t>
            </a:r>
            <a:r>
              <a:rPr sz="2400" spc="155" dirty="0">
                <a:latin typeface="Times New Roman"/>
                <a:cs typeface="Times New Roman"/>
              </a:rPr>
              <a:t>that </a:t>
            </a:r>
            <a:r>
              <a:rPr sz="2400" spc="25" dirty="0">
                <a:latin typeface="Times New Roman"/>
                <a:cs typeface="Times New Roman"/>
              </a:rPr>
              <a:t>your  </a:t>
            </a:r>
            <a:r>
              <a:rPr sz="2400" spc="90" dirty="0">
                <a:latin typeface="Times New Roman"/>
                <a:cs typeface="Times New Roman"/>
              </a:rPr>
              <a:t>meetings, </a:t>
            </a:r>
            <a:r>
              <a:rPr sz="2400" spc="60" dirty="0">
                <a:latin typeface="Times New Roman"/>
                <a:cs typeface="Times New Roman"/>
              </a:rPr>
              <a:t>emails, </a:t>
            </a:r>
            <a:r>
              <a:rPr sz="2400" spc="70" dirty="0">
                <a:latin typeface="Times New Roman"/>
                <a:cs typeface="Times New Roman"/>
              </a:rPr>
              <a:t>conference </a:t>
            </a:r>
            <a:r>
              <a:rPr sz="2400" spc="25" dirty="0">
                <a:latin typeface="Times New Roman"/>
                <a:cs typeface="Times New Roman"/>
              </a:rPr>
              <a:t>calls, </a:t>
            </a:r>
            <a:r>
              <a:rPr sz="2400" spc="90" dirty="0">
                <a:latin typeface="Times New Roman"/>
                <a:cs typeface="Times New Roman"/>
              </a:rPr>
              <a:t>reports, </a:t>
            </a:r>
            <a:r>
              <a:rPr sz="2400" spc="145" dirty="0">
                <a:latin typeface="Times New Roman"/>
                <a:cs typeface="Times New Roman"/>
              </a:rPr>
              <a:t>and  </a:t>
            </a:r>
            <a:r>
              <a:rPr sz="2400" spc="105" dirty="0">
                <a:latin typeface="Times New Roman"/>
                <a:cs typeface="Times New Roman"/>
              </a:rPr>
              <a:t>presentations </a:t>
            </a:r>
            <a:r>
              <a:rPr sz="2400" spc="85" dirty="0">
                <a:latin typeface="Times New Roman"/>
                <a:cs typeface="Times New Roman"/>
              </a:rPr>
              <a:t>are </a:t>
            </a:r>
            <a:r>
              <a:rPr sz="2400" spc="15" dirty="0">
                <a:latin typeface="Times New Roman"/>
                <a:cs typeface="Times New Roman"/>
              </a:rPr>
              <a:t>well </a:t>
            </a:r>
            <a:r>
              <a:rPr sz="2400" spc="110" dirty="0">
                <a:latin typeface="Times New Roman"/>
                <a:cs typeface="Times New Roman"/>
              </a:rPr>
              <a:t>constructed </a:t>
            </a:r>
            <a:r>
              <a:rPr sz="2400" spc="145" dirty="0">
                <a:latin typeface="Times New Roman"/>
                <a:cs typeface="Times New Roman"/>
              </a:rPr>
              <a:t>and </a:t>
            </a:r>
            <a:r>
              <a:rPr sz="2400" spc="70" dirty="0">
                <a:latin typeface="Times New Roman"/>
                <a:cs typeface="Times New Roman"/>
              </a:rPr>
              <a:t>clear </a:t>
            </a:r>
            <a:r>
              <a:rPr sz="2400" dirty="0">
                <a:latin typeface="Times New Roman"/>
                <a:cs typeface="Times New Roman"/>
              </a:rPr>
              <a:t>– </a:t>
            </a:r>
            <a:r>
              <a:rPr sz="2400" spc="65" dirty="0">
                <a:latin typeface="Times New Roman"/>
                <a:cs typeface="Times New Roman"/>
              </a:rPr>
              <a:t>so your  </a:t>
            </a:r>
            <a:r>
              <a:rPr sz="2400" spc="95" dirty="0">
                <a:latin typeface="Times New Roman"/>
                <a:cs typeface="Times New Roman"/>
              </a:rPr>
              <a:t>audience</a:t>
            </a:r>
            <a:r>
              <a:rPr sz="2400" spc="-455" dirty="0">
                <a:latin typeface="Times New Roman"/>
                <a:cs typeface="Times New Roman"/>
              </a:rPr>
              <a:t> </a:t>
            </a:r>
            <a:r>
              <a:rPr sz="2400" spc="65" dirty="0">
                <a:latin typeface="Times New Roman"/>
                <a:cs typeface="Times New Roman"/>
              </a:rPr>
              <a:t>gets your </a:t>
            </a:r>
            <a:r>
              <a:rPr sz="2400" spc="60" dirty="0">
                <a:latin typeface="Times New Roman"/>
                <a:cs typeface="Times New Roman"/>
              </a:rPr>
              <a:t>message.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5141" y="1876171"/>
            <a:ext cx="8512175" cy="2548775"/>
          </a:xfrm>
          <a:prstGeom prst="rect">
            <a:avLst/>
          </a:prstGeom>
        </p:spPr>
        <p:txBody>
          <a:bodyPr vert="horz" wrap="square" lIns="0" tIns="85725" rIns="0" bIns="0" rtlCol="0">
            <a:spAutoFit/>
          </a:bodyPr>
          <a:lstStyle/>
          <a:p>
            <a:pPr marL="12700">
              <a:spcBef>
                <a:spcPts val="675"/>
              </a:spcBef>
            </a:pPr>
            <a:r>
              <a:rPr sz="2400" b="1" spc="85" dirty="0">
                <a:latin typeface="Times New Roman"/>
                <a:cs typeface="Times New Roman"/>
              </a:rPr>
              <a:t>Make</a:t>
            </a:r>
            <a:r>
              <a:rPr sz="2400" b="1" spc="-120" dirty="0">
                <a:latin typeface="Times New Roman"/>
                <a:cs typeface="Times New Roman"/>
              </a:rPr>
              <a:t> </a:t>
            </a:r>
            <a:r>
              <a:rPr sz="2400" b="1" spc="185" dirty="0">
                <a:latin typeface="Times New Roman"/>
                <a:cs typeface="Times New Roman"/>
              </a:rPr>
              <a:t>the</a:t>
            </a:r>
            <a:r>
              <a:rPr sz="2400" b="1" spc="-100" dirty="0">
                <a:latin typeface="Times New Roman"/>
                <a:cs typeface="Times New Roman"/>
              </a:rPr>
              <a:t> </a:t>
            </a:r>
            <a:r>
              <a:rPr sz="2400" b="1" spc="135" dirty="0">
                <a:latin typeface="Times New Roman"/>
                <a:cs typeface="Times New Roman"/>
              </a:rPr>
              <a:t>following</a:t>
            </a:r>
            <a:r>
              <a:rPr sz="2400" b="1" spc="-75" dirty="0">
                <a:latin typeface="Times New Roman"/>
                <a:cs typeface="Times New Roman"/>
              </a:rPr>
              <a:t> </a:t>
            </a:r>
            <a:r>
              <a:rPr sz="2400" b="1" spc="170" dirty="0">
                <a:latin typeface="Times New Roman"/>
                <a:cs typeface="Times New Roman"/>
              </a:rPr>
              <a:t>sentences</a:t>
            </a:r>
            <a:r>
              <a:rPr sz="2400" b="1" spc="-145" dirty="0">
                <a:latin typeface="Times New Roman"/>
                <a:cs typeface="Times New Roman"/>
              </a:rPr>
              <a:t> </a:t>
            </a:r>
            <a:r>
              <a:rPr sz="2400" b="1" spc="120" dirty="0">
                <a:latin typeface="Times New Roman"/>
                <a:cs typeface="Times New Roman"/>
              </a:rPr>
              <a:t>concise:</a:t>
            </a:r>
            <a:endParaRPr sz="2400">
              <a:latin typeface="Times New Roman"/>
              <a:cs typeface="Times New Roman"/>
            </a:endParaRPr>
          </a:p>
          <a:p>
            <a:pPr marL="287020" marR="290830" indent="-274320">
              <a:spcBef>
                <a:spcPts val="575"/>
              </a:spcBef>
              <a:buClr>
                <a:srgbClr val="0AD0D9"/>
              </a:buClr>
              <a:buSzPct val="93750"/>
              <a:buFont typeface="Arial"/>
              <a:buChar char=""/>
              <a:tabLst>
                <a:tab pos="287020" algn="l"/>
              </a:tabLst>
            </a:pPr>
            <a:r>
              <a:rPr sz="2400" spc="-20" dirty="0">
                <a:latin typeface="Times New Roman"/>
                <a:cs typeface="Times New Roman"/>
              </a:rPr>
              <a:t>If </a:t>
            </a:r>
            <a:r>
              <a:rPr sz="2400" spc="20" dirty="0">
                <a:latin typeface="Times New Roman"/>
                <a:cs typeface="Times New Roman"/>
              </a:rPr>
              <a:t>we </a:t>
            </a:r>
            <a:r>
              <a:rPr sz="2400" spc="105" dirty="0">
                <a:latin typeface="Times New Roman"/>
                <a:cs typeface="Times New Roman"/>
              </a:rPr>
              <a:t>plan </a:t>
            </a:r>
            <a:r>
              <a:rPr sz="2400" spc="145" dirty="0">
                <a:latin typeface="Times New Roman"/>
                <a:cs typeface="Times New Roman"/>
              </a:rPr>
              <a:t>on </a:t>
            </a:r>
            <a:r>
              <a:rPr sz="2400" spc="75" dirty="0">
                <a:latin typeface="Times New Roman"/>
                <a:cs typeface="Times New Roman"/>
              </a:rPr>
              <a:t>showing </a:t>
            </a:r>
            <a:r>
              <a:rPr sz="2400" spc="140" dirty="0">
                <a:latin typeface="Times New Roman"/>
                <a:cs typeface="Times New Roman"/>
              </a:rPr>
              <a:t>an </a:t>
            </a:r>
            <a:r>
              <a:rPr sz="2400" spc="105" dirty="0">
                <a:latin typeface="Times New Roman"/>
                <a:cs typeface="Times New Roman"/>
              </a:rPr>
              <a:t>improvement </a:t>
            </a:r>
            <a:r>
              <a:rPr sz="2400" spc="20" dirty="0">
                <a:latin typeface="Times New Roman"/>
                <a:cs typeface="Times New Roman"/>
              </a:rPr>
              <a:t>of </a:t>
            </a:r>
            <a:r>
              <a:rPr sz="2400" spc="25" dirty="0">
                <a:latin typeface="Times New Roman"/>
                <a:cs typeface="Times New Roman"/>
              </a:rPr>
              <a:t>20 </a:t>
            </a:r>
            <a:r>
              <a:rPr sz="2400" spc="95" dirty="0">
                <a:latin typeface="Times New Roman"/>
                <a:cs typeface="Times New Roman"/>
              </a:rPr>
              <a:t>percent, </a:t>
            </a:r>
            <a:r>
              <a:rPr sz="2400" spc="20" dirty="0">
                <a:latin typeface="Times New Roman"/>
                <a:cs typeface="Times New Roman"/>
              </a:rPr>
              <a:t>we </a:t>
            </a:r>
            <a:r>
              <a:rPr sz="2400" spc="-380" dirty="0">
                <a:latin typeface="Times New Roman"/>
                <a:cs typeface="Times New Roman"/>
              </a:rPr>
              <a:t>will  </a:t>
            </a:r>
            <a:r>
              <a:rPr sz="2400" spc="125" dirty="0">
                <a:latin typeface="Times New Roman"/>
                <a:cs typeface="Times New Roman"/>
              </a:rPr>
              <a:t>need</a:t>
            </a:r>
            <a:r>
              <a:rPr sz="2400" spc="-20" dirty="0">
                <a:latin typeface="Times New Roman"/>
                <a:cs typeface="Times New Roman"/>
              </a:rPr>
              <a:t> </a:t>
            </a:r>
            <a:r>
              <a:rPr sz="2400" spc="120" dirty="0">
                <a:latin typeface="Times New Roman"/>
                <a:cs typeface="Times New Roman"/>
              </a:rPr>
              <a:t>to</a:t>
            </a:r>
            <a:r>
              <a:rPr sz="2400" spc="-125" dirty="0">
                <a:latin typeface="Times New Roman"/>
                <a:cs typeface="Times New Roman"/>
              </a:rPr>
              <a:t> </a:t>
            </a:r>
            <a:r>
              <a:rPr sz="2400" spc="70" dirty="0">
                <a:latin typeface="Times New Roman"/>
                <a:cs typeface="Times New Roman"/>
              </a:rPr>
              <a:t>advance</a:t>
            </a:r>
            <a:r>
              <a:rPr sz="2400" spc="-50" dirty="0">
                <a:latin typeface="Times New Roman"/>
                <a:cs typeface="Times New Roman"/>
              </a:rPr>
              <a:t> </a:t>
            </a:r>
            <a:r>
              <a:rPr sz="2400" spc="65" dirty="0">
                <a:latin typeface="Times New Roman"/>
                <a:cs typeface="Times New Roman"/>
              </a:rPr>
              <a:t>forward</a:t>
            </a:r>
            <a:r>
              <a:rPr sz="2400" dirty="0">
                <a:latin typeface="Times New Roman"/>
                <a:cs typeface="Times New Roman"/>
              </a:rPr>
              <a:t> </a:t>
            </a:r>
            <a:r>
              <a:rPr sz="2400" spc="105" dirty="0">
                <a:latin typeface="Times New Roman"/>
                <a:cs typeface="Times New Roman"/>
              </a:rPr>
              <a:t>in</a:t>
            </a:r>
            <a:r>
              <a:rPr sz="2400" spc="-105" dirty="0">
                <a:latin typeface="Times New Roman"/>
                <a:cs typeface="Times New Roman"/>
              </a:rPr>
              <a:t> </a:t>
            </a:r>
            <a:r>
              <a:rPr sz="2400" spc="125" dirty="0">
                <a:latin typeface="Times New Roman"/>
                <a:cs typeface="Times New Roman"/>
              </a:rPr>
              <a:t>our</a:t>
            </a:r>
            <a:r>
              <a:rPr sz="2400" spc="-140" dirty="0">
                <a:latin typeface="Times New Roman"/>
                <a:cs typeface="Times New Roman"/>
              </a:rPr>
              <a:t> </a:t>
            </a:r>
            <a:r>
              <a:rPr sz="2400" spc="70" dirty="0">
                <a:latin typeface="Times New Roman"/>
                <a:cs typeface="Times New Roman"/>
              </a:rPr>
              <a:t>outlay</a:t>
            </a:r>
            <a:r>
              <a:rPr sz="2400" spc="-125" dirty="0">
                <a:latin typeface="Times New Roman"/>
                <a:cs typeface="Times New Roman"/>
              </a:rPr>
              <a:t> </a:t>
            </a:r>
            <a:r>
              <a:rPr sz="2400" spc="145" dirty="0">
                <a:latin typeface="Times New Roman"/>
                <a:cs typeface="Times New Roman"/>
              </a:rPr>
              <a:t>and</a:t>
            </a:r>
            <a:r>
              <a:rPr sz="2400" spc="-35" dirty="0">
                <a:latin typeface="Times New Roman"/>
                <a:cs typeface="Times New Roman"/>
              </a:rPr>
              <a:t> </a:t>
            </a:r>
            <a:r>
              <a:rPr sz="2400" spc="55" dirty="0">
                <a:latin typeface="Times New Roman"/>
                <a:cs typeface="Times New Roman"/>
              </a:rPr>
              <a:t>productivity.</a:t>
            </a:r>
            <a:endParaRPr sz="2400">
              <a:latin typeface="Times New Roman"/>
              <a:cs typeface="Times New Roman"/>
            </a:endParaRPr>
          </a:p>
          <a:p>
            <a:pPr>
              <a:spcBef>
                <a:spcPts val="10"/>
              </a:spcBef>
              <a:buClr>
                <a:srgbClr val="0AD0D9"/>
              </a:buClr>
              <a:buFont typeface="Arial"/>
              <a:buChar char=""/>
            </a:pPr>
            <a:endParaRPr sz="3500">
              <a:latin typeface="Times New Roman"/>
              <a:cs typeface="Times New Roman"/>
            </a:endParaRPr>
          </a:p>
          <a:p>
            <a:pPr marL="287020" marR="5080" indent="-274320">
              <a:buClr>
                <a:srgbClr val="0AD0D9"/>
              </a:buClr>
              <a:buSzPct val="93750"/>
              <a:buFont typeface="Arial"/>
              <a:buChar char=""/>
              <a:tabLst>
                <a:tab pos="287020" algn="l"/>
              </a:tabLst>
            </a:pPr>
            <a:r>
              <a:rPr sz="2400" spc="90" dirty="0">
                <a:latin typeface="Times New Roman"/>
                <a:cs typeface="Times New Roman"/>
              </a:rPr>
              <a:t>The</a:t>
            </a:r>
            <a:r>
              <a:rPr sz="2400" spc="-105" dirty="0">
                <a:latin typeface="Times New Roman"/>
                <a:cs typeface="Times New Roman"/>
              </a:rPr>
              <a:t> </a:t>
            </a:r>
            <a:r>
              <a:rPr sz="2400" spc="130" dirty="0">
                <a:latin typeface="Times New Roman"/>
                <a:cs typeface="Times New Roman"/>
              </a:rPr>
              <a:t>students</a:t>
            </a:r>
            <a:r>
              <a:rPr sz="2400" spc="-90" dirty="0">
                <a:latin typeface="Times New Roman"/>
                <a:cs typeface="Times New Roman"/>
              </a:rPr>
              <a:t> </a:t>
            </a:r>
            <a:r>
              <a:rPr sz="2400" spc="145" dirty="0">
                <a:latin typeface="Times New Roman"/>
                <a:cs typeface="Times New Roman"/>
              </a:rPr>
              <a:t>and</a:t>
            </a:r>
            <a:r>
              <a:rPr sz="2400" spc="-20" dirty="0">
                <a:latin typeface="Times New Roman"/>
                <a:cs typeface="Times New Roman"/>
              </a:rPr>
              <a:t> </a:t>
            </a:r>
            <a:r>
              <a:rPr sz="2400" spc="145" dirty="0">
                <a:latin typeface="Times New Roman"/>
                <a:cs typeface="Times New Roman"/>
              </a:rPr>
              <a:t>the</a:t>
            </a:r>
            <a:r>
              <a:rPr sz="2400" spc="-75" dirty="0">
                <a:latin typeface="Times New Roman"/>
                <a:cs typeface="Times New Roman"/>
              </a:rPr>
              <a:t> </a:t>
            </a:r>
            <a:r>
              <a:rPr sz="2400" spc="50" dirty="0">
                <a:latin typeface="Times New Roman"/>
                <a:cs typeface="Times New Roman"/>
              </a:rPr>
              <a:t>faculty</a:t>
            </a:r>
            <a:r>
              <a:rPr sz="2400" spc="-120" dirty="0">
                <a:latin typeface="Times New Roman"/>
                <a:cs typeface="Times New Roman"/>
              </a:rPr>
              <a:t> </a:t>
            </a:r>
            <a:r>
              <a:rPr sz="2400" spc="95" dirty="0">
                <a:latin typeface="Times New Roman"/>
                <a:cs typeface="Times New Roman"/>
              </a:rPr>
              <a:t>cooperated</a:t>
            </a:r>
            <a:r>
              <a:rPr sz="2400" spc="-25" dirty="0">
                <a:latin typeface="Times New Roman"/>
                <a:cs typeface="Times New Roman"/>
              </a:rPr>
              <a:t> </a:t>
            </a:r>
            <a:r>
              <a:rPr sz="2400" spc="105" dirty="0">
                <a:latin typeface="Times New Roman"/>
                <a:cs typeface="Times New Roman"/>
              </a:rPr>
              <a:t>together</a:t>
            </a:r>
            <a:r>
              <a:rPr sz="2400" spc="-100" dirty="0">
                <a:latin typeface="Times New Roman"/>
                <a:cs typeface="Times New Roman"/>
              </a:rPr>
              <a:t> </a:t>
            </a:r>
            <a:r>
              <a:rPr sz="2400" spc="120" dirty="0">
                <a:latin typeface="Times New Roman"/>
                <a:cs typeface="Times New Roman"/>
              </a:rPr>
              <a:t>to</a:t>
            </a:r>
            <a:r>
              <a:rPr sz="2400" spc="-105" dirty="0">
                <a:latin typeface="Times New Roman"/>
                <a:cs typeface="Times New Roman"/>
              </a:rPr>
              <a:t> </a:t>
            </a:r>
            <a:r>
              <a:rPr sz="2400" spc="50" dirty="0">
                <a:latin typeface="Times New Roman"/>
                <a:cs typeface="Times New Roman"/>
              </a:rPr>
              <a:t>devise</a:t>
            </a:r>
            <a:r>
              <a:rPr sz="2400" spc="-120" dirty="0">
                <a:latin typeface="Times New Roman"/>
                <a:cs typeface="Times New Roman"/>
              </a:rPr>
              <a:t> </a:t>
            </a:r>
            <a:r>
              <a:rPr sz="2400" spc="-204" dirty="0">
                <a:latin typeface="Times New Roman"/>
                <a:cs typeface="Times New Roman"/>
              </a:rPr>
              <a:t>and  </a:t>
            </a:r>
            <a:r>
              <a:rPr sz="2400" spc="65" dirty="0">
                <a:latin typeface="Times New Roman"/>
                <a:cs typeface="Times New Roman"/>
              </a:rPr>
              <a:t>develop</a:t>
            </a:r>
            <a:r>
              <a:rPr sz="2400" spc="-125" dirty="0">
                <a:latin typeface="Times New Roman"/>
                <a:cs typeface="Times New Roman"/>
              </a:rPr>
              <a:t> </a:t>
            </a:r>
            <a:r>
              <a:rPr sz="2400" spc="85" dirty="0">
                <a:latin typeface="Times New Roman"/>
                <a:cs typeface="Times New Roman"/>
              </a:rPr>
              <a:t>a</a:t>
            </a:r>
            <a:r>
              <a:rPr sz="2400" spc="-85" dirty="0">
                <a:latin typeface="Times New Roman"/>
                <a:cs typeface="Times New Roman"/>
              </a:rPr>
              <a:t> </a:t>
            </a:r>
            <a:r>
              <a:rPr sz="2400" spc="60" dirty="0">
                <a:latin typeface="Times New Roman"/>
                <a:cs typeface="Times New Roman"/>
              </a:rPr>
              <a:t>totally</a:t>
            </a:r>
            <a:r>
              <a:rPr sz="2400" spc="-90" dirty="0">
                <a:latin typeface="Times New Roman"/>
                <a:cs typeface="Times New Roman"/>
              </a:rPr>
              <a:t> </a:t>
            </a:r>
            <a:r>
              <a:rPr sz="2400" spc="120" dirty="0">
                <a:latin typeface="Times New Roman"/>
                <a:cs typeface="Times New Roman"/>
              </a:rPr>
              <a:t>unique</a:t>
            </a:r>
            <a:r>
              <a:rPr sz="2400" spc="-95" dirty="0">
                <a:latin typeface="Times New Roman"/>
                <a:cs typeface="Times New Roman"/>
              </a:rPr>
              <a:t> </a:t>
            </a:r>
            <a:r>
              <a:rPr sz="2400" spc="105" dirty="0">
                <a:latin typeface="Times New Roman"/>
                <a:cs typeface="Times New Roman"/>
              </a:rPr>
              <a:t>forum</a:t>
            </a:r>
            <a:r>
              <a:rPr sz="2400" spc="-60" dirty="0">
                <a:latin typeface="Times New Roman"/>
                <a:cs typeface="Times New Roman"/>
              </a:rPr>
              <a:t> </a:t>
            </a:r>
            <a:r>
              <a:rPr sz="2400" spc="45" dirty="0">
                <a:latin typeface="Times New Roman"/>
                <a:cs typeface="Times New Roman"/>
              </a:rPr>
              <a:t>for</a:t>
            </a:r>
            <a:r>
              <a:rPr sz="2400" spc="-145" dirty="0">
                <a:latin typeface="Times New Roman"/>
                <a:cs typeface="Times New Roman"/>
              </a:rPr>
              <a:t> </a:t>
            </a:r>
            <a:r>
              <a:rPr sz="2400" spc="65" dirty="0">
                <a:latin typeface="Times New Roman"/>
                <a:cs typeface="Times New Roman"/>
              </a:rPr>
              <a:t>discussion.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105659" y="729437"/>
            <a:ext cx="5978525"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CONSIDERATION</a:t>
            </a:r>
            <a:endParaRPr sz="5000">
              <a:latin typeface="Georgia"/>
              <a:cs typeface="Georgia"/>
            </a:endParaRPr>
          </a:p>
        </p:txBody>
      </p:sp>
      <p:sp>
        <p:nvSpPr>
          <p:cNvPr id="8" name="object 8"/>
          <p:cNvSpPr txBox="1"/>
          <p:nvPr/>
        </p:nvSpPr>
        <p:spPr>
          <a:xfrm>
            <a:off x="381000" y="1952080"/>
            <a:ext cx="11183158" cy="4029949"/>
          </a:xfrm>
          <a:prstGeom prst="rect">
            <a:avLst/>
          </a:prstGeom>
        </p:spPr>
        <p:txBody>
          <a:bodyPr vert="horz" wrap="square" lIns="0" tIns="13335" rIns="0" bIns="0" rtlCol="0">
            <a:spAutoFit/>
          </a:bodyPr>
          <a:lstStyle/>
          <a:p>
            <a:pPr marL="286385" marR="5080" indent="-274320" algn="just">
              <a:spcBef>
                <a:spcPts val="105"/>
              </a:spcBef>
            </a:pPr>
            <a:r>
              <a:rPr sz="2600" spc="-5" dirty="0">
                <a:latin typeface="Georgia"/>
                <a:cs typeface="Georgia"/>
              </a:rPr>
              <a:t>Consideration means preparing every </a:t>
            </a:r>
            <a:r>
              <a:rPr sz="2600" dirty="0">
                <a:latin typeface="Georgia"/>
                <a:cs typeface="Georgia"/>
              </a:rPr>
              <a:t>message </a:t>
            </a:r>
            <a:r>
              <a:rPr sz="2600" spc="-5" dirty="0">
                <a:latin typeface="Georgia"/>
                <a:cs typeface="Georgia"/>
              </a:rPr>
              <a:t>with  the </a:t>
            </a:r>
            <a:r>
              <a:rPr sz="2600" dirty="0">
                <a:latin typeface="Georgia"/>
                <a:cs typeface="Georgia"/>
              </a:rPr>
              <a:t>message </a:t>
            </a:r>
            <a:r>
              <a:rPr sz="2600" spc="-5" dirty="0">
                <a:latin typeface="Georgia"/>
                <a:cs typeface="Georgia"/>
              </a:rPr>
              <a:t>receivers </a:t>
            </a:r>
            <a:r>
              <a:rPr sz="2600" dirty="0">
                <a:latin typeface="Georgia"/>
                <a:cs typeface="Georgia"/>
              </a:rPr>
              <a:t>in </a:t>
            </a:r>
            <a:r>
              <a:rPr sz="2600" spc="-5" dirty="0">
                <a:latin typeface="Georgia"/>
                <a:cs typeface="Georgia"/>
              </a:rPr>
              <a:t>mind; try </a:t>
            </a:r>
            <a:r>
              <a:rPr sz="2600" spc="-10" dirty="0">
                <a:latin typeface="Georgia"/>
                <a:cs typeface="Georgia"/>
              </a:rPr>
              <a:t>to </a:t>
            </a:r>
            <a:r>
              <a:rPr sz="2600" spc="-5" dirty="0">
                <a:latin typeface="Georgia"/>
                <a:cs typeface="Georgia"/>
              </a:rPr>
              <a:t>put yourself </a:t>
            </a:r>
            <a:r>
              <a:rPr sz="2600" spc="5" dirty="0">
                <a:latin typeface="Georgia"/>
                <a:cs typeface="Georgia"/>
              </a:rPr>
              <a:t>in  </a:t>
            </a:r>
            <a:r>
              <a:rPr sz="2600" dirty="0">
                <a:latin typeface="Georgia"/>
                <a:cs typeface="Georgia"/>
              </a:rPr>
              <a:t>their </a:t>
            </a:r>
            <a:r>
              <a:rPr sz="2600" spc="-5" dirty="0">
                <a:latin typeface="Georgia"/>
                <a:cs typeface="Georgia"/>
              </a:rPr>
              <a:t>place. </a:t>
            </a:r>
            <a:r>
              <a:rPr sz="2600" dirty="0">
                <a:latin typeface="Georgia"/>
                <a:cs typeface="Georgia"/>
              </a:rPr>
              <a:t>You are </a:t>
            </a:r>
            <a:r>
              <a:rPr sz="2600" spc="-5" dirty="0">
                <a:latin typeface="Georgia"/>
                <a:cs typeface="Georgia"/>
              </a:rPr>
              <a:t>considerate, you </a:t>
            </a:r>
            <a:r>
              <a:rPr sz="2600" dirty="0">
                <a:latin typeface="Georgia"/>
                <a:cs typeface="Georgia"/>
              </a:rPr>
              <a:t>do </a:t>
            </a:r>
            <a:r>
              <a:rPr sz="2600" spc="-10" dirty="0">
                <a:latin typeface="Georgia"/>
                <a:cs typeface="Georgia"/>
              </a:rPr>
              <a:t>not </a:t>
            </a:r>
            <a:r>
              <a:rPr sz="2600" spc="-5" dirty="0">
                <a:latin typeface="Georgia"/>
                <a:cs typeface="Georgia"/>
              </a:rPr>
              <a:t>lose </a:t>
            </a:r>
            <a:r>
              <a:rPr sz="2600" dirty="0">
                <a:latin typeface="Georgia"/>
                <a:cs typeface="Georgia"/>
              </a:rPr>
              <a:t>your  temper, </a:t>
            </a:r>
            <a:r>
              <a:rPr sz="2600" spc="-5" dirty="0">
                <a:latin typeface="Georgia"/>
                <a:cs typeface="Georgia"/>
              </a:rPr>
              <a:t>you </a:t>
            </a:r>
            <a:r>
              <a:rPr sz="2600" dirty="0">
                <a:latin typeface="Georgia"/>
                <a:cs typeface="Georgia"/>
              </a:rPr>
              <a:t>do not </a:t>
            </a:r>
            <a:r>
              <a:rPr sz="2600" spc="-5" dirty="0">
                <a:latin typeface="Georgia"/>
                <a:cs typeface="Georgia"/>
              </a:rPr>
              <a:t>accuse and you do </a:t>
            </a:r>
            <a:r>
              <a:rPr sz="2600" dirty="0">
                <a:latin typeface="Georgia"/>
                <a:cs typeface="Georgia"/>
              </a:rPr>
              <a:t>not </a:t>
            </a:r>
            <a:r>
              <a:rPr sz="2600" spc="-5" dirty="0">
                <a:latin typeface="Georgia"/>
                <a:cs typeface="Georgia"/>
              </a:rPr>
              <a:t>charge  them without facts. the thoughtful </a:t>
            </a:r>
            <a:r>
              <a:rPr sz="2600" dirty="0">
                <a:latin typeface="Georgia"/>
                <a:cs typeface="Georgia"/>
              </a:rPr>
              <a:t>consideration </a:t>
            </a:r>
            <a:r>
              <a:rPr sz="2600" spc="5" dirty="0">
                <a:latin typeface="Georgia"/>
                <a:cs typeface="Georgia"/>
              </a:rPr>
              <a:t>is  </a:t>
            </a:r>
            <a:r>
              <a:rPr sz="2600" dirty="0">
                <a:latin typeface="Georgia"/>
                <a:cs typeface="Georgia"/>
              </a:rPr>
              <a:t>also </a:t>
            </a:r>
            <a:r>
              <a:rPr sz="2600" spc="-5" dirty="0">
                <a:latin typeface="Georgia"/>
                <a:cs typeface="Georgia"/>
              </a:rPr>
              <a:t>called</a:t>
            </a:r>
            <a:r>
              <a:rPr sz="2600" spc="-20" dirty="0">
                <a:latin typeface="Georgia"/>
                <a:cs typeface="Georgia"/>
              </a:rPr>
              <a:t> </a:t>
            </a:r>
            <a:r>
              <a:rPr sz="2600" dirty="0">
                <a:latin typeface="Georgia"/>
                <a:cs typeface="Georgia"/>
              </a:rPr>
              <a:t>“you-attitude”.</a:t>
            </a:r>
          </a:p>
          <a:p>
            <a:pPr>
              <a:lnSpc>
                <a:spcPct val="100000"/>
              </a:lnSpc>
            </a:pPr>
            <a:endParaRPr sz="3800" dirty="0">
              <a:latin typeface="Times New Roman"/>
              <a:cs typeface="Times New Roman"/>
            </a:endParaRPr>
          </a:p>
          <a:p>
            <a:pPr marL="287020" indent="-274320">
              <a:buClr>
                <a:srgbClr val="0AD0D9"/>
              </a:buClr>
              <a:buSzPct val="94230"/>
              <a:buFont typeface="Arial"/>
              <a:buChar char=""/>
              <a:tabLst>
                <a:tab pos="287020" algn="l"/>
              </a:tabLst>
            </a:pPr>
            <a:r>
              <a:rPr sz="2600" dirty="0">
                <a:latin typeface="Georgia"/>
                <a:cs typeface="Georgia"/>
              </a:rPr>
              <a:t>Focus on “You” instead of </a:t>
            </a:r>
            <a:r>
              <a:rPr sz="2600" spc="-5" dirty="0">
                <a:latin typeface="Georgia"/>
                <a:cs typeface="Georgia"/>
              </a:rPr>
              <a:t>“I” </a:t>
            </a:r>
            <a:r>
              <a:rPr sz="2600" dirty="0">
                <a:latin typeface="Georgia"/>
                <a:cs typeface="Georgia"/>
              </a:rPr>
              <a:t>and</a:t>
            </a:r>
            <a:r>
              <a:rPr sz="2600" spc="-65" dirty="0">
                <a:latin typeface="Georgia"/>
                <a:cs typeface="Georgia"/>
              </a:rPr>
              <a:t> </a:t>
            </a:r>
            <a:r>
              <a:rPr sz="2600" spc="-5" dirty="0">
                <a:latin typeface="Georgia"/>
                <a:cs typeface="Georgia"/>
              </a:rPr>
              <a:t>“We”.</a:t>
            </a:r>
            <a:endParaRPr sz="2600" dirty="0">
              <a:latin typeface="Georgia"/>
              <a:cs typeface="Georgia"/>
            </a:endParaRPr>
          </a:p>
          <a:p>
            <a:pPr marL="287020" indent="-274320">
              <a:spcBef>
                <a:spcPts val="625"/>
              </a:spcBef>
              <a:buClr>
                <a:srgbClr val="0AD0D9"/>
              </a:buClr>
              <a:buSzPct val="94230"/>
              <a:buFont typeface="Arial"/>
              <a:buChar char=""/>
              <a:tabLst>
                <a:tab pos="287020" algn="l"/>
              </a:tabLst>
            </a:pPr>
            <a:r>
              <a:rPr sz="2600" spc="-5" dirty="0">
                <a:latin typeface="Georgia"/>
                <a:cs typeface="Georgia"/>
              </a:rPr>
              <a:t>Show </a:t>
            </a:r>
            <a:r>
              <a:rPr sz="2600" dirty="0">
                <a:latin typeface="Georgia"/>
                <a:cs typeface="Georgia"/>
              </a:rPr>
              <a:t>audience benefit </a:t>
            </a:r>
            <a:r>
              <a:rPr sz="2600" spc="-5" dirty="0">
                <a:latin typeface="Georgia"/>
                <a:cs typeface="Georgia"/>
              </a:rPr>
              <a:t>or </a:t>
            </a:r>
            <a:r>
              <a:rPr sz="2600" dirty="0">
                <a:latin typeface="Georgia"/>
                <a:cs typeface="Georgia"/>
              </a:rPr>
              <a:t>interest in the</a:t>
            </a:r>
            <a:r>
              <a:rPr sz="2600" spc="-15" dirty="0">
                <a:latin typeface="Georgia"/>
                <a:cs typeface="Georgia"/>
              </a:rPr>
              <a:t> </a:t>
            </a:r>
            <a:r>
              <a:rPr sz="2600" dirty="0">
                <a:latin typeface="Georgia"/>
                <a:cs typeface="Georgia"/>
              </a:rPr>
              <a:t>receiver.</a:t>
            </a:r>
          </a:p>
          <a:p>
            <a:pPr marL="287020" indent="-274320">
              <a:spcBef>
                <a:spcPts val="625"/>
              </a:spcBef>
              <a:buClr>
                <a:srgbClr val="0AD0D9"/>
              </a:buClr>
              <a:buSzPct val="94230"/>
              <a:buFont typeface="Arial"/>
              <a:buChar char=""/>
              <a:tabLst>
                <a:tab pos="287020" algn="l"/>
              </a:tabLst>
            </a:pPr>
            <a:r>
              <a:rPr sz="2600" dirty="0">
                <a:latin typeface="Georgia"/>
                <a:cs typeface="Georgia"/>
              </a:rPr>
              <a:t>Emphasize </a:t>
            </a:r>
            <a:r>
              <a:rPr sz="2600" dirty="0" smtClean="0">
                <a:latin typeface="Georgia"/>
                <a:cs typeface="Georgia"/>
              </a:rPr>
              <a:t>positive</a:t>
            </a:r>
            <a:r>
              <a:rPr lang="en-US" sz="2600" dirty="0" smtClean="0">
                <a:latin typeface="Georgia"/>
                <a:cs typeface="Georgia"/>
              </a:rPr>
              <a:t> and</a:t>
            </a:r>
            <a:r>
              <a:rPr sz="2600" dirty="0" smtClean="0">
                <a:latin typeface="Georgia"/>
                <a:cs typeface="Georgia"/>
              </a:rPr>
              <a:t> </a:t>
            </a:r>
            <a:r>
              <a:rPr sz="2600" dirty="0">
                <a:latin typeface="Georgia"/>
                <a:cs typeface="Georgia"/>
              </a:rPr>
              <a:t>pleasant</a:t>
            </a:r>
            <a:r>
              <a:rPr sz="2600" spc="-25" dirty="0">
                <a:latin typeface="Georgia"/>
                <a:cs typeface="Georgia"/>
              </a:rPr>
              <a:t> </a:t>
            </a:r>
            <a:r>
              <a:rPr sz="2600" dirty="0">
                <a:latin typeface="Georgia"/>
                <a:cs typeface="Georgia"/>
              </a:rPr>
              <a:t>facts</a:t>
            </a:r>
            <a:r>
              <a:rPr sz="2600" dirty="0" smtClean="0">
                <a:latin typeface="Georgia"/>
                <a:cs typeface="Georgia"/>
              </a:rPr>
              <a:t>.</a:t>
            </a:r>
            <a:endParaRPr lang="en-US" sz="2600" dirty="0" smtClean="0">
              <a:latin typeface="Georgia"/>
              <a:cs typeface="Georgia"/>
            </a:endParaRPr>
          </a:p>
          <a:p>
            <a:pPr marL="287020" indent="-274320">
              <a:spcBef>
                <a:spcPts val="625"/>
              </a:spcBef>
              <a:buClr>
                <a:srgbClr val="0AD0D9"/>
              </a:buClr>
              <a:buSzPct val="94230"/>
              <a:buFont typeface="Arial"/>
              <a:buChar char=""/>
              <a:tabLst>
                <a:tab pos="287020" algn="l"/>
              </a:tabLst>
            </a:pPr>
            <a:r>
              <a:rPr lang="en-US" sz="2600" dirty="0" smtClean="0">
                <a:latin typeface="Georgia"/>
                <a:cs typeface="Georgia"/>
              </a:rPr>
              <a:t>Visualize readers` </a:t>
            </a:r>
            <a:r>
              <a:rPr lang="en-US" sz="2600" dirty="0" smtClean="0">
                <a:latin typeface="Georgia"/>
                <a:cs typeface="Georgia"/>
              </a:rPr>
              <a:t>problems, </a:t>
            </a:r>
            <a:r>
              <a:rPr lang="en-US" sz="2600" dirty="0" smtClean="0">
                <a:latin typeface="Georgia"/>
                <a:cs typeface="Georgia"/>
              </a:rPr>
              <a:t>desires, emotions and response.</a:t>
            </a:r>
            <a:endParaRPr sz="2600" dirty="0">
              <a:latin typeface="Georgia"/>
              <a:cs typeface="Georgi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554063"/>
            <a:ext cx="8007350" cy="520014"/>
          </a:xfrm>
          <a:prstGeom prst="rect">
            <a:avLst/>
          </a:prstGeom>
        </p:spPr>
        <p:txBody>
          <a:bodyPr vert="horz" wrap="square" lIns="0" tIns="12065" rIns="0" bIns="0" rtlCol="0" anchor="ctr">
            <a:spAutoFit/>
          </a:bodyPr>
          <a:lstStyle/>
          <a:p>
            <a:pPr marL="12700" marR="5080">
              <a:lnSpc>
                <a:spcPct val="100000"/>
              </a:lnSpc>
              <a:spcBef>
                <a:spcPts val="95"/>
              </a:spcBef>
            </a:pPr>
            <a:r>
              <a:rPr spc="-409" dirty="0">
                <a:latin typeface="Arial"/>
                <a:cs typeface="Arial"/>
              </a:rPr>
              <a:t>Focus </a:t>
            </a:r>
            <a:r>
              <a:rPr spc="-155" dirty="0">
                <a:latin typeface="Arial"/>
                <a:cs typeface="Arial"/>
              </a:rPr>
              <a:t>on </a:t>
            </a:r>
            <a:r>
              <a:rPr spc="-125" dirty="0">
                <a:latin typeface="Arial"/>
                <a:cs typeface="Arial"/>
              </a:rPr>
              <a:t>“You” </a:t>
            </a:r>
            <a:r>
              <a:rPr spc="-210" dirty="0">
                <a:latin typeface="Arial"/>
                <a:cs typeface="Arial"/>
              </a:rPr>
              <a:t>Instead </a:t>
            </a:r>
            <a:r>
              <a:rPr spc="-10" dirty="0">
                <a:latin typeface="Arial"/>
                <a:cs typeface="Arial"/>
              </a:rPr>
              <a:t>of </a:t>
            </a:r>
            <a:r>
              <a:rPr spc="235" dirty="0">
                <a:latin typeface="Arial"/>
                <a:cs typeface="Arial"/>
              </a:rPr>
              <a:t>“I”</a:t>
            </a:r>
            <a:r>
              <a:rPr spc="-630" dirty="0">
                <a:latin typeface="Arial"/>
                <a:cs typeface="Arial"/>
              </a:rPr>
              <a:t> </a:t>
            </a:r>
            <a:r>
              <a:rPr spc="-40" dirty="0">
                <a:latin typeface="Arial"/>
                <a:cs typeface="Arial"/>
              </a:rPr>
              <a:t>or  </a:t>
            </a:r>
            <a:r>
              <a:rPr spc="30" dirty="0">
                <a:latin typeface="Arial"/>
                <a:cs typeface="Arial"/>
              </a:rPr>
              <a:t>“We”</a:t>
            </a:r>
          </a:p>
        </p:txBody>
      </p:sp>
      <p:sp>
        <p:nvSpPr>
          <p:cNvPr id="8" name="object 8"/>
          <p:cNvSpPr/>
          <p:nvPr/>
        </p:nvSpPr>
        <p:spPr>
          <a:xfrm>
            <a:off x="4724400" y="2737104"/>
            <a:ext cx="2215896" cy="899160"/>
          </a:xfrm>
          <a:prstGeom prst="rect">
            <a:avLst/>
          </a:prstGeom>
          <a:blipFill>
            <a:blip r:embed="rId7" cstate="print"/>
            <a:stretch>
              <a:fillRect/>
            </a:stretch>
          </a:blipFill>
        </p:spPr>
        <p:txBody>
          <a:bodyPr wrap="square" lIns="0" tIns="0" rIns="0" bIns="0" rtlCol="0"/>
          <a:lstStyle/>
          <a:p>
            <a:endParaRPr/>
          </a:p>
        </p:txBody>
      </p:sp>
      <p:sp>
        <p:nvSpPr>
          <p:cNvPr id="9" name="object 9"/>
          <p:cNvSpPr txBox="1"/>
          <p:nvPr/>
        </p:nvSpPr>
        <p:spPr>
          <a:xfrm>
            <a:off x="2059941" y="1958467"/>
            <a:ext cx="7469505" cy="3999172"/>
          </a:xfrm>
          <a:prstGeom prst="rect">
            <a:avLst/>
          </a:prstGeom>
        </p:spPr>
        <p:txBody>
          <a:bodyPr vert="horz" wrap="square" lIns="0" tIns="13335" rIns="0" bIns="0" rtlCol="0">
            <a:spAutoFit/>
          </a:bodyPr>
          <a:lstStyle/>
          <a:p>
            <a:pPr marL="286385" marR="59055" indent="-274320">
              <a:spcBef>
                <a:spcPts val="105"/>
              </a:spcBef>
            </a:pPr>
            <a:r>
              <a:rPr sz="2450" spc="-625" dirty="0">
                <a:solidFill>
                  <a:srgbClr val="0AD0D9"/>
                </a:solidFill>
                <a:latin typeface="Arial"/>
                <a:cs typeface="Arial"/>
              </a:rPr>
              <a:t> </a:t>
            </a:r>
            <a:r>
              <a:rPr sz="2600" dirty="0">
                <a:latin typeface="Georgia"/>
                <a:cs typeface="Georgia"/>
              </a:rPr>
              <a:t>Using “you” does </a:t>
            </a:r>
            <a:r>
              <a:rPr sz="2600" spc="-5" dirty="0">
                <a:latin typeface="Georgia"/>
                <a:cs typeface="Georgia"/>
              </a:rPr>
              <a:t>help </a:t>
            </a:r>
            <a:r>
              <a:rPr sz="2600" dirty="0">
                <a:latin typeface="Georgia"/>
                <a:cs typeface="Georgia"/>
              </a:rPr>
              <a:t>project a </a:t>
            </a:r>
            <a:r>
              <a:rPr sz="2600" spc="-5" dirty="0">
                <a:latin typeface="Georgia"/>
                <a:cs typeface="Georgia"/>
              </a:rPr>
              <a:t>you-attitude.</a:t>
            </a:r>
            <a:r>
              <a:rPr sz="2600" spc="-70" dirty="0">
                <a:latin typeface="Georgia"/>
                <a:cs typeface="Georgia"/>
              </a:rPr>
              <a:t> </a:t>
            </a:r>
            <a:r>
              <a:rPr sz="2600" spc="-130" dirty="0">
                <a:latin typeface="Georgia"/>
                <a:cs typeface="Georgia"/>
              </a:rPr>
              <a:t>But  </a:t>
            </a:r>
            <a:r>
              <a:rPr sz="2600" dirty="0">
                <a:latin typeface="Georgia"/>
                <a:cs typeface="Georgia"/>
              </a:rPr>
              <a:t>overuse can </a:t>
            </a:r>
            <a:r>
              <a:rPr sz="2600" spc="-5" dirty="0">
                <a:latin typeface="Georgia"/>
                <a:cs typeface="Georgia"/>
              </a:rPr>
              <a:t>lead to </a:t>
            </a:r>
            <a:r>
              <a:rPr sz="2600" dirty="0">
                <a:latin typeface="Georgia"/>
                <a:cs typeface="Georgia"/>
              </a:rPr>
              <a:t>a negative</a:t>
            </a:r>
            <a:r>
              <a:rPr sz="2600" spc="-15" dirty="0">
                <a:latin typeface="Georgia"/>
                <a:cs typeface="Georgia"/>
              </a:rPr>
              <a:t> </a:t>
            </a:r>
            <a:r>
              <a:rPr sz="2600" dirty="0">
                <a:latin typeface="Georgia"/>
                <a:cs typeface="Georgia"/>
              </a:rPr>
              <a:t>reaction.</a:t>
            </a:r>
          </a:p>
          <a:p>
            <a:pPr marL="68580" algn="ctr">
              <a:spcBef>
                <a:spcPts val="600"/>
              </a:spcBef>
            </a:pPr>
            <a:r>
              <a:rPr sz="3200" b="1" spc="135" dirty="0">
                <a:solidFill>
                  <a:srgbClr val="DBF5F8"/>
                </a:solidFill>
                <a:latin typeface="Times New Roman"/>
                <a:cs typeface="Times New Roman"/>
              </a:rPr>
              <a:t>Example</a:t>
            </a:r>
            <a:endParaRPr sz="3200" dirty="0">
              <a:latin typeface="Times New Roman"/>
              <a:cs typeface="Times New Roman"/>
            </a:endParaRPr>
          </a:p>
          <a:p>
            <a:pPr>
              <a:spcBef>
                <a:spcPts val="10"/>
              </a:spcBef>
            </a:pPr>
            <a:endParaRPr sz="2500" dirty="0">
              <a:latin typeface="Times New Roman"/>
              <a:cs typeface="Times New Roman"/>
            </a:endParaRPr>
          </a:p>
          <a:p>
            <a:pPr marL="88900" marR="238125">
              <a:spcBef>
                <a:spcPts val="5"/>
              </a:spcBef>
            </a:pPr>
            <a:r>
              <a:rPr sz="2400" b="1" spc="-5" dirty="0">
                <a:latin typeface="Georgia"/>
                <a:cs typeface="Georgia"/>
              </a:rPr>
              <a:t>We-Attitude: </a:t>
            </a:r>
            <a:r>
              <a:rPr sz="2400" b="1" dirty="0">
                <a:latin typeface="Georgia"/>
                <a:cs typeface="Georgia"/>
              </a:rPr>
              <a:t>I </a:t>
            </a:r>
            <a:r>
              <a:rPr sz="2400" b="1" spc="-5" dirty="0">
                <a:latin typeface="Georgia"/>
                <a:cs typeface="Georgia"/>
              </a:rPr>
              <a:t>Am delighted to announce that  </a:t>
            </a:r>
            <a:r>
              <a:rPr sz="2400" b="1" dirty="0">
                <a:latin typeface="Georgia"/>
                <a:cs typeface="Georgia"/>
              </a:rPr>
              <a:t>we will be extending our hours </a:t>
            </a:r>
            <a:r>
              <a:rPr sz="2400" b="1" spc="-5" dirty="0">
                <a:latin typeface="Georgia"/>
                <a:cs typeface="Georgia"/>
              </a:rPr>
              <a:t>to </a:t>
            </a:r>
            <a:r>
              <a:rPr sz="2400" b="1" dirty="0">
                <a:latin typeface="Georgia"/>
                <a:cs typeface="Georgia"/>
              </a:rPr>
              <a:t>make  shopping more</a:t>
            </a:r>
            <a:r>
              <a:rPr sz="2400" b="1" spc="-15" dirty="0">
                <a:latin typeface="Georgia"/>
                <a:cs typeface="Georgia"/>
              </a:rPr>
              <a:t> </a:t>
            </a:r>
            <a:r>
              <a:rPr sz="2400" b="1" spc="-5" dirty="0">
                <a:latin typeface="Georgia"/>
                <a:cs typeface="Georgia"/>
              </a:rPr>
              <a:t>convenient.</a:t>
            </a:r>
            <a:endParaRPr sz="2400" dirty="0">
              <a:latin typeface="Georgia"/>
              <a:cs typeface="Georgia"/>
            </a:endParaRPr>
          </a:p>
          <a:p>
            <a:pPr>
              <a:spcBef>
                <a:spcPts val="5"/>
              </a:spcBef>
            </a:pPr>
            <a:endParaRPr sz="2500" dirty="0">
              <a:latin typeface="Times New Roman"/>
              <a:cs typeface="Times New Roman"/>
            </a:endParaRPr>
          </a:p>
          <a:p>
            <a:pPr marL="88900"/>
            <a:r>
              <a:rPr sz="2400" b="1" spc="-5" dirty="0">
                <a:latin typeface="Georgia"/>
                <a:cs typeface="Georgia"/>
              </a:rPr>
              <a:t>You-Attitude: You will </a:t>
            </a:r>
            <a:r>
              <a:rPr sz="2400" b="1" dirty="0">
                <a:latin typeface="Georgia"/>
                <a:cs typeface="Georgia"/>
              </a:rPr>
              <a:t>be </a:t>
            </a:r>
            <a:r>
              <a:rPr sz="2400" b="1" spc="-5" dirty="0">
                <a:latin typeface="Georgia"/>
                <a:cs typeface="Georgia"/>
              </a:rPr>
              <a:t>able </a:t>
            </a:r>
            <a:r>
              <a:rPr sz="2400" b="1" spc="-10" dirty="0">
                <a:latin typeface="Georgia"/>
                <a:cs typeface="Georgia"/>
              </a:rPr>
              <a:t>to </a:t>
            </a:r>
            <a:r>
              <a:rPr sz="2400" b="1" dirty="0">
                <a:latin typeface="Georgia"/>
                <a:cs typeface="Georgia"/>
              </a:rPr>
              <a:t>shop</a:t>
            </a:r>
            <a:r>
              <a:rPr sz="2400" b="1" spc="40" dirty="0">
                <a:latin typeface="Georgia"/>
                <a:cs typeface="Georgia"/>
              </a:rPr>
              <a:t> </a:t>
            </a:r>
            <a:r>
              <a:rPr lang="en-US" sz="2400" b="1" spc="40" dirty="0" smtClean="0">
                <a:latin typeface="Georgia"/>
                <a:cs typeface="Georgia"/>
              </a:rPr>
              <a:t>in </a:t>
            </a:r>
            <a:r>
              <a:rPr lang="en-US" sz="2400" b="1" spc="40" smtClean="0">
                <a:latin typeface="Georgia"/>
                <a:cs typeface="Georgia"/>
              </a:rPr>
              <a:t>the </a:t>
            </a:r>
            <a:r>
              <a:rPr sz="2400" b="1" spc="-5" smtClean="0">
                <a:latin typeface="Georgia"/>
                <a:cs typeface="Georgia"/>
              </a:rPr>
              <a:t>evenings</a:t>
            </a:r>
            <a:r>
              <a:rPr lang="en-US" sz="2400" dirty="0">
                <a:latin typeface="Georgia"/>
                <a:cs typeface="Georgia"/>
              </a:rPr>
              <a:t> </a:t>
            </a:r>
            <a:r>
              <a:rPr sz="2400" b="1" smtClean="0">
                <a:latin typeface="Georgia"/>
                <a:cs typeface="Georgia"/>
              </a:rPr>
              <a:t>with </a:t>
            </a:r>
            <a:r>
              <a:rPr sz="2400" b="1" spc="-5" dirty="0">
                <a:latin typeface="Georgia"/>
                <a:cs typeface="Georgia"/>
              </a:rPr>
              <a:t>the </a:t>
            </a:r>
            <a:r>
              <a:rPr sz="2400" b="1" dirty="0">
                <a:latin typeface="Georgia"/>
                <a:cs typeface="Georgia"/>
              </a:rPr>
              <a:t>extended</a:t>
            </a:r>
            <a:r>
              <a:rPr sz="2400" b="1" spc="10" dirty="0">
                <a:latin typeface="Georgia"/>
                <a:cs typeface="Georgia"/>
              </a:rPr>
              <a:t> </a:t>
            </a:r>
            <a:r>
              <a:rPr sz="2400" b="1" dirty="0">
                <a:latin typeface="Georgia"/>
                <a:cs typeface="Georgia"/>
              </a:rPr>
              <a:t>hours.</a:t>
            </a:r>
            <a:endParaRPr sz="2400" dirty="0">
              <a:latin typeface="Georgia"/>
              <a:cs typeface="Georgi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362200" y="767901"/>
            <a:ext cx="10515600" cy="520014"/>
          </a:xfrm>
          <a:prstGeom prst="rect">
            <a:avLst/>
          </a:prstGeom>
        </p:spPr>
        <p:txBody>
          <a:bodyPr vert="horz" wrap="square" lIns="0" tIns="12065" rIns="0" bIns="0" rtlCol="0" anchor="ctr">
            <a:spAutoFit/>
          </a:bodyPr>
          <a:lstStyle/>
          <a:p>
            <a:pPr marL="12700" marR="5080">
              <a:lnSpc>
                <a:spcPct val="100000"/>
              </a:lnSpc>
              <a:spcBef>
                <a:spcPts val="95"/>
              </a:spcBef>
            </a:pPr>
            <a:r>
              <a:rPr b="1" spc="-210" dirty="0">
                <a:latin typeface="Trebuchet MS"/>
                <a:cs typeface="Trebuchet MS"/>
              </a:rPr>
              <a:t>Show </a:t>
            </a:r>
            <a:r>
              <a:rPr b="1" spc="-290" dirty="0">
                <a:latin typeface="Trebuchet MS"/>
                <a:cs typeface="Trebuchet MS"/>
              </a:rPr>
              <a:t>Audience </a:t>
            </a:r>
            <a:r>
              <a:rPr b="1" spc="-280" dirty="0">
                <a:latin typeface="Trebuchet MS"/>
                <a:cs typeface="Trebuchet MS"/>
              </a:rPr>
              <a:t>Benefit</a:t>
            </a:r>
            <a:r>
              <a:rPr b="1" spc="-670" dirty="0">
                <a:latin typeface="Trebuchet MS"/>
                <a:cs typeface="Trebuchet MS"/>
              </a:rPr>
              <a:t> </a:t>
            </a:r>
            <a:r>
              <a:rPr b="1" spc="-250" dirty="0">
                <a:latin typeface="Trebuchet MS"/>
                <a:cs typeface="Trebuchet MS"/>
              </a:rPr>
              <a:t>or  </a:t>
            </a:r>
            <a:r>
              <a:rPr b="1" spc="-290" dirty="0">
                <a:latin typeface="Trebuchet MS"/>
                <a:cs typeface="Trebuchet MS"/>
              </a:rPr>
              <a:t>Interest </a:t>
            </a:r>
            <a:r>
              <a:rPr b="1" spc="-265" dirty="0">
                <a:latin typeface="Trebuchet MS"/>
                <a:cs typeface="Trebuchet MS"/>
              </a:rPr>
              <a:t>in </a:t>
            </a:r>
            <a:r>
              <a:rPr b="1" spc="-300" dirty="0">
                <a:latin typeface="Trebuchet MS"/>
                <a:cs typeface="Trebuchet MS"/>
              </a:rPr>
              <a:t>the</a:t>
            </a:r>
            <a:r>
              <a:rPr b="1" spc="-545" dirty="0">
                <a:latin typeface="Trebuchet MS"/>
                <a:cs typeface="Trebuchet MS"/>
              </a:rPr>
              <a:t> </a:t>
            </a:r>
            <a:r>
              <a:rPr b="1" spc="-350" dirty="0">
                <a:latin typeface="Trebuchet MS"/>
                <a:cs typeface="Trebuchet MS"/>
              </a:rPr>
              <a:t>Receiver</a:t>
            </a:r>
          </a:p>
        </p:txBody>
      </p:sp>
      <p:sp>
        <p:nvSpPr>
          <p:cNvPr id="8" name="object 8"/>
          <p:cNvSpPr txBox="1"/>
          <p:nvPr/>
        </p:nvSpPr>
        <p:spPr>
          <a:xfrm>
            <a:off x="2059941" y="2433651"/>
            <a:ext cx="8074025" cy="2008505"/>
          </a:xfrm>
          <a:prstGeom prst="rect">
            <a:avLst/>
          </a:prstGeom>
        </p:spPr>
        <p:txBody>
          <a:bodyPr vert="horz" wrap="square" lIns="0" tIns="13335" rIns="0" bIns="0" rtlCol="0">
            <a:spAutoFit/>
          </a:bodyPr>
          <a:lstStyle/>
          <a:p>
            <a:pPr marL="286385" marR="5080" indent="-274320" algn="just">
              <a:spcBef>
                <a:spcPts val="105"/>
              </a:spcBef>
            </a:pPr>
            <a:r>
              <a:rPr sz="2450" spc="-625" dirty="0">
                <a:solidFill>
                  <a:srgbClr val="0AD0D9"/>
                </a:solidFill>
                <a:latin typeface="Arial"/>
                <a:cs typeface="Arial"/>
              </a:rPr>
              <a:t> </a:t>
            </a:r>
            <a:r>
              <a:rPr sz="2600" dirty="0">
                <a:latin typeface="Georgia"/>
                <a:cs typeface="Georgia"/>
              </a:rPr>
              <a:t>Reader </a:t>
            </a:r>
            <a:r>
              <a:rPr sz="2600" spc="-5" dirty="0">
                <a:latin typeface="Georgia"/>
                <a:cs typeface="Georgia"/>
              </a:rPr>
              <a:t>may </a:t>
            </a:r>
            <a:r>
              <a:rPr sz="2600" dirty="0">
                <a:latin typeface="Georgia"/>
                <a:cs typeface="Georgia"/>
              </a:rPr>
              <a:t>react </a:t>
            </a:r>
            <a:r>
              <a:rPr sz="2600" spc="-5" dirty="0">
                <a:latin typeface="Georgia"/>
                <a:cs typeface="Georgia"/>
              </a:rPr>
              <a:t>positively when benefits </a:t>
            </a:r>
            <a:r>
              <a:rPr sz="2600" dirty="0">
                <a:latin typeface="Georgia"/>
                <a:cs typeface="Georgia"/>
              </a:rPr>
              <a:t>are  </a:t>
            </a:r>
            <a:r>
              <a:rPr sz="2600" spc="-65" dirty="0">
                <a:latin typeface="Georgia"/>
                <a:cs typeface="Georgia"/>
              </a:rPr>
              <a:t>shown </a:t>
            </a:r>
            <a:r>
              <a:rPr sz="2600" spc="-5" dirty="0">
                <a:latin typeface="Georgia"/>
                <a:cs typeface="Georgia"/>
              </a:rPr>
              <a:t>them. </a:t>
            </a:r>
            <a:r>
              <a:rPr sz="2600" dirty="0">
                <a:latin typeface="Georgia"/>
                <a:cs typeface="Georgia"/>
              </a:rPr>
              <a:t>Benefits </a:t>
            </a:r>
            <a:r>
              <a:rPr sz="2600" spc="-5" dirty="0">
                <a:latin typeface="Georgia"/>
                <a:cs typeface="Georgia"/>
              </a:rPr>
              <a:t>must </a:t>
            </a:r>
            <a:r>
              <a:rPr sz="2600" dirty="0">
                <a:latin typeface="Georgia"/>
                <a:cs typeface="Georgia"/>
              </a:rPr>
              <a:t>meet </a:t>
            </a:r>
            <a:r>
              <a:rPr sz="2600" spc="-5" dirty="0">
                <a:latin typeface="Georgia"/>
                <a:cs typeface="Georgia"/>
              </a:rPr>
              <a:t>recipients </a:t>
            </a:r>
            <a:r>
              <a:rPr sz="2600" dirty="0">
                <a:latin typeface="Georgia"/>
                <a:cs typeface="Georgia"/>
              </a:rPr>
              <a:t>needs,  </a:t>
            </a:r>
            <a:r>
              <a:rPr sz="2600" spc="-10" dirty="0">
                <a:latin typeface="Georgia"/>
                <a:cs typeface="Georgia"/>
              </a:rPr>
              <a:t>address </a:t>
            </a:r>
            <a:r>
              <a:rPr sz="2600" dirty="0">
                <a:latin typeface="Georgia"/>
                <a:cs typeface="Georgia"/>
              </a:rPr>
              <a:t>their </a:t>
            </a:r>
            <a:r>
              <a:rPr sz="2600" spc="-5" dirty="0">
                <a:latin typeface="Georgia"/>
                <a:cs typeface="Georgia"/>
              </a:rPr>
              <a:t>concerns, </a:t>
            </a:r>
            <a:r>
              <a:rPr sz="2600" dirty="0">
                <a:latin typeface="Georgia"/>
                <a:cs typeface="Georgia"/>
              </a:rPr>
              <a:t>or offer </a:t>
            </a:r>
            <a:r>
              <a:rPr sz="2600" spc="-5" dirty="0">
                <a:latin typeface="Georgia"/>
                <a:cs typeface="Georgia"/>
              </a:rPr>
              <a:t>them  </a:t>
            </a:r>
            <a:r>
              <a:rPr sz="2600" dirty="0">
                <a:latin typeface="Georgia"/>
                <a:cs typeface="Georgia"/>
              </a:rPr>
              <a:t>rewards. </a:t>
            </a:r>
            <a:r>
              <a:rPr sz="2600" spc="-10" dirty="0">
                <a:latin typeface="Georgia"/>
                <a:cs typeface="Georgia"/>
              </a:rPr>
              <a:t>Most </a:t>
            </a:r>
            <a:r>
              <a:rPr sz="2600" dirty="0">
                <a:latin typeface="Georgia"/>
                <a:cs typeface="Georgia"/>
              </a:rPr>
              <a:t>important </a:t>
            </a:r>
            <a:r>
              <a:rPr sz="2600" spc="-5" dirty="0">
                <a:latin typeface="Georgia"/>
                <a:cs typeface="Georgia"/>
              </a:rPr>
              <a:t>they must </a:t>
            </a:r>
            <a:r>
              <a:rPr sz="2600" dirty="0">
                <a:latin typeface="Georgia"/>
                <a:cs typeface="Georgia"/>
              </a:rPr>
              <a:t>be </a:t>
            </a:r>
            <a:r>
              <a:rPr sz="2600" spc="-5" dirty="0">
                <a:latin typeface="Georgia"/>
                <a:cs typeface="Georgia"/>
              </a:rPr>
              <a:t>perceived  as </a:t>
            </a:r>
            <a:r>
              <a:rPr sz="2600" dirty="0">
                <a:latin typeface="Georgia"/>
                <a:cs typeface="Georgia"/>
              </a:rPr>
              <a:t>benefits by</a:t>
            </a:r>
            <a:r>
              <a:rPr sz="2600" spc="110" dirty="0">
                <a:latin typeface="Georgia"/>
                <a:cs typeface="Georgia"/>
              </a:rPr>
              <a:t> </a:t>
            </a:r>
            <a:r>
              <a:rPr sz="2600" spc="-10" dirty="0">
                <a:latin typeface="Georgia"/>
                <a:cs typeface="Georgia"/>
              </a:rPr>
              <a:t>the </a:t>
            </a:r>
            <a:r>
              <a:rPr sz="2600" dirty="0">
                <a:latin typeface="Georgia"/>
                <a:cs typeface="Georgia"/>
              </a:rPr>
              <a:t>receivers.</a:t>
            </a:r>
            <a:endParaRPr sz="2600">
              <a:latin typeface="Georgia"/>
              <a:cs typeface="Georgi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31189"/>
            <a:ext cx="2144395" cy="788670"/>
          </a:xfrm>
          <a:prstGeom prst="rect">
            <a:avLst/>
          </a:prstGeom>
        </p:spPr>
        <p:txBody>
          <a:bodyPr vert="horz" wrap="square" lIns="0" tIns="13335" rIns="0" bIns="0" rtlCol="0" anchor="ctr">
            <a:spAutoFit/>
          </a:bodyPr>
          <a:lstStyle/>
          <a:p>
            <a:pPr marL="12700">
              <a:lnSpc>
                <a:spcPct val="100000"/>
              </a:lnSpc>
              <a:spcBef>
                <a:spcPts val="105"/>
              </a:spcBef>
            </a:pPr>
            <a:r>
              <a:rPr sz="5000" b="1" spc="-405" dirty="0">
                <a:latin typeface="Trebuchet MS"/>
                <a:cs typeface="Trebuchet MS"/>
              </a:rPr>
              <a:t>E</a:t>
            </a:r>
            <a:r>
              <a:rPr sz="5000" b="1" spc="-585" dirty="0">
                <a:latin typeface="Trebuchet MS"/>
                <a:cs typeface="Trebuchet MS"/>
              </a:rPr>
              <a:t>x</a:t>
            </a:r>
            <a:r>
              <a:rPr sz="5000" b="1" spc="-415" dirty="0">
                <a:latin typeface="Trebuchet MS"/>
                <a:cs typeface="Trebuchet MS"/>
              </a:rPr>
              <a:t>e</a:t>
            </a:r>
            <a:r>
              <a:rPr sz="5000" b="1" spc="-380" dirty="0">
                <a:latin typeface="Trebuchet MS"/>
                <a:cs typeface="Trebuchet MS"/>
              </a:rPr>
              <a:t>r</a:t>
            </a:r>
            <a:r>
              <a:rPr sz="5000" b="1" spc="-315" dirty="0">
                <a:latin typeface="Trebuchet MS"/>
                <a:cs typeface="Trebuchet MS"/>
              </a:rPr>
              <a:t>cise</a:t>
            </a:r>
            <a:endParaRPr sz="5000">
              <a:latin typeface="Trebuchet MS"/>
              <a:cs typeface="Trebuchet MS"/>
            </a:endParaRPr>
          </a:p>
        </p:txBody>
      </p:sp>
      <p:sp>
        <p:nvSpPr>
          <p:cNvPr id="11" name="object 11"/>
          <p:cNvSpPr txBox="1"/>
          <p:nvPr/>
        </p:nvSpPr>
        <p:spPr>
          <a:xfrm>
            <a:off x="2059940" y="1856295"/>
            <a:ext cx="8989060" cy="382156"/>
          </a:xfrm>
          <a:prstGeom prst="rect">
            <a:avLst/>
          </a:prstGeom>
        </p:spPr>
        <p:txBody>
          <a:bodyPr vert="horz" wrap="square" lIns="0" tIns="12700" rIns="0" bIns="0" rtlCol="0">
            <a:spAutoFit/>
          </a:bodyPr>
          <a:lstStyle/>
          <a:p>
            <a:pPr marL="286385" marR="5080" indent="-274320">
              <a:spcBef>
                <a:spcPts val="100"/>
              </a:spcBef>
              <a:tabLst>
                <a:tab pos="1663064" algn="l"/>
              </a:tabLst>
            </a:pPr>
            <a:r>
              <a:rPr sz="2400" b="1" dirty="0" smtClean="0">
                <a:latin typeface="Georgia"/>
                <a:cs typeface="Georgia"/>
              </a:rPr>
              <a:t>Write</a:t>
            </a:r>
            <a:r>
              <a:rPr lang="en-US" sz="2400" b="1" dirty="0" smtClean="0">
                <a:latin typeface="Georgia"/>
                <a:cs typeface="Georgia"/>
              </a:rPr>
              <a:t> </a:t>
            </a:r>
            <a:r>
              <a:rPr sz="2400" b="1" dirty="0" smtClean="0">
                <a:latin typeface="Georgia"/>
                <a:cs typeface="Georgia"/>
              </a:rPr>
              <a:t>with</a:t>
            </a:r>
            <a:r>
              <a:rPr lang="en-US" sz="2400" b="1" dirty="0" smtClean="0">
                <a:latin typeface="Georgia"/>
                <a:cs typeface="Georgia"/>
              </a:rPr>
              <a:t> a “you” attitude; it shows</a:t>
            </a:r>
            <a:r>
              <a:rPr lang="en-US" sz="2400" dirty="0" smtClean="0">
                <a:latin typeface="Georgia"/>
                <a:cs typeface="Georgia"/>
              </a:rPr>
              <a:t> </a:t>
            </a:r>
            <a:r>
              <a:rPr sz="2400" b="1" dirty="0" smtClean="0">
                <a:latin typeface="Georgia"/>
                <a:cs typeface="Georgia"/>
              </a:rPr>
              <a:t>consideration</a:t>
            </a:r>
            <a:r>
              <a:rPr lang="en-US" sz="2400" b="1" dirty="0" smtClean="0">
                <a:latin typeface="Georgia"/>
                <a:cs typeface="Georgia"/>
              </a:rPr>
              <a:t>.</a:t>
            </a:r>
            <a:endParaRPr sz="2400" dirty="0">
              <a:latin typeface="Georgia"/>
              <a:cs typeface="Georgia"/>
            </a:endParaRPr>
          </a:p>
        </p:txBody>
      </p:sp>
      <p:sp>
        <p:nvSpPr>
          <p:cNvPr id="12" name="object 12"/>
          <p:cNvSpPr txBox="1"/>
          <p:nvPr/>
        </p:nvSpPr>
        <p:spPr>
          <a:xfrm>
            <a:off x="2059940" y="3354705"/>
            <a:ext cx="8760460" cy="2383345"/>
          </a:xfrm>
          <a:prstGeom prst="rect">
            <a:avLst/>
          </a:prstGeom>
        </p:spPr>
        <p:txBody>
          <a:bodyPr vert="horz" wrap="square" lIns="0" tIns="13335" rIns="0" bIns="0" rtlCol="0">
            <a:spAutoFit/>
          </a:bodyPr>
          <a:lstStyle/>
          <a:p>
            <a:pPr marL="445770" indent="-433070">
              <a:spcBef>
                <a:spcPts val="105"/>
              </a:spcBef>
              <a:buClr>
                <a:srgbClr val="0AD0D9"/>
              </a:buClr>
              <a:buSzPct val="94230"/>
              <a:buFont typeface="Arial"/>
              <a:buChar char=""/>
              <a:tabLst>
                <a:tab pos="445134" algn="l"/>
                <a:tab pos="446405" algn="l"/>
              </a:tabLst>
            </a:pPr>
            <a:r>
              <a:rPr sz="2600" dirty="0">
                <a:latin typeface="Georgia"/>
                <a:cs typeface="Georgia"/>
              </a:rPr>
              <a:t>I </a:t>
            </a:r>
            <a:r>
              <a:rPr sz="2600" spc="-5" dirty="0">
                <a:latin typeface="Georgia"/>
                <a:cs typeface="Georgia"/>
              </a:rPr>
              <a:t>want </a:t>
            </a:r>
            <a:r>
              <a:rPr sz="2600" dirty="0">
                <a:latin typeface="Georgia"/>
                <a:cs typeface="Georgia"/>
              </a:rPr>
              <a:t>to </a:t>
            </a:r>
            <a:r>
              <a:rPr sz="2600" spc="-5" dirty="0">
                <a:latin typeface="Georgia"/>
                <a:cs typeface="Georgia"/>
              </a:rPr>
              <a:t>send </a:t>
            </a:r>
            <a:r>
              <a:rPr sz="2600" dirty="0">
                <a:latin typeface="Georgia"/>
                <a:cs typeface="Georgia"/>
              </a:rPr>
              <a:t>my congratulations </a:t>
            </a:r>
            <a:r>
              <a:rPr sz="2600" spc="-5" dirty="0">
                <a:latin typeface="Georgia"/>
                <a:cs typeface="Georgia"/>
              </a:rPr>
              <a:t>for</a:t>
            </a:r>
            <a:r>
              <a:rPr sz="2600" spc="-75" dirty="0">
                <a:latin typeface="Georgia"/>
                <a:cs typeface="Georgia"/>
              </a:rPr>
              <a:t> </a:t>
            </a:r>
            <a:r>
              <a:rPr sz="2600" spc="-5" dirty="0">
                <a:latin typeface="Georgia"/>
                <a:cs typeface="Georgia"/>
              </a:rPr>
              <a:t>---</a:t>
            </a:r>
            <a:endParaRPr sz="2600" dirty="0">
              <a:latin typeface="Georgia"/>
              <a:cs typeface="Georgia"/>
            </a:endParaRPr>
          </a:p>
          <a:p>
            <a:pPr>
              <a:lnSpc>
                <a:spcPct val="100000"/>
              </a:lnSpc>
              <a:buClr>
                <a:srgbClr val="0AD0D9"/>
              </a:buClr>
              <a:buFont typeface="Arial"/>
              <a:buChar char=""/>
            </a:pPr>
            <a:endParaRPr sz="3800" dirty="0">
              <a:latin typeface="Times New Roman"/>
              <a:cs typeface="Times New Roman"/>
            </a:endParaRPr>
          </a:p>
          <a:p>
            <a:pPr marL="287020" indent="-274320">
              <a:buClr>
                <a:srgbClr val="0AD0D9"/>
              </a:buClr>
              <a:buSzPct val="94230"/>
              <a:buFont typeface="Arial"/>
              <a:buChar char=""/>
              <a:tabLst>
                <a:tab pos="287020" algn="l"/>
                <a:tab pos="4491990" algn="l"/>
              </a:tabLst>
            </a:pPr>
            <a:r>
              <a:rPr sz="2600" spc="5" dirty="0">
                <a:latin typeface="Georgia"/>
                <a:cs typeface="Georgia"/>
              </a:rPr>
              <a:t>We </a:t>
            </a:r>
            <a:r>
              <a:rPr sz="2600" spc="-5" dirty="0">
                <a:latin typeface="Georgia"/>
                <a:cs typeface="Georgia"/>
              </a:rPr>
              <a:t>will ship soon</a:t>
            </a:r>
            <a:r>
              <a:rPr sz="2600" dirty="0">
                <a:latin typeface="Georgia"/>
                <a:cs typeface="Georgia"/>
              </a:rPr>
              <a:t> </a:t>
            </a:r>
            <a:r>
              <a:rPr sz="2600" spc="-5" dirty="0">
                <a:latin typeface="Georgia"/>
                <a:cs typeface="Georgia"/>
              </a:rPr>
              <a:t>the</a:t>
            </a:r>
            <a:r>
              <a:rPr sz="2600" spc="10" dirty="0">
                <a:latin typeface="Georgia"/>
                <a:cs typeface="Georgia"/>
              </a:rPr>
              <a:t> </a:t>
            </a:r>
            <a:r>
              <a:rPr sz="2600" dirty="0">
                <a:latin typeface="Georgia"/>
                <a:cs typeface="Georgia"/>
              </a:rPr>
              <a:t>goods	</a:t>
            </a:r>
            <a:r>
              <a:rPr lang="en-US" sz="2600" dirty="0" smtClean="0">
                <a:latin typeface="Georgia"/>
                <a:cs typeface="Georgia"/>
              </a:rPr>
              <a:t>of </a:t>
            </a:r>
            <a:r>
              <a:rPr sz="2600" spc="-5" dirty="0" smtClean="0">
                <a:latin typeface="Georgia"/>
                <a:cs typeface="Georgia"/>
              </a:rPr>
              <a:t>your </a:t>
            </a:r>
            <a:r>
              <a:rPr sz="2600" spc="-5" dirty="0">
                <a:latin typeface="Georgia"/>
                <a:cs typeface="Georgia"/>
              </a:rPr>
              <a:t>May </a:t>
            </a:r>
            <a:r>
              <a:rPr sz="2600" dirty="0">
                <a:latin typeface="Georgia"/>
                <a:cs typeface="Georgia"/>
              </a:rPr>
              <a:t>4</a:t>
            </a:r>
            <a:r>
              <a:rPr sz="2600" spc="-45" dirty="0">
                <a:latin typeface="Georgia"/>
                <a:cs typeface="Georgia"/>
              </a:rPr>
              <a:t> </a:t>
            </a:r>
            <a:r>
              <a:rPr sz="2600" spc="-5" dirty="0">
                <a:latin typeface="Georgia"/>
                <a:cs typeface="Georgia"/>
              </a:rPr>
              <a:t>order--</a:t>
            </a:r>
            <a:endParaRPr sz="2600" dirty="0">
              <a:latin typeface="Georgia"/>
              <a:cs typeface="Georgia"/>
            </a:endParaRPr>
          </a:p>
          <a:p>
            <a:pPr>
              <a:lnSpc>
                <a:spcPct val="100000"/>
              </a:lnSpc>
              <a:buClr>
                <a:srgbClr val="0AD0D9"/>
              </a:buClr>
              <a:buFont typeface="Arial"/>
              <a:buChar char=""/>
            </a:pPr>
            <a:endParaRPr sz="3800" dirty="0">
              <a:latin typeface="Times New Roman"/>
              <a:cs typeface="Times New Roman"/>
            </a:endParaRPr>
          </a:p>
          <a:p>
            <a:pPr marL="287020" indent="-274320">
              <a:buClr>
                <a:srgbClr val="0AD0D9"/>
              </a:buClr>
              <a:buSzPct val="94230"/>
              <a:buFont typeface="Arial"/>
              <a:buChar char=""/>
              <a:tabLst>
                <a:tab pos="287020" algn="l"/>
              </a:tabLst>
            </a:pPr>
            <a:r>
              <a:rPr sz="2600" spc="5" dirty="0">
                <a:latin typeface="Georgia"/>
                <a:cs typeface="Georgia"/>
              </a:rPr>
              <a:t>We </a:t>
            </a:r>
            <a:r>
              <a:rPr sz="2600" spc="-5" dirty="0">
                <a:latin typeface="Georgia"/>
                <a:cs typeface="Georgia"/>
              </a:rPr>
              <a:t>pay eight percent </a:t>
            </a:r>
            <a:r>
              <a:rPr sz="2600" dirty="0">
                <a:latin typeface="Georgia"/>
                <a:cs typeface="Georgia"/>
              </a:rPr>
              <a:t>interest on</a:t>
            </a:r>
            <a:r>
              <a:rPr sz="2600" spc="-50" dirty="0">
                <a:latin typeface="Georgia"/>
                <a:cs typeface="Georgia"/>
              </a:rPr>
              <a:t> </a:t>
            </a:r>
            <a:r>
              <a:rPr sz="2600" spc="-5" dirty="0">
                <a:latin typeface="Georgia"/>
                <a:cs typeface="Georgia"/>
              </a:rPr>
              <a:t>-----</a:t>
            </a:r>
            <a:endParaRPr sz="2600" dirty="0">
              <a:latin typeface="Georgia"/>
              <a:cs typeface="Georgi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838167" y="692811"/>
            <a:ext cx="10515600" cy="811503"/>
          </a:xfrm>
          <a:prstGeom prst="rect">
            <a:avLst/>
          </a:prstGeom>
        </p:spPr>
        <p:txBody>
          <a:bodyPr vert="horz" wrap="square" lIns="0" tIns="117855" rIns="0" bIns="0" rtlCol="0" anchor="ctr">
            <a:spAutoFit/>
          </a:bodyPr>
          <a:lstStyle/>
          <a:p>
            <a:pPr marL="12700" marR="5080">
              <a:lnSpc>
                <a:spcPct val="100000"/>
              </a:lnSpc>
              <a:spcBef>
                <a:spcPts val="100"/>
              </a:spcBef>
            </a:pPr>
            <a:r>
              <a:rPr sz="4500" b="1" spc="-5" dirty="0">
                <a:latin typeface="Georgia"/>
                <a:cs typeface="Georgia"/>
              </a:rPr>
              <a:t>Emphasize</a:t>
            </a:r>
            <a:r>
              <a:rPr sz="4500" b="1" spc="-95" dirty="0">
                <a:latin typeface="Georgia"/>
                <a:cs typeface="Georgia"/>
              </a:rPr>
              <a:t> </a:t>
            </a:r>
            <a:r>
              <a:rPr sz="4500" b="1" dirty="0">
                <a:latin typeface="Georgia"/>
                <a:cs typeface="Georgia"/>
              </a:rPr>
              <a:t>positive,  </a:t>
            </a:r>
            <a:r>
              <a:rPr sz="4500" b="1" spc="-5" dirty="0">
                <a:latin typeface="Georgia"/>
                <a:cs typeface="Georgia"/>
              </a:rPr>
              <a:t>pleasant</a:t>
            </a:r>
            <a:r>
              <a:rPr sz="4500" b="1" spc="-15" dirty="0">
                <a:latin typeface="Georgia"/>
                <a:cs typeface="Georgia"/>
              </a:rPr>
              <a:t> </a:t>
            </a:r>
            <a:r>
              <a:rPr sz="4500" b="1" spc="-10" dirty="0">
                <a:latin typeface="Georgia"/>
                <a:cs typeface="Georgia"/>
              </a:rPr>
              <a:t>facts.</a:t>
            </a:r>
            <a:endParaRPr sz="4500" dirty="0">
              <a:latin typeface="Georgia"/>
              <a:cs typeface="Georgia"/>
            </a:endParaRPr>
          </a:p>
        </p:txBody>
      </p:sp>
      <p:graphicFrame>
        <p:nvGraphicFramePr>
          <p:cNvPr id="8" name="object 8"/>
          <p:cNvGraphicFramePr>
            <a:graphicFrameLocks noGrp="1"/>
          </p:cNvGraphicFramePr>
          <p:nvPr>
            <p:extLst>
              <p:ext uri="{D42A27DB-BD31-4B8C-83A1-F6EECF244321}">
                <p14:modId xmlns:p14="http://schemas.microsoft.com/office/powerpoint/2010/main" val="3085262752"/>
              </p:ext>
            </p:extLst>
          </p:nvPr>
        </p:nvGraphicFramePr>
        <p:xfrm>
          <a:off x="381000" y="1650858"/>
          <a:ext cx="11353800" cy="4978541"/>
        </p:xfrm>
        <a:graphic>
          <a:graphicData uri="http://schemas.openxmlformats.org/drawingml/2006/table">
            <a:tbl>
              <a:tblPr firstRow="1" bandRow="1">
                <a:tableStyleId>{2D5ABB26-0587-4C30-8999-92F81FD0307C}</a:tableStyleId>
              </a:tblPr>
              <a:tblGrid>
                <a:gridCol w="5676900">
                  <a:extLst>
                    <a:ext uri="{9D8B030D-6E8A-4147-A177-3AD203B41FA5}">
                      <a16:colId xmlns:a16="http://schemas.microsoft.com/office/drawing/2014/main" val="20000"/>
                    </a:ext>
                  </a:extLst>
                </a:gridCol>
                <a:gridCol w="5676900">
                  <a:extLst>
                    <a:ext uri="{9D8B030D-6E8A-4147-A177-3AD203B41FA5}">
                      <a16:colId xmlns:a16="http://schemas.microsoft.com/office/drawing/2014/main" val="20001"/>
                    </a:ext>
                  </a:extLst>
                </a:gridCol>
              </a:tblGrid>
              <a:tr h="459910">
                <a:tc>
                  <a:txBody>
                    <a:bodyPr/>
                    <a:lstStyle/>
                    <a:p>
                      <a:pPr marL="97790">
                        <a:lnSpc>
                          <a:spcPct val="100000"/>
                        </a:lnSpc>
                        <a:spcBef>
                          <a:spcPts val="244"/>
                        </a:spcBef>
                      </a:pPr>
                      <a:r>
                        <a:rPr sz="1800" b="1" spc="75" dirty="0">
                          <a:latin typeface="Times New Roman"/>
                          <a:cs typeface="Times New Roman"/>
                        </a:rPr>
                        <a:t>Negative-</a:t>
                      </a:r>
                      <a:r>
                        <a:rPr sz="1800" b="1" spc="-45" dirty="0">
                          <a:latin typeface="Times New Roman"/>
                          <a:cs typeface="Times New Roman"/>
                        </a:rPr>
                        <a:t> </a:t>
                      </a:r>
                      <a:r>
                        <a:rPr sz="1800" b="1" spc="100" dirty="0">
                          <a:latin typeface="Times New Roman"/>
                          <a:cs typeface="Times New Roman"/>
                        </a:rPr>
                        <a:t>Unpleasant</a:t>
                      </a:r>
                      <a:endParaRPr sz="1800" dirty="0">
                        <a:latin typeface="Times New Roman"/>
                        <a:cs typeface="Times New Roman"/>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98425">
                        <a:lnSpc>
                          <a:spcPct val="100000"/>
                        </a:lnSpc>
                        <a:spcBef>
                          <a:spcPts val="244"/>
                        </a:spcBef>
                      </a:pPr>
                      <a:r>
                        <a:rPr sz="1800" b="1" spc="90" dirty="0">
                          <a:latin typeface="Times New Roman"/>
                          <a:cs typeface="Times New Roman"/>
                        </a:rPr>
                        <a:t>Positive </a:t>
                      </a:r>
                      <a:r>
                        <a:rPr sz="1800" b="1" spc="25" dirty="0">
                          <a:latin typeface="Times New Roman"/>
                          <a:cs typeface="Times New Roman"/>
                        </a:rPr>
                        <a:t>-</a:t>
                      </a:r>
                      <a:r>
                        <a:rPr sz="1800" b="1" spc="-195" dirty="0">
                          <a:latin typeface="Times New Roman"/>
                          <a:cs typeface="Times New Roman"/>
                        </a:rPr>
                        <a:t> </a:t>
                      </a:r>
                      <a:r>
                        <a:rPr sz="1800" b="1" spc="95" dirty="0">
                          <a:latin typeface="Times New Roman"/>
                          <a:cs typeface="Times New Roman"/>
                        </a:rPr>
                        <a:t>Pleasant</a:t>
                      </a:r>
                      <a:endParaRPr sz="1800">
                        <a:latin typeface="Times New Roman"/>
                        <a:cs typeface="Times New Roman"/>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1394717">
                <a:tc>
                  <a:txBody>
                    <a:bodyPr/>
                    <a:lstStyle/>
                    <a:p>
                      <a:pPr marL="97790" marR="161290">
                        <a:lnSpc>
                          <a:spcPct val="100000"/>
                        </a:lnSpc>
                        <a:spcBef>
                          <a:spcPts val="305"/>
                        </a:spcBef>
                      </a:pPr>
                      <a:r>
                        <a:rPr sz="1800" spc="-5" dirty="0">
                          <a:latin typeface="Georgia"/>
                          <a:cs typeface="Georgia"/>
                        </a:rPr>
                        <a:t>It </a:t>
                      </a:r>
                      <a:r>
                        <a:rPr sz="1800" dirty="0">
                          <a:latin typeface="Georgia"/>
                          <a:cs typeface="Georgia"/>
                        </a:rPr>
                        <a:t>is </a:t>
                      </a:r>
                      <a:r>
                        <a:rPr sz="1800" spc="-5" dirty="0">
                          <a:latin typeface="Georgia"/>
                          <a:cs typeface="Georgia"/>
                        </a:rPr>
                        <a:t>impossible to open </a:t>
                      </a:r>
                      <a:r>
                        <a:rPr sz="1800" dirty="0">
                          <a:latin typeface="Georgia"/>
                          <a:cs typeface="Georgia"/>
                        </a:rPr>
                        <a:t>an account </a:t>
                      </a:r>
                      <a:r>
                        <a:rPr sz="1800" spc="-5" dirty="0">
                          <a:latin typeface="Georgia"/>
                          <a:cs typeface="Georgia"/>
                        </a:rPr>
                        <a:t>for  you</a:t>
                      </a:r>
                      <a:r>
                        <a:rPr sz="1800" dirty="0">
                          <a:latin typeface="Georgia"/>
                          <a:cs typeface="Georgia"/>
                        </a:rPr>
                        <a:t> </a:t>
                      </a:r>
                      <a:r>
                        <a:rPr sz="1800" spc="-5" dirty="0">
                          <a:latin typeface="Georgia"/>
                          <a:cs typeface="Georgia"/>
                        </a:rPr>
                        <a:t>today.</a:t>
                      </a:r>
                      <a:endParaRPr sz="1800">
                        <a:latin typeface="Georgia"/>
                        <a:cs typeface="Georgi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98425" marR="109220">
                        <a:lnSpc>
                          <a:spcPct val="100000"/>
                        </a:lnSpc>
                        <a:spcBef>
                          <a:spcPts val="305"/>
                        </a:spcBef>
                      </a:pPr>
                      <a:r>
                        <a:rPr sz="1800" dirty="0">
                          <a:latin typeface="Georgia"/>
                          <a:cs typeface="Georgia"/>
                        </a:rPr>
                        <a:t>As </a:t>
                      </a:r>
                      <a:r>
                        <a:rPr sz="1800" spc="-5" dirty="0">
                          <a:latin typeface="Georgia"/>
                          <a:cs typeface="Georgia"/>
                        </a:rPr>
                        <a:t>soon </a:t>
                      </a:r>
                      <a:r>
                        <a:rPr sz="1800" dirty="0">
                          <a:latin typeface="Georgia"/>
                          <a:cs typeface="Georgia"/>
                        </a:rPr>
                        <a:t>as </a:t>
                      </a:r>
                      <a:r>
                        <a:rPr sz="1800" spc="-5" dirty="0">
                          <a:latin typeface="Georgia"/>
                          <a:cs typeface="Georgia"/>
                        </a:rPr>
                        <a:t>your signature card </a:t>
                      </a:r>
                      <a:r>
                        <a:rPr sz="1800" dirty="0">
                          <a:latin typeface="Georgia"/>
                          <a:cs typeface="Georgia"/>
                        </a:rPr>
                        <a:t>reaches  </a:t>
                      </a:r>
                      <a:r>
                        <a:rPr sz="1800" spc="-5" dirty="0">
                          <a:latin typeface="Georgia"/>
                          <a:cs typeface="Georgia"/>
                        </a:rPr>
                        <a:t>us, </a:t>
                      </a:r>
                      <a:r>
                        <a:rPr sz="1800" dirty="0">
                          <a:latin typeface="Georgia"/>
                          <a:cs typeface="Georgia"/>
                        </a:rPr>
                        <a:t>we </a:t>
                      </a:r>
                      <a:r>
                        <a:rPr sz="1800" spc="-5" dirty="0">
                          <a:latin typeface="Georgia"/>
                          <a:cs typeface="Georgia"/>
                        </a:rPr>
                        <a:t>will gladly </a:t>
                      </a:r>
                      <a:r>
                        <a:rPr sz="1800" dirty="0">
                          <a:latin typeface="Georgia"/>
                          <a:cs typeface="Georgia"/>
                        </a:rPr>
                        <a:t>open an</a:t>
                      </a:r>
                      <a:r>
                        <a:rPr sz="1800" spc="-30" dirty="0">
                          <a:latin typeface="Georgia"/>
                          <a:cs typeface="Georgia"/>
                        </a:rPr>
                        <a:t> </a:t>
                      </a:r>
                      <a:r>
                        <a:rPr sz="1800" spc="-5" dirty="0">
                          <a:latin typeface="Georgia"/>
                          <a:cs typeface="Georgia"/>
                        </a:rPr>
                        <a:t>account</a:t>
                      </a:r>
                      <a:endParaRPr sz="1800">
                        <a:latin typeface="Georgia"/>
                        <a:cs typeface="Georgi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1514625">
                <a:tc>
                  <a:txBody>
                    <a:bodyPr/>
                    <a:lstStyle/>
                    <a:p>
                      <a:pPr marL="97790" marR="205740">
                        <a:lnSpc>
                          <a:spcPct val="100000"/>
                        </a:lnSpc>
                        <a:spcBef>
                          <a:spcPts val="305"/>
                        </a:spcBef>
                      </a:pPr>
                      <a:r>
                        <a:rPr sz="1800" dirty="0">
                          <a:latin typeface="Georgia"/>
                          <a:cs typeface="Georgia"/>
                        </a:rPr>
                        <a:t>We </a:t>
                      </a:r>
                      <a:r>
                        <a:rPr sz="1800" spc="-5" dirty="0">
                          <a:latin typeface="Georgia"/>
                          <a:cs typeface="Georgia"/>
                        </a:rPr>
                        <a:t>do </a:t>
                      </a:r>
                      <a:r>
                        <a:rPr sz="1800" dirty="0">
                          <a:latin typeface="Georgia"/>
                          <a:cs typeface="Georgia"/>
                        </a:rPr>
                        <a:t>not </a:t>
                      </a:r>
                      <a:r>
                        <a:rPr sz="1800" spc="-5" dirty="0">
                          <a:latin typeface="Georgia"/>
                          <a:cs typeface="Georgia"/>
                        </a:rPr>
                        <a:t>refund </a:t>
                      </a:r>
                      <a:r>
                        <a:rPr sz="1800" dirty="0">
                          <a:latin typeface="Georgia"/>
                          <a:cs typeface="Georgia"/>
                        </a:rPr>
                        <a:t>if </a:t>
                      </a:r>
                      <a:r>
                        <a:rPr sz="1800" spc="-5" dirty="0">
                          <a:latin typeface="Georgia"/>
                          <a:cs typeface="Georgia"/>
                        </a:rPr>
                        <a:t>the returned </a:t>
                      </a:r>
                      <a:r>
                        <a:rPr sz="1800" dirty="0">
                          <a:latin typeface="Georgia"/>
                          <a:cs typeface="Georgia"/>
                        </a:rPr>
                        <a:t>item  is soiled and</a:t>
                      </a:r>
                      <a:r>
                        <a:rPr sz="1800" spc="-25" dirty="0">
                          <a:latin typeface="Georgia"/>
                          <a:cs typeface="Georgia"/>
                        </a:rPr>
                        <a:t> </a:t>
                      </a:r>
                      <a:r>
                        <a:rPr sz="1800" spc="-5" dirty="0">
                          <a:latin typeface="Georgia"/>
                          <a:cs typeface="Georgia"/>
                        </a:rPr>
                        <a:t>unsalable.</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98425" marR="278765">
                        <a:lnSpc>
                          <a:spcPct val="100000"/>
                        </a:lnSpc>
                        <a:spcBef>
                          <a:spcPts val="305"/>
                        </a:spcBef>
                      </a:pPr>
                      <a:r>
                        <a:rPr sz="1800" dirty="0">
                          <a:latin typeface="Georgia"/>
                          <a:cs typeface="Georgia"/>
                        </a:rPr>
                        <a:t>We </a:t>
                      </a:r>
                      <a:r>
                        <a:rPr sz="1800" spc="-5" dirty="0">
                          <a:latin typeface="Georgia"/>
                          <a:cs typeface="Georgia"/>
                        </a:rPr>
                        <a:t>refund when the returned </a:t>
                      </a:r>
                      <a:r>
                        <a:rPr sz="1800" dirty="0">
                          <a:latin typeface="Georgia"/>
                          <a:cs typeface="Georgia"/>
                        </a:rPr>
                        <a:t>item is  </a:t>
                      </a:r>
                      <a:r>
                        <a:rPr sz="1800" spc="-5" dirty="0">
                          <a:latin typeface="Georgia"/>
                          <a:cs typeface="Georgia"/>
                        </a:rPr>
                        <a:t>clean </a:t>
                      </a:r>
                      <a:r>
                        <a:rPr sz="1800" dirty="0">
                          <a:latin typeface="Georgia"/>
                          <a:cs typeface="Georgia"/>
                        </a:rPr>
                        <a:t>and</a:t>
                      </a:r>
                      <a:r>
                        <a:rPr sz="1800" spc="-5" dirty="0">
                          <a:latin typeface="Georgia"/>
                          <a:cs typeface="Georgia"/>
                        </a:rPr>
                        <a:t> resalable.</a:t>
                      </a:r>
                      <a:endParaRPr sz="1800">
                        <a:latin typeface="Georgia"/>
                        <a:cs typeface="Georgi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1609289">
                <a:tc>
                  <a:txBody>
                    <a:bodyPr/>
                    <a:lstStyle/>
                    <a:p>
                      <a:pPr marL="97790" marR="127000">
                        <a:lnSpc>
                          <a:spcPct val="100000"/>
                        </a:lnSpc>
                        <a:spcBef>
                          <a:spcPts val="310"/>
                        </a:spcBef>
                      </a:pPr>
                      <a:r>
                        <a:rPr sz="1800" spc="-5" dirty="0">
                          <a:latin typeface="Georgia"/>
                          <a:cs typeface="Georgia"/>
                        </a:rPr>
                        <a:t>When </a:t>
                      </a:r>
                      <a:r>
                        <a:rPr sz="1800" dirty="0">
                          <a:latin typeface="Georgia"/>
                          <a:cs typeface="Georgia"/>
                        </a:rPr>
                        <a:t>you </a:t>
                      </a:r>
                      <a:r>
                        <a:rPr sz="1800" spc="-5" dirty="0">
                          <a:latin typeface="Georgia"/>
                          <a:cs typeface="Georgia"/>
                        </a:rPr>
                        <a:t>travel on company </a:t>
                      </a:r>
                      <a:r>
                        <a:rPr sz="1800" dirty="0">
                          <a:latin typeface="Georgia"/>
                          <a:cs typeface="Georgia"/>
                        </a:rPr>
                        <a:t>expense,  </a:t>
                      </a:r>
                      <a:r>
                        <a:rPr sz="1800" spc="-5" dirty="0">
                          <a:latin typeface="Georgia"/>
                          <a:cs typeface="Georgia"/>
                        </a:rPr>
                        <a:t>you </a:t>
                      </a:r>
                      <a:r>
                        <a:rPr sz="1800" dirty="0">
                          <a:latin typeface="Georgia"/>
                          <a:cs typeface="Georgia"/>
                        </a:rPr>
                        <a:t>will not </a:t>
                      </a:r>
                      <a:r>
                        <a:rPr sz="1800" spc="-5" dirty="0">
                          <a:latin typeface="Georgia"/>
                          <a:cs typeface="Georgia"/>
                        </a:rPr>
                        <a:t>receive approval for first  class</a:t>
                      </a:r>
                      <a:r>
                        <a:rPr sz="1800" spc="-15" dirty="0">
                          <a:latin typeface="Georgia"/>
                          <a:cs typeface="Georgia"/>
                        </a:rPr>
                        <a:t> </a:t>
                      </a:r>
                      <a:r>
                        <a:rPr sz="1800" spc="-5" dirty="0">
                          <a:latin typeface="Georgia"/>
                          <a:cs typeface="Georgia"/>
                        </a:rPr>
                        <a:t>fare.</a:t>
                      </a:r>
                      <a:endParaRPr sz="1800">
                        <a:latin typeface="Georgia"/>
                        <a:cs typeface="Georgi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98425" marR="125730">
                        <a:lnSpc>
                          <a:spcPct val="100000"/>
                        </a:lnSpc>
                        <a:spcBef>
                          <a:spcPts val="310"/>
                        </a:spcBef>
                      </a:pPr>
                      <a:r>
                        <a:rPr sz="1800" spc="-5" dirty="0">
                          <a:latin typeface="Georgia"/>
                          <a:cs typeface="Georgia"/>
                        </a:rPr>
                        <a:t>When </a:t>
                      </a:r>
                      <a:r>
                        <a:rPr sz="1800" dirty="0">
                          <a:latin typeface="Georgia"/>
                          <a:cs typeface="Georgia"/>
                        </a:rPr>
                        <a:t>you </a:t>
                      </a:r>
                      <a:r>
                        <a:rPr sz="1800" spc="-5" dirty="0">
                          <a:latin typeface="Georgia"/>
                          <a:cs typeface="Georgia"/>
                        </a:rPr>
                        <a:t>travel on company </a:t>
                      </a:r>
                      <a:r>
                        <a:rPr sz="1800" dirty="0">
                          <a:latin typeface="Georgia"/>
                          <a:cs typeface="Georgia"/>
                        </a:rPr>
                        <a:t>expense,  </a:t>
                      </a:r>
                      <a:r>
                        <a:rPr sz="1800" spc="-5" dirty="0">
                          <a:latin typeface="Georgia"/>
                          <a:cs typeface="Georgia"/>
                        </a:rPr>
                        <a:t>your approved fare </a:t>
                      </a:r>
                      <a:r>
                        <a:rPr sz="1800" dirty="0">
                          <a:latin typeface="Georgia"/>
                          <a:cs typeface="Georgia"/>
                        </a:rPr>
                        <a:t>is </a:t>
                      </a:r>
                      <a:r>
                        <a:rPr sz="1800" spc="-5" dirty="0">
                          <a:latin typeface="Georgia"/>
                          <a:cs typeface="Georgia"/>
                        </a:rPr>
                        <a:t>for tourist</a:t>
                      </a:r>
                      <a:r>
                        <a:rPr sz="1800" spc="20" dirty="0">
                          <a:latin typeface="Georgia"/>
                          <a:cs typeface="Georgia"/>
                        </a:rPr>
                        <a:t> </a:t>
                      </a:r>
                      <a:r>
                        <a:rPr sz="1800" spc="-5" dirty="0">
                          <a:latin typeface="Georgia"/>
                          <a:cs typeface="Georgia"/>
                        </a:rPr>
                        <a:t>class.</a:t>
                      </a:r>
                      <a:endParaRPr sz="1800" dirty="0">
                        <a:latin typeface="Georgia"/>
                        <a:cs typeface="Georgi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017011" y="860501"/>
            <a:ext cx="4159885" cy="788670"/>
          </a:xfrm>
          <a:prstGeom prst="rect">
            <a:avLst/>
          </a:prstGeom>
        </p:spPr>
        <p:txBody>
          <a:bodyPr vert="horz" wrap="square" lIns="0" tIns="13335" rIns="0" bIns="0" rtlCol="0" anchor="ctr">
            <a:spAutoFit/>
          </a:bodyPr>
          <a:lstStyle/>
          <a:p>
            <a:pPr marL="12700">
              <a:lnSpc>
                <a:spcPct val="100000"/>
              </a:lnSpc>
              <a:spcBef>
                <a:spcPts val="105"/>
              </a:spcBef>
            </a:pPr>
            <a:r>
              <a:rPr sz="5000" b="1" spc="-445" dirty="0">
                <a:latin typeface="Trebuchet MS"/>
                <a:cs typeface="Trebuchet MS"/>
              </a:rPr>
              <a:t>C</a:t>
            </a:r>
            <a:r>
              <a:rPr sz="5000" b="1" spc="-215" dirty="0">
                <a:latin typeface="Trebuchet MS"/>
                <a:cs typeface="Trebuchet MS"/>
              </a:rPr>
              <a:t>ONC</a:t>
            </a:r>
            <a:r>
              <a:rPr sz="5000" b="1" spc="-190" dirty="0">
                <a:latin typeface="Trebuchet MS"/>
                <a:cs typeface="Trebuchet MS"/>
              </a:rPr>
              <a:t>R</a:t>
            </a:r>
            <a:r>
              <a:rPr sz="5000" b="1" spc="-370" dirty="0">
                <a:latin typeface="Trebuchet MS"/>
                <a:cs typeface="Trebuchet MS"/>
              </a:rPr>
              <a:t>ETEN</a:t>
            </a:r>
            <a:r>
              <a:rPr sz="5000" b="1" spc="-415" dirty="0">
                <a:latin typeface="Trebuchet MS"/>
                <a:cs typeface="Trebuchet MS"/>
              </a:rPr>
              <a:t>E</a:t>
            </a:r>
            <a:r>
              <a:rPr sz="5000" b="1" spc="-190" dirty="0">
                <a:latin typeface="Trebuchet MS"/>
                <a:cs typeface="Trebuchet MS"/>
              </a:rPr>
              <a:t>SS</a:t>
            </a:r>
            <a:endParaRPr sz="5000">
              <a:latin typeface="Trebuchet MS"/>
              <a:cs typeface="Trebuchet MS"/>
            </a:endParaRPr>
          </a:p>
        </p:txBody>
      </p:sp>
      <p:sp>
        <p:nvSpPr>
          <p:cNvPr id="8" name="object 8"/>
          <p:cNvSpPr txBox="1"/>
          <p:nvPr/>
        </p:nvSpPr>
        <p:spPr>
          <a:xfrm>
            <a:off x="2058954" y="2176434"/>
            <a:ext cx="8075646" cy="3459280"/>
          </a:xfrm>
          <a:prstGeom prst="rect">
            <a:avLst/>
          </a:prstGeom>
        </p:spPr>
        <p:txBody>
          <a:bodyPr vert="horz" wrap="square" lIns="0" tIns="12065" rIns="0" bIns="0" rtlCol="0">
            <a:spAutoFit/>
          </a:bodyPr>
          <a:lstStyle/>
          <a:p>
            <a:pPr marL="286385" marR="5080" indent="-274320" algn="just">
              <a:spcBef>
                <a:spcPts val="95"/>
              </a:spcBef>
            </a:pPr>
            <a:r>
              <a:rPr sz="3200" spc="-5" dirty="0">
                <a:latin typeface="Georgia"/>
                <a:cs typeface="Georgia"/>
              </a:rPr>
              <a:t>Communicating concretely means </a:t>
            </a:r>
            <a:r>
              <a:rPr sz="3200" b="1" spc="-5" dirty="0">
                <a:latin typeface="Georgia"/>
                <a:cs typeface="Georgia"/>
              </a:rPr>
              <a:t>being specific,  definite, and vivid </a:t>
            </a:r>
            <a:r>
              <a:rPr sz="3200" spc="-5" dirty="0">
                <a:latin typeface="Georgia"/>
                <a:cs typeface="Georgia"/>
              </a:rPr>
              <a:t>rather </a:t>
            </a:r>
            <a:r>
              <a:rPr sz="3200" spc="-10" dirty="0">
                <a:latin typeface="Georgia"/>
                <a:cs typeface="Georgia"/>
              </a:rPr>
              <a:t>than </a:t>
            </a:r>
            <a:r>
              <a:rPr sz="3200" spc="-5" dirty="0">
                <a:latin typeface="Georgia"/>
                <a:cs typeface="Georgia"/>
              </a:rPr>
              <a:t>vague and general.  Often it means using </a:t>
            </a:r>
            <a:r>
              <a:rPr sz="3200" b="1" dirty="0" smtClean="0">
                <a:latin typeface="Georgia"/>
                <a:cs typeface="Georgia"/>
              </a:rPr>
              <a:t>denotative</a:t>
            </a:r>
            <a:r>
              <a:rPr lang="en-US" sz="3200" b="1" dirty="0" smtClean="0">
                <a:latin typeface="Georgia"/>
                <a:cs typeface="Georgia"/>
              </a:rPr>
              <a:t>s</a:t>
            </a:r>
            <a:r>
              <a:rPr lang="en-US" sz="3200" b="1" dirty="0">
                <a:latin typeface="Georgia"/>
                <a:cs typeface="Georgia"/>
              </a:rPr>
              <a:t> </a:t>
            </a:r>
            <a:r>
              <a:rPr sz="3200" dirty="0" smtClean="0">
                <a:latin typeface="Georgia"/>
                <a:cs typeface="Georgia"/>
              </a:rPr>
              <a:t>(direct</a:t>
            </a:r>
            <a:r>
              <a:rPr sz="3200" dirty="0">
                <a:latin typeface="Georgia"/>
                <a:cs typeface="Georgia"/>
              </a:rPr>
              <a:t>, </a:t>
            </a:r>
            <a:r>
              <a:rPr sz="3200" spc="-5" dirty="0" smtClean="0">
                <a:latin typeface="Georgia"/>
                <a:cs typeface="Georgia"/>
              </a:rPr>
              <a:t>explicit,</a:t>
            </a:r>
            <a:r>
              <a:rPr lang="en-US" sz="3200" spc="-5" dirty="0" smtClean="0">
                <a:latin typeface="Georgia"/>
                <a:cs typeface="Georgia"/>
              </a:rPr>
              <a:t> </a:t>
            </a:r>
            <a:r>
              <a:rPr sz="3200" spc="-5" dirty="0" smtClean="0">
                <a:latin typeface="Georgia"/>
                <a:cs typeface="Georgia"/>
              </a:rPr>
              <a:t> </a:t>
            </a:r>
            <a:r>
              <a:rPr sz="3200" spc="-5" dirty="0">
                <a:latin typeface="Georgia"/>
                <a:cs typeface="Georgia"/>
              </a:rPr>
              <a:t>dictionary based) </a:t>
            </a:r>
            <a:r>
              <a:rPr sz="3200" dirty="0">
                <a:latin typeface="Georgia"/>
                <a:cs typeface="Georgia"/>
              </a:rPr>
              <a:t>rather </a:t>
            </a:r>
            <a:r>
              <a:rPr sz="3200" spc="-10" dirty="0">
                <a:latin typeface="Georgia"/>
                <a:cs typeface="Georgia"/>
              </a:rPr>
              <a:t>than </a:t>
            </a:r>
            <a:r>
              <a:rPr sz="3200" spc="-5" dirty="0">
                <a:latin typeface="Georgia"/>
                <a:cs typeface="Georgia"/>
              </a:rPr>
              <a:t>connotative  words (ideas </a:t>
            </a:r>
            <a:r>
              <a:rPr sz="3200" spc="5" dirty="0">
                <a:latin typeface="Georgia"/>
                <a:cs typeface="Georgia"/>
              </a:rPr>
              <a:t>or </a:t>
            </a:r>
            <a:r>
              <a:rPr sz="3200" spc="-5" dirty="0">
                <a:latin typeface="Georgia"/>
                <a:cs typeface="Georgia"/>
              </a:rPr>
              <a:t>notions suggested </a:t>
            </a:r>
            <a:r>
              <a:rPr sz="3200" spc="-10" dirty="0">
                <a:latin typeface="Georgia"/>
                <a:cs typeface="Georgia"/>
              </a:rPr>
              <a:t>by </a:t>
            </a:r>
            <a:r>
              <a:rPr sz="3200" spc="-5" dirty="0">
                <a:latin typeface="Georgia"/>
                <a:cs typeface="Georgia"/>
              </a:rPr>
              <a:t>or  associated </a:t>
            </a:r>
            <a:r>
              <a:rPr sz="3200" spc="-10" dirty="0">
                <a:latin typeface="Georgia"/>
                <a:cs typeface="Georgia"/>
              </a:rPr>
              <a:t>with </a:t>
            </a:r>
            <a:r>
              <a:rPr sz="3200" spc="-5" dirty="0">
                <a:latin typeface="Georgia"/>
                <a:cs typeface="Georgia"/>
              </a:rPr>
              <a:t>a </a:t>
            </a:r>
            <a:r>
              <a:rPr sz="3200" spc="-10" dirty="0">
                <a:latin typeface="Georgia"/>
                <a:cs typeface="Georgia"/>
              </a:rPr>
              <a:t>word </a:t>
            </a:r>
            <a:r>
              <a:rPr sz="3200" spc="-5" dirty="0">
                <a:latin typeface="Georgia"/>
                <a:cs typeface="Georgia"/>
              </a:rPr>
              <a:t>or</a:t>
            </a:r>
            <a:r>
              <a:rPr sz="3200" spc="75" dirty="0">
                <a:latin typeface="Georgia"/>
                <a:cs typeface="Georgia"/>
              </a:rPr>
              <a:t> </a:t>
            </a:r>
            <a:r>
              <a:rPr sz="3200" spc="-10" dirty="0">
                <a:latin typeface="Georgia"/>
                <a:cs typeface="Georgia"/>
              </a:rPr>
              <a:t>phrase).</a:t>
            </a:r>
            <a:endParaRPr sz="3200" dirty="0">
              <a:latin typeface="Georgia"/>
              <a:cs typeface="Georgi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758828"/>
            <a:ext cx="7831455" cy="2066289"/>
          </a:xfrm>
          <a:prstGeom prst="rect">
            <a:avLst/>
          </a:prstGeom>
        </p:spPr>
        <p:txBody>
          <a:bodyPr vert="horz" wrap="square" lIns="0" tIns="285750" rIns="0" bIns="0" rtlCol="0" anchor="ctr">
            <a:spAutoFit/>
          </a:bodyPr>
          <a:lstStyle/>
          <a:p>
            <a:pPr marL="12700">
              <a:lnSpc>
                <a:spcPct val="100000"/>
              </a:lnSpc>
              <a:spcBef>
                <a:spcPts val="2250"/>
              </a:spcBef>
            </a:pPr>
            <a:r>
              <a:rPr sz="5000" b="1" spc="-300" dirty="0">
                <a:latin typeface="Trebuchet MS"/>
                <a:cs typeface="Trebuchet MS"/>
              </a:rPr>
              <a:t>CONCRETENESS</a:t>
            </a:r>
            <a:endParaRPr sz="5000">
              <a:latin typeface="Trebuchet MS"/>
              <a:cs typeface="Trebuchet MS"/>
            </a:endParaRPr>
          </a:p>
          <a:p>
            <a:pPr marL="377825" marR="5080" indent="-274320">
              <a:lnSpc>
                <a:spcPct val="100000"/>
              </a:lnSpc>
              <a:spcBef>
                <a:spcPts val="1195"/>
              </a:spcBef>
            </a:pPr>
            <a:r>
              <a:rPr sz="2800" spc="100" dirty="0">
                <a:latin typeface="Times New Roman"/>
                <a:cs typeface="Times New Roman"/>
              </a:rPr>
              <a:t>The</a:t>
            </a:r>
            <a:r>
              <a:rPr sz="2800" spc="-85" dirty="0">
                <a:latin typeface="Times New Roman"/>
                <a:cs typeface="Times New Roman"/>
              </a:rPr>
              <a:t> </a:t>
            </a:r>
            <a:r>
              <a:rPr sz="2800" spc="35" dirty="0">
                <a:latin typeface="Times New Roman"/>
                <a:cs typeface="Times New Roman"/>
              </a:rPr>
              <a:t>following</a:t>
            </a:r>
            <a:r>
              <a:rPr sz="2800" spc="-60" dirty="0">
                <a:latin typeface="Times New Roman"/>
                <a:cs typeface="Times New Roman"/>
              </a:rPr>
              <a:t> </a:t>
            </a:r>
            <a:r>
              <a:rPr sz="2800" spc="90" dirty="0">
                <a:latin typeface="Times New Roman"/>
                <a:cs typeface="Times New Roman"/>
              </a:rPr>
              <a:t>guidelines</a:t>
            </a:r>
            <a:r>
              <a:rPr sz="2800" spc="-105" dirty="0">
                <a:latin typeface="Times New Roman"/>
                <a:cs typeface="Times New Roman"/>
              </a:rPr>
              <a:t> </a:t>
            </a:r>
            <a:r>
              <a:rPr sz="2800" spc="125" dirty="0">
                <a:latin typeface="Times New Roman"/>
                <a:cs typeface="Times New Roman"/>
              </a:rPr>
              <a:t>should</a:t>
            </a:r>
            <a:r>
              <a:rPr sz="2800" spc="20" dirty="0">
                <a:latin typeface="Times New Roman"/>
                <a:cs typeface="Times New Roman"/>
              </a:rPr>
              <a:t> </a:t>
            </a:r>
            <a:r>
              <a:rPr sz="2800" spc="120" dirty="0">
                <a:latin typeface="Times New Roman"/>
                <a:cs typeface="Times New Roman"/>
              </a:rPr>
              <a:t>help</a:t>
            </a:r>
            <a:r>
              <a:rPr sz="2800" spc="-155" dirty="0">
                <a:latin typeface="Times New Roman"/>
                <a:cs typeface="Times New Roman"/>
              </a:rPr>
              <a:t> </a:t>
            </a:r>
            <a:r>
              <a:rPr sz="2800" spc="55" dirty="0">
                <a:latin typeface="Times New Roman"/>
                <a:cs typeface="Times New Roman"/>
              </a:rPr>
              <a:t>you</a:t>
            </a:r>
            <a:r>
              <a:rPr sz="2800" spc="-70" dirty="0">
                <a:latin typeface="Times New Roman"/>
                <a:cs typeface="Times New Roman"/>
              </a:rPr>
              <a:t> </a:t>
            </a:r>
            <a:r>
              <a:rPr sz="2800" spc="105" dirty="0">
                <a:latin typeface="Times New Roman"/>
                <a:cs typeface="Times New Roman"/>
              </a:rPr>
              <a:t>compose  </a:t>
            </a:r>
            <a:r>
              <a:rPr sz="2800" spc="95" dirty="0">
                <a:latin typeface="Times New Roman"/>
                <a:cs typeface="Times New Roman"/>
              </a:rPr>
              <a:t>concrete, </a:t>
            </a:r>
            <a:r>
              <a:rPr sz="2800" spc="75" dirty="0">
                <a:latin typeface="Times New Roman"/>
                <a:cs typeface="Times New Roman"/>
              </a:rPr>
              <a:t>convincing</a:t>
            </a:r>
            <a:r>
              <a:rPr sz="2800" spc="-229" dirty="0">
                <a:latin typeface="Times New Roman"/>
                <a:cs typeface="Times New Roman"/>
              </a:rPr>
              <a:t> </a:t>
            </a:r>
            <a:r>
              <a:rPr sz="2800" spc="60" dirty="0">
                <a:latin typeface="Times New Roman"/>
                <a:cs typeface="Times New Roman"/>
              </a:rPr>
              <a:t>message;</a:t>
            </a:r>
            <a:endParaRPr sz="2800">
              <a:latin typeface="Times New Roman"/>
              <a:cs typeface="Times New Roman"/>
            </a:endParaRPr>
          </a:p>
        </p:txBody>
      </p:sp>
      <p:sp>
        <p:nvSpPr>
          <p:cNvPr id="8" name="object 8"/>
          <p:cNvSpPr txBox="1"/>
          <p:nvPr/>
        </p:nvSpPr>
        <p:spPr>
          <a:xfrm>
            <a:off x="2059941" y="3311801"/>
            <a:ext cx="7160259" cy="1570943"/>
          </a:xfrm>
          <a:prstGeom prst="rect">
            <a:avLst/>
          </a:prstGeom>
        </p:spPr>
        <p:txBody>
          <a:bodyPr vert="horz" wrap="square" lIns="0" tIns="97790" rIns="0" bIns="0" rtlCol="0">
            <a:spAutoFit/>
          </a:bodyPr>
          <a:lstStyle/>
          <a:p>
            <a:pPr marL="287020" indent="-274320">
              <a:spcBef>
                <a:spcPts val="770"/>
              </a:spcBef>
              <a:buClr>
                <a:srgbClr val="0AD0D9"/>
              </a:buClr>
              <a:buSzPct val="94642"/>
              <a:buFont typeface="Arial"/>
              <a:buChar char=""/>
              <a:tabLst>
                <a:tab pos="287020" algn="l"/>
              </a:tabLst>
            </a:pPr>
            <a:r>
              <a:rPr sz="2800" spc="40" dirty="0">
                <a:latin typeface="Times New Roman"/>
                <a:cs typeface="Times New Roman"/>
              </a:rPr>
              <a:t>Use </a:t>
            </a:r>
            <a:r>
              <a:rPr sz="2800" b="1" spc="50" dirty="0">
                <a:latin typeface="Times New Roman"/>
                <a:cs typeface="Times New Roman"/>
              </a:rPr>
              <a:t>specific </a:t>
            </a:r>
            <a:r>
              <a:rPr sz="2800" b="1" spc="65" dirty="0">
                <a:latin typeface="Times New Roman"/>
                <a:cs typeface="Times New Roman"/>
              </a:rPr>
              <a:t>facts </a:t>
            </a:r>
            <a:r>
              <a:rPr sz="2800" b="1" spc="170" dirty="0">
                <a:latin typeface="Times New Roman"/>
                <a:cs typeface="Times New Roman"/>
              </a:rPr>
              <a:t>and</a:t>
            </a:r>
            <a:r>
              <a:rPr sz="2800" b="1" spc="-495" dirty="0">
                <a:latin typeface="Times New Roman"/>
                <a:cs typeface="Times New Roman"/>
              </a:rPr>
              <a:t> </a:t>
            </a:r>
            <a:r>
              <a:rPr sz="2800" b="1" spc="55" dirty="0">
                <a:latin typeface="Times New Roman"/>
                <a:cs typeface="Times New Roman"/>
              </a:rPr>
              <a:t>figures.</a:t>
            </a:r>
            <a:endParaRPr sz="2800" b="1" dirty="0">
              <a:latin typeface="Times New Roman"/>
              <a:cs typeface="Times New Roman"/>
            </a:endParaRPr>
          </a:p>
          <a:p>
            <a:pPr marL="287020" indent="-274320">
              <a:spcBef>
                <a:spcPts val="670"/>
              </a:spcBef>
              <a:buClr>
                <a:srgbClr val="0AD0D9"/>
              </a:buClr>
              <a:buSzPct val="94642"/>
              <a:buFont typeface="Arial"/>
              <a:buChar char=""/>
              <a:tabLst>
                <a:tab pos="287020" algn="l"/>
              </a:tabLst>
            </a:pPr>
            <a:r>
              <a:rPr sz="2800" spc="155" dirty="0">
                <a:latin typeface="Times New Roman"/>
                <a:cs typeface="Times New Roman"/>
              </a:rPr>
              <a:t>Put</a:t>
            </a:r>
            <a:r>
              <a:rPr sz="2800" spc="-140" dirty="0">
                <a:latin typeface="Times New Roman"/>
                <a:cs typeface="Times New Roman"/>
              </a:rPr>
              <a:t> </a:t>
            </a:r>
            <a:r>
              <a:rPr sz="2800" b="1" spc="114" dirty="0">
                <a:latin typeface="Times New Roman"/>
                <a:cs typeface="Times New Roman"/>
              </a:rPr>
              <a:t>action</a:t>
            </a:r>
            <a:r>
              <a:rPr sz="2800" b="1" spc="-45" dirty="0">
                <a:latin typeface="Times New Roman"/>
                <a:cs typeface="Times New Roman"/>
              </a:rPr>
              <a:t> </a:t>
            </a:r>
            <a:r>
              <a:rPr sz="2800" b="1" spc="114" dirty="0">
                <a:latin typeface="Times New Roman"/>
                <a:cs typeface="Times New Roman"/>
              </a:rPr>
              <a:t>in</a:t>
            </a:r>
            <a:r>
              <a:rPr sz="2800" b="1" spc="-130" dirty="0">
                <a:latin typeface="Times New Roman"/>
                <a:cs typeface="Times New Roman"/>
              </a:rPr>
              <a:t> </a:t>
            </a:r>
            <a:r>
              <a:rPr sz="2800" b="1" spc="75" dirty="0">
                <a:latin typeface="Times New Roman"/>
                <a:cs typeface="Times New Roman"/>
              </a:rPr>
              <a:t>your</a:t>
            </a:r>
            <a:r>
              <a:rPr sz="2800" b="1" spc="-160" dirty="0">
                <a:latin typeface="Times New Roman"/>
                <a:cs typeface="Times New Roman"/>
              </a:rPr>
              <a:t> </a:t>
            </a:r>
            <a:r>
              <a:rPr sz="2800" b="1" spc="45" dirty="0">
                <a:latin typeface="Times New Roman"/>
                <a:cs typeface="Times New Roman"/>
              </a:rPr>
              <a:t>verbs.</a:t>
            </a:r>
            <a:endParaRPr sz="2800" b="1" dirty="0">
              <a:latin typeface="Times New Roman"/>
              <a:cs typeface="Times New Roman"/>
            </a:endParaRPr>
          </a:p>
          <a:p>
            <a:pPr marL="287020" indent="-274320">
              <a:spcBef>
                <a:spcPts val="675"/>
              </a:spcBef>
              <a:buClr>
                <a:srgbClr val="0AD0D9"/>
              </a:buClr>
              <a:buSzPct val="94642"/>
              <a:buFont typeface="Arial"/>
              <a:buChar char=""/>
              <a:tabLst>
                <a:tab pos="287020" algn="l"/>
              </a:tabLst>
            </a:pPr>
            <a:r>
              <a:rPr sz="2800" spc="85" dirty="0">
                <a:latin typeface="Times New Roman"/>
                <a:cs typeface="Times New Roman"/>
              </a:rPr>
              <a:t>Choose </a:t>
            </a:r>
            <a:r>
              <a:rPr sz="2800" b="1" spc="15" dirty="0">
                <a:latin typeface="Times New Roman"/>
                <a:cs typeface="Times New Roman"/>
              </a:rPr>
              <a:t>vivid, </a:t>
            </a:r>
            <a:r>
              <a:rPr sz="2800" b="1" spc="75" dirty="0">
                <a:latin typeface="Times New Roman"/>
                <a:cs typeface="Times New Roman"/>
              </a:rPr>
              <a:t>image </a:t>
            </a:r>
            <a:r>
              <a:rPr sz="2800" b="1" spc="100" dirty="0">
                <a:latin typeface="Times New Roman"/>
                <a:cs typeface="Times New Roman"/>
              </a:rPr>
              <a:t>building</a:t>
            </a:r>
            <a:r>
              <a:rPr sz="2800" b="1" spc="-465" dirty="0">
                <a:latin typeface="Times New Roman"/>
                <a:cs typeface="Times New Roman"/>
              </a:rPr>
              <a:t> </a:t>
            </a:r>
            <a:r>
              <a:rPr sz="2800" b="1" dirty="0">
                <a:latin typeface="Times New Roman"/>
                <a:cs typeface="Times New Roman"/>
              </a:rPr>
              <a:t>words</a:t>
            </a:r>
            <a:r>
              <a:rPr sz="2800" dirty="0">
                <a:latin typeface="Times New Roman"/>
                <a:cs typeface="Times New Roman"/>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0169"/>
            <a:ext cx="10515600" cy="2338461"/>
          </a:xfrm>
          <a:prstGeom prst="rect">
            <a:avLst/>
          </a:prstGeom>
        </p:spPr>
        <p:txBody>
          <a:bodyPr vert="horz" wrap="square" lIns="0" tIns="12065" rIns="0" bIns="0" rtlCol="0" anchor="ctr">
            <a:spAutoFit/>
          </a:bodyPr>
          <a:lstStyle/>
          <a:p>
            <a:pPr marL="12700" marR="254000">
              <a:lnSpc>
                <a:spcPct val="100000"/>
              </a:lnSpc>
              <a:spcBef>
                <a:spcPts val="95"/>
              </a:spcBef>
            </a:pPr>
            <a:r>
              <a:rPr b="1" spc="-10" dirty="0">
                <a:latin typeface="Georgia"/>
                <a:cs typeface="Georgia"/>
              </a:rPr>
              <a:t>Use </a:t>
            </a:r>
            <a:r>
              <a:rPr b="1" spc="-5" dirty="0">
                <a:latin typeface="Georgia"/>
                <a:cs typeface="Georgia"/>
              </a:rPr>
              <a:t>Specific </a:t>
            </a:r>
            <a:r>
              <a:rPr b="1" spc="-10" dirty="0">
                <a:latin typeface="Georgia"/>
                <a:cs typeface="Georgia"/>
              </a:rPr>
              <a:t>Facts </a:t>
            </a:r>
            <a:r>
              <a:rPr b="1" spc="-5" dirty="0">
                <a:latin typeface="Georgia"/>
                <a:cs typeface="Georgia"/>
              </a:rPr>
              <a:t>and  </a:t>
            </a:r>
            <a:r>
              <a:rPr b="1" spc="-10" dirty="0">
                <a:latin typeface="Georgia"/>
                <a:cs typeface="Georgia"/>
              </a:rPr>
              <a:t>Figures</a:t>
            </a:r>
          </a:p>
          <a:p>
            <a:pPr marL="377825" marR="5080" indent="-274320">
              <a:lnSpc>
                <a:spcPct val="100000"/>
              </a:lnSpc>
              <a:spcBef>
                <a:spcPts val="1140"/>
              </a:spcBef>
            </a:pPr>
            <a:r>
              <a:rPr sz="2450" spc="-625" dirty="0">
                <a:solidFill>
                  <a:srgbClr val="0AD0D9"/>
                </a:solidFill>
                <a:latin typeface="Arial"/>
                <a:cs typeface="Arial"/>
              </a:rPr>
              <a:t> </a:t>
            </a:r>
            <a:r>
              <a:rPr sz="2600" dirty="0"/>
              <a:t>It is desirable </a:t>
            </a:r>
            <a:r>
              <a:rPr sz="2600" spc="-5" dirty="0"/>
              <a:t>to </a:t>
            </a:r>
            <a:r>
              <a:rPr sz="2600" spc="5" dirty="0"/>
              <a:t>be </a:t>
            </a:r>
            <a:r>
              <a:rPr sz="2600" dirty="0"/>
              <a:t>precise and concrete in  </a:t>
            </a:r>
            <a:r>
              <a:rPr sz="2600" spc="-50" dirty="0"/>
              <a:t>both </a:t>
            </a:r>
            <a:r>
              <a:rPr sz="2600" spc="-5" dirty="0"/>
              <a:t>written </a:t>
            </a:r>
            <a:r>
              <a:rPr sz="2600" dirty="0"/>
              <a:t>and </a:t>
            </a:r>
            <a:r>
              <a:rPr sz="2600" spc="-5" dirty="0"/>
              <a:t>oral </a:t>
            </a:r>
            <a:r>
              <a:rPr sz="2600" dirty="0"/>
              <a:t>business</a:t>
            </a:r>
            <a:r>
              <a:rPr sz="2600" spc="20" dirty="0"/>
              <a:t> </a:t>
            </a:r>
            <a:r>
              <a:rPr sz="2600" dirty="0"/>
              <a:t>communication</a:t>
            </a:r>
            <a:r>
              <a:rPr sz="2600" dirty="0" smtClean="0"/>
              <a:t>.</a:t>
            </a:r>
            <a:r>
              <a:rPr lang="en-US" sz="2600" dirty="0" smtClean="0"/>
              <a:t> </a:t>
            </a:r>
            <a:br>
              <a:rPr lang="en-US" sz="2600" dirty="0" smtClean="0"/>
            </a:br>
            <a:r>
              <a:rPr lang="en-US" sz="2600" dirty="0" smtClean="0"/>
              <a:t>Avoid vagueness. </a:t>
            </a:r>
            <a:r>
              <a:rPr lang="en-US" b="1" dirty="0"/>
              <a:t> </a:t>
            </a:r>
            <a:r>
              <a:rPr lang="en-US" sz="2800" b="1" dirty="0"/>
              <a:t>Commercialese (Business Jargon</a:t>
            </a:r>
            <a:r>
              <a:rPr lang="en-US" sz="2800" b="1" dirty="0" smtClean="0"/>
              <a:t>), cliché now. </a:t>
            </a:r>
            <a:endParaRPr sz="2800" dirty="0">
              <a:latin typeface="Arial"/>
              <a:cs typeface="Arial"/>
            </a:endParaRPr>
          </a:p>
        </p:txBody>
      </p:sp>
      <p:sp>
        <p:nvSpPr>
          <p:cNvPr id="3" name="object 3"/>
          <p:cNvSpPr txBox="1"/>
          <p:nvPr/>
        </p:nvSpPr>
        <p:spPr>
          <a:xfrm>
            <a:off x="1143000" y="3429000"/>
            <a:ext cx="4572000" cy="2237151"/>
          </a:xfrm>
          <a:prstGeom prst="rect">
            <a:avLst/>
          </a:prstGeom>
          <a:solidFill>
            <a:srgbClr val="DBF5F8"/>
          </a:solidFill>
        </p:spPr>
        <p:txBody>
          <a:bodyPr vert="horz" wrap="square" lIns="0" tIns="20955" rIns="0" bIns="0" rtlCol="0">
            <a:spAutoFit/>
          </a:bodyPr>
          <a:lstStyle/>
          <a:p>
            <a:pPr marL="91440" marR="242570">
              <a:spcBef>
                <a:spcPts val="165"/>
              </a:spcBef>
            </a:pPr>
            <a:r>
              <a:rPr sz="3600" b="1" u="sng" spc="85" dirty="0">
                <a:latin typeface="Times New Roman"/>
                <a:cs typeface="Times New Roman"/>
              </a:rPr>
              <a:t>Vague,</a:t>
            </a:r>
            <a:r>
              <a:rPr sz="3600" b="1" u="sng" spc="-105" dirty="0">
                <a:latin typeface="Times New Roman"/>
                <a:cs typeface="Times New Roman"/>
              </a:rPr>
              <a:t> </a:t>
            </a:r>
            <a:r>
              <a:rPr sz="3600" b="1" u="sng" spc="130" dirty="0">
                <a:latin typeface="Times New Roman"/>
                <a:cs typeface="Times New Roman"/>
              </a:rPr>
              <a:t>General,  </a:t>
            </a:r>
            <a:r>
              <a:rPr sz="3600" b="1" u="sng" spc="195" dirty="0">
                <a:latin typeface="Times New Roman"/>
                <a:cs typeface="Times New Roman"/>
              </a:rPr>
              <a:t>Indefinite  </a:t>
            </a:r>
            <a:r>
              <a:rPr sz="3600" b="1" spc="175" dirty="0" smtClean="0">
                <a:latin typeface="Times New Roman"/>
                <a:cs typeface="Times New Roman"/>
              </a:rPr>
              <a:t>Student</a:t>
            </a:r>
            <a:r>
              <a:rPr lang="en-US" sz="3600" b="1" spc="175" dirty="0" smtClean="0">
                <a:latin typeface="Times New Roman"/>
                <a:cs typeface="Times New Roman"/>
              </a:rPr>
              <a:t>s’</a:t>
            </a:r>
            <a:r>
              <a:rPr sz="3600" b="1" spc="175" dirty="0" smtClean="0">
                <a:latin typeface="Times New Roman"/>
                <a:cs typeface="Times New Roman"/>
              </a:rPr>
              <a:t> </a:t>
            </a:r>
            <a:r>
              <a:rPr sz="3600" b="1" spc="-155" dirty="0">
                <a:latin typeface="Times New Roman"/>
                <a:cs typeface="Times New Roman"/>
              </a:rPr>
              <a:t>GMAT  </a:t>
            </a:r>
            <a:r>
              <a:rPr sz="3600" b="1" spc="170" dirty="0">
                <a:latin typeface="Times New Roman"/>
                <a:cs typeface="Times New Roman"/>
              </a:rPr>
              <a:t>scores </a:t>
            </a:r>
            <a:r>
              <a:rPr lang="en-US" sz="3600" b="1" spc="110" dirty="0" smtClean="0">
                <a:latin typeface="Times New Roman"/>
                <a:cs typeface="Times New Roman"/>
              </a:rPr>
              <a:t>have risen</a:t>
            </a:r>
            <a:r>
              <a:rPr sz="3600" b="1" spc="125" dirty="0" smtClean="0">
                <a:latin typeface="Times New Roman"/>
                <a:cs typeface="Times New Roman"/>
              </a:rPr>
              <a:t>.</a:t>
            </a:r>
            <a:endParaRPr sz="3600" dirty="0">
              <a:latin typeface="Times New Roman"/>
              <a:cs typeface="Times New Roman"/>
            </a:endParaRPr>
          </a:p>
        </p:txBody>
      </p:sp>
      <p:sp>
        <p:nvSpPr>
          <p:cNvPr id="4" name="object 4"/>
          <p:cNvSpPr txBox="1"/>
          <p:nvPr/>
        </p:nvSpPr>
        <p:spPr>
          <a:xfrm>
            <a:off x="6324600" y="3429000"/>
            <a:ext cx="4648200" cy="2773680"/>
          </a:xfrm>
          <a:prstGeom prst="rect">
            <a:avLst/>
          </a:prstGeom>
          <a:solidFill>
            <a:srgbClr val="DBF5F8"/>
          </a:solidFill>
        </p:spPr>
        <p:txBody>
          <a:bodyPr vert="horz" wrap="square" lIns="0" tIns="20955" rIns="0" bIns="0" rtlCol="0">
            <a:spAutoFit/>
          </a:bodyPr>
          <a:lstStyle/>
          <a:p>
            <a:pPr marL="92075">
              <a:spcBef>
                <a:spcPts val="165"/>
              </a:spcBef>
            </a:pPr>
            <a:r>
              <a:rPr sz="3200" b="1" u="sng" spc="140" dirty="0">
                <a:latin typeface="Times New Roman"/>
                <a:cs typeface="Times New Roman"/>
              </a:rPr>
              <a:t>Concrete,</a:t>
            </a:r>
            <a:r>
              <a:rPr sz="3200" b="1" u="sng" spc="-75" dirty="0">
                <a:latin typeface="Times New Roman"/>
                <a:cs typeface="Times New Roman"/>
              </a:rPr>
              <a:t> </a:t>
            </a:r>
            <a:r>
              <a:rPr sz="3200" b="1" u="sng" spc="160" dirty="0">
                <a:latin typeface="Times New Roman"/>
                <a:cs typeface="Times New Roman"/>
              </a:rPr>
              <a:t>Precise</a:t>
            </a:r>
            <a:endParaRPr sz="3200" u="sng" dirty="0">
              <a:latin typeface="Times New Roman"/>
              <a:cs typeface="Times New Roman"/>
            </a:endParaRPr>
          </a:p>
          <a:p>
            <a:pPr marL="92075">
              <a:spcBef>
                <a:spcPts val="1925"/>
              </a:spcBef>
            </a:pPr>
            <a:r>
              <a:rPr sz="3200" b="1" spc="135" dirty="0">
                <a:latin typeface="Times New Roman"/>
                <a:cs typeface="Times New Roman"/>
              </a:rPr>
              <a:t>In </a:t>
            </a:r>
            <a:r>
              <a:rPr sz="3200" b="1" spc="25" dirty="0">
                <a:latin typeface="Times New Roman"/>
                <a:cs typeface="Times New Roman"/>
              </a:rPr>
              <a:t>1996, </a:t>
            </a:r>
            <a:r>
              <a:rPr sz="3200" b="1" spc="245" dirty="0">
                <a:latin typeface="Times New Roman"/>
                <a:cs typeface="Times New Roman"/>
              </a:rPr>
              <a:t>the</a:t>
            </a:r>
            <a:r>
              <a:rPr sz="3200" b="1" spc="-505" dirty="0">
                <a:latin typeface="Times New Roman"/>
                <a:cs typeface="Times New Roman"/>
              </a:rPr>
              <a:t> </a:t>
            </a:r>
            <a:r>
              <a:rPr sz="3200" b="1" spc="-155" dirty="0">
                <a:latin typeface="Times New Roman"/>
                <a:cs typeface="Times New Roman"/>
              </a:rPr>
              <a:t>GMAT</a:t>
            </a:r>
            <a:endParaRPr sz="3200" dirty="0">
              <a:latin typeface="Times New Roman"/>
              <a:cs typeface="Times New Roman"/>
            </a:endParaRPr>
          </a:p>
          <a:p>
            <a:pPr marL="92075" marR="467995"/>
            <a:r>
              <a:rPr sz="3200" b="1" spc="170" dirty="0">
                <a:latin typeface="Times New Roman"/>
                <a:cs typeface="Times New Roman"/>
              </a:rPr>
              <a:t>scores </a:t>
            </a:r>
            <a:r>
              <a:rPr sz="3600" b="1" spc="114" dirty="0">
                <a:latin typeface="Times New Roman"/>
                <a:cs typeface="Times New Roman"/>
              </a:rPr>
              <a:t>averaged</a:t>
            </a:r>
            <a:r>
              <a:rPr sz="3200" b="1" spc="114" dirty="0">
                <a:latin typeface="Times New Roman"/>
                <a:cs typeface="Times New Roman"/>
              </a:rPr>
              <a:t>  </a:t>
            </a:r>
            <a:r>
              <a:rPr sz="3200" b="1" spc="120" dirty="0">
                <a:latin typeface="Times New Roman"/>
                <a:cs typeface="Times New Roman"/>
              </a:rPr>
              <a:t>600; </a:t>
            </a:r>
            <a:r>
              <a:rPr sz="3200" b="1" spc="85" dirty="0">
                <a:latin typeface="Times New Roman"/>
                <a:cs typeface="Times New Roman"/>
              </a:rPr>
              <a:t>by </a:t>
            </a:r>
            <a:r>
              <a:rPr sz="3200" b="1" spc="-60" dirty="0">
                <a:latin typeface="Times New Roman"/>
                <a:cs typeface="Times New Roman"/>
              </a:rPr>
              <a:t>1997</a:t>
            </a:r>
            <a:r>
              <a:rPr sz="3200" b="1" spc="-515" dirty="0">
                <a:latin typeface="Times New Roman"/>
                <a:cs typeface="Times New Roman"/>
              </a:rPr>
              <a:t> </a:t>
            </a:r>
            <a:r>
              <a:rPr sz="3200" b="1" spc="195" dirty="0">
                <a:latin typeface="Times New Roman"/>
                <a:cs typeface="Times New Roman"/>
              </a:rPr>
              <a:t>they  </a:t>
            </a:r>
            <a:r>
              <a:rPr sz="3200" b="1" spc="190" dirty="0">
                <a:latin typeface="Times New Roman"/>
                <a:cs typeface="Times New Roman"/>
              </a:rPr>
              <a:t>had</a:t>
            </a:r>
            <a:r>
              <a:rPr sz="3200" b="1" spc="-105" dirty="0">
                <a:latin typeface="Times New Roman"/>
                <a:cs typeface="Times New Roman"/>
              </a:rPr>
              <a:t> </a:t>
            </a:r>
            <a:r>
              <a:rPr sz="3200" b="1" spc="180" dirty="0">
                <a:latin typeface="Times New Roman"/>
                <a:cs typeface="Times New Roman"/>
              </a:rPr>
              <a:t>risen</a:t>
            </a:r>
            <a:r>
              <a:rPr sz="3200" b="1" spc="-155" dirty="0">
                <a:latin typeface="Times New Roman"/>
                <a:cs typeface="Times New Roman"/>
              </a:rPr>
              <a:t> </a:t>
            </a:r>
            <a:r>
              <a:rPr sz="3200" b="1" spc="225" dirty="0">
                <a:latin typeface="Times New Roman"/>
                <a:cs typeface="Times New Roman"/>
              </a:rPr>
              <a:t>to</a:t>
            </a:r>
            <a:r>
              <a:rPr sz="3200" b="1" spc="-130" dirty="0">
                <a:latin typeface="Times New Roman"/>
                <a:cs typeface="Times New Roman"/>
              </a:rPr>
              <a:t> </a:t>
            </a:r>
            <a:r>
              <a:rPr sz="3200" b="1" spc="15" dirty="0">
                <a:latin typeface="Times New Roman"/>
                <a:cs typeface="Times New Roman"/>
              </a:rPr>
              <a:t>610.</a:t>
            </a:r>
            <a:endParaRPr sz="3200" dirty="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85800"/>
            <a:ext cx="9906000" cy="5262979"/>
          </a:xfrm>
          <a:prstGeom prst="rect">
            <a:avLst/>
          </a:prstGeom>
        </p:spPr>
        <p:txBody>
          <a:bodyPr wrap="square">
            <a:spAutoFit/>
          </a:bodyPr>
          <a:lstStyle/>
          <a:p>
            <a:r>
              <a:rPr lang="en-US" sz="2800" b="1" dirty="0">
                <a:solidFill>
                  <a:srgbClr val="111111"/>
                </a:solidFill>
                <a:latin typeface="Georgia" panose="02040502050405020303" pitchFamily="18" charset="0"/>
              </a:rPr>
              <a:t>Concreteness lies not only in cutting deadwood but also replacing them with more effective and precise words. </a:t>
            </a:r>
            <a:endParaRPr lang="en-US" sz="2800" b="1" dirty="0" smtClean="0">
              <a:solidFill>
                <a:srgbClr val="111111"/>
              </a:solidFill>
              <a:latin typeface="Georgia" panose="02040502050405020303" pitchFamily="18" charset="0"/>
            </a:endParaRPr>
          </a:p>
          <a:p>
            <a:r>
              <a:rPr lang="en-US" sz="2800" b="1" dirty="0" smtClean="0">
                <a:solidFill>
                  <a:srgbClr val="111111"/>
                </a:solidFill>
                <a:latin typeface="Georgia" panose="02040502050405020303" pitchFamily="18" charset="0"/>
              </a:rPr>
              <a:t>Do </a:t>
            </a:r>
            <a:r>
              <a:rPr lang="en-US" sz="2800" b="1" dirty="0">
                <a:solidFill>
                  <a:srgbClr val="111111"/>
                </a:solidFill>
                <a:latin typeface="Georgia" panose="02040502050405020303" pitchFamily="18" charset="0"/>
              </a:rPr>
              <a:t>not say the following because they are vague</a:t>
            </a:r>
            <a:r>
              <a:rPr lang="en-US" sz="2800" b="1" dirty="0" smtClean="0">
                <a:solidFill>
                  <a:srgbClr val="111111"/>
                </a:solidFill>
                <a:latin typeface="Georgia" panose="02040502050405020303" pitchFamily="18" charset="0"/>
              </a:rPr>
              <a:t>.</a:t>
            </a:r>
          </a:p>
          <a:p>
            <a:endParaRPr lang="en-US" sz="2800" dirty="0">
              <a:solidFill>
                <a:srgbClr val="111111"/>
              </a:solidFill>
              <a:latin typeface="Georgia" panose="02040502050405020303" pitchFamily="18" charset="0"/>
            </a:endParaRPr>
          </a:p>
          <a:p>
            <a:pPr marL="514350" indent="-514350">
              <a:buAutoNum type="arabicPeriod"/>
            </a:pPr>
            <a:r>
              <a:rPr lang="en-US" sz="2800" b="1" dirty="0" smtClean="0">
                <a:solidFill>
                  <a:srgbClr val="111111"/>
                </a:solidFill>
                <a:latin typeface="Georgia" panose="02040502050405020303" pitchFamily="18" charset="0"/>
              </a:rPr>
              <a:t>I </a:t>
            </a:r>
            <a:r>
              <a:rPr lang="en-US" sz="2800" b="1" dirty="0">
                <a:solidFill>
                  <a:srgbClr val="111111"/>
                </a:solidFill>
                <a:latin typeface="Georgia" panose="02040502050405020303" pitchFamily="18" charset="0"/>
              </a:rPr>
              <a:t>am slightly unwell. </a:t>
            </a:r>
            <a:r>
              <a:rPr lang="en-US" sz="2800" b="1" dirty="0">
                <a:solidFill>
                  <a:srgbClr val="FF0000"/>
                </a:solidFill>
                <a:latin typeface="Georgia" panose="02040502050405020303" pitchFamily="18" charset="0"/>
              </a:rPr>
              <a:t>(You can be unwell or not. How can any sickness be slight </a:t>
            </a:r>
            <a:r>
              <a:rPr lang="en-US" sz="2800" b="1" dirty="0" smtClean="0">
                <a:solidFill>
                  <a:srgbClr val="FF0000"/>
                </a:solidFill>
                <a:latin typeface="Georgia" panose="02040502050405020303" pitchFamily="18" charset="0"/>
              </a:rPr>
              <a:t>?).</a:t>
            </a:r>
          </a:p>
          <a:p>
            <a:endParaRPr lang="en-US" sz="2800" dirty="0">
              <a:solidFill>
                <a:srgbClr val="111111"/>
              </a:solidFill>
              <a:latin typeface="Georgia" panose="02040502050405020303" pitchFamily="18" charset="0"/>
            </a:endParaRPr>
          </a:p>
          <a:p>
            <a:r>
              <a:rPr lang="en-US" sz="2800" b="1" dirty="0">
                <a:solidFill>
                  <a:srgbClr val="111111"/>
                </a:solidFill>
                <a:latin typeface="Georgia" panose="02040502050405020303" pitchFamily="18" charset="0"/>
              </a:rPr>
              <a:t>2. Interest rates have been marginally </a:t>
            </a:r>
            <a:r>
              <a:rPr lang="en-US" sz="2800" b="1" dirty="0" smtClean="0">
                <a:solidFill>
                  <a:srgbClr val="111111"/>
                </a:solidFill>
                <a:latin typeface="Georgia" panose="02040502050405020303" pitchFamily="18" charset="0"/>
              </a:rPr>
              <a:t>reduced. </a:t>
            </a:r>
            <a:r>
              <a:rPr lang="en-US" sz="2800" b="1" dirty="0" smtClean="0">
                <a:solidFill>
                  <a:srgbClr val="FF0000"/>
                </a:solidFill>
                <a:latin typeface="Georgia" panose="02040502050405020303" pitchFamily="18" charset="0"/>
              </a:rPr>
              <a:t>(Say </a:t>
            </a:r>
            <a:r>
              <a:rPr lang="en-US" sz="2800" b="1" dirty="0">
                <a:solidFill>
                  <a:srgbClr val="FF0000"/>
                </a:solidFill>
                <a:latin typeface="Georgia" panose="02040502050405020303" pitchFamily="18" charset="0"/>
              </a:rPr>
              <a:t>precisely the quantum of reduction). </a:t>
            </a:r>
            <a:r>
              <a:rPr lang="en-US" sz="2800" b="1" dirty="0">
                <a:solidFill>
                  <a:srgbClr val="111111"/>
                </a:solidFill>
                <a:latin typeface="Georgia" panose="02040502050405020303" pitchFamily="18" charset="0"/>
              </a:rPr>
              <a:t>What is marginal to the finance minister may be huge to a person depending on interests.</a:t>
            </a:r>
            <a:endParaRPr lang="en-US" sz="2800" b="0" i="0" dirty="0">
              <a:solidFill>
                <a:srgbClr val="111111"/>
              </a:solidFill>
              <a:effectLst/>
              <a:latin typeface="Georgia" panose="02040502050405020303" pitchFamily="18" charset="0"/>
            </a:endParaRPr>
          </a:p>
        </p:txBody>
      </p:sp>
    </p:spTree>
    <p:extLst>
      <p:ext uri="{BB962C8B-B14F-4D97-AF65-F5344CB8AC3E}">
        <p14:creationId xmlns:p14="http://schemas.microsoft.com/office/powerpoint/2010/main" val="3827554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226179" y="784301"/>
            <a:ext cx="3737610" cy="788670"/>
          </a:xfrm>
          <a:prstGeom prst="rect">
            <a:avLst/>
          </a:prstGeom>
        </p:spPr>
        <p:txBody>
          <a:bodyPr vert="horz" wrap="square" lIns="0" tIns="13335" rIns="0" bIns="0" rtlCol="0" anchor="ctr">
            <a:spAutoFit/>
          </a:bodyPr>
          <a:lstStyle/>
          <a:p>
            <a:pPr marL="12700">
              <a:lnSpc>
                <a:spcPct val="100000"/>
              </a:lnSpc>
              <a:spcBef>
                <a:spcPts val="105"/>
              </a:spcBef>
            </a:pPr>
            <a:r>
              <a:rPr sz="5000" spc="-670" dirty="0">
                <a:latin typeface="Arial"/>
                <a:cs typeface="Arial"/>
              </a:rPr>
              <a:t>THE </a:t>
            </a:r>
            <a:r>
              <a:rPr sz="5000" spc="-740" dirty="0">
                <a:latin typeface="Arial"/>
                <a:cs typeface="Arial"/>
              </a:rPr>
              <a:t>SEVEN</a:t>
            </a:r>
            <a:r>
              <a:rPr sz="5000" spc="-730" dirty="0">
                <a:latin typeface="Arial"/>
                <a:cs typeface="Arial"/>
              </a:rPr>
              <a:t> </a:t>
            </a:r>
            <a:r>
              <a:rPr sz="5000" spc="-484" dirty="0">
                <a:latin typeface="Arial"/>
                <a:cs typeface="Arial"/>
              </a:rPr>
              <a:t>C’s</a:t>
            </a:r>
            <a:endParaRPr sz="5000">
              <a:latin typeface="Arial"/>
              <a:cs typeface="Arial"/>
            </a:endParaRPr>
          </a:p>
        </p:txBody>
      </p:sp>
      <p:sp>
        <p:nvSpPr>
          <p:cNvPr id="8" name="object 8"/>
          <p:cNvSpPr txBox="1"/>
          <p:nvPr/>
        </p:nvSpPr>
        <p:spPr>
          <a:xfrm>
            <a:off x="2059941" y="1880205"/>
            <a:ext cx="2366645" cy="3354070"/>
          </a:xfrm>
          <a:prstGeom prst="rect">
            <a:avLst/>
          </a:prstGeom>
        </p:spPr>
        <p:txBody>
          <a:bodyPr vert="horz" wrap="square" lIns="0" tIns="91440" rIns="0" bIns="0" rtlCol="0">
            <a:spAutoFit/>
          </a:bodyPr>
          <a:lstStyle/>
          <a:p>
            <a:pPr marL="287020" indent="-274320">
              <a:spcBef>
                <a:spcPts val="720"/>
              </a:spcBef>
              <a:buClr>
                <a:srgbClr val="0AD0D9"/>
              </a:buClr>
              <a:buSzPct val="94230"/>
              <a:buFont typeface="Arial"/>
              <a:buChar char=""/>
              <a:tabLst>
                <a:tab pos="287020" algn="l"/>
              </a:tabLst>
            </a:pPr>
            <a:r>
              <a:rPr sz="2600" spc="-15" dirty="0">
                <a:latin typeface="Georgia"/>
                <a:cs typeface="Georgia"/>
              </a:rPr>
              <a:t>Completeness</a:t>
            </a:r>
            <a:endParaRPr sz="2600">
              <a:latin typeface="Georgia"/>
              <a:cs typeface="Georgia"/>
            </a:endParaRPr>
          </a:p>
          <a:p>
            <a:pPr marL="287020" indent="-274320">
              <a:spcBef>
                <a:spcPts val="625"/>
              </a:spcBef>
              <a:buClr>
                <a:srgbClr val="0AD0D9"/>
              </a:buClr>
              <a:buSzPct val="94230"/>
              <a:buFont typeface="Arial"/>
              <a:buChar char=""/>
              <a:tabLst>
                <a:tab pos="287020" algn="l"/>
              </a:tabLst>
            </a:pPr>
            <a:r>
              <a:rPr sz="2600" dirty="0">
                <a:latin typeface="Georgia"/>
                <a:cs typeface="Georgia"/>
              </a:rPr>
              <a:t>Conciseness</a:t>
            </a:r>
            <a:endParaRPr sz="2600">
              <a:latin typeface="Georgia"/>
              <a:cs typeface="Georgia"/>
            </a:endParaRPr>
          </a:p>
          <a:p>
            <a:pPr marL="287020" indent="-274320">
              <a:spcBef>
                <a:spcPts val="625"/>
              </a:spcBef>
              <a:buClr>
                <a:srgbClr val="0AD0D9"/>
              </a:buClr>
              <a:buSzPct val="94230"/>
              <a:buFont typeface="Arial"/>
              <a:buChar char=""/>
              <a:tabLst>
                <a:tab pos="287020" algn="l"/>
              </a:tabLst>
            </a:pPr>
            <a:r>
              <a:rPr sz="2600" spc="-30" dirty="0">
                <a:latin typeface="Georgia"/>
                <a:cs typeface="Georgia"/>
              </a:rPr>
              <a:t>Consideration</a:t>
            </a:r>
            <a:endParaRPr sz="2600">
              <a:latin typeface="Georgia"/>
              <a:cs typeface="Georgia"/>
            </a:endParaRPr>
          </a:p>
          <a:p>
            <a:pPr marL="287020" indent="-274320">
              <a:spcBef>
                <a:spcPts val="625"/>
              </a:spcBef>
              <a:buClr>
                <a:srgbClr val="0AD0D9"/>
              </a:buClr>
              <a:buSzPct val="94230"/>
              <a:buFont typeface="Arial"/>
              <a:buChar char=""/>
              <a:tabLst>
                <a:tab pos="287020" algn="l"/>
              </a:tabLst>
            </a:pPr>
            <a:r>
              <a:rPr sz="2600" spc="-5" dirty="0">
                <a:latin typeface="Georgia"/>
                <a:cs typeface="Georgia"/>
              </a:rPr>
              <a:t>Concreteness</a:t>
            </a:r>
            <a:endParaRPr sz="2600">
              <a:latin typeface="Georgia"/>
              <a:cs typeface="Georgia"/>
            </a:endParaRPr>
          </a:p>
          <a:p>
            <a:pPr marL="287020" indent="-274320">
              <a:spcBef>
                <a:spcPts val="620"/>
              </a:spcBef>
              <a:buClr>
                <a:srgbClr val="0AD0D9"/>
              </a:buClr>
              <a:buSzPct val="94230"/>
              <a:buFont typeface="Arial"/>
              <a:buChar char=""/>
              <a:tabLst>
                <a:tab pos="287020" algn="l"/>
              </a:tabLst>
            </a:pPr>
            <a:r>
              <a:rPr sz="2600" spc="-5" dirty="0">
                <a:latin typeface="Georgia"/>
                <a:cs typeface="Georgia"/>
              </a:rPr>
              <a:t>Clarity</a:t>
            </a:r>
            <a:endParaRPr sz="2600">
              <a:latin typeface="Georgia"/>
              <a:cs typeface="Georgia"/>
            </a:endParaRPr>
          </a:p>
          <a:p>
            <a:pPr marL="287020" indent="-274320">
              <a:spcBef>
                <a:spcPts val="630"/>
              </a:spcBef>
              <a:buClr>
                <a:srgbClr val="0AD0D9"/>
              </a:buClr>
              <a:buSzPct val="94230"/>
              <a:buFont typeface="Arial"/>
              <a:buChar char=""/>
              <a:tabLst>
                <a:tab pos="287020" algn="l"/>
              </a:tabLst>
            </a:pPr>
            <a:r>
              <a:rPr sz="2600" spc="-5" dirty="0">
                <a:latin typeface="Georgia"/>
                <a:cs typeface="Georgia"/>
              </a:rPr>
              <a:t>Courtesy</a:t>
            </a:r>
            <a:endParaRPr sz="2600">
              <a:latin typeface="Georgia"/>
              <a:cs typeface="Georgia"/>
            </a:endParaRPr>
          </a:p>
          <a:p>
            <a:pPr marL="287020" indent="-274320">
              <a:spcBef>
                <a:spcPts val="625"/>
              </a:spcBef>
              <a:buClr>
                <a:srgbClr val="0AD0D9"/>
              </a:buClr>
              <a:buSzPct val="94230"/>
              <a:buFont typeface="Arial"/>
              <a:buChar char=""/>
              <a:tabLst>
                <a:tab pos="287020" algn="l"/>
              </a:tabLst>
            </a:pPr>
            <a:r>
              <a:rPr sz="2600" spc="-5" dirty="0">
                <a:latin typeface="Georgia"/>
                <a:cs typeface="Georgia"/>
              </a:rPr>
              <a:t>Correctness</a:t>
            </a:r>
            <a:endParaRPr sz="2600">
              <a:latin typeface="Georgia"/>
              <a:cs typeface="Georg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10972800" cy="3970318"/>
          </a:xfrm>
          <a:prstGeom prst="rect">
            <a:avLst/>
          </a:prstGeom>
        </p:spPr>
        <p:txBody>
          <a:bodyPr wrap="square">
            <a:spAutoFit/>
          </a:bodyPr>
          <a:lstStyle/>
          <a:p>
            <a:r>
              <a:rPr lang="en-US" sz="2800" b="1" dirty="0">
                <a:solidFill>
                  <a:srgbClr val="111111"/>
                </a:solidFill>
                <a:latin typeface="Georgia" panose="02040502050405020303" pitchFamily="18" charset="0"/>
              </a:rPr>
              <a:t>A sentence becomes concrete if it is in the active voice. </a:t>
            </a:r>
            <a:endParaRPr lang="en-US" sz="2800" b="1" dirty="0" smtClean="0">
              <a:solidFill>
                <a:srgbClr val="111111"/>
              </a:solidFill>
              <a:latin typeface="Georgia" panose="02040502050405020303" pitchFamily="18" charset="0"/>
            </a:endParaRPr>
          </a:p>
          <a:p>
            <a:r>
              <a:rPr lang="en-US" sz="2800" b="1" dirty="0" smtClean="0">
                <a:solidFill>
                  <a:srgbClr val="FF0000"/>
                </a:solidFill>
                <a:latin typeface="Georgia" panose="02040502050405020303" pitchFamily="18" charset="0"/>
              </a:rPr>
              <a:t>You </a:t>
            </a:r>
            <a:r>
              <a:rPr lang="en-US" sz="2800" b="1" dirty="0">
                <a:solidFill>
                  <a:srgbClr val="FF0000"/>
                </a:solidFill>
                <a:latin typeface="Georgia" panose="02040502050405020303" pitchFamily="18" charset="0"/>
              </a:rPr>
              <a:t>should say “our team won the match”, rather than “The match was won by our team”. </a:t>
            </a:r>
            <a:endParaRPr lang="en-US" sz="2800" b="1" dirty="0" smtClean="0">
              <a:solidFill>
                <a:srgbClr val="FF0000"/>
              </a:solidFill>
              <a:latin typeface="Georgia" panose="02040502050405020303" pitchFamily="18" charset="0"/>
            </a:endParaRPr>
          </a:p>
          <a:p>
            <a:r>
              <a:rPr lang="en-US" sz="2800" b="1" dirty="0" smtClean="0">
                <a:solidFill>
                  <a:srgbClr val="111111"/>
                </a:solidFill>
                <a:latin typeface="Georgia" panose="02040502050405020303" pitchFamily="18" charset="0"/>
              </a:rPr>
              <a:t>Do </a:t>
            </a:r>
            <a:r>
              <a:rPr lang="en-US" sz="2800" b="1" dirty="0">
                <a:solidFill>
                  <a:srgbClr val="111111"/>
                </a:solidFill>
                <a:latin typeface="Georgia" panose="02040502050405020303" pitchFamily="18" charset="0"/>
              </a:rPr>
              <a:t>not say “We expect daily </a:t>
            </a:r>
            <a:r>
              <a:rPr lang="en-US" sz="2800" b="1" dirty="0" smtClean="0">
                <a:solidFill>
                  <a:srgbClr val="111111"/>
                </a:solidFill>
                <a:latin typeface="Georgia" panose="02040502050405020303" pitchFamily="18" charset="0"/>
              </a:rPr>
              <a:t>reports,” </a:t>
            </a:r>
            <a:r>
              <a:rPr lang="en-US" sz="2800" b="1" dirty="0">
                <a:solidFill>
                  <a:srgbClr val="111111"/>
                </a:solidFill>
                <a:latin typeface="Georgia" panose="02040502050405020303" pitchFamily="18" charset="0"/>
              </a:rPr>
              <a:t>but say “You should send daily reports”. </a:t>
            </a:r>
            <a:endParaRPr lang="en-US" sz="2800" b="1" dirty="0" smtClean="0">
              <a:solidFill>
                <a:srgbClr val="111111"/>
              </a:solidFill>
              <a:latin typeface="Georgia" panose="02040502050405020303" pitchFamily="18" charset="0"/>
            </a:endParaRPr>
          </a:p>
          <a:p>
            <a:r>
              <a:rPr lang="en-US" sz="2800" b="1" dirty="0" smtClean="0">
                <a:solidFill>
                  <a:srgbClr val="111111"/>
                </a:solidFill>
                <a:latin typeface="Georgia" panose="02040502050405020303" pitchFamily="18" charset="0"/>
              </a:rPr>
              <a:t>In </a:t>
            </a:r>
            <a:r>
              <a:rPr lang="en-US" sz="2800" b="1" dirty="0">
                <a:solidFill>
                  <a:srgbClr val="111111"/>
                </a:solidFill>
                <a:latin typeface="Georgia" panose="02040502050405020303" pitchFamily="18" charset="0"/>
              </a:rPr>
              <a:t>rare cases, where you do not want to sound </a:t>
            </a:r>
            <a:r>
              <a:rPr lang="en-US" sz="2800" b="1" dirty="0" smtClean="0">
                <a:solidFill>
                  <a:srgbClr val="111111"/>
                </a:solidFill>
                <a:latin typeface="Georgia" panose="02040502050405020303" pitchFamily="18" charset="0"/>
              </a:rPr>
              <a:t>authoritarian, </a:t>
            </a:r>
            <a:r>
              <a:rPr lang="en-US" sz="2800" b="1" dirty="0">
                <a:solidFill>
                  <a:srgbClr val="111111"/>
                </a:solidFill>
                <a:latin typeface="Georgia" panose="02040502050405020303" pitchFamily="18" charset="0"/>
              </a:rPr>
              <a:t>you may use the passive voice. </a:t>
            </a:r>
            <a:r>
              <a:rPr lang="en-US" sz="2800" b="1" dirty="0" smtClean="0">
                <a:solidFill>
                  <a:srgbClr val="111111"/>
                </a:solidFill>
                <a:latin typeface="Georgia" panose="02040502050405020303" pitchFamily="18" charset="0"/>
              </a:rPr>
              <a:t>i.e. “Smoking </a:t>
            </a:r>
            <a:r>
              <a:rPr lang="en-US" sz="2800" b="1" dirty="0">
                <a:solidFill>
                  <a:srgbClr val="111111"/>
                </a:solidFill>
                <a:latin typeface="Georgia" panose="02040502050405020303" pitchFamily="18" charset="0"/>
              </a:rPr>
              <a:t>is </a:t>
            </a:r>
            <a:r>
              <a:rPr lang="en-US" sz="2800" b="1" dirty="0" smtClean="0">
                <a:solidFill>
                  <a:srgbClr val="111111"/>
                </a:solidFill>
                <a:latin typeface="Georgia" panose="02040502050405020303" pitchFamily="18" charset="0"/>
              </a:rPr>
              <a:t>prohibited.”</a:t>
            </a:r>
          </a:p>
          <a:p>
            <a:endParaRPr lang="en-US" sz="2800" dirty="0"/>
          </a:p>
        </p:txBody>
      </p:sp>
    </p:spTree>
    <p:extLst>
      <p:ext uri="{BB962C8B-B14F-4D97-AF65-F5344CB8AC3E}">
        <p14:creationId xmlns:p14="http://schemas.microsoft.com/office/powerpoint/2010/main" val="896430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85800"/>
            <a:ext cx="8077200" cy="4832092"/>
          </a:xfrm>
          <a:prstGeom prst="rect">
            <a:avLst/>
          </a:prstGeom>
        </p:spPr>
        <p:txBody>
          <a:bodyPr wrap="square">
            <a:spAutoFit/>
          </a:bodyPr>
          <a:lstStyle/>
          <a:p>
            <a:r>
              <a:rPr lang="en-US" sz="2800" b="1" dirty="0">
                <a:solidFill>
                  <a:srgbClr val="111111"/>
                </a:solidFill>
                <a:latin typeface="Georgia" panose="02040502050405020303" pitchFamily="18" charset="0"/>
              </a:rPr>
              <a:t>Occasionally,</a:t>
            </a:r>
            <a:r>
              <a:rPr lang="en-US" sz="2800" dirty="0">
                <a:solidFill>
                  <a:srgbClr val="111111"/>
                </a:solidFill>
                <a:latin typeface="Georgia" panose="02040502050405020303" pitchFamily="18" charset="0"/>
              </a:rPr>
              <a:t> to achieve concreteness you can use idioms / phrases to project a vivid image. </a:t>
            </a:r>
            <a:endParaRPr lang="en-US" sz="2800" dirty="0" smtClean="0">
              <a:solidFill>
                <a:srgbClr val="111111"/>
              </a:solidFill>
              <a:latin typeface="Georgia" panose="02040502050405020303" pitchFamily="18" charset="0"/>
            </a:endParaRPr>
          </a:p>
          <a:p>
            <a:endParaRPr lang="en-US" sz="2800" dirty="0" smtClean="0">
              <a:solidFill>
                <a:srgbClr val="111111"/>
              </a:solidFill>
              <a:latin typeface="Georgia" panose="02040502050405020303" pitchFamily="18" charset="0"/>
            </a:endParaRPr>
          </a:p>
          <a:p>
            <a:r>
              <a:rPr lang="en-US" sz="2800" b="1" dirty="0" smtClean="0">
                <a:solidFill>
                  <a:srgbClr val="111111"/>
                </a:solidFill>
                <a:latin typeface="Georgia" panose="02040502050405020303" pitchFamily="18" charset="0"/>
              </a:rPr>
              <a:t>The </a:t>
            </a:r>
            <a:r>
              <a:rPr lang="en-US" sz="2800" b="1" dirty="0">
                <a:solidFill>
                  <a:srgbClr val="111111"/>
                </a:solidFill>
                <a:latin typeface="Georgia" panose="02040502050405020303" pitchFamily="18" charset="0"/>
              </a:rPr>
              <a:t>following sentences </a:t>
            </a:r>
            <a:r>
              <a:rPr lang="en-US" sz="2800" b="1" dirty="0" smtClean="0">
                <a:solidFill>
                  <a:srgbClr val="111111"/>
                </a:solidFill>
                <a:latin typeface="Georgia" panose="02040502050405020303" pitchFamily="18" charset="0"/>
              </a:rPr>
              <a:t>provide </a:t>
            </a:r>
            <a:r>
              <a:rPr lang="en-US" sz="2800" b="1" dirty="0">
                <a:solidFill>
                  <a:srgbClr val="111111"/>
                </a:solidFill>
                <a:latin typeface="Georgia" panose="02040502050405020303" pitchFamily="18" charset="0"/>
              </a:rPr>
              <a:t>concrete </a:t>
            </a:r>
            <a:r>
              <a:rPr lang="en-US" sz="2800" b="1" dirty="0" smtClean="0">
                <a:solidFill>
                  <a:srgbClr val="111111"/>
                </a:solidFill>
                <a:latin typeface="Georgia" panose="02040502050405020303" pitchFamily="18" charset="0"/>
              </a:rPr>
              <a:t>images.</a:t>
            </a:r>
          </a:p>
          <a:p>
            <a:endParaRPr lang="en-US" sz="2800" dirty="0">
              <a:solidFill>
                <a:srgbClr val="111111"/>
              </a:solidFill>
              <a:latin typeface="Georgia" panose="02040502050405020303" pitchFamily="18" charset="0"/>
            </a:endParaRPr>
          </a:p>
          <a:p>
            <a:r>
              <a:rPr lang="en-US" sz="2800" b="1" dirty="0">
                <a:solidFill>
                  <a:srgbClr val="111111"/>
                </a:solidFill>
                <a:latin typeface="Georgia" panose="02040502050405020303" pitchFamily="18" charset="0"/>
              </a:rPr>
              <a:t>“Our Foreman is a human dynamo</a:t>
            </a:r>
            <a:r>
              <a:rPr lang="en-US" sz="2800" b="1" dirty="0" smtClean="0">
                <a:solidFill>
                  <a:srgbClr val="111111"/>
                </a:solidFill>
                <a:latin typeface="Georgia" panose="02040502050405020303" pitchFamily="18" charset="0"/>
              </a:rPr>
              <a:t>”.</a:t>
            </a:r>
          </a:p>
          <a:p>
            <a:endParaRPr lang="en-US" sz="2800" dirty="0">
              <a:solidFill>
                <a:srgbClr val="111111"/>
              </a:solidFill>
              <a:latin typeface="Georgia" panose="02040502050405020303" pitchFamily="18" charset="0"/>
            </a:endParaRPr>
          </a:p>
          <a:p>
            <a:r>
              <a:rPr lang="en-US" sz="2800" b="1" dirty="0">
                <a:solidFill>
                  <a:srgbClr val="111111"/>
                </a:solidFill>
                <a:latin typeface="Georgia" panose="02040502050405020303" pitchFamily="18" charset="0"/>
              </a:rPr>
              <a:t>“He treats brickbats as bouquets</a:t>
            </a:r>
            <a:r>
              <a:rPr lang="en-US" sz="2800" b="1" dirty="0" smtClean="0">
                <a:solidFill>
                  <a:srgbClr val="111111"/>
                </a:solidFill>
                <a:latin typeface="Georgia" panose="02040502050405020303" pitchFamily="18" charset="0"/>
              </a:rPr>
              <a:t>”</a:t>
            </a:r>
          </a:p>
          <a:p>
            <a:endParaRPr lang="en-US" sz="2800" dirty="0">
              <a:solidFill>
                <a:srgbClr val="111111"/>
              </a:solidFill>
              <a:latin typeface="Georgia" panose="02040502050405020303" pitchFamily="18" charset="0"/>
            </a:endParaRPr>
          </a:p>
          <a:p>
            <a:r>
              <a:rPr lang="en-US" sz="2800" b="1" dirty="0">
                <a:solidFill>
                  <a:srgbClr val="111111"/>
                </a:solidFill>
                <a:latin typeface="Georgia" panose="02040502050405020303" pitchFamily="18" charset="0"/>
              </a:rPr>
              <a:t>“John is the </a:t>
            </a:r>
            <a:r>
              <a:rPr lang="en-US" sz="2800" b="1" dirty="0" err="1">
                <a:solidFill>
                  <a:srgbClr val="111111"/>
                </a:solidFill>
                <a:latin typeface="Georgia" panose="02040502050405020303" pitchFamily="18" charset="0"/>
              </a:rPr>
              <a:t>Casabianca</a:t>
            </a:r>
            <a:r>
              <a:rPr lang="en-US" sz="2800" b="1" dirty="0">
                <a:solidFill>
                  <a:srgbClr val="111111"/>
                </a:solidFill>
                <a:latin typeface="Georgia" panose="02040502050405020303" pitchFamily="18" charset="0"/>
              </a:rPr>
              <a:t> of our group</a:t>
            </a:r>
            <a:endParaRPr lang="en-US" sz="2800" b="0" i="0" dirty="0">
              <a:solidFill>
                <a:srgbClr val="111111"/>
              </a:solidFill>
              <a:effectLst/>
              <a:latin typeface="Georgia" panose="02040502050405020303" pitchFamily="18" charset="0"/>
            </a:endParaRPr>
          </a:p>
        </p:txBody>
      </p:sp>
    </p:spTree>
    <p:extLst>
      <p:ext uri="{BB962C8B-B14F-4D97-AF65-F5344CB8AC3E}">
        <p14:creationId xmlns:p14="http://schemas.microsoft.com/office/powerpoint/2010/main" val="3310805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2059941" y="1958467"/>
            <a:ext cx="8072755" cy="3867084"/>
          </a:xfrm>
          <a:prstGeom prst="rect">
            <a:avLst/>
          </a:prstGeom>
        </p:spPr>
        <p:txBody>
          <a:bodyPr vert="horz" wrap="square" lIns="0" tIns="12065" rIns="0" bIns="0" rtlCol="0">
            <a:spAutoFit/>
          </a:bodyPr>
          <a:lstStyle/>
          <a:p>
            <a:pPr marL="287020" marR="5080" indent="-274320">
              <a:spcBef>
                <a:spcPts val="95"/>
              </a:spcBef>
              <a:buClr>
                <a:srgbClr val="0AD0D9"/>
              </a:buClr>
              <a:buSzPct val="94642"/>
              <a:buFont typeface="Arial"/>
              <a:buChar char=""/>
              <a:tabLst>
                <a:tab pos="287020" algn="l"/>
                <a:tab pos="1679575" algn="l"/>
                <a:tab pos="2349500" algn="l"/>
                <a:tab pos="4140200" algn="l"/>
                <a:tab pos="4620260" algn="l"/>
                <a:tab pos="6124575" algn="l"/>
                <a:tab pos="7057390" algn="l"/>
                <a:tab pos="7557770" algn="l"/>
              </a:tabLst>
            </a:pPr>
            <a:r>
              <a:rPr sz="2800" spc="-5" dirty="0">
                <a:latin typeface="Georgia"/>
                <a:cs typeface="Georgia"/>
              </a:rPr>
              <a:t>Re</a:t>
            </a:r>
            <a:r>
              <a:rPr sz="2800" dirty="0">
                <a:latin typeface="Georgia"/>
                <a:cs typeface="Georgia"/>
              </a:rPr>
              <a:t>w</a:t>
            </a:r>
            <a:r>
              <a:rPr sz="2800" spc="-5" dirty="0">
                <a:latin typeface="Georgia"/>
                <a:cs typeface="Georgia"/>
              </a:rPr>
              <a:t>rite</a:t>
            </a:r>
            <a:r>
              <a:rPr sz="2800" dirty="0">
                <a:latin typeface="Georgia"/>
                <a:cs typeface="Georgia"/>
              </a:rPr>
              <a:t>	</a:t>
            </a:r>
            <a:r>
              <a:rPr sz="2800" spc="-10" dirty="0">
                <a:latin typeface="Georgia"/>
                <a:cs typeface="Georgia"/>
              </a:rPr>
              <a:t>t</a:t>
            </a:r>
            <a:r>
              <a:rPr sz="2800" dirty="0">
                <a:latin typeface="Georgia"/>
                <a:cs typeface="Georgia"/>
              </a:rPr>
              <a:t>h</a:t>
            </a:r>
            <a:r>
              <a:rPr sz="2800" spc="-5" dirty="0">
                <a:latin typeface="Georgia"/>
                <a:cs typeface="Georgia"/>
              </a:rPr>
              <a:t>e</a:t>
            </a:r>
            <a:r>
              <a:rPr sz="2800" dirty="0">
                <a:latin typeface="Georgia"/>
                <a:cs typeface="Georgia"/>
              </a:rPr>
              <a:t>	</a:t>
            </a:r>
            <a:r>
              <a:rPr sz="2800" spc="-10" dirty="0">
                <a:latin typeface="Georgia"/>
                <a:cs typeface="Georgia"/>
              </a:rPr>
              <a:t>fo</a:t>
            </a:r>
            <a:r>
              <a:rPr sz="2800" spc="5" dirty="0">
                <a:latin typeface="Georgia"/>
                <a:cs typeface="Georgia"/>
              </a:rPr>
              <a:t>l</a:t>
            </a:r>
            <a:r>
              <a:rPr sz="2800" spc="-10" dirty="0">
                <a:latin typeface="Georgia"/>
                <a:cs typeface="Georgia"/>
              </a:rPr>
              <a:t>lo</a:t>
            </a:r>
            <a:r>
              <a:rPr sz="2800" spc="-20" dirty="0">
                <a:latin typeface="Georgia"/>
                <a:cs typeface="Georgia"/>
              </a:rPr>
              <a:t>w</a:t>
            </a:r>
            <a:r>
              <a:rPr sz="2800" spc="-5" dirty="0">
                <a:latin typeface="Georgia"/>
                <a:cs typeface="Georgia"/>
              </a:rPr>
              <a:t>ing</a:t>
            </a:r>
            <a:r>
              <a:rPr sz="2800" dirty="0">
                <a:latin typeface="Georgia"/>
                <a:cs typeface="Georgia"/>
              </a:rPr>
              <a:t>	</a:t>
            </a:r>
            <a:r>
              <a:rPr sz="2800" spc="-10" dirty="0">
                <a:latin typeface="Georgia"/>
                <a:cs typeface="Georgia"/>
              </a:rPr>
              <a:t>i</a:t>
            </a:r>
            <a:r>
              <a:rPr sz="2800" spc="-5" dirty="0">
                <a:latin typeface="Georgia"/>
                <a:cs typeface="Georgia"/>
              </a:rPr>
              <a:t>n</a:t>
            </a:r>
            <a:r>
              <a:rPr sz="2800" dirty="0">
                <a:latin typeface="Georgia"/>
                <a:cs typeface="Georgia"/>
              </a:rPr>
              <a:t>	</a:t>
            </a:r>
            <a:r>
              <a:rPr sz="2800" spc="5" dirty="0">
                <a:latin typeface="Georgia"/>
                <a:cs typeface="Georgia"/>
              </a:rPr>
              <a:t>c</a:t>
            </a:r>
            <a:r>
              <a:rPr sz="2800" spc="-10" dirty="0">
                <a:latin typeface="Georgia"/>
                <a:cs typeface="Georgia"/>
              </a:rPr>
              <a:t>o</a:t>
            </a:r>
            <a:r>
              <a:rPr sz="2800" dirty="0">
                <a:latin typeface="Georgia"/>
                <a:cs typeface="Georgia"/>
              </a:rPr>
              <a:t>n</a:t>
            </a:r>
            <a:r>
              <a:rPr sz="2800" spc="-10" dirty="0">
                <a:latin typeface="Georgia"/>
                <a:cs typeface="Georgia"/>
              </a:rPr>
              <a:t>cret</a:t>
            </a:r>
            <a:r>
              <a:rPr sz="2800" spc="-5" dirty="0">
                <a:latin typeface="Georgia"/>
                <a:cs typeface="Georgia"/>
              </a:rPr>
              <a:t>e</a:t>
            </a:r>
            <a:r>
              <a:rPr sz="2800" dirty="0">
                <a:latin typeface="Georgia"/>
                <a:cs typeface="Georgia"/>
              </a:rPr>
              <a:t>	</a:t>
            </a:r>
            <a:r>
              <a:rPr sz="2800" spc="-10" dirty="0">
                <a:latin typeface="Georgia"/>
                <a:cs typeface="Georgia"/>
              </a:rPr>
              <a:t>for</a:t>
            </a:r>
            <a:r>
              <a:rPr sz="2800" spc="-5" dirty="0">
                <a:latin typeface="Georgia"/>
                <a:cs typeface="Georgia"/>
              </a:rPr>
              <a:t>m</a:t>
            </a:r>
            <a:r>
              <a:rPr sz="2800" dirty="0">
                <a:latin typeface="Georgia"/>
                <a:cs typeface="Georgia"/>
              </a:rPr>
              <a:t>	</a:t>
            </a:r>
            <a:r>
              <a:rPr sz="2800" spc="-10" dirty="0">
                <a:latin typeface="Georgia"/>
                <a:cs typeface="Georgia"/>
              </a:rPr>
              <a:t>a</a:t>
            </a:r>
            <a:r>
              <a:rPr sz="2800" spc="-5" dirty="0">
                <a:latin typeface="Georgia"/>
                <a:cs typeface="Georgia"/>
              </a:rPr>
              <a:t>s</a:t>
            </a:r>
            <a:r>
              <a:rPr sz="2800" dirty="0">
                <a:latin typeface="Georgia"/>
                <a:cs typeface="Georgia"/>
              </a:rPr>
              <a:t>	</a:t>
            </a:r>
            <a:r>
              <a:rPr sz="2800" spc="-10" dirty="0">
                <a:latin typeface="Georgia"/>
                <a:cs typeface="Georgia"/>
              </a:rPr>
              <a:t>t</a:t>
            </a:r>
            <a:r>
              <a:rPr sz="2800" dirty="0">
                <a:latin typeface="Georgia"/>
                <a:cs typeface="Georgia"/>
              </a:rPr>
              <a:t>h</a:t>
            </a:r>
            <a:r>
              <a:rPr sz="2800" spc="-5" dirty="0">
                <a:latin typeface="Georgia"/>
                <a:cs typeface="Georgia"/>
              </a:rPr>
              <a:t>e  </a:t>
            </a:r>
            <a:r>
              <a:rPr sz="2800" dirty="0">
                <a:latin typeface="Georgia"/>
                <a:cs typeface="Georgia"/>
              </a:rPr>
              <a:t>sentences </a:t>
            </a:r>
            <a:r>
              <a:rPr sz="2800" spc="-10" dirty="0">
                <a:latin typeface="Georgia"/>
                <a:cs typeface="Georgia"/>
              </a:rPr>
              <a:t>are </a:t>
            </a:r>
            <a:r>
              <a:rPr sz="2800" spc="-5" dirty="0">
                <a:latin typeface="Georgia"/>
                <a:cs typeface="Georgia"/>
              </a:rPr>
              <a:t>too general and</a:t>
            </a:r>
            <a:r>
              <a:rPr sz="2800" dirty="0">
                <a:latin typeface="Georgia"/>
                <a:cs typeface="Georgia"/>
              </a:rPr>
              <a:t> </a:t>
            </a:r>
            <a:r>
              <a:rPr sz="2800" spc="-5" dirty="0">
                <a:latin typeface="Georgia"/>
                <a:cs typeface="Georgia"/>
              </a:rPr>
              <a:t>vague.</a:t>
            </a:r>
            <a:endParaRPr sz="2800" dirty="0">
              <a:latin typeface="Georgia"/>
              <a:cs typeface="Georgia"/>
            </a:endParaRPr>
          </a:p>
          <a:p>
            <a:pPr>
              <a:spcBef>
                <a:spcPts val="5"/>
              </a:spcBef>
              <a:buChar char=""/>
            </a:pPr>
            <a:endParaRPr sz="4050" dirty="0">
              <a:latin typeface="Times New Roman"/>
              <a:cs typeface="Times New Roman"/>
            </a:endParaRPr>
          </a:p>
          <a:p>
            <a:pPr marL="287020" indent="-274320">
              <a:spcBef>
                <a:spcPts val="5"/>
              </a:spcBef>
              <a:buClr>
                <a:srgbClr val="0AD0D9"/>
              </a:buClr>
              <a:buSzPct val="94230"/>
              <a:buFont typeface="Arial"/>
              <a:buChar char=""/>
              <a:tabLst>
                <a:tab pos="287020" algn="l"/>
                <a:tab pos="1082675" algn="l"/>
              </a:tabLst>
            </a:pPr>
            <a:r>
              <a:rPr sz="2600" dirty="0">
                <a:latin typeface="Georgia"/>
                <a:cs typeface="Georgia"/>
              </a:rPr>
              <a:t>This	</a:t>
            </a:r>
            <a:r>
              <a:rPr lang="en-US" sz="2600" spc="-5" dirty="0" smtClean="0">
                <a:latin typeface="Georgia"/>
                <a:cs typeface="Georgia"/>
              </a:rPr>
              <a:t>printer prints</a:t>
            </a:r>
            <a:r>
              <a:rPr sz="2600" dirty="0" smtClean="0">
                <a:latin typeface="Georgia"/>
                <a:cs typeface="Georgia"/>
              </a:rPr>
              <a:t> </a:t>
            </a:r>
            <a:r>
              <a:rPr sz="2600" spc="-5" dirty="0">
                <a:latin typeface="Georgia"/>
                <a:cs typeface="Georgia"/>
              </a:rPr>
              <a:t>campaign letters</a:t>
            </a:r>
            <a:r>
              <a:rPr sz="2600" spc="-65" dirty="0">
                <a:latin typeface="Georgia"/>
                <a:cs typeface="Georgia"/>
              </a:rPr>
              <a:t> </a:t>
            </a:r>
            <a:r>
              <a:rPr sz="2600" spc="-5" dirty="0">
                <a:latin typeface="Georgia"/>
                <a:cs typeface="Georgia"/>
              </a:rPr>
              <a:t>fast</a:t>
            </a:r>
            <a:endParaRPr sz="2600" dirty="0">
              <a:latin typeface="Georgia"/>
              <a:cs typeface="Georgia"/>
            </a:endParaRPr>
          </a:p>
          <a:p>
            <a:pPr>
              <a:lnSpc>
                <a:spcPct val="100000"/>
              </a:lnSpc>
              <a:buChar char=""/>
            </a:pPr>
            <a:endParaRPr sz="3800" dirty="0">
              <a:latin typeface="Times New Roman"/>
              <a:cs typeface="Times New Roman"/>
            </a:endParaRPr>
          </a:p>
          <a:p>
            <a:pPr marL="366395" indent="-353695">
              <a:buClr>
                <a:srgbClr val="0AD0D9"/>
              </a:buClr>
              <a:buSzPct val="94230"/>
              <a:buFont typeface="Arial"/>
              <a:buChar char=""/>
              <a:tabLst>
                <a:tab pos="366395" algn="l"/>
                <a:tab pos="367030" algn="l"/>
              </a:tabLst>
            </a:pPr>
            <a:r>
              <a:rPr sz="2600" spc="-5" dirty="0">
                <a:latin typeface="Georgia"/>
                <a:cs typeface="Georgia"/>
              </a:rPr>
              <a:t>Our product has </a:t>
            </a:r>
            <a:r>
              <a:rPr sz="2600" dirty="0">
                <a:latin typeface="Georgia"/>
                <a:cs typeface="Georgia"/>
              </a:rPr>
              <a:t>won several</a:t>
            </a:r>
            <a:r>
              <a:rPr sz="2600" spc="-45" dirty="0">
                <a:latin typeface="Georgia"/>
                <a:cs typeface="Georgia"/>
              </a:rPr>
              <a:t> </a:t>
            </a:r>
            <a:r>
              <a:rPr sz="2600" spc="-5" dirty="0">
                <a:latin typeface="Georgia"/>
                <a:cs typeface="Georgia"/>
              </a:rPr>
              <a:t>prizes.</a:t>
            </a:r>
            <a:endParaRPr sz="2600" dirty="0">
              <a:latin typeface="Georgia"/>
              <a:cs typeface="Georgia"/>
            </a:endParaRPr>
          </a:p>
          <a:p>
            <a:pPr>
              <a:lnSpc>
                <a:spcPct val="100000"/>
              </a:lnSpc>
              <a:buChar char=""/>
            </a:pPr>
            <a:endParaRPr sz="3800" dirty="0">
              <a:latin typeface="Times New Roman"/>
              <a:cs typeface="Times New Roman"/>
            </a:endParaRPr>
          </a:p>
          <a:p>
            <a:pPr marL="366395" indent="-353695">
              <a:buClr>
                <a:srgbClr val="0AD0D9"/>
              </a:buClr>
              <a:buSzPct val="94230"/>
              <a:buFont typeface="Arial"/>
              <a:buChar char=""/>
              <a:tabLst>
                <a:tab pos="366395" algn="l"/>
                <a:tab pos="367030" algn="l"/>
              </a:tabLst>
            </a:pPr>
            <a:r>
              <a:rPr sz="2600" dirty="0">
                <a:latin typeface="Georgia"/>
                <a:cs typeface="Georgia"/>
              </a:rPr>
              <a:t>These </a:t>
            </a:r>
            <a:r>
              <a:rPr sz="2600" spc="-5" dirty="0">
                <a:latin typeface="Georgia"/>
                <a:cs typeface="Georgia"/>
              </a:rPr>
              <a:t>brakes stop </a:t>
            </a:r>
            <a:r>
              <a:rPr sz="2600" dirty="0">
                <a:latin typeface="Georgia"/>
                <a:cs typeface="Georgia"/>
              </a:rPr>
              <a:t>a </a:t>
            </a:r>
            <a:r>
              <a:rPr sz="2600" spc="-5" dirty="0">
                <a:latin typeface="Georgia"/>
                <a:cs typeface="Georgia"/>
              </a:rPr>
              <a:t>car </a:t>
            </a:r>
            <a:r>
              <a:rPr sz="2600" dirty="0">
                <a:latin typeface="Georgia"/>
                <a:cs typeface="Georgia"/>
              </a:rPr>
              <a:t>within a </a:t>
            </a:r>
            <a:r>
              <a:rPr sz="2600" spc="-5" dirty="0">
                <a:latin typeface="Georgia"/>
                <a:cs typeface="Georgia"/>
              </a:rPr>
              <a:t>short</a:t>
            </a:r>
            <a:r>
              <a:rPr sz="2600" spc="-70" dirty="0">
                <a:latin typeface="Georgia"/>
                <a:cs typeface="Georgia"/>
              </a:rPr>
              <a:t> </a:t>
            </a:r>
            <a:r>
              <a:rPr sz="2600" spc="-5" dirty="0">
                <a:latin typeface="Georgia"/>
                <a:cs typeface="Georgia"/>
              </a:rPr>
              <a:t>distance.</a:t>
            </a:r>
            <a:endParaRPr sz="2600" dirty="0">
              <a:latin typeface="Georgia"/>
              <a:cs typeface="Georgi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2059940" y="1958468"/>
            <a:ext cx="7885430" cy="3187411"/>
          </a:xfrm>
          <a:prstGeom prst="rect">
            <a:avLst/>
          </a:prstGeom>
        </p:spPr>
        <p:txBody>
          <a:bodyPr vert="horz" wrap="square" lIns="0" tIns="12065" rIns="0" bIns="0" rtlCol="0">
            <a:spAutoFit/>
          </a:bodyPr>
          <a:lstStyle/>
          <a:p>
            <a:pPr marL="12700" marR="5080">
              <a:spcBef>
                <a:spcPts val="95"/>
              </a:spcBef>
              <a:buClr>
                <a:srgbClr val="0AD0D9"/>
              </a:buClr>
              <a:buSzPct val="94642"/>
              <a:tabLst>
                <a:tab pos="287020" algn="l"/>
              </a:tabLst>
            </a:pPr>
            <a:r>
              <a:rPr sz="2800" spc="-5" dirty="0">
                <a:latin typeface="Georgia"/>
                <a:cs typeface="Georgia"/>
              </a:rPr>
              <a:t>Put action into </a:t>
            </a:r>
            <a:r>
              <a:rPr sz="2800" spc="-10" dirty="0">
                <a:latin typeface="Georgia"/>
                <a:cs typeface="Georgia"/>
              </a:rPr>
              <a:t>the </a:t>
            </a:r>
            <a:r>
              <a:rPr sz="2800" spc="-5" dirty="0">
                <a:latin typeface="Georgia"/>
                <a:cs typeface="Georgia"/>
              </a:rPr>
              <a:t>words by using active </a:t>
            </a:r>
            <a:r>
              <a:rPr sz="2800" spc="-45" dirty="0">
                <a:latin typeface="Georgia"/>
                <a:cs typeface="Georgia"/>
              </a:rPr>
              <a:t>instead  </a:t>
            </a:r>
            <a:r>
              <a:rPr sz="2800" spc="-5" dirty="0">
                <a:latin typeface="Georgia"/>
                <a:cs typeface="Georgia"/>
              </a:rPr>
              <a:t>of passive</a:t>
            </a:r>
            <a:r>
              <a:rPr sz="2800" spc="25" dirty="0">
                <a:latin typeface="Georgia"/>
                <a:cs typeface="Georgia"/>
              </a:rPr>
              <a:t> </a:t>
            </a:r>
            <a:r>
              <a:rPr sz="2800" dirty="0">
                <a:latin typeface="Georgia"/>
                <a:cs typeface="Georgia"/>
              </a:rPr>
              <a:t>voice.</a:t>
            </a:r>
          </a:p>
          <a:p>
            <a:pPr>
              <a:spcBef>
                <a:spcPts val="25"/>
              </a:spcBef>
              <a:buChar char=""/>
            </a:pPr>
            <a:endParaRPr sz="4000" dirty="0">
              <a:latin typeface="Times New Roman"/>
              <a:cs typeface="Times New Roman"/>
            </a:endParaRPr>
          </a:p>
          <a:p>
            <a:pPr marL="287020" indent="-274320">
              <a:buClr>
                <a:srgbClr val="0AD0D9"/>
              </a:buClr>
              <a:buSzPct val="93750"/>
              <a:buFont typeface="Arial"/>
              <a:buChar char=""/>
              <a:tabLst>
                <a:tab pos="287020" algn="l"/>
              </a:tabLst>
            </a:pPr>
            <a:r>
              <a:rPr sz="2400" dirty="0">
                <a:latin typeface="Georgia"/>
                <a:cs typeface="Georgia"/>
              </a:rPr>
              <a:t>Tests </a:t>
            </a:r>
            <a:r>
              <a:rPr sz="2400" spc="-5" dirty="0">
                <a:latin typeface="Georgia"/>
                <a:cs typeface="Georgia"/>
              </a:rPr>
              <a:t>were </a:t>
            </a:r>
            <a:r>
              <a:rPr sz="2400" dirty="0">
                <a:latin typeface="Georgia"/>
                <a:cs typeface="Georgia"/>
              </a:rPr>
              <a:t>made </a:t>
            </a:r>
            <a:r>
              <a:rPr sz="2400" spc="-5" dirty="0">
                <a:latin typeface="Georgia"/>
                <a:cs typeface="Georgia"/>
              </a:rPr>
              <a:t>by</a:t>
            </a:r>
            <a:r>
              <a:rPr sz="2400" spc="10" dirty="0">
                <a:latin typeface="Georgia"/>
                <a:cs typeface="Georgia"/>
              </a:rPr>
              <a:t> </a:t>
            </a:r>
            <a:r>
              <a:rPr sz="2400" spc="-5" dirty="0">
                <a:latin typeface="Georgia"/>
                <a:cs typeface="Georgia"/>
              </a:rPr>
              <a:t>us</a:t>
            </a:r>
            <a:endParaRPr sz="2400" dirty="0">
              <a:latin typeface="Georgia"/>
              <a:cs typeface="Georgia"/>
            </a:endParaRPr>
          </a:p>
          <a:p>
            <a:pPr marL="287020" indent="-274320">
              <a:spcBef>
                <a:spcPts val="2310"/>
              </a:spcBef>
              <a:buClr>
                <a:srgbClr val="0AD0D9"/>
              </a:buClr>
              <a:buSzPct val="93750"/>
              <a:buFont typeface="Arial"/>
              <a:buChar char=""/>
              <a:tabLst>
                <a:tab pos="287020" algn="l"/>
              </a:tabLst>
            </a:pPr>
            <a:r>
              <a:rPr sz="2400" dirty="0">
                <a:latin typeface="Georgia"/>
                <a:cs typeface="Georgia"/>
              </a:rPr>
              <a:t>A </a:t>
            </a:r>
            <a:r>
              <a:rPr sz="2400" spc="-5" dirty="0">
                <a:latin typeface="Georgia"/>
                <a:cs typeface="Georgia"/>
              </a:rPr>
              <a:t>full report will be sent to you by the</a:t>
            </a:r>
            <a:r>
              <a:rPr sz="2400" spc="75" dirty="0">
                <a:latin typeface="Georgia"/>
                <a:cs typeface="Georgia"/>
              </a:rPr>
              <a:t> </a:t>
            </a:r>
            <a:r>
              <a:rPr sz="2400" spc="-5" dirty="0">
                <a:latin typeface="Georgia"/>
                <a:cs typeface="Georgia"/>
              </a:rPr>
              <a:t>supervisor.</a:t>
            </a:r>
            <a:endParaRPr sz="2400" dirty="0">
              <a:latin typeface="Georgia"/>
              <a:cs typeface="Georgia"/>
            </a:endParaRPr>
          </a:p>
          <a:p>
            <a:pPr marL="287020" indent="-274320">
              <a:spcBef>
                <a:spcPts val="2310"/>
              </a:spcBef>
              <a:buClr>
                <a:srgbClr val="0AD0D9"/>
              </a:buClr>
              <a:buSzPct val="93750"/>
              <a:buFont typeface="Arial"/>
              <a:buChar char=""/>
              <a:tabLst>
                <a:tab pos="287020" algn="l"/>
              </a:tabLst>
            </a:pPr>
            <a:r>
              <a:rPr lang="en-US" sz="2400" spc="-5" dirty="0" smtClean="0">
                <a:latin typeface="Georgia"/>
                <a:cs typeface="Georgia"/>
              </a:rPr>
              <a:t>C</a:t>
            </a:r>
            <a:r>
              <a:rPr sz="2400" dirty="0" smtClean="0">
                <a:latin typeface="Georgia"/>
                <a:cs typeface="Georgia"/>
              </a:rPr>
              <a:t>onsideration </a:t>
            </a:r>
            <a:r>
              <a:rPr sz="2400" spc="-5" dirty="0">
                <a:latin typeface="Georgia"/>
                <a:cs typeface="Georgia"/>
              </a:rPr>
              <a:t>to the </a:t>
            </a:r>
            <a:r>
              <a:rPr sz="2400" spc="-5" dirty="0" smtClean="0">
                <a:latin typeface="Georgia"/>
                <a:cs typeface="Georgia"/>
              </a:rPr>
              <a:t>report</a:t>
            </a:r>
            <a:r>
              <a:rPr lang="en-US" sz="2400" spc="-5" dirty="0" smtClean="0">
                <a:latin typeface="Georgia"/>
                <a:cs typeface="Georgia"/>
              </a:rPr>
              <a:t> will </a:t>
            </a:r>
            <a:r>
              <a:rPr lang="en-US" sz="2400" spc="-5" dirty="0">
                <a:latin typeface="Georgia"/>
                <a:cs typeface="Georgia"/>
              </a:rPr>
              <a:t>be given by Mr. Singh</a:t>
            </a:r>
            <a:r>
              <a:rPr sz="2400" spc="5" dirty="0" smtClean="0">
                <a:latin typeface="Georgia"/>
                <a:cs typeface="Georgia"/>
              </a:rPr>
              <a:t> </a:t>
            </a:r>
            <a:r>
              <a:rPr sz="2400" spc="-5" dirty="0">
                <a:latin typeface="Georgia"/>
                <a:cs typeface="Georgia"/>
              </a:rPr>
              <a:t>….</a:t>
            </a:r>
            <a:endParaRPr sz="2400" dirty="0">
              <a:latin typeface="Georgia"/>
              <a:cs typeface="Georgi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40425"/>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657600" y="189870"/>
            <a:ext cx="3088005"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CLARITY</a:t>
            </a:r>
            <a:endParaRPr sz="5000" dirty="0">
              <a:latin typeface="Georgia"/>
              <a:cs typeface="Georgia"/>
            </a:endParaRPr>
          </a:p>
        </p:txBody>
      </p:sp>
      <p:sp>
        <p:nvSpPr>
          <p:cNvPr id="8" name="object 8"/>
          <p:cNvSpPr txBox="1"/>
          <p:nvPr/>
        </p:nvSpPr>
        <p:spPr>
          <a:xfrm>
            <a:off x="457200" y="1132618"/>
            <a:ext cx="11277600" cy="5255926"/>
          </a:xfrm>
          <a:prstGeom prst="rect">
            <a:avLst/>
          </a:prstGeom>
        </p:spPr>
        <p:txBody>
          <a:bodyPr vert="horz" wrap="square" lIns="0" tIns="13335" rIns="0" bIns="0" rtlCol="0">
            <a:spAutoFit/>
          </a:bodyPr>
          <a:lstStyle/>
          <a:p>
            <a:pPr marL="286385" marR="5080" indent="-274320" algn="just">
              <a:spcBef>
                <a:spcPts val="105"/>
              </a:spcBef>
            </a:pPr>
            <a:r>
              <a:rPr lang="en-US" sz="2600" spc="-5" dirty="0" smtClean="0">
                <a:latin typeface="Georgia"/>
                <a:cs typeface="Georgia"/>
              </a:rPr>
              <a:t>“A </a:t>
            </a:r>
            <a:r>
              <a:rPr lang="en-US" sz="2600" spc="-5" dirty="0">
                <a:latin typeface="Georgia"/>
                <a:cs typeface="Georgia"/>
              </a:rPr>
              <a:t>good style is first of all </a:t>
            </a:r>
            <a:r>
              <a:rPr lang="en-US" sz="2600" spc="-5" dirty="0" smtClean="0">
                <a:latin typeface="Georgia"/>
                <a:cs typeface="Georgia"/>
              </a:rPr>
              <a:t>clear,” said Aristotle</a:t>
            </a:r>
            <a:r>
              <a:rPr lang="en-US" sz="2600" spc="-5" dirty="0">
                <a:latin typeface="Georgia"/>
                <a:cs typeface="Georgia"/>
              </a:rPr>
              <a:t>. </a:t>
            </a:r>
          </a:p>
          <a:p>
            <a:pPr marL="286385" marR="5080" indent="-274320" algn="just">
              <a:spcBef>
                <a:spcPts val="105"/>
              </a:spcBef>
            </a:pPr>
            <a:endParaRPr lang="en-US" sz="2600" spc="-5" dirty="0">
              <a:latin typeface="Georgia"/>
              <a:cs typeface="Georgia"/>
            </a:endParaRPr>
          </a:p>
          <a:p>
            <a:pPr marL="286385" marR="5080" indent="-274320" algn="just">
              <a:spcBef>
                <a:spcPts val="105"/>
              </a:spcBef>
            </a:pPr>
            <a:r>
              <a:rPr sz="2600" spc="-5" dirty="0">
                <a:latin typeface="Georgia"/>
                <a:cs typeface="Georgia"/>
              </a:rPr>
              <a:t>Getting the </a:t>
            </a:r>
            <a:r>
              <a:rPr sz="2600" dirty="0">
                <a:latin typeface="Georgia"/>
                <a:cs typeface="Georgia"/>
              </a:rPr>
              <a:t>meaning </a:t>
            </a:r>
            <a:r>
              <a:rPr sz="2600" spc="-5" dirty="0">
                <a:latin typeface="Georgia"/>
                <a:cs typeface="Georgia"/>
              </a:rPr>
              <a:t>from your head </a:t>
            </a:r>
            <a:r>
              <a:rPr sz="2600" dirty="0">
                <a:latin typeface="Georgia"/>
                <a:cs typeface="Georgia"/>
              </a:rPr>
              <a:t>to </a:t>
            </a:r>
            <a:r>
              <a:rPr sz="2600" spc="-5" dirty="0">
                <a:latin typeface="Georgia"/>
                <a:cs typeface="Georgia"/>
              </a:rPr>
              <a:t>the </a:t>
            </a:r>
            <a:r>
              <a:rPr sz="2600" dirty="0">
                <a:latin typeface="Georgia"/>
                <a:cs typeface="Georgia"/>
              </a:rPr>
              <a:t>head of  </a:t>
            </a:r>
            <a:r>
              <a:rPr sz="2600" spc="-5" dirty="0">
                <a:latin typeface="Georgia"/>
                <a:cs typeface="Georgia"/>
              </a:rPr>
              <a:t>your reader </a:t>
            </a:r>
            <a:r>
              <a:rPr sz="2600" dirty="0" smtClean="0">
                <a:latin typeface="Georgia"/>
                <a:cs typeface="Georgia"/>
              </a:rPr>
              <a:t>accurately </a:t>
            </a:r>
            <a:r>
              <a:rPr sz="2600" dirty="0">
                <a:latin typeface="Georgia"/>
                <a:cs typeface="Georgia"/>
              </a:rPr>
              <a:t>is the </a:t>
            </a:r>
            <a:r>
              <a:rPr sz="2600" spc="-5" dirty="0">
                <a:latin typeface="Georgia"/>
                <a:cs typeface="Georgia"/>
              </a:rPr>
              <a:t>purpose </a:t>
            </a:r>
            <a:r>
              <a:rPr sz="2600" dirty="0">
                <a:latin typeface="Georgia"/>
                <a:cs typeface="Georgia"/>
              </a:rPr>
              <a:t>of </a:t>
            </a:r>
            <a:r>
              <a:rPr sz="2600" spc="-5" dirty="0" smtClean="0">
                <a:latin typeface="Georgia"/>
                <a:cs typeface="Georgia"/>
              </a:rPr>
              <a:t>clarity.</a:t>
            </a:r>
            <a:r>
              <a:rPr lang="en-US" sz="2600" spc="-5" dirty="0" smtClean="0">
                <a:latin typeface="Georgia"/>
                <a:cs typeface="Georgia"/>
              </a:rPr>
              <a:t> It is difficult because w</a:t>
            </a:r>
            <a:r>
              <a:rPr sz="2600" dirty="0" smtClean="0">
                <a:latin typeface="Georgia"/>
                <a:cs typeface="Georgia"/>
              </a:rPr>
              <a:t>e </a:t>
            </a:r>
            <a:r>
              <a:rPr sz="2600" dirty="0">
                <a:latin typeface="Georgia"/>
                <a:cs typeface="Georgia"/>
              </a:rPr>
              <a:t>all </a:t>
            </a:r>
            <a:r>
              <a:rPr lang="en-US" sz="2600" spc="-5" dirty="0" smtClean="0">
                <a:latin typeface="Georgia"/>
                <a:cs typeface="Georgia"/>
              </a:rPr>
              <a:t>are idiosyncratic- </a:t>
            </a:r>
            <a:r>
              <a:rPr lang="en-US" sz="2600" spc="-5" smtClean="0">
                <a:latin typeface="Georgia"/>
                <a:cs typeface="Georgia"/>
              </a:rPr>
              <a:t>we hold </a:t>
            </a:r>
            <a:r>
              <a:rPr sz="2600" smtClean="0">
                <a:latin typeface="Georgia"/>
                <a:cs typeface="Georgia"/>
              </a:rPr>
              <a:t>our </a:t>
            </a:r>
            <a:r>
              <a:rPr sz="2600" spc="-5" dirty="0">
                <a:latin typeface="Georgia"/>
                <a:cs typeface="Georgia"/>
              </a:rPr>
              <a:t>own unique interpretations, </a:t>
            </a:r>
            <a:r>
              <a:rPr sz="2600" spc="-5" dirty="0" smtClean="0">
                <a:latin typeface="Georgia"/>
                <a:cs typeface="Georgia"/>
              </a:rPr>
              <a:t>ideas </a:t>
            </a:r>
            <a:r>
              <a:rPr lang="en-US" sz="2600" spc="-5" dirty="0" smtClean="0">
                <a:latin typeface="Georgia"/>
                <a:cs typeface="Georgia"/>
              </a:rPr>
              <a:t>and </a:t>
            </a:r>
            <a:r>
              <a:rPr sz="2600" spc="-5" dirty="0" smtClean="0">
                <a:latin typeface="Georgia"/>
                <a:cs typeface="Georgia"/>
              </a:rPr>
              <a:t>experiences  </a:t>
            </a:r>
            <a:r>
              <a:rPr sz="2600" dirty="0">
                <a:latin typeface="Georgia"/>
                <a:cs typeface="Georgia"/>
              </a:rPr>
              <a:t>associated </a:t>
            </a:r>
            <a:r>
              <a:rPr sz="2600" spc="-5" dirty="0">
                <a:latin typeface="Georgia"/>
                <a:cs typeface="Georgia"/>
              </a:rPr>
              <a:t>with</a:t>
            </a:r>
            <a:r>
              <a:rPr sz="2600" spc="-50" dirty="0">
                <a:latin typeface="Georgia"/>
                <a:cs typeface="Georgia"/>
              </a:rPr>
              <a:t> </a:t>
            </a:r>
            <a:r>
              <a:rPr sz="2600" dirty="0">
                <a:latin typeface="Georgia"/>
                <a:cs typeface="Georgia"/>
              </a:rPr>
              <a:t>words.</a:t>
            </a:r>
          </a:p>
          <a:p>
            <a:pPr>
              <a:lnSpc>
                <a:spcPct val="100000"/>
              </a:lnSpc>
            </a:pPr>
            <a:endParaRPr sz="3800" dirty="0">
              <a:latin typeface="Times New Roman"/>
              <a:cs typeface="Times New Roman"/>
            </a:endParaRPr>
          </a:p>
          <a:p>
            <a:pPr marL="287020" indent="-274320">
              <a:buClr>
                <a:srgbClr val="0AD0D9"/>
              </a:buClr>
              <a:buSzPct val="94230"/>
              <a:buFont typeface="Arial"/>
              <a:buChar char=""/>
              <a:tabLst>
                <a:tab pos="287020" algn="l"/>
              </a:tabLst>
            </a:pPr>
            <a:r>
              <a:rPr sz="2600" spc="-5" dirty="0">
                <a:latin typeface="Georgia"/>
                <a:cs typeface="Georgia"/>
              </a:rPr>
              <a:t>Choose </a:t>
            </a:r>
            <a:r>
              <a:rPr sz="2600" dirty="0">
                <a:latin typeface="Georgia"/>
                <a:cs typeface="Georgia"/>
              </a:rPr>
              <a:t>precise, </a:t>
            </a:r>
            <a:r>
              <a:rPr lang="en-US" sz="2600" b="1" dirty="0" smtClean="0">
                <a:latin typeface="Georgia"/>
                <a:cs typeface="Georgia"/>
              </a:rPr>
              <a:t>appropriate</a:t>
            </a:r>
            <a:r>
              <a:rPr lang="en-US" sz="2600" dirty="0" smtClean="0">
                <a:latin typeface="Georgia"/>
                <a:cs typeface="Georgia"/>
              </a:rPr>
              <a:t>, </a:t>
            </a:r>
            <a:r>
              <a:rPr sz="2600" dirty="0" smtClean="0">
                <a:latin typeface="Georgia"/>
                <a:cs typeface="Georgia"/>
              </a:rPr>
              <a:t>concrete </a:t>
            </a:r>
            <a:r>
              <a:rPr sz="2600" dirty="0">
                <a:latin typeface="Georgia"/>
                <a:cs typeface="Georgia"/>
              </a:rPr>
              <a:t>and </a:t>
            </a:r>
            <a:r>
              <a:rPr sz="2600" spc="-5" dirty="0">
                <a:latin typeface="Georgia"/>
                <a:cs typeface="Georgia"/>
              </a:rPr>
              <a:t>familiar</a:t>
            </a:r>
            <a:r>
              <a:rPr sz="2600" spc="-80" dirty="0">
                <a:latin typeface="Georgia"/>
                <a:cs typeface="Georgia"/>
              </a:rPr>
              <a:t> </a:t>
            </a:r>
            <a:r>
              <a:rPr sz="2600" dirty="0" smtClean="0">
                <a:latin typeface="Georgia"/>
                <a:cs typeface="Georgia"/>
              </a:rPr>
              <a:t>words.</a:t>
            </a:r>
            <a:endParaRPr sz="2600" dirty="0">
              <a:latin typeface="Georgia"/>
              <a:cs typeface="Georgia"/>
            </a:endParaRPr>
          </a:p>
          <a:p>
            <a:pPr marL="287020" indent="-274320">
              <a:spcBef>
                <a:spcPts val="625"/>
              </a:spcBef>
              <a:buClr>
                <a:srgbClr val="0AD0D9"/>
              </a:buClr>
              <a:buSzPct val="94230"/>
              <a:buFont typeface="Arial"/>
              <a:buChar char=""/>
              <a:tabLst>
                <a:tab pos="287020" algn="l"/>
              </a:tabLst>
            </a:pPr>
            <a:r>
              <a:rPr sz="2600" spc="-5" dirty="0">
                <a:latin typeface="Georgia"/>
                <a:cs typeface="Georgia"/>
              </a:rPr>
              <a:t>Construct </a:t>
            </a:r>
            <a:r>
              <a:rPr sz="2600" dirty="0">
                <a:latin typeface="Georgia"/>
                <a:cs typeface="Georgia"/>
              </a:rPr>
              <a:t>effective </a:t>
            </a:r>
            <a:r>
              <a:rPr sz="2600" spc="-5" dirty="0">
                <a:latin typeface="Georgia"/>
                <a:cs typeface="Georgia"/>
              </a:rPr>
              <a:t>sentences and</a:t>
            </a:r>
            <a:r>
              <a:rPr sz="2600" spc="-35" dirty="0">
                <a:latin typeface="Georgia"/>
                <a:cs typeface="Georgia"/>
              </a:rPr>
              <a:t> </a:t>
            </a:r>
            <a:r>
              <a:rPr sz="2600" spc="-5" dirty="0">
                <a:latin typeface="Georgia"/>
                <a:cs typeface="Georgia"/>
              </a:rPr>
              <a:t>paragraphs</a:t>
            </a:r>
            <a:r>
              <a:rPr sz="2600" spc="-5" dirty="0" smtClean="0">
                <a:latin typeface="Georgia"/>
                <a:cs typeface="Georgia"/>
              </a:rPr>
              <a:t>.</a:t>
            </a:r>
            <a:endParaRPr lang="en-US" sz="2600" spc="-5" dirty="0" smtClean="0">
              <a:latin typeface="Georgia"/>
              <a:cs typeface="Georgia"/>
            </a:endParaRPr>
          </a:p>
          <a:p>
            <a:pPr marL="287020" indent="-274320">
              <a:spcBef>
                <a:spcPts val="625"/>
              </a:spcBef>
              <a:buClr>
                <a:srgbClr val="0AD0D9"/>
              </a:buClr>
              <a:buSzPct val="94230"/>
              <a:buFont typeface="Arial"/>
              <a:buChar char=""/>
              <a:tabLst>
                <a:tab pos="287020" algn="l"/>
              </a:tabLst>
            </a:pPr>
            <a:r>
              <a:rPr lang="en-US" sz="2600" spc="-5" dirty="0" smtClean="0">
                <a:latin typeface="Georgia"/>
                <a:cs typeface="Georgia"/>
              </a:rPr>
              <a:t>Avoid vagueness and confusions. Don’t make errors of run-ons and modifiers. </a:t>
            </a:r>
          </a:p>
          <a:p>
            <a:pPr marL="287020" indent="-274320">
              <a:spcBef>
                <a:spcPts val="625"/>
              </a:spcBef>
              <a:buClr>
                <a:srgbClr val="0AD0D9"/>
              </a:buClr>
              <a:buSzPct val="94230"/>
              <a:buFont typeface="Arial"/>
              <a:buChar char=""/>
              <a:tabLst>
                <a:tab pos="287020" algn="l"/>
              </a:tabLst>
            </a:pPr>
            <a:r>
              <a:rPr lang="en-US" sz="2600" dirty="0">
                <a:latin typeface="Georgia" panose="02040502050405020303" pitchFamily="18" charset="0"/>
              </a:rPr>
              <a:t>Every sentence or even paragraph should carry only one central idea.</a:t>
            </a:r>
            <a:endParaRPr sz="2600" dirty="0">
              <a:latin typeface="Georgia" panose="02040502050405020303" pitchFamily="18" charset="0"/>
              <a:cs typeface="Georgi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1318308" y="6889540"/>
            <a:ext cx="9144000" cy="7304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667558" y="160249"/>
            <a:ext cx="10515600" cy="846000"/>
          </a:xfrm>
          <a:prstGeom prst="rect">
            <a:avLst/>
          </a:prstGeom>
        </p:spPr>
        <p:txBody>
          <a:bodyPr vert="horz" wrap="square" lIns="0" tIns="167258" rIns="0" bIns="0" rtlCol="0" anchor="ctr">
            <a:spAutoFit/>
          </a:bodyPr>
          <a:lstStyle/>
          <a:p>
            <a:pPr marL="12700" marR="5080">
              <a:lnSpc>
                <a:spcPct val="100000"/>
              </a:lnSpc>
              <a:spcBef>
                <a:spcPts val="105"/>
              </a:spcBef>
            </a:pPr>
            <a:r>
              <a:rPr sz="4400" spc="-5" dirty="0"/>
              <a:t>Choose </a:t>
            </a:r>
            <a:r>
              <a:rPr sz="4400" dirty="0"/>
              <a:t>Precise, </a:t>
            </a:r>
            <a:r>
              <a:rPr sz="4400" spc="-5" dirty="0"/>
              <a:t>Concrete, </a:t>
            </a:r>
            <a:r>
              <a:rPr sz="4400" dirty="0"/>
              <a:t>and  </a:t>
            </a:r>
            <a:r>
              <a:rPr sz="4400" spc="-5" dirty="0"/>
              <a:t>Familiar</a:t>
            </a:r>
            <a:r>
              <a:rPr sz="4400" spc="-40" dirty="0"/>
              <a:t> </a:t>
            </a:r>
            <a:r>
              <a:rPr sz="4400" dirty="0"/>
              <a:t>Words</a:t>
            </a:r>
          </a:p>
        </p:txBody>
      </p:sp>
      <p:sp>
        <p:nvSpPr>
          <p:cNvPr id="9" name="object 9"/>
          <p:cNvSpPr txBox="1"/>
          <p:nvPr/>
        </p:nvSpPr>
        <p:spPr>
          <a:xfrm>
            <a:off x="1981200" y="2337623"/>
            <a:ext cx="1828800" cy="533400"/>
          </a:xfrm>
          <a:prstGeom prst="rect">
            <a:avLst/>
          </a:prstGeom>
          <a:solidFill>
            <a:srgbClr val="000000"/>
          </a:solidFill>
        </p:spPr>
        <p:txBody>
          <a:bodyPr vert="horz" wrap="square" lIns="0" tIns="21590" rIns="0" bIns="0" rtlCol="0">
            <a:spAutoFit/>
          </a:bodyPr>
          <a:lstStyle/>
          <a:p>
            <a:pPr marL="91440">
              <a:spcBef>
                <a:spcPts val="170"/>
              </a:spcBef>
            </a:pPr>
            <a:r>
              <a:rPr sz="3200" b="1" spc="95" dirty="0">
                <a:solidFill>
                  <a:srgbClr val="DBF5F8"/>
                </a:solidFill>
                <a:latin typeface="Times New Roman"/>
                <a:cs typeface="Times New Roman"/>
              </a:rPr>
              <a:t>Familiar</a:t>
            </a:r>
            <a:endParaRPr sz="3200" dirty="0">
              <a:latin typeface="Times New Roman"/>
              <a:cs typeface="Times New Roman"/>
            </a:endParaRPr>
          </a:p>
        </p:txBody>
      </p:sp>
      <p:sp>
        <p:nvSpPr>
          <p:cNvPr id="10" name="object 10"/>
          <p:cNvSpPr txBox="1"/>
          <p:nvPr/>
        </p:nvSpPr>
        <p:spPr>
          <a:xfrm>
            <a:off x="1409700" y="3281863"/>
            <a:ext cx="2971800" cy="2775585"/>
          </a:xfrm>
          <a:prstGeom prst="rect">
            <a:avLst/>
          </a:prstGeom>
          <a:solidFill>
            <a:srgbClr val="DBF5F8"/>
          </a:solidFill>
        </p:spPr>
        <p:txBody>
          <a:bodyPr vert="horz" wrap="square" lIns="0" tIns="21590" rIns="0" bIns="0" rtlCol="0">
            <a:spAutoFit/>
          </a:bodyPr>
          <a:lstStyle/>
          <a:p>
            <a:pPr marL="91440">
              <a:spcBef>
                <a:spcPts val="170"/>
              </a:spcBef>
            </a:pPr>
            <a:r>
              <a:rPr sz="3200" b="1" spc="140" dirty="0">
                <a:latin typeface="Times New Roman"/>
                <a:cs typeface="Times New Roman"/>
              </a:rPr>
              <a:t>About</a:t>
            </a:r>
            <a:endParaRPr sz="3200" dirty="0">
              <a:latin typeface="Times New Roman"/>
              <a:cs typeface="Times New Roman"/>
            </a:endParaRPr>
          </a:p>
          <a:p>
            <a:pPr marL="91440" marR="1699895">
              <a:lnSpc>
                <a:spcPct val="150000"/>
              </a:lnSpc>
            </a:pPr>
            <a:r>
              <a:rPr sz="3200" b="1" spc="60" dirty="0">
                <a:latin typeface="Times New Roman"/>
                <a:cs typeface="Times New Roman"/>
              </a:rPr>
              <a:t>After  </a:t>
            </a:r>
            <a:r>
              <a:rPr sz="3200" b="1" spc="85" dirty="0">
                <a:latin typeface="Times New Roman"/>
                <a:cs typeface="Times New Roman"/>
              </a:rPr>
              <a:t>H</a:t>
            </a:r>
            <a:r>
              <a:rPr sz="3200" b="1" spc="315" dirty="0">
                <a:latin typeface="Times New Roman"/>
                <a:cs typeface="Times New Roman"/>
              </a:rPr>
              <a:t>ome</a:t>
            </a:r>
            <a:endParaRPr sz="3200" dirty="0">
              <a:latin typeface="Times New Roman"/>
              <a:cs typeface="Times New Roman"/>
            </a:endParaRPr>
          </a:p>
          <a:p>
            <a:pPr marL="91440">
              <a:spcBef>
                <a:spcPts val="1925"/>
              </a:spcBef>
            </a:pPr>
            <a:r>
              <a:rPr sz="3200" b="1" spc="5" dirty="0">
                <a:latin typeface="Times New Roman"/>
                <a:cs typeface="Times New Roman"/>
              </a:rPr>
              <a:t>For</a:t>
            </a:r>
            <a:r>
              <a:rPr sz="3200" b="1" spc="-245" dirty="0">
                <a:latin typeface="Times New Roman"/>
                <a:cs typeface="Times New Roman"/>
              </a:rPr>
              <a:t> </a:t>
            </a:r>
            <a:r>
              <a:rPr sz="3200" b="1" spc="210" dirty="0">
                <a:latin typeface="Times New Roman"/>
                <a:cs typeface="Times New Roman"/>
              </a:rPr>
              <a:t>example</a:t>
            </a:r>
            <a:endParaRPr sz="3200" dirty="0">
              <a:latin typeface="Times New Roman"/>
              <a:cs typeface="Times New Roman"/>
            </a:endParaRPr>
          </a:p>
        </p:txBody>
      </p:sp>
      <p:sp>
        <p:nvSpPr>
          <p:cNvPr id="11" name="object 11"/>
          <p:cNvSpPr txBox="1"/>
          <p:nvPr/>
        </p:nvSpPr>
        <p:spPr>
          <a:xfrm>
            <a:off x="6781800" y="2538555"/>
            <a:ext cx="2590800" cy="533400"/>
          </a:xfrm>
          <a:prstGeom prst="rect">
            <a:avLst/>
          </a:prstGeom>
          <a:solidFill>
            <a:srgbClr val="000000"/>
          </a:solidFill>
        </p:spPr>
        <p:txBody>
          <a:bodyPr vert="horz" wrap="square" lIns="0" tIns="21590" rIns="0" bIns="0" rtlCol="0">
            <a:spAutoFit/>
          </a:bodyPr>
          <a:lstStyle/>
          <a:p>
            <a:pPr marL="92075">
              <a:spcBef>
                <a:spcPts val="170"/>
              </a:spcBef>
            </a:pPr>
            <a:r>
              <a:rPr sz="3200" b="1" spc="195" dirty="0">
                <a:solidFill>
                  <a:srgbClr val="DBF5F8"/>
                </a:solidFill>
                <a:latin typeface="Times New Roman"/>
                <a:cs typeface="Times New Roman"/>
              </a:rPr>
              <a:t>Pretentious</a:t>
            </a:r>
            <a:endParaRPr sz="3200" dirty="0">
              <a:latin typeface="Times New Roman"/>
              <a:cs typeface="Times New Roman"/>
            </a:endParaRPr>
          </a:p>
        </p:txBody>
      </p:sp>
      <p:sp>
        <p:nvSpPr>
          <p:cNvPr id="12" name="object 12"/>
          <p:cNvSpPr txBox="1"/>
          <p:nvPr/>
        </p:nvSpPr>
        <p:spPr>
          <a:xfrm>
            <a:off x="6696478" y="3383941"/>
            <a:ext cx="3200400" cy="2775585"/>
          </a:xfrm>
          <a:prstGeom prst="rect">
            <a:avLst/>
          </a:prstGeom>
          <a:solidFill>
            <a:srgbClr val="DBF5F8"/>
          </a:solidFill>
        </p:spPr>
        <p:txBody>
          <a:bodyPr vert="horz" wrap="square" lIns="0" tIns="21590" rIns="0" bIns="0" rtlCol="0">
            <a:spAutoFit/>
          </a:bodyPr>
          <a:lstStyle/>
          <a:p>
            <a:pPr marL="92075">
              <a:spcBef>
                <a:spcPts val="170"/>
              </a:spcBef>
            </a:pPr>
            <a:r>
              <a:rPr sz="3200" b="1" spc="25" dirty="0">
                <a:latin typeface="Times New Roman"/>
                <a:cs typeface="Times New Roman"/>
              </a:rPr>
              <a:t>Circa</a:t>
            </a:r>
            <a:r>
              <a:rPr sz="3200" b="1" spc="-140" dirty="0">
                <a:latin typeface="Times New Roman"/>
                <a:cs typeface="Times New Roman"/>
              </a:rPr>
              <a:t> </a:t>
            </a:r>
            <a:r>
              <a:rPr sz="3200" b="1" spc="15" dirty="0">
                <a:latin typeface="Times New Roman"/>
                <a:cs typeface="Times New Roman"/>
              </a:rPr>
              <a:t>(L)</a:t>
            </a:r>
            <a:endParaRPr sz="3200" dirty="0">
              <a:latin typeface="Times New Roman"/>
              <a:cs typeface="Times New Roman"/>
            </a:endParaRPr>
          </a:p>
          <a:p>
            <a:pPr marL="92075" marR="838835">
              <a:lnSpc>
                <a:spcPct val="150000"/>
              </a:lnSpc>
            </a:pPr>
            <a:r>
              <a:rPr sz="3200" b="1" spc="155" dirty="0">
                <a:latin typeface="Times New Roman"/>
                <a:cs typeface="Times New Roman"/>
              </a:rPr>
              <a:t>Subse</a:t>
            </a:r>
            <a:r>
              <a:rPr sz="3200" b="1" spc="180" dirty="0">
                <a:latin typeface="Times New Roman"/>
                <a:cs typeface="Times New Roman"/>
              </a:rPr>
              <a:t>q</a:t>
            </a:r>
            <a:r>
              <a:rPr sz="3200" b="1" spc="204" dirty="0">
                <a:latin typeface="Times New Roman"/>
                <a:cs typeface="Times New Roman"/>
              </a:rPr>
              <a:t>uent  </a:t>
            </a:r>
            <a:r>
              <a:rPr sz="3200" b="1" spc="225" dirty="0">
                <a:latin typeface="Times New Roman"/>
                <a:cs typeface="Times New Roman"/>
              </a:rPr>
              <a:t>Domicile</a:t>
            </a:r>
            <a:endParaRPr sz="3200" dirty="0">
              <a:latin typeface="Times New Roman"/>
              <a:cs typeface="Times New Roman"/>
            </a:endParaRPr>
          </a:p>
          <a:p>
            <a:pPr marL="92075">
              <a:spcBef>
                <a:spcPts val="1925"/>
              </a:spcBef>
            </a:pPr>
            <a:r>
              <a:rPr sz="3200" b="1" spc="150" dirty="0">
                <a:latin typeface="Times New Roman"/>
                <a:cs typeface="Times New Roman"/>
              </a:rPr>
              <a:t>e.g.</a:t>
            </a:r>
            <a:r>
              <a:rPr sz="3200" b="1" spc="-55" dirty="0">
                <a:latin typeface="Times New Roman"/>
                <a:cs typeface="Times New Roman"/>
              </a:rPr>
              <a:t> </a:t>
            </a:r>
            <a:r>
              <a:rPr sz="3200" b="1" spc="15" dirty="0">
                <a:latin typeface="Times New Roman"/>
                <a:cs typeface="Times New Roman"/>
              </a:rPr>
              <a:t>(L)</a:t>
            </a:r>
            <a:endParaRPr sz="3200" dirty="0">
              <a:latin typeface="Times New Roman"/>
              <a:cs typeface="Times New Roman"/>
            </a:endParaRPr>
          </a:p>
        </p:txBody>
      </p:sp>
      <p:sp>
        <p:nvSpPr>
          <p:cNvPr id="14" name="TextBox 13"/>
          <p:cNvSpPr txBox="1"/>
          <p:nvPr/>
        </p:nvSpPr>
        <p:spPr>
          <a:xfrm>
            <a:off x="955964" y="1126255"/>
            <a:ext cx="10192558" cy="1200329"/>
          </a:xfrm>
          <a:prstGeom prst="rect">
            <a:avLst/>
          </a:prstGeom>
          <a:noFill/>
        </p:spPr>
        <p:txBody>
          <a:bodyPr wrap="square" rtlCol="0">
            <a:spAutoFit/>
          </a:bodyPr>
          <a:lstStyle/>
          <a:p>
            <a:r>
              <a:rPr lang="en-US" sz="2400" spc="-5" dirty="0">
                <a:latin typeface="Georgia"/>
                <a:cs typeface="Georgia"/>
              </a:rPr>
              <a:t>Clarity </a:t>
            </a:r>
            <a:r>
              <a:rPr lang="en-US" sz="2400" dirty="0">
                <a:latin typeface="Georgia"/>
                <a:cs typeface="Georgia"/>
              </a:rPr>
              <a:t>is achieved in part through a balance  </a:t>
            </a:r>
            <a:r>
              <a:rPr lang="en-US" sz="2400" spc="-55" dirty="0">
                <a:latin typeface="Georgia"/>
                <a:cs typeface="Georgia"/>
              </a:rPr>
              <a:t>between </a:t>
            </a:r>
            <a:r>
              <a:rPr lang="en-US" sz="2400" dirty="0">
                <a:latin typeface="Georgia"/>
                <a:cs typeface="Georgia"/>
              </a:rPr>
              <a:t>precise </a:t>
            </a:r>
            <a:r>
              <a:rPr lang="en-US" sz="2400" spc="-5" dirty="0">
                <a:latin typeface="Georgia"/>
                <a:cs typeface="Georgia"/>
              </a:rPr>
              <a:t>language </a:t>
            </a:r>
            <a:r>
              <a:rPr lang="en-US" sz="2400" dirty="0">
                <a:latin typeface="Georgia"/>
                <a:cs typeface="Georgia"/>
              </a:rPr>
              <a:t>and familiar language.  Precise </a:t>
            </a:r>
            <a:r>
              <a:rPr lang="en-US" sz="2400" spc="-5" dirty="0">
                <a:latin typeface="Georgia"/>
                <a:cs typeface="Georgia"/>
              </a:rPr>
              <a:t>words </a:t>
            </a:r>
            <a:r>
              <a:rPr lang="en-US" sz="2400" dirty="0">
                <a:latin typeface="Georgia"/>
                <a:cs typeface="Georgia"/>
              </a:rPr>
              <a:t>need not be</a:t>
            </a:r>
            <a:r>
              <a:rPr lang="en-US" sz="2400" spc="-50" dirty="0">
                <a:latin typeface="Georgia"/>
                <a:cs typeface="Georgia"/>
              </a:rPr>
              <a:t> </a:t>
            </a:r>
            <a:r>
              <a:rPr lang="en-US" sz="2400" dirty="0">
                <a:latin typeface="Georgia"/>
                <a:cs typeface="Georgia"/>
              </a:rPr>
              <a:t>pretentious</a:t>
            </a:r>
            <a:r>
              <a:rPr lang="en-US" sz="2400" dirty="0" smtClean="0">
                <a:latin typeface="Georgia"/>
                <a:cs typeface="Georgia"/>
              </a:rPr>
              <a:t>. (Appropriate vocabulary is important).</a:t>
            </a:r>
            <a:endParaRPr lang="en-US" sz="2400" dirty="0">
              <a:latin typeface="Georgia"/>
              <a:cs typeface="Georgi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66118"/>
            <a:ext cx="10744200" cy="1446550"/>
          </a:xfrm>
          <a:prstGeom prst="rect">
            <a:avLst/>
          </a:prstGeom>
        </p:spPr>
        <p:txBody>
          <a:bodyPr wrap="square">
            <a:spAutoFit/>
          </a:bodyPr>
          <a:lstStyle/>
          <a:p>
            <a:r>
              <a:rPr lang="en-US" sz="2200" b="1" dirty="0" smtClean="0">
                <a:solidFill>
                  <a:srgbClr val="111111"/>
                </a:solidFill>
                <a:latin typeface="Georgia" panose="02040502050405020303" pitchFamily="18" charset="0"/>
              </a:rPr>
              <a:t>In short, clear writing means use of familiar words or expressions, and avoidance of jargons and unknown acronyms. It also means sentences and paragraphs of optimum length, having unity, coherence and emphasis.</a:t>
            </a:r>
            <a:endParaRPr lang="en-US" sz="2200" dirty="0">
              <a:solidFill>
                <a:srgbClr val="111111"/>
              </a:solidFill>
              <a:latin typeface="Georgia" panose="02040502050405020303" pitchFamily="18" charset="0"/>
            </a:endParaRPr>
          </a:p>
        </p:txBody>
      </p:sp>
      <p:sp>
        <p:nvSpPr>
          <p:cNvPr id="3" name="Rectangle 2"/>
          <p:cNvSpPr/>
          <p:nvPr/>
        </p:nvSpPr>
        <p:spPr>
          <a:xfrm>
            <a:off x="533400" y="2338447"/>
            <a:ext cx="3269673" cy="3816429"/>
          </a:xfrm>
          <a:prstGeom prst="rect">
            <a:avLst/>
          </a:prstGeom>
        </p:spPr>
        <p:txBody>
          <a:bodyPr wrap="square">
            <a:spAutoFit/>
          </a:bodyPr>
          <a:lstStyle/>
          <a:p>
            <a:pPr fontAlgn="base">
              <a:buFont typeface="+mj-lt"/>
              <a:buAutoNum type="arabicPeriod"/>
            </a:pPr>
            <a:r>
              <a:rPr lang="en-US" sz="2200" b="1" dirty="0">
                <a:solidFill>
                  <a:srgbClr val="222222"/>
                </a:solidFill>
                <a:latin typeface="inherit"/>
              </a:rPr>
              <a:t>Bad example:</a:t>
            </a:r>
            <a:endParaRPr lang="en-US" sz="2200" dirty="0">
              <a:solidFill>
                <a:srgbClr val="222222"/>
              </a:solidFill>
              <a:latin typeface="inherit"/>
            </a:endParaRPr>
          </a:p>
          <a:p>
            <a:pPr fontAlgn="base"/>
            <a:r>
              <a:rPr lang="en-US" sz="2200" dirty="0">
                <a:solidFill>
                  <a:srgbClr val="222222"/>
                </a:solidFill>
                <a:latin typeface="montserrat"/>
              </a:rPr>
              <a:t>Dear James,</a:t>
            </a:r>
          </a:p>
          <a:p>
            <a:pPr fontAlgn="base"/>
            <a:r>
              <a:rPr lang="en-US" sz="2200" dirty="0">
                <a:solidFill>
                  <a:srgbClr val="222222"/>
                </a:solidFill>
                <a:latin typeface="montserrat"/>
              </a:rPr>
              <a:t>I would like to talk to you about the new client’s project which the engineering team had discussed yesterday. I might need the help of John from your team.</a:t>
            </a:r>
          </a:p>
          <a:p>
            <a:pPr fontAlgn="base"/>
            <a:r>
              <a:rPr lang="en-US" sz="2200" dirty="0">
                <a:solidFill>
                  <a:srgbClr val="222222"/>
                </a:solidFill>
                <a:latin typeface="montserrat"/>
              </a:rPr>
              <a:t>Regards,</a:t>
            </a:r>
            <a:br>
              <a:rPr lang="en-US" sz="2200" dirty="0">
                <a:solidFill>
                  <a:srgbClr val="222222"/>
                </a:solidFill>
                <a:latin typeface="montserrat"/>
              </a:rPr>
            </a:br>
            <a:r>
              <a:rPr lang="en-US" sz="2200" dirty="0">
                <a:solidFill>
                  <a:srgbClr val="222222"/>
                </a:solidFill>
                <a:latin typeface="montserrat"/>
              </a:rPr>
              <a:t>Kevin</a:t>
            </a:r>
            <a:endParaRPr lang="en-US" sz="2200" b="0" i="0" dirty="0">
              <a:solidFill>
                <a:srgbClr val="222222"/>
              </a:solidFill>
              <a:effectLst/>
              <a:latin typeface="montserrat"/>
            </a:endParaRPr>
          </a:p>
        </p:txBody>
      </p:sp>
      <p:sp>
        <p:nvSpPr>
          <p:cNvPr id="4" name="Rectangle 3"/>
          <p:cNvSpPr/>
          <p:nvPr/>
        </p:nvSpPr>
        <p:spPr>
          <a:xfrm>
            <a:off x="3962400" y="2338447"/>
            <a:ext cx="3162300" cy="4154984"/>
          </a:xfrm>
          <a:prstGeom prst="rect">
            <a:avLst/>
          </a:prstGeom>
        </p:spPr>
        <p:txBody>
          <a:bodyPr wrap="square">
            <a:spAutoFit/>
          </a:bodyPr>
          <a:lstStyle/>
          <a:p>
            <a:r>
              <a:rPr lang="en-US" sz="2200" dirty="0">
                <a:solidFill>
                  <a:srgbClr val="FF0000"/>
                </a:solidFill>
                <a:latin typeface="montserrat"/>
              </a:rPr>
              <a:t>James might not even know who the new client is or what the project is about. He probably was not part of the meeting with the engineering team. Furthermore, there might be more than one John in James’ big team. </a:t>
            </a:r>
            <a:r>
              <a:rPr lang="en-US" sz="2200" dirty="0" smtClean="0">
                <a:solidFill>
                  <a:srgbClr val="FF0000"/>
                </a:solidFill>
                <a:latin typeface="montserrat"/>
              </a:rPr>
              <a:t>Time for meeting is not mentioned</a:t>
            </a:r>
            <a:endParaRPr lang="en-US" sz="2200" dirty="0">
              <a:solidFill>
                <a:srgbClr val="FF0000"/>
              </a:solidFill>
            </a:endParaRPr>
          </a:p>
        </p:txBody>
      </p:sp>
      <p:sp>
        <p:nvSpPr>
          <p:cNvPr id="5" name="Rectangle 4"/>
          <p:cNvSpPr/>
          <p:nvPr/>
        </p:nvSpPr>
        <p:spPr>
          <a:xfrm>
            <a:off x="7631689" y="1969116"/>
            <a:ext cx="4191000" cy="4524315"/>
          </a:xfrm>
          <a:prstGeom prst="rect">
            <a:avLst/>
          </a:prstGeom>
        </p:spPr>
        <p:txBody>
          <a:bodyPr wrap="square">
            <a:spAutoFit/>
          </a:bodyPr>
          <a:lstStyle/>
          <a:p>
            <a:pPr fontAlgn="base"/>
            <a:r>
              <a:rPr lang="en-US" b="1" dirty="0">
                <a:solidFill>
                  <a:srgbClr val="222222"/>
                </a:solidFill>
                <a:latin typeface="inherit"/>
              </a:rPr>
              <a:t>Good example:</a:t>
            </a:r>
            <a:endParaRPr lang="en-US" dirty="0">
              <a:solidFill>
                <a:srgbClr val="222222"/>
              </a:solidFill>
              <a:latin typeface="montserrat"/>
            </a:endParaRPr>
          </a:p>
          <a:p>
            <a:pPr fontAlgn="base"/>
            <a:r>
              <a:rPr lang="en-US" dirty="0">
                <a:solidFill>
                  <a:srgbClr val="222222"/>
                </a:solidFill>
                <a:latin typeface="montserrat"/>
              </a:rPr>
              <a:t>Dear James,</a:t>
            </a:r>
          </a:p>
          <a:p>
            <a:pPr fontAlgn="base"/>
            <a:r>
              <a:rPr lang="en-US" dirty="0">
                <a:solidFill>
                  <a:srgbClr val="222222"/>
                </a:solidFill>
                <a:latin typeface="montserrat"/>
              </a:rPr>
              <a:t>As you may know we have signed up XYZ as our new client. I had a meeting with the engineering team yesterday and had discussed the campaign requirements for this project. John Redden from your team had done a pretty good job last time doing the social media campaign for ABC and so I would like him to work on the XYZ campaign too. Would you be available sometime tomorrow to discuss this further?</a:t>
            </a:r>
          </a:p>
          <a:p>
            <a:pPr fontAlgn="base"/>
            <a:r>
              <a:rPr lang="en-US" dirty="0">
                <a:solidFill>
                  <a:srgbClr val="222222"/>
                </a:solidFill>
                <a:latin typeface="montserrat"/>
              </a:rPr>
              <a:t>Regards</a:t>
            </a:r>
            <a:br>
              <a:rPr lang="en-US" dirty="0">
                <a:solidFill>
                  <a:srgbClr val="222222"/>
                </a:solidFill>
                <a:latin typeface="montserrat"/>
              </a:rPr>
            </a:br>
            <a:r>
              <a:rPr lang="en-US" dirty="0">
                <a:solidFill>
                  <a:srgbClr val="222222"/>
                </a:solidFill>
                <a:latin typeface="montserrat"/>
              </a:rPr>
              <a:t>Kevin</a:t>
            </a:r>
            <a:endParaRPr lang="en-US" b="0" i="0" dirty="0">
              <a:solidFill>
                <a:srgbClr val="222222"/>
              </a:solidFill>
              <a:effectLst/>
              <a:latin typeface="montserrat"/>
            </a:endParaRPr>
          </a:p>
        </p:txBody>
      </p:sp>
    </p:spTree>
    <p:extLst>
      <p:ext uri="{BB962C8B-B14F-4D97-AF65-F5344CB8AC3E}">
        <p14:creationId xmlns:p14="http://schemas.microsoft.com/office/powerpoint/2010/main" val="4280650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1895" y="-44033"/>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362200" y="767901"/>
            <a:ext cx="10515600" cy="520014"/>
          </a:xfrm>
          <a:prstGeom prst="rect">
            <a:avLst/>
          </a:prstGeom>
        </p:spPr>
        <p:txBody>
          <a:bodyPr vert="horz" wrap="square" lIns="0" tIns="12065" rIns="0" bIns="0" rtlCol="0" anchor="ctr">
            <a:spAutoFit/>
          </a:bodyPr>
          <a:lstStyle/>
          <a:p>
            <a:pPr marL="12700" marR="5080">
              <a:lnSpc>
                <a:spcPct val="100000"/>
              </a:lnSpc>
              <a:spcBef>
                <a:spcPts val="95"/>
              </a:spcBef>
            </a:pPr>
            <a:r>
              <a:rPr spc="-10" dirty="0"/>
              <a:t>Construct </a:t>
            </a:r>
            <a:r>
              <a:rPr spc="-5" dirty="0"/>
              <a:t>Effective </a:t>
            </a:r>
            <a:r>
              <a:rPr spc="-10" dirty="0"/>
              <a:t>Sentences  </a:t>
            </a:r>
            <a:r>
              <a:rPr spc="-5" dirty="0"/>
              <a:t>and</a:t>
            </a:r>
            <a:r>
              <a:rPr dirty="0"/>
              <a:t> </a:t>
            </a:r>
            <a:r>
              <a:rPr spc="-5" dirty="0"/>
              <a:t>Paragraphs</a:t>
            </a:r>
          </a:p>
        </p:txBody>
      </p:sp>
      <p:sp>
        <p:nvSpPr>
          <p:cNvPr id="12" name="object 12"/>
          <p:cNvSpPr txBox="1">
            <a:spLocks noGrp="1"/>
          </p:cNvSpPr>
          <p:nvPr>
            <p:ph idx="1"/>
          </p:nvPr>
        </p:nvSpPr>
        <p:spPr>
          <a:xfrm>
            <a:off x="2214121" y="4282140"/>
            <a:ext cx="7919082" cy="1826782"/>
          </a:xfrm>
          <a:prstGeom prst="rect">
            <a:avLst/>
          </a:prstGeom>
        </p:spPr>
        <p:txBody>
          <a:bodyPr vert="horz" wrap="square" lIns="0" tIns="13335" rIns="0" bIns="0" rtlCol="0">
            <a:spAutoFit/>
          </a:bodyPr>
          <a:lstStyle/>
          <a:p>
            <a:pPr marL="287020" marR="335915" indent="-274320">
              <a:lnSpc>
                <a:spcPct val="100000"/>
              </a:lnSpc>
              <a:spcBef>
                <a:spcPts val="570"/>
              </a:spcBef>
              <a:buClr>
                <a:srgbClr val="0AD0D9"/>
              </a:buClr>
              <a:buSzPct val="94642"/>
              <a:buFont typeface="Arial"/>
              <a:buChar char=""/>
              <a:tabLst>
                <a:tab pos="287020" algn="l"/>
              </a:tabLst>
            </a:pPr>
            <a:r>
              <a:rPr sz="2800" b="1" spc="90" dirty="0">
                <a:latin typeface="Times New Roman"/>
                <a:cs typeface="Times New Roman"/>
              </a:rPr>
              <a:t>Unclear:</a:t>
            </a:r>
            <a:r>
              <a:rPr sz="2800" b="1" spc="-15" dirty="0">
                <a:latin typeface="Times New Roman"/>
                <a:cs typeface="Times New Roman"/>
              </a:rPr>
              <a:t> </a:t>
            </a:r>
            <a:r>
              <a:rPr sz="2800" b="1" spc="145" dirty="0">
                <a:latin typeface="Times New Roman"/>
                <a:cs typeface="Times New Roman"/>
              </a:rPr>
              <a:t>Being</a:t>
            </a:r>
            <a:r>
              <a:rPr sz="2800" b="1" spc="-85" dirty="0">
                <a:latin typeface="Times New Roman"/>
                <a:cs typeface="Times New Roman"/>
              </a:rPr>
              <a:t> </a:t>
            </a:r>
            <a:r>
              <a:rPr sz="2800" b="1" spc="160" dirty="0">
                <a:latin typeface="Times New Roman"/>
                <a:cs typeface="Times New Roman"/>
              </a:rPr>
              <a:t>an</a:t>
            </a:r>
            <a:r>
              <a:rPr sz="2800" b="1" spc="-125" dirty="0">
                <a:latin typeface="Times New Roman"/>
                <a:cs typeface="Times New Roman"/>
              </a:rPr>
              <a:t> </a:t>
            </a:r>
            <a:r>
              <a:rPr sz="2800" b="1" spc="165" dirty="0">
                <a:latin typeface="Times New Roman"/>
                <a:cs typeface="Times New Roman"/>
              </a:rPr>
              <a:t>excellent</a:t>
            </a:r>
            <a:r>
              <a:rPr sz="2800" b="1" spc="-65" dirty="0">
                <a:latin typeface="Times New Roman"/>
                <a:cs typeface="Times New Roman"/>
              </a:rPr>
              <a:t> </a:t>
            </a:r>
            <a:r>
              <a:rPr sz="2800" b="1" spc="60" dirty="0">
                <a:latin typeface="Times New Roman"/>
                <a:cs typeface="Times New Roman"/>
              </a:rPr>
              <a:t>lawyer,</a:t>
            </a:r>
            <a:r>
              <a:rPr lang="en-US" sz="2800" b="1" spc="-10" dirty="0">
                <a:latin typeface="Times New Roman"/>
                <a:cs typeface="Times New Roman"/>
              </a:rPr>
              <a:t> </a:t>
            </a:r>
            <a:r>
              <a:rPr sz="2800" b="1" dirty="0">
                <a:latin typeface="Times New Roman"/>
                <a:cs typeface="Times New Roman"/>
              </a:rPr>
              <a:t>I</a:t>
            </a:r>
            <a:r>
              <a:rPr sz="2800" b="1" spc="-80" dirty="0">
                <a:latin typeface="Times New Roman"/>
                <a:cs typeface="Times New Roman"/>
              </a:rPr>
              <a:t> </a:t>
            </a:r>
            <a:r>
              <a:rPr sz="2800" b="1" spc="190" dirty="0">
                <a:latin typeface="Times New Roman"/>
                <a:cs typeface="Times New Roman"/>
              </a:rPr>
              <a:t>am</a:t>
            </a:r>
            <a:r>
              <a:rPr sz="2800" b="1" spc="-100" dirty="0">
                <a:latin typeface="Times New Roman"/>
                <a:cs typeface="Times New Roman"/>
              </a:rPr>
              <a:t> </a:t>
            </a:r>
            <a:r>
              <a:rPr sz="2800" b="1" spc="30" dirty="0">
                <a:latin typeface="Times New Roman"/>
                <a:cs typeface="Times New Roman"/>
              </a:rPr>
              <a:t>sure  </a:t>
            </a:r>
            <a:r>
              <a:rPr sz="2800" b="1" spc="140" dirty="0">
                <a:latin typeface="Times New Roman"/>
                <a:cs typeface="Times New Roman"/>
              </a:rPr>
              <a:t>you</a:t>
            </a:r>
            <a:r>
              <a:rPr sz="2800" b="1" spc="-110" dirty="0">
                <a:latin typeface="Times New Roman"/>
                <a:cs typeface="Times New Roman"/>
              </a:rPr>
              <a:t> </a:t>
            </a:r>
            <a:r>
              <a:rPr sz="2800" b="1" spc="145" dirty="0">
                <a:latin typeface="Times New Roman"/>
                <a:cs typeface="Times New Roman"/>
              </a:rPr>
              <a:t>can</a:t>
            </a:r>
            <a:r>
              <a:rPr sz="2800" b="1" spc="-65" dirty="0">
                <a:latin typeface="Times New Roman"/>
                <a:cs typeface="Times New Roman"/>
              </a:rPr>
              <a:t> </a:t>
            </a:r>
            <a:r>
              <a:rPr sz="2800" b="1" spc="190" dirty="0">
                <a:latin typeface="Times New Roman"/>
                <a:cs typeface="Times New Roman"/>
              </a:rPr>
              <a:t>help</a:t>
            </a:r>
            <a:r>
              <a:rPr sz="2800" b="1" spc="-105" dirty="0">
                <a:latin typeface="Times New Roman"/>
                <a:cs typeface="Times New Roman"/>
              </a:rPr>
              <a:t> </a:t>
            </a:r>
            <a:r>
              <a:rPr sz="2800" b="1" spc="140" dirty="0">
                <a:latin typeface="Times New Roman"/>
                <a:cs typeface="Times New Roman"/>
              </a:rPr>
              <a:t>us.</a:t>
            </a:r>
            <a:endParaRPr sz="2800" dirty="0">
              <a:latin typeface="Times New Roman"/>
              <a:cs typeface="Times New Roman"/>
            </a:endParaRPr>
          </a:p>
          <a:p>
            <a:pPr marL="287020" marR="1042669" indent="-274320">
              <a:lnSpc>
                <a:spcPct val="100000"/>
              </a:lnSpc>
              <a:spcBef>
                <a:spcPts val="670"/>
              </a:spcBef>
              <a:buClr>
                <a:srgbClr val="0AD0D9"/>
              </a:buClr>
              <a:buSzPct val="94642"/>
              <a:buFont typeface="Arial"/>
              <a:buChar char=""/>
              <a:tabLst>
                <a:tab pos="287020" algn="l"/>
              </a:tabLst>
            </a:pPr>
            <a:r>
              <a:rPr sz="2800" b="1" spc="25" dirty="0">
                <a:latin typeface="Times New Roman"/>
                <a:cs typeface="Times New Roman"/>
              </a:rPr>
              <a:t>Clear: </a:t>
            </a:r>
            <a:r>
              <a:rPr sz="2800" b="1" spc="145" dirty="0">
                <a:latin typeface="Times New Roman"/>
                <a:cs typeface="Times New Roman"/>
              </a:rPr>
              <a:t>Being </a:t>
            </a:r>
            <a:r>
              <a:rPr sz="2800" b="1" spc="165" dirty="0">
                <a:latin typeface="Times New Roman"/>
                <a:cs typeface="Times New Roman"/>
              </a:rPr>
              <a:t>an excellent </a:t>
            </a:r>
            <a:r>
              <a:rPr sz="2800" b="1" spc="60" dirty="0">
                <a:latin typeface="Times New Roman"/>
                <a:cs typeface="Times New Roman"/>
              </a:rPr>
              <a:t>lawyer, </a:t>
            </a:r>
            <a:r>
              <a:rPr sz="2800" b="1" spc="140" dirty="0">
                <a:latin typeface="Times New Roman"/>
                <a:cs typeface="Times New Roman"/>
              </a:rPr>
              <a:t>you </a:t>
            </a:r>
            <a:r>
              <a:rPr sz="2800" b="1" spc="-290" dirty="0">
                <a:latin typeface="Times New Roman"/>
                <a:cs typeface="Times New Roman"/>
              </a:rPr>
              <a:t>can  </a:t>
            </a:r>
            <a:r>
              <a:rPr sz="2800" b="1" spc="114" dirty="0">
                <a:latin typeface="Times New Roman"/>
                <a:cs typeface="Times New Roman"/>
              </a:rPr>
              <a:t>surely </a:t>
            </a:r>
            <a:r>
              <a:rPr sz="2800" b="1" spc="190" dirty="0">
                <a:latin typeface="Times New Roman"/>
                <a:cs typeface="Times New Roman"/>
              </a:rPr>
              <a:t>help</a:t>
            </a:r>
            <a:r>
              <a:rPr sz="2800" b="1" spc="-305" dirty="0">
                <a:latin typeface="Times New Roman"/>
                <a:cs typeface="Times New Roman"/>
              </a:rPr>
              <a:t> </a:t>
            </a:r>
            <a:r>
              <a:rPr sz="2800" b="1" spc="140" dirty="0">
                <a:latin typeface="Times New Roman"/>
                <a:cs typeface="Times New Roman"/>
              </a:rPr>
              <a:t>us.</a:t>
            </a:r>
            <a:endParaRPr sz="2800" dirty="0">
              <a:latin typeface="Times New Roman"/>
              <a:cs typeface="Times New Roman"/>
            </a:endParaRPr>
          </a:p>
        </p:txBody>
      </p:sp>
      <p:sp>
        <p:nvSpPr>
          <p:cNvPr id="8" name="object 8"/>
          <p:cNvSpPr txBox="1"/>
          <p:nvPr/>
        </p:nvSpPr>
        <p:spPr>
          <a:xfrm>
            <a:off x="1810267" y="1792801"/>
            <a:ext cx="8627256" cy="2106346"/>
          </a:xfrm>
          <a:prstGeom prst="rect">
            <a:avLst/>
          </a:prstGeom>
        </p:spPr>
        <p:txBody>
          <a:bodyPr vert="horz" wrap="square" lIns="0" tIns="13335" rIns="0" bIns="0" rtlCol="0">
            <a:spAutoFit/>
          </a:bodyPr>
          <a:lstStyle/>
          <a:p>
            <a:pPr marL="12700">
              <a:spcBef>
                <a:spcPts val="105"/>
              </a:spcBef>
              <a:tabLst>
                <a:tab pos="909955" algn="l"/>
                <a:tab pos="1661795" algn="l"/>
                <a:tab pos="2571750" algn="l"/>
                <a:tab pos="3141980" algn="l"/>
                <a:tab pos="4347210" algn="l"/>
                <a:tab pos="4872990" algn="l"/>
                <a:tab pos="5626100" algn="l"/>
                <a:tab pos="7423150" algn="l"/>
              </a:tabLst>
            </a:pPr>
            <a:r>
              <a:rPr sz="2450" spc="-625" dirty="0">
                <a:solidFill>
                  <a:srgbClr val="0AD0D9"/>
                </a:solidFill>
                <a:latin typeface="Arial"/>
                <a:cs typeface="Arial"/>
              </a:rPr>
              <a:t></a:t>
            </a:r>
            <a:r>
              <a:rPr sz="2450" spc="105" dirty="0">
                <a:solidFill>
                  <a:srgbClr val="0AD0D9"/>
                </a:solidFill>
                <a:latin typeface="Arial"/>
                <a:cs typeface="Arial"/>
              </a:rPr>
              <a:t> </a:t>
            </a:r>
            <a:r>
              <a:rPr sz="2600" spc="5" dirty="0">
                <a:latin typeface="Georgia"/>
                <a:cs typeface="Georgia"/>
              </a:rPr>
              <a:t>A</a:t>
            </a:r>
            <a:r>
              <a:rPr sz="2600" dirty="0">
                <a:latin typeface="Georgia"/>
                <a:cs typeface="Georgia"/>
              </a:rPr>
              <a:t>t	</a:t>
            </a:r>
            <a:r>
              <a:rPr sz="2600" spc="-5" dirty="0">
                <a:latin typeface="Georgia"/>
                <a:cs typeface="Georgia"/>
              </a:rPr>
              <a:t>th</a:t>
            </a:r>
            <a:r>
              <a:rPr sz="2600" dirty="0">
                <a:latin typeface="Georgia"/>
                <a:cs typeface="Georgia"/>
              </a:rPr>
              <a:t>e	</a:t>
            </a:r>
            <a:r>
              <a:rPr sz="2600" spc="-5" dirty="0">
                <a:latin typeface="Georgia"/>
                <a:cs typeface="Georgia"/>
              </a:rPr>
              <a:t>cor</a:t>
            </a:r>
            <a:r>
              <a:rPr sz="2600" dirty="0">
                <a:latin typeface="Georgia"/>
                <a:cs typeface="Georgia"/>
              </a:rPr>
              <a:t>e	of	</a:t>
            </a:r>
            <a:r>
              <a:rPr sz="2600" spc="-5" dirty="0">
                <a:latin typeface="Georgia"/>
                <a:cs typeface="Georgia"/>
              </a:rPr>
              <a:t>cl</a:t>
            </a:r>
            <a:r>
              <a:rPr sz="2600" spc="-15" dirty="0">
                <a:latin typeface="Georgia"/>
                <a:cs typeface="Georgia"/>
              </a:rPr>
              <a:t>a</a:t>
            </a:r>
            <a:r>
              <a:rPr sz="2600" dirty="0">
                <a:latin typeface="Georgia"/>
                <a:cs typeface="Georgia"/>
              </a:rPr>
              <a:t>rity	</a:t>
            </a:r>
            <a:r>
              <a:rPr sz="2600" spc="5" dirty="0">
                <a:latin typeface="Georgia"/>
                <a:cs typeface="Georgia"/>
              </a:rPr>
              <a:t>i</a:t>
            </a:r>
            <a:r>
              <a:rPr sz="2600" dirty="0">
                <a:latin typeface="Georgia"/>
                <a:cs typeface="Georgia"/>
              </a:rPr>
              <a:t>s	</a:t>
            </a:r>
            <a:r>
              <a:rPr sz="2600" spc="-5" dirty="0">
                <a:latin typeface="Georgia"/>
                <a:cs typeface="Georgia"/>
              </a:rPr>
              <a:t>th</a:t>
            </a:r>
            <a:r>
              <a:rPr sz="2600" dirty="0">
                <a:latin typeface="Georgia"/>
                <a:cs typeface="Georgia"/>
              </a:rPr>
              <a:t>e	</a:t>
            </a:r>
            <a:r>
              <a:rPr sz="2600" spc="-5" dirty="0">
                <a:latin typeface="Georgia"/>
                <a:cs typeface="Georgia"/>
              </a:rPr>
              <a:t>s</a:t>
            </a:r>
            <a:r>
              <a:rPr sz="2600" spc="5" dirty="0">
                <a:latin typeface="Georgia"/>
                <a:cs typeface="Georgia"/>
              </a:rPr>
              <a:t>e</a:t>
            </a:r>
            <a:r>
              <a:rPr sz="2600" dirty="0">
                <a:latin typeface="Georgia"/>
                <a:cs typeface="Georgia"/>
              </a:rPr>
              <a:t>nt</a:t>
            </a:r>
            <a:r>
              <a:rPr sz="2600" spc="5" dirty="0">
                <a:latin typeface="Georgia"/>
                <a:cs typeface="Georgia"/>
              </a:rPr>
              <a:t>e</a:t>
            </a:r>
            <a:r>
              <a:rPr sz="2600" dirty="0">
                <a:latin typeface="Georgia"/>
                <a:cs typeface="Georgia"/>
              </a:rPr>
              <a:t>nc</a:t>
            </a:r>
            <a:r>
              <a:rPr sz="2600" spc="10" dirty="0">
                <a:latin typeface="Georgia"/>
                <a:cs typeface="Georgia"/>
              </a:rPr>
              <a:t>e</a:t>
            </a:r>
            <a:r>
              <a:rPr sz="2600" spc="-15" dirty="0">
                <a:latin typeface="Georgia"/>
                <a:cs typeface="Georgia"/>
              </a:rPr>
              <a:t>s</a:t>
            </a:r>
            <a:r>
              <a:rPr sz="2600" dirty="0">
                <a:latin typeface="Georgia"/>
                <a:cs typeface="Georgia"/>
              </a:rPr>
              <a:t>.</a:t>
            </a:r>
            <a:r>
              <a:rPr lang="en-US" sz="2600" dirty="0">
                <a:latin typeface="Georgia"/>
                <a:cs typeface="Georgia"/>
              </a:rPr>
              <a:t> </a:t>
            </a:r>
            <a:r>
              <a:rPr sz="2600" dirty="0">
                <a:latin typeface="Georgia"/>
                <a:cs typeface="Georgia"/>
              </a:rPr>
              <a:t>This</a:t>
            </a:r>
            <a:r>
              <a:rPr lang="en-US" sz="2600" dirty="0">
                <a:latin typeface="Georgia"/>
                <a:cs typeface="Georgia"/>
              </a:rPr>
              <a:t> grammatical statement, </a:t>
            </a:r>
            <a:r>
              <a:rPr lang="en-US" sz="2600" spc="-5" dirty="0">
                <a:latin typeface="Georgia"/>
                <a:cs typeface="Georgia"/>
              </a:rPr>
              <a:t>when clearly expressed, </a:t>
            </a:r>
            <a:r>
              <a:rPr lang="en-US" sz="2600" dirty="0">
                <a:latin typeface="Georgia"/>
                <a:cs typeface="Georgia"/>
              </a:rPr>
              <a:t>moves the </a:t>
            </a:r>
            <a:r>
              <a:rPr lang="en-US" sz="2600" spc="-5" dirty="0">
                <a:latin typeface="Georgia"/>
                <a:cs typeface="Georgia"/>
              </a:rPr>
              <a:t>thoughts </a:t>
            </a:r>
            <a:r>
              <a:rPr lang="en-US" sz="2600" dirty="0">
                <a:latin typeface="Georgia"/>
                <a:cs typeface="Georgia"/>
              </a:rPr>
              <a:t>within a	 </a:t>
            </a:r>
            <a:r>
              <a:rPr lang="en-US" sz="2600" spc="-5" dirty="0">
                <a:latin typeface="Georgia"/>
                <a:cs typeface="Georgia"/>
              </a:rPr>
              <a:t>paragraph. Important </a:t>
            </a:r>
            <a:r>
              <a:rPr lang="en-US" sz="2800" dirty="0"/>
              <a:t>c</a:t>
            </a:r>
            <a:r>
              <a:rPr lang="en-US" sz="2800" spc="-5" dirty="0"/>
              <a:t>har</a:t>
            </a:r>
            <a:r>
              <a:rPr lang="en-US" sz="2800" spc="-20" dirty="0"/>
              <a:t>a</a:t>
            </a:r>
            <a:r>
              <a:rPr lang="en-US" sz="2800" dirty="0"/>
              <a:t>c</a:t>
            </a:r>
            <a:r>
              <a:rPr lang="en-US" sz="2800" spc="-5" dirty="0"/>
              <a:t>t</a:t>
            </a:r>
            <a:r>
              <a:rPr lang="en-US" sz="2800" dirty="0"/>
              <a:t>e</a:t>
            </a:r>
            <a:r>
              <a:rPr lang="en-US" sz="2800" spc="-10" dirty="0"/>
              <a:t>r</a:t>
            </a:r>
            <a:r>
              <a:rPr lang="en-US" sz="2800" dirty="0"/>
              <a:t>isti</a:t>
            </a:r>
            <a:r>
              <a:rPr lang="en-US" sz="2800" spc="5" dirty="0"/>
              <a:t>c</a:t>
            </a:r>
            <a:r>
              <a:rPr lang="en-US" sz="2800" dirty="0"/>
              <a:t>s </a:t>
            </a:r>
            <a:r>
              <a:rPr lang="en-US" sz="2800" spc="-15" dirty="0"/>
              <a:t>t</a:t>
            </a:r>
            <a:r>
              <a:rPr lang="en-US" sz="2800" dirty="0"/>
              <a:t>o	</a:t>
            </a:r>
            <a:r>
              <a:rPr lang="en-US" sz="2800" spc="-5" dirty="0"/>
              <a:t>co</a:t>
            </a:r>
            <a:r>
              <a:rPr lang="en-US" sz="2800" spc="-10" dirty="0"/>
              <a:t>n</a:t>
            </a:r>
            <a:r>
              <a:rPr lang="en-US" sz="2800" spc="-5" dirty="0"/>
              <a:t>sid</a:t>
            </a:r>
            <a:r>
              <a:rPr lang="en-US" sz="2800" spc="-10" dirty="0"/>
              <a:t>e</a:t>
            </a:r>
            <a:r>
              <a:rPr lang="en-US" sz="2800" dirty="0"/>
              <a:t>r are	</a:t>
            </a:r>
            <a:r>
              <a:rPr lang="en-US" sz="2800" b="1" spc="-5" dirty="0"/>
              <a:t>length</a:t>
            </a:r>
            <a:r>
              <a:rPr lang="en-US" sz="2800" b="1" dirty="0"/>
              <a:t>,	</a:t>
            </a:r>
            <a:r>
              <a:rPr lang="en-US" sz="2800" b="1" spc="-5" dirty="0"/>
              <a:t>unit</a:t>
            </a:r>
            <a:r>
              <a:rPr lang="en-US" sz="2800" b="1" spc="5" dirty="0"/>
              <a:t>y</a:t>
            </a:r>
            <a:r>
              <a:rPr lang="en-US" sz="2800" b="1" dirty="0"/>
              <a:t>,  </a:t>
            </a:r>
            <a:r>
              <a:rPr lang="en-US" sz="2800" b="1" spc="-5" dirty="0"/>
              <a:t>coherence, </a:t>
            </a:r>
            <a:r>
              <a:rPr lang="en-US" sz="2800" b="1" dirty="0"/>
              <a:t>and</a:t>
            </a:r>
            <a:r>
              <a:rPr lang="en-US" sz="2800" b="1" spc="-45" dirty="0"/>
              <a:t> </a:t>
            </a:r>
            <a:r>
              <a:rPr lang="en-US" sz="2800" b="1" spc="-5" dirty="0"/>
              <a:t>emphasis.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810000" y="408191"/>
            <a:ext cx="3808729"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COURTESY</a:t>
            </a:r>
            <a:endParaRPr sz="5000" dirty="0">
              <a:latin typeface="Georgia"/>
              <a:cs typeface="Georgia"/>
            </a:endParaRPr>
          </a:p>
        </p:txBody>
      </p:sp>
      <p:sp>
        <p:nvSpPr>
          <p:cNvPr id="8" name="object 8"/>
          <p:cNvSpPr txBox="1"/>
          <p:nvPr/>
        </p:nvSpPr>
        <p:spPr>
          <a:xfrm>
            <a:off x="1677034" y="1241788"/>
            <a:ext cx="9371966" cy="4435189"/>
          </a:xfrm>
          <a:prstGeom prst="rect">
            <a:avLst/>
          </a:prstGeom>
        </p:spPr>
        <p:txBody>
          <a:bodyPr vert="horz" wrap="square" lIns="0" tIns="13335" rIns="0" bIns="0" rtlCol="0">
            <a:spAutoFit/>
          </a:bodyPr>
          <a:lstStyle/>
          <a:p>
            <a:pPr marL="286385" marR="5080" indent="-274320" algn="just">
              <a:spcBef>
                <a:spcPts val="105"/>
              </a:spcBef>
            </a:pPr>
            <a:r>
              <a:rPr sz="2600" dirty="0">
                <a:latin typeface="Georgia"/>
                <a:cs typeface="Georgia"/>
              </a:rPr>
              <a:t>True </a:t>
            </a:r>
            <a:r>
              <a:rPr sz="2600" spc="-5" dirty="0">
                <a:latin typeface="Georgia"/>
                <a:cs typeface="Georgia"/>
              </a:rPr>
              <a:t>courtesy involves </a:t>
            </a:r>
            <a:r>
              <a:rPr sz="2600" dirty="0">
                <a:latin typeface="Georgia"/>
                <a:cs typeface="Georgia"/>
              </a:rPr>
              <a:t>being aware not </a:t>
            </a:r>
            <a:r>
              <a:rPr sz="2600" spc="-5" dirty="0">
                <a:latin typeface="Georgia"/>
                <a:cs typeface="Georgia"/>
              </a:rPr>
              <a:t>only </a:t>
            </a:r>
            <a:r>
              <a:rPr sz="2600" dirty="0">
                <a:latin typeface="Georgia"/>
                <a:cs typeface="Georgia"/>
              </a:rPr>
              <a:t>of </a:t>
            </a:r>
            <a:r>
              <a:rPr sz="2600" spc="-5" dirty="0">
                <a:latin typeface="Georgia"/>
                <a:cs typeface="Georgia"/>
              </a:rPr>
              <a:t>the  perspective </a:t>
            </a:r>
            <a:r>
              <a:rPr sz="2600" dirty="0">
                <a:latin typeface="Georgia"/>
                <a:cs typeface="Georgia"/>
              </a:rPr>
              <a:t>of </a:t>
            </a:r>
            <a:r>
              <a:rPr sz="2600" spc="-5" dirty="0">
                <a:latin typeface="Georgia"/>
                <a:cs typeface="Georgia"/>
              </a:rPr>
              <a:t>others, </a:t>
            </a:r>
            <a:r>
              <a:rPr sz="2600" dirty="0">
                <a:latin typeface="Georgia"/>
                <a:cs typeface="Georgia"/>
              </a:rPr>
              <a:t>but also </a:t>
            </a:r>
            <a:r>
              <a:rPr sz="2600" spc="-5" dirty="0">
                <a:latin typeface="Georgia"/>
                <a:cs typeface="Georgia"/>
              </a:rPr>
              <a:t>their </a:t>
            </a:r>
            <a:r>
              <a:rPr sz="2600" dirty="0">
                <a:latin typeface="Georgia"/>
                <a:cs typeface="Georgia"/>
              </a:rPr>
              <a:t>feelings.  </a:t>
            </a:r>
            <a:r>
              <a:rPr sz="2600" spc="-5" dirty="0">
                <a:latin typeface="Georgia"/>
                <a:cs typeface="Georgia"/>
              </a:rPr>
              <a:t>Courtesy stems from </a:t>
            </a:r>
            <a:r>
              <a:rPr sz="2600" dirty="0">
                <a:latin typeface="Georgia"/>
                <a:cs typeface="Georgia"/>
              </a:rPr>
              <a:t>a sincere</a:t>
            </a:r>
            <a:r>
              <a:rPr sz="2600" spc="-50" dirty="0">
                <a:latin typeface="Georgia"/>
                <a:cs typeface="Georgia"/>
              </a:rPr>
              <a:t> </a:t>
            </a:r>
            <a:r>
              <a:rPr sz="2600" dirty="0">
                <a:latin typeface="Georgia"/>
                <a:cs typeface="Georgia"/>
              </a:rPr>
              <a:t>you-attitude</a:t>
            </a:r>
            <a:r>
              <a:rPr sz="2600" dirty="0" smtClean="0">
                <a:latin typeface="Georgia"/>
                <a:cs typeface="Georgia"/>
              </a:rPr>
              <a:t>.</a:t>
            </a:r>
            <a:r>
              <a:rPr lang="en-US" sz="2600" dirty="0" smtClean="0">
                <a:latin typeface="Georgia" panose="02040502050405020303" pitchFamily="18" charset="0"/>
                <a:cs typeface="Georgia"/>
              </a:rPr>
              <a:t> </a:t>
            </a:r>
            <a:r>
              <a:rPr lang="en-US" sz="2600" dirty="0">
                <a:latin typeface="Georgia" panose="02040502050405020303" pitchFamily="18" charset="0"/>
              </a:rPr>
              <a:t>Hidden insults and aggressive tones </a:t>
            </a:r>
            <a:r>
              <a:rPr lang="en-US" sz="2600" dirty="0" smtClean="0">
                <a:latin typeface="Georgia" panose="02040502050405020303" pitchFamily="18" charset="0"/>
              </a:rPr>
              <a:t>cause </a:t>
            </a:r>
            <a:r>
              <a:rPr lang="en-US" sz="2600" dirty="0">
                <a:latin typeface="Georgia" panose="02040502050405020303" pitchFamily="18" charset="0"/>
              </a:rPr>
              <a:t>trouble among individuals and result in reduced morale and productivity.</a:t>
            </a:r>
            <a:endParaRPr sz="2600" dirty="0">
              <a:latin typeface="Georgia" panose="02040502050405020303" pitchFamily="18" charset="0"/>
              <a:cs typeface="Georgia"/>
            </a:endParaRPr>
          </a:p>
          <a:p>
            <a:pPr>
              <a:spcBef>
                <a:spcPts val="55"/>
              </a:spcBef>
            </a:pPr>
            <a:endParaRPr sz="3750" dirty="0">
              <a:latin typeface="Times New Roman"/>
              <a:cs typeface="Times New Roman"/>
            </a:endParaRPr>
          </a:p>
          <a:p>
            <a:pPr marL="286385" marR="5080" indent="-274320" algn="just"/>
            <a:r>
              <a:rPr lang="en-US" sz="2600" dirty="0">
                <a:latin typeface="Georgia"/>
                <a:cs typeface="Georgia"/>
              </a:rPr>
              <a:t>F</a:t>
            </a:r>
            <a:r>
              <a:rPr sz="2600" spc="-5" dirty="0" smtClean="0">
                <a:latin typeface="Georgia"/>
                <a:cs typeface="Georgia"/>
              </a:rPr>
              <a:t>ollowing </a:t>
            </a:r>
            <a:r>
              <a:rPr sz="2600" dirty="0">
                <a:latin typeface="Georgia"/>
                <a:cs typeface="Georgia"/>
              </a:rPr>
              <a:t>are </a:t>
            </a:r>
            <a:r>
              <a:rPr lang="en-US" sz="2600" dirty="0" smtClean="0">
                <a:latin typeface="Georgia"/>
                <a:cs typeface="Georgia"/>
              </a:rPr>
              <a:t>the </a:t>
            </a:r>
            <a:r>
              <a:rPr sz="2600" spc="-5" dirty="0" smtClean="0">
                <a:latin typeface="Georgia"/>
                <a:cs typeface="Georgia"/>
              </a:rPr>
              <a:t>suggestions </a:t>
            </a:r>
            <a:r>
              <a:rPr sz="2600" spc="-5" dirty="0">
                <a:latin typeface="Georgia"/>
                <a:cs typeface="Georgia"/>
              </a:rPr>
              <a:t>for generating </a:t>
            </a:r>
            <a:r>
              <a:rPr sz="2600" dirty="0">
                <a:latin typeface="Georgia"/>
                <a:cs typeface="Georgia"/>
              </a:rPr>
              <a:t>a  courteous</a:t>
            </a:r>
            <a:r>
              <a:rPr sz="2600" spc="-40" dirty="0">
                <a:latin typeface="Georgia"/>
                <a:cs typeface="Georgia"/>
              </a:rPr>
              <a:t> </a:t>
            </a:r>
            <a:r>
              <a:rPr sz="2600" spc="-5" dirty="0">
                <a:latin typeface="Georgia"/>
                <a:cs typeface="Georgia"/>
              </a:rPr>
              <a:t>tone;</a:t>
            </a:r>
            <a:endParaRPr sz="2600" dirty="0">
              <a:latin typeface="Georgia"/>
              <a:cs typeface="Georgia"/>
            </a:endParaRPr>
          </a:p>
          <a:p>
            <a:pPr marL="287020" indent="-274320">
              <a:spcBef>
                <a:spcPts val="625"/>
              </a:spcBef>
              <a:buClr>
                <a:srgbClr val="0AD0D9"/>
              </a:buClr>
              <a:buSzPct val="94230"/>
              <a:buFont typeface="Arial"/>
              <a:buChar char=""/>
              <a:tabLst>
                <a:tab pos="287020" algn="l"/>
              </a:tabLst>
            </a:pPr>
            <a:r>
              <a:rPr sz="2600" dirty="0">
                <a:latin typeface="Georgia"/>
                <a:cs typeface="Georgia"/>
              </a:rPr>
              <a:t>Be sincerely </a:t>
            </a:r>
            <a:r>
              <a:rPr sz="2600" spc="-5" dirty="0">
                <a:latin typeface="Georgia"/>
                <a:cs typeface="Georgia"/>
              </a:rPr>
              <a:t>tactful, thoughtful, </a:t>
            </a:r>
            <a:r>
              <a:rPr sz="2600" dirty="0">
                <a:latin typeface="Georgia"/>
                <a:cs typeface="Georgia"/>
              </a:rPr>
              <a:t>and</a:t>
            </a:r>
            <a:r>
              <a:rPr sz="2600" spc="-30" dirty="0">
                <a:latin typeface="Georgia"/>
                <a:cs typeface="Georgia"/>
              </a:rPr>
              <a:t> </a:t>
            </a:r>
            <a:r>
              <a:rPr sz="2600" dirty="0">
                <a:latin typeface="Georgia"/>
                <a:cs typeface="Georgia"/>
              </a:rPr>
              <a:t>appreciative.</a:t>
            </a:r>
          </a:p>
          <a:p>
            <a:pPr marL="287020" indent="-274320">
              <a:spcBef>
                <a:spcPts val="625"/>
              </a:spcBef>
              <a:buClr>
                <a:srgbClr val="0AD0D9"/>
              </a:buClr>
              <a:buSzPct val="94230"/>
              <a:buFont typeface="Arial"/>
              <a:buChar char=""/>
              <a:tabLst>
                <a:tab pos="287020" algn="l"/>
              </a:tabLst>
            </a:pPr>
            <a:r>
              <a:rPr sz="2600" dirty="0">
                <a:latin typeface="Georgia"/>
                <a:cs typeface="Georgia"/>
              </a:rPr>
              <a:t>Use expressions </a:t>
            </a:r>
            <a:r>
              <a:rPr sz="2600" spc="-5" dirty="0">
                <a:latin typeface="Georgia"/>
                <a:cs typeface="Georgia"/>
              </a:rPr>
              <a:t>that show</a:t>
            </a:r>
            <a:r>
              <a:rPr sz="2600" spc="-50" dirty="0">
                <a:latin typeface="Georgia"/>
                <a:cs typeface="Georgia"/>
              </a:rPr>
              <a:t> </a:t>
            </a:r>
            <a:r>
              <a:rPr sz="2600" dirty="0">
                <a:latin typeface="Georgia"/>
                <a:cs typeface="Georgia"/>
              </a:rPr>
              <a:t>respect.</a:t>
            </a:r>
          </a:p>
          <a:p>
            <a:pPr marL="287020" indent="-274320">
              <a:spcBef>
                <a:spcPts val="625"/>
              </a:spcBef>
              <a:buClr>
                <a:srgbClr val="0AD0D9"/>
              </a:buClr>
              <a:buSzPct val="94230"/>
              <a:buFont typeface="Arial"/>
              <a:buChar char=""/>
              <a:tabLst>
                <a:tab pos="287020" algn="l"/>
              </a:tabLst>
            </a:pPr>
            <a:r>
              <a:rPr sz="2600" spc="-5" dirty="0">
                <a:latin typeface="Georgia"/>
                <a:cs typeface="Georgia"/>
              </a:rPr>
              <a:t>Choose </a:t>
            </a:r>
            <a:r>
              <a:rPr sz="2600" dirty="0">
                <a:latin typeface="Georgia"/>
                <a:cs typeface="Georgia"/>
              </a:rPr>
              <a:t>nondiscriminatory</a:t>
            </a:r>
            <a:r>
              <a:rPr sz="2600" spc="-60" dirty="0">
                <a:latin typeface="Georgia"/>
                <a:cs typeface="Georgia"/>
              </a:rPr>
              <a:t> </a:t>
            </a:r>
            <a:r>
              <a:rPr sz="2600" dirty="0">
                <a:latin typeface="Georgia"/>
                <a:cs typeface="Georgia"/>
              </a:rPr>
              <a:t>expressions.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81000" y="343765"/>
            <a:ext cx="12496800" cy="846000"/>
          </a:xfrm>
          <a:prstGeom prst="rect">
            <a:avLst/>
          </a:prstGeom>
        </p:spPr>
        <p:txBody>
          <a:bodyPr vert="horz" wrap="square" lIns="0" tIns="167258" rIns="0" bIns="0" rtlCol="0" anchor="ctr">
            <a:spAutoFit/>
          </a:bodyPr>
          <a:lstStyle/>
          <a:p>
            <a:pPr marL="12700" marR="5080">
              <a:lnSpc>
                <a:spcPct val="100000"/>
              </a:lnSpc>
              <a:spcBef>
                <a:spcPts val="105"/>
              </a:spcBef>
            </a:pPr>
            <a:r>
              <a:rPr sz="4400" dirty="0"/>
              <a:t>Be </a:t>
            </a:r>
            <a:r>
              <a:rPr sz="4400" spc="-5" dirty="0"/>
              <a:t>Sincerely </a:t>
            </a:r>
            <a:r>
              <a:rPr sz="4400" dirty="0"/>
              <a:t>Tactful, Thoughtful,  and</a:t>
            </a:r>
            <a:r>
              <a:rPr sz="4400" spc="-25" dirty="0"/>
              <a:t> </a:t>
            </a:r>
            <a:r>
              <a:rPr sz="4400" dirty="0"/>
              <a:t>Appreciative</a:t>
            </a:r>
          </a:p>
        </p:txBody>
      </p:sp>
      <p:sp>
        <p:nvSpPr>
          <p:cNvPr id="8" name="object 8"/>
          <p:cNvSpPr txBox="1"/>
          <p:nvPr/>
        </p:nvSpPr>
        <p:spPr>
          <a:xfrm>
            <a:off x="401408" y="1533307"/>
            <a:ext cx="10210800" cy="813684"/>
          </a:xfrm>
          <a:prstGeom prst="rect">
            <a:avLst/>
          </a:prstGeom>
        </p:spPr>
        <p:txBody>
          <a:bodyPr vert="horz" wrap="square" lIns="0" tIns="13335" rIns="0" bIns="0" rtlCol="0">
            <a:spAutoFit/>
          </a:bodyPr>
          <a:lstStyle/>
          <a:p>
            <a:pPr marL="286385" marR="5080" indent="-274320" algn="just">
              <a:spcBef>
                <a:spcPts val="105"/>
              </a:spcBef>
            </a:pPr>
            <a:r>
              <a:rPr sz="2450" spc="-625" dirty="0">
                <a:solidFill>
                  <a:srgbClr val="0AD0D9"/>
                </a:solidFill>
                <a:latin typeface="Arial"/>
                <a:cs typeface="Arial"/>
              </a:rPr>
              <a:t> </a:t>
            </a:r>
            <a:r>
              <a:rPr sz="2600" dirty="0">
                <a:latin typeface="Georgia"/>
                <a:cs typeface="Georgia"/>
              </a:rPr>
              <a:t>Though few people are intentionally abrupt or blunt</a:t>
            </a:r>
            <a:r>
              <a:rPr sz="2600" spc="-409" dirty="0">
                <a:latin typeface="Georgia"/>
                <a:cs typeface="Georgia"/>
              </a:rPr>
              <a:t>,  </a:t>
            </a:r>
            <a:r>
              <a:rPr sz="2600" spc="-5" dirty="0">
                <a:latin typeface="Georgia"/>
                <a:cs typeface="Georgia"/>
              </a:rPr>
              <a:t>these </a:t>
            </a:r>
            <a:r>
              <a:rPr sz="2600" dirty="0">
                <a:latin typeface="Georgia"/>
                <a:cs typeface="Georgia"/>
              </a:rPr>
              <a:t>negative </a:t>
            </a:r>
            <a:r>
              <a:rPr sz="2600" spc="-5" dirty="0">
                <a:latin typeface="Georgia"/>
                <a:cs typeface="Georgia"/>
              </a:rPr>
              <a:t>traits </a:t>
            </a:r>
            <a:r>
              <a:rPr sz="2600" dirty="0">
                <a:latin typeface="Georgia"/>
                <a:cs typeface="Georgia"/>
              </a:rPr>
              <a:t>are a </a:t>
            </a:r>
            <a:r>
              <a:rPr sz="2600" spc="-5" dirty="0">
                <a:latin typeface="Georgia"/>
                <a:cs typeface="Georgia"/>
              </a:rPr>
              <a:t>common cause </a:t>
            </a:r>
            <a:r>
              <a:rPr sz="2600" dirty="0">
                <a:latin typeface="Georgia"/>
                <a:cs typeface="Georgia"/>
              </a:rPr>
              <a:t>of  discourtesy.</a:t>
            </a:r>
          </a:p>
        </p:txBody>
      </p:sp>
      <p:sp>
        <p:nvSpPr>
          <p:cNvPr id="9" name="object 9"/>
          <p:cNvSpPr txBox="1"/>
          <p:nvPr/>
        </p:nvSpPr>
        <p:spPr>
          <a:xfrm>
            <a:off x="2362200" y="3200400"/>
            <a:ext cx="3276600" cy="513602"/>
          </a:xfrm>
          <a:prstGeom prst="rect">
            <a:avLst/>
          </a:prstGeom>
          <a:solidFill>
            <a:srgbClr val="000000"/>
          </a:solidFill>
        </p:spPr>
        <p:txBody>
          <a:bodyPr vert="horz" wrap="square" lIns="0" tIns="20955" rIns="0" bIns="0" rtlCol="0">
            <a:spAutoFit/>
          </a:bodyPr>
          <a:lstStyle/>
          <a:p>
            <a:pPr marL="91440">
              <a:spcBef>
                <a:spcPts val="165"/>
              </a:spcBef>
            </a:pPr>
            <a:r>
              <a:rPr sz="3200" b="1" spc="114" dirty="0">
                <a:solidFill>
                  <a:srgbClr val="FFFFFF"/>
                </a:solidFill>
                <a:latin typeface="Times New Roman"/>
                <a:cs typeface="Times New Roman"/>
              </a:rPr>
              <a:t>Tactless,</a:t>
            </a:r>
            <a:r>
              <a:rPr sz="3200" b="1" spc="-65" dirty="0">
                <a:solidFill>
                  <a:srgbClr val="FFFFFF"/>
                </a:solidFill>
                <a:latin typeface="Times New Roman"/>
                <a:cs typeface="Times New Roman"/>
              </a:rPr>
              <a:t> </a:t>
            </a:r>
            <a:r>
              <a:rPr sz="3200" b="1" spc="160" dirty="0">
                <a:solidFill>
                  <a:srgbClr val="FFFFFF"/>
                </a:solidFill>
                <a:latin typeface="Times New Roman"/>
                <a:cs typeface="Times New Roman"/>
              </a:rPr>
              <a:t>Blunt</a:t>
            </a:r>
            <a:endParaRPr sz="3200" dirty="0">
              <a:latin typeface="Times New Roman"/>
              <a:cs typeface="Times New Roman"/>
            </a:endParaRPr>
          </a:p>
        </p:txBody>
      </p:sp>
      <p:sp>
        <p:nvSpPr>
          <p:cNvPr id="10" name="object 10"/>
          <p:cNvSpPr txBox="1"/>
          <p:nvPr/>
        </p:nvSpPr>
        <p:spPr>
          <a:xfrm>
            <a:off x="1828800" y="3810000"/>
            <a:ext cx="4267200" cy="2032000"/>
          </a:xfrm>
          <a:prstGeom prst="rect">
            <a:avLst/>
          </a:prstGeom>
          <a:solidFill>
            <a:srgbClr val="DBF5F8"/>
          </a:solidFill>
        </p:spPr>
        <p:txBody>
          <a:bodyPr vert="horz" wrap="square" lIns="0" tIns="22860" rIns="0" bIns="0" rtlCol="0">
            <a:spAutoFit/>
          </a:bodyPr>
          <a:lstStyle/>
          <a:p>
            <a:pPr marL="90805">
              <a:spcBef>
                <a:spcPts val="180"/>
              </a:spcBef>
            </a:pPr>
            <a:r>
              <a:rPr sz="2800" b="1" dirty="0">
                <a:latin typeface="Arial"/>
                <a:cs typeface="Arial"/>
              </a:rPr>
              <a:t>Stupid letter; I can’t</a:t>
            </a:r>
            <a:endParaRPr sz="2800" dirty="0">
              <a:latin typeface="Arial"/>
              <a:cs typeface="Arial"/>
            </a:endParaRPr>
          </a:p>
          <a:p>
            <a:pPr marL="90805">
              <a:spcBef>
                <a:spcPts val="5"/>
              </a:spcBef>
            </a:pPr>
            <a:r>
              <a:rPr sz="2800" b="1" dirty="0">
                <a:latin typeface="Times New Roman"/>
                <a:cs typeface="Times New Roman"/>
              </a:rPr>
              <a:t>understand any of it.</a:t>
            </a:r>
            <a:endParaRPr sz="2800" dirty="0">
              <a:latin typeface="Times New Roman"/>
              <a:cs typeface="Times New Roman"/>
            </a:endParaRPr>
          </a:p>
          <a:p>
            <a:pPr marL="90805" marR="113664">
              <a:spcBef>
                <a:spcPts val="1680"/>
              </a:spcBef>
            </a:pPr>
            <a:r>
              <a:rPr sz="2800" b="1" dirty="0">
                <a:latin typeface="Times New Roman"/>
                <a:cs typeface="Times New Roman"/>
              </a:rPr>
              <a:t>Clearly, you did not read  my latest fax.</a:t>
            </a:r>
            <a:endParaRPr sz="2800" dirty="0">
              <a:latin typeface="Times New Roman"/>
              <a:cs typeface="Times New Roman"/>
            </a:endParaRPr>
          </a:p>
        </p:txBody>
      </p:sp>
      <p:sp>
        <p:nvSpPr>
          <p:cNvPr id="11" name="object 11"/>
          <p:cNvSpPr txBox="1"/>
          <p:nvPr/>
        </p:nvSpPr>
        <p:spPr>
          <a:xfrm>
            <a:off x="6629400" y="3200400"/>
            <a:ext cx="3581400" cy="513602"/>
          </a:xfrm>
          <a:prstGeom prst="rect">
            <a:avLst/>
          </a:prstGeom>
          <a:solidFill>
            <a:srgbClr val="000000"/>
          </a:solidFill>
        </p:spPr>
        <p:txBody>
          <a:bodyPr vert="horz" wrap="square" lIns="0" tIns="20955" rIns="0" bIns="0" rtlCol="0">
            <a:spAutoFit/>
          </a:bodyPr>
          <a:lstStyle/>
          <a:p>
            <a:pPr marL="92075">
              <a:spcBef>
                <a:spcPts val="165"/>
              </a:spcBef>
            </a:pPr>
            <a:r>
              <a:rPr sz="3200" b="1" spc="114" dirty="0">
                <a:solidFill>
                  <a:srgbClr val="FFFFFF"/>
                </a:solidFill>
                <a:latin typeface="Times New Roman"/>
                <a:cs typeface="Times New Roman"/>
              </a:rPr>
              <a:t>More</a:t>
            </a:r>
            <a:r>
              <a:rPr sz="3200" b="1" spc="-220" dirty="0">
                <a:solidFill>
                  <a:srgbClr val="FFFFFF"/>
                </a:solidFill>
                <a:latin typeface="Times New Roman"/>
                <a:cs typeface="Times New Roman"/>
              </a:rPr>
              <a:t> </a:t>
            </a:r>
            <a:r>
              <a:rPr sz="3200" b="1" spc="75" dirty="0">
                <a:solidFill>
                  <a:srgbClr val="FFFFFF"/>
                </a:solidFill>
                <a:latin typeface="Times New Roman"/>
                <a:cs typeface="Times New Roman"/>
              </a:rPr>
              <a:t>Tactful</a:t>
            </a:r>
            <a:endParaRPr sz="3200">
              <a:latin typeface="Times New Roman"/>
              <a:cs typeface="Times New Roman"/>
            </a:endParaRPr>
          </a:p>
        </p:txBody>
      </p:sp>
      <p:sp>
        <p:nvSpPr>
          <p:cNvPr id="12" name="object 12"/>
          <p:cNvSpPr txBox="1"/>
          <p:nvPr/>
        </p:nvSpPr>
        <p:spPr>
          <a:xfrm>
            <a:off x="6248400" y="3810000"/>
            <a:ext cx="4419600" cy="2032000"/>
          </a:xfrm>
          <a:prstGeom prst="rect">
            <a:avLst/>
          </a:prstGeom>
          <a:solidFill>
            <a:srgbClr val="DBF5F8"/>
          </a:solidFill>
        </p:spPr>
        <p:txBody>
          <a:bodyPr vert="horz" wrap="square" lIns="0" tIns="22860" rIns="0" bIns="0" rtlCol="0">
            <a:spAutoFit/>
          </a:bodyPr>
          <a:lstStyle/>
          <a:p>
            <a:pPr marL="92075">
              <a:spcBef>
                <a:spcPts val="180"/>
              </a:spcBef>
            </a:pPr>
            <a:r>
              <a:rPr sz="2800" b="1" spc="-40" dirty="0">
                <a:latin typeface="Arial"/>
                <a:cs typeface="Arial"/>
              </a:rPr>
              <a:t>It’s </a:t>
            </a:r>
            <a:r>
              <a:rPr sz="2800" b="1" spc="-25" dirty="0">
                <a:latin typeface="Arial"/>
                <a:cs typeface="Arial"/>
              </a:rPr>
              <a:t>my</a:t>
            </a:r>
            <a:r>
              <a:rPr sz="2800" b="1" spc="-335" dirty="0">
                <a:latin typeface="Arial"/>
                <a:cs typeface="Arial"/>
              </a:rPr>
              <a:t> </a:t>
            </a:r>
            <a:r>
              <a:rPr sz="2800" b="1" spc="-45" dirty="0">
                <a:latin typeface="Arial"/>
                <a:cs typeface="Arial"/>
              </a:rPr>
              <a:t>understanding…</a:t>
            </a:r>
            <a:endParaRPr sz="2800" dirty="0">
              <a:latin typeface="Arial"/>
              <a:cs typeface="Arial"/>
            </a:endParaRPr>
          </a:p>
          <a:p>
            <a:pPr marL="92075" marR="325120" algn="just">
              <a:spcBef>
                <a:spcPts val="1685"/>
              </a:spcBef>
            </a:pPr>
            <a:r>
              <a:rPr sz="2800" b="1" spc="190" dirty="0">
                <a:latin typeface="Times New Roman"/>
                <a:cs typeface="Times New Roman"/>
              </a:rPr>
              <a:t>Sometimes </a:t>
            </a:r>
            <a:r>
              <a:rPr sz="2800" b="1" spc="130" dirty="0">
                <a:latin typeface="Times New Roman"/>
                <a:cs typeface="Times New Roman"/>
              </a:rPr>
              <a:t>my </a:t>
            </a:r>
            <a:r>
              <a:rPr sz="2800" b="1" spc="125" dirty="0">
                <a:latin typeface="Times New Roman"/>
                <a:cs typeface="Times New Roman"/>
              </a:rPr>
              <a:t>wording  </a:t>
            </a:r>
            <a:r>
              <a:rPr sz="2800" b="1" spc="165" dirty="0">
                <a:latin typeface="Times New Roman"/>
                <a:cs typeface="Times New Roman"/>
              </a:rPr>
              <a:t>is</a:t>
            </a:r>
            <a:r>
              <a:rPr sz="2800" b="1" spc="-110" dirty="0">
                <a:latin typeface="Times New Roman"/>
                <a:cs typeface="Times New Roman"/>
              </a:rPr>
              <a:t> </a:t>
            </a:r>
            <a:r>
              <a:rPr sz="2800" b="1" spc="215" dirty="0">
                <a:latin typeface="Times New Roman"/>
                <a:cs typeface="Times New Roman"/>
              </a:rPr>
              <a:t>not</a:t>
            </a:r>
            <a:r>
              <a:rPr sz="2800" b="1" spc="-150" dirty="0">
                <a:latin typeface="Times New Roman"/>
                <a:cs typeface="Times New Roman"/>
              </a:rPr>
              <a:t> </a:t>
            </a:r>
            <a:r>
              <a:rPr sz="2800" b="1" spc="110" dirty="0">
                <a:latin typeface="Times New Roman"/>
                <a:cs typeface="Times New Roman"/>
              </a:rPr>
              <a:t>precise;</a:t>
            </a:r>
            <a:r>
              <a:rPr sz="2800" b="1" spc="-20" dirty="0">
                <a:latin typeface="Times New Roman"/>
                <a:cs typeface="Times New Roman"/>
              </a:rPr>
              <a:t> </a:t>
            </a:r>
            <a:r>
              <a:rPr sz="2800" b="1" spc="180" dirty="0">
                <a:latin typeface="Times New Roman"/>
                <a:cs typeface="Times New Roman"/>
              </a:rPr>
              <a:t>let</a:t>
            </a:r>
            <a:r>
              <a:rPr sz="2800" b="1" spc="-105" dirty="0">
                <a:latin typeface="Times New Roman"/>
                <a:cs typeface="Times New Roman"/>
              </a:rPr>
              <a:t> </a:t>
            </a:r>
            <a:r>
              <a:rPr sz="2800" b="1" spc="270" dirty="0">
                <a:latin typeface="Times New Roman"/>
                <a:cs typeface="Times New Roman"/>
              </a:rPr>
              <a:t>me</a:t>
            </a:r>
            <a:r>
              <a:rPr sz="2800" b="1" spc="-135" dirty="0">
                <a:latin typeface="Times New Roman"/>
                <a:cs typeface="Times New Roman"/>
              </a:rPr>
              <a:t> </a:t>
            </a:r>
            <a:r>
              <a:rPr sz="2800" b="1" spc="65" dirty="0">
                <a:latin typeface="Times New Roman"/>
                <a:cs typeface="Times New Roman"/>
              </a:rPr>
              <a:t>try  </a:t>
            </a:r>
            <a:r>
              <a:rPr sz="2800" b="1" spc="140" dirty="0">
                <a:latin typeface="Times New Roman"/>
                <a:cs typeface="Times New Roman"/>
              </a:rPr>
              <a:t>again</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841052" y="399099"/>
            <a:ext cx="5350636" cy="788670"/>
          </a:xfrm>
          <a:prstGeom prst="rect">
            <a:avLst/>
          </a:prstGeom>
        </p:spPr>
        <p:txBody>
          <a:bodyPr vert="horz" wrap="square" lIns="0" tIns="13335" rIns="0" bIns="0" rtlCol="0" anchor="ctr">
            <a:spAutoFit/>
          </a:bodyPr>
          <a:lstStyle/>
          <a:p>
            <a:pPr marL="12700">
              <a:lnSpc>
                <a:spcPct val="100000"/>
              </a:lnSpc>
              <a:spcBef>
                <a:spcPts val="105"/>
              </a:spcBef>
            </a:pPr>
            <a:r>
              <a:rPr sz="5000" spc="-730" dirty="0">
                <a:latin typeface="Arial"/>
                <a:cs typeface="Arial"/>
              </a:rPr>
              <a:t>COMPLETENESS</a:t>
            </a:r>
            <a:endParaRPr sz="5000" dirty="0">
              <a:latin typeface="Arial"/>
              <a:cs typeface="Arial"/>
            </a:endParaRPr>
          </a:p>
        </p:txBody>
      </p:sp>
      <p:sp>
        <p:nvSpPr>
          <p:cNvPr id="8" name="object 8"/>
          <p:cNvSpPr txBox="1"/>
          <p:nvPr/>
        </p:nvSpPr>
        <p:spPr>
          <a:xfrm>
            <a:off x="381000" y="1307852"/>
            <a:ext cx="10515599" cy="4142801"/>
          </a:xfrm>
          <a:prstGeom prst="rect">
            <a:avLst/>
          </a:prstGeom>
        </p:spPr>
        <p:txBody>
          <a:bodyPr vert="horz" wrap="square" lIns="0" tIns="13335" rIns="0" bIns="0" rtlCol="0">
            <a:spAutoFit/>
          </a:bodyPr>
          <a:lstStyle/>
          <a:p>
            <a:pPr marL="286385" marR="5080" indent="-274320">
              <a:spcBef>
                <a:spcPts val="105"/>
              </a:spcBef>
            </a:pPr>
            <a:r>
              <a:rPr sz="2600" dirty="0">
                <a:latin typeface="Georgia"/>
                <a:cs typeface="Georgia"/>
              </a:rPr>
              <a:t>Business message is </a:t>
            </a:r>
            <a:r>
              <a:rPr lang="en-US" sz="2600" dirty="0" smtClean="0">
                <a:latin typeface="Georgia"/>
                <a:cs typeface="Georgia"/>
              </a:rPr>
              <a:t>said to be </a:t>
            </a:r>
            <a:r>
              <a:rPr sz="2600" spc="-5" dirty="0" smtClean="0">
                <a:latin typeface="Georgia"/>
                <a:cs typeface="Georgia"/>
              </a:rPr>
              <a:t>complete </a:t>
            </a:r>
            <a:r>
              <a:rPr sz="2600" spc="-5" dirty="0">
                <a:latin typeface="Georgia"/>
                <a:cs typeface="Georgia"/>
              </a:rPr>
              <a:t>when </a:t>
            </a:r>
            <a:r>
              <a:rPr sz="2600" dirty="0">
                <a:latin typeface="Georgia"/>
                <a:cs typeface="Georgia"/>
              </a:rPr>
              <a:t>it </a:t>
            </a:r>
            <a:r>
              <a:rPr sz="2600" spc="-5" dirty="0">
                <a:latin typeface="Georgia"/>
                <a:cs typeface="Georgia"/>
              </a:rPr>
              <a:t>contains </a:t>
            </a:r>
            <a:r>
              <a:rPr sz="2600" dirty="0">
                <a:latin typeface="Georgia"/>
                <a:cs typeface="Georgia"/>
              </a:rPr>
              <a:t>all facts  </a:t>
            </a:r>
            <a:r>
              <a:rPr sz="2600" spc="-5" dirty="0">
                <a:latin typeface="Georgia"/>
                <a:cs typeface="Georgia"/>
              </a:rPr>
              <a:t>the </a:t>
            </a:r>
            <a:r>
              <a:rPr sz="2600" dirty="0">
                <a:latin typeface="Georgia"/>
                <a:cs typeface="Georgia"/>
              </a:rPr>
              <a:t>reader </a:t>
            </a:r>
            <a:r>
              <a:rPr sz="2600" spc="-5" dirty="0">
                <a:latin typeface="Georgia"/>
                <a:cs typeface="Georgia"/>
              </a:rPr>
              <a:t>or </a:t>
            </a:r>
            <a:r>
              <a:rPr sz="2600" dirty="0">
                <a:latin typeface="Georgia"/>
                <a:cs typeface="Georgia"/>
              </a:rPr>
              <a:t>listener needs </a:t>
            </a:r>
            <a:r>
              <a:rPr sz="2600" spc="-5" dirty="0">
                <a:latin typeface="Georgia"/>
                <a:cs typeface="Georgia"/>
              </a:rPr>
              <a:t>for the </a:t>
            </a:r>
            <a:r>
              <a:rPr sz="2600" dirty="0">
                <a:latin typeface="Georgia"/>
                <a:cs typeface="Georgia"/>
              </a:rPr>
              <a:t>reaction </a:t>
            </a:r>
            <a:r>
              <a:rPr lang="en-US" sz="2600" dirty="0" smtClean="0">
                <a:latin typeface="Georgia"/>
                <a:cs typeface="Georgia"/>
              </a:rPr>
              <a:t>the sender</a:t>
            </a:r>
            <a:r>
              <a:rPr sz="2600" dirty="0" smtClean="0">
                <a:latin typeface="Georgia"/>
                <a:cs typeface="Georgia"/>
              </a:rPr>
              <a:t>  desire</a:t>
            </a:r>
            <a:r>
              <a:rPr lang="en-US" sz="2600" dirty="0" smtClean="0">
                <a:latin typeface="Georgia"/>
                <a:cs typeface="Georgia"/>
              </a:rPr>
              <a:t>s</a:t>
            </a:r>
            <a:r>
              <a:rPr sz="2600" dirty="0" smtClean="0">
                <a:latin typeface="Georgia"/>
                <a:cs typeface="Georgia"/>
              </a:rPr>
              <a:t>.</a:t>
            </a:r>
            <a:endParaRPr sz="2600" dirty="0">
              <a:latin typeface="Georgia"/>
              <a:cs typeface="Georgia"/>
            </a:endParaRPr>
          </a:p>
          <a:p>
            <a:pPr>
              <a:spcBef>
                <a:spcPts val="55"/>
              </a:spcBef>
            </a:pPr>
            <a:endParaRPr sz="3750" dirty="0">
              <a:latin typeface="Times New Roman"/>
              <a:cs typeface="Times New Roman"/>
            </a:endParaRPr>
          </a:p>
          <a:p>
            <a:pPr marL="286385" marR="751840" indent="-274320"/>
            <a:r>
              <a:rPr sz="2600" dirty="0">
                <a:latin typeface="Georgia"/>
                <a:cs typeface="Georgia"/>
              </a:rPr>
              <a:t>As </a:t>
            </a:r>
            <a:r>
              <a:rPr sz="2600" spc="-5" dirty="0">
                <a:latin typeface="Georgia"/>
                <a:cs typeface="Georgia"/>
              </a:rPr>
              <a:t>you </a:t>
            </a:r>
            <a:r>
              <a:rPr sz="2600" dirty="0">
                <a:latin typeface="Georgia"/>
                <a:cs typeface="Georgia"/>
              </a:rPr>
              <a:t>strive </a:t>
            </a:r>
            <a:r>
              <a:rPr sz="2600" spc="-5" dirty="0">
                <a:latin typeface="Georgia"/>
                <a:cs typeface="Georgia"/>
              </a:rPr>
              <a:t>for completeness, </a:t>
            </a:r>
            <a:r>
              <a:rPr sz="2600" dirty="0">
                <a:latin typeface="Georgia"/>
                <a:cs typeface="Georgia"/>
              </a:rPr>
              <a:t>keep </a:t>
            </a:r>
            <a:r>
              <a:rPr sz="2600" spc="-5" dirty="0">
                <a:latin typeface="Georgia"/>
                <a:cs typeface="Georgia"/>
              </a:rPr>
              <a:t>the following  </a:t>
            </a:r>
            <a:r>
              <a:rPr sz="2600" dirty="0">
                <a:latin typeface="Georgia"/>
                <a:cs typeface="Georgia"/>
              </a:rPr>
              <a:t>guidelines in</a:t>
            </a:r>
            <a:r>
              <a:rPr sz="2600" spc="-25" dirty="0">
                <a:latin typeface="Georgia"/>
                <a:cs typeface="Georgia"/>
              </a:rPr>
              <a:t> </a:t>
            </a:r>
            <a:r>
              <a:rPr sz="2600" dirty="0">
                <a:latin typeface="Georgia"/>
                <a:cs typeface="Georgia"/>
              </a:rPr>
              <a:t>mind;</a:t>
            </a:r>
          </a:p>
          <a:p>
            <a:pPr>
              <a:lnSpc>
                <a:spcPct val="100000"/>
              </a:lnSpc>
            </a:pPr>
            <a:endParaRPr sz="3800" dirty="0">
              <a:latin typeface="Times New Roman"/>
              <a:cs typeface="Times New Roman"/>
            </a:endParaRPr>
          </a:p>
          <a:p>
            <a:pPr marL="287020" indent="-274320">
              <a:buClr>
                <a:srgbClr val="0AD0D9"/>
              </a:buClr>
              <a:buSzPct val="94230"/>
              <a:buFont typeface="Arial"/>
              <a:buChar char=""/>
              <a:tabLst>
                <a:tab pos="287020" algn="l"/>
              </a:tabLst>
            </a:pPr>
            <a:r>
              <a:rPr sz="2600" dirty="0">
                <a:latin typeface="Georgia"/>
                <a:cs typeface="Georgia"/>
              </a:rPr>
              <a:t>Provide all necessary</a:t>
            </a:r>
            <a:r>
              <a:rPr sz="2600" spc="-35" dirty="0">
                <a:latin typeface="Georgia"/>
                <a:cs typeface="Georgia"/>
              </a:rPr>
              <a:t> </a:t>
            </a:r>
            <a:r>
              <a:rPr sz="2600" dirty="0">
                <a:latin typeface="Georgia"/>
                <a:cs typeface="Georgia"/>
              </a:rPr>
              <a:t>information</a:t>
            </a:r>
            <a:r>
              <a:rPr sz="2600" dirty="0" smtClean="0">
                <a:latin typeface="Georgia"/>
                <a:cs typeface="Georgia"/>
              </a:rPr>
              <a:t>.</a:t>
            </a:r>
            <a:r>
              <a:rPr lang="en-US" sz="2600" dirty="0" smtClean="0">
                <a:latin typeface="Georgia"/>
                <a:cs typeface="Georgia"/>
              </a:rPr>
              <a:t> Otherwise it will create suspicion.</a:t>
            </a:r>
            <a:endParaRPr sz="2600" dirty="0">
              <a:latin typeface="Georgia"/>
              <a:cs typeface="Georgia"/>
            </a:endParaRPr>
          </a:p>
          <a:p>
            <a:pPr marL="287020" indent="-274320">
              <a:spcBef>
                <a:spcPts val="630"/>
              </a:spcBef>
              <a:buClr>
                <a:srgbClr val="0AD0D9"/>
              </a:buClr>
              <a:buSzPct val="94230"/>
              <a:buFont typeface="Arial"/>
              <a:buChar char=""/>
              <a:tabLst>
                <a:tab pos="287020" algn="l"/>
              </a:tabLst>
            </a:pPr>
            <a:r>
              <a:rPr sz="2600" dirty="0">
                <a:latin typeface="Georgia"/>
                <a:cs typeface="Georgia"/>
              </a:rPr>
              <a:t>Answer all questions</a:t>
            </a:r>
            <a:r>
              <a:rPr sz="2600" spc="-5" dirty="0">
                <a:latin typeface="Georgia"/>
                <a:cs typeface="Georgia"/>
              </a:rPr>
              <a:t> </a:t>
            </a:r>
            <a:r>
              <a:rPr sz="2600" dirty="0">
                <a:latin typeface="Georgia"/>
                <a:cs typeface="Georgia"/>
              </a:rPr>
              <a:t>asked</a:t>
            </a:r>
            <a:r>
              <a:rPr sz="2600" dirty="0" smtClean="0">
                <a:latin typeface="Georgia"/>
                <a:cs typeface="Georgia"/>
              </a:rPr>
              <a:t>.</a:t>
            </a:r>
            <a:r>
              <a:rPr lang="en-US" sz="2600" dirty="0" smtClean="0">
                <a:latin typeface="Georgia"/>
                <a:cs typeface="Georgia"/>
              </a:rPr>
              <a:t> </a:t>
            </a:r>
          </a:p>
          <a:p>
            <a:pPr marL="287020" indent="-274320">
              <a:spcBef>
                <a:spcPts val="630"/>
              </a:spcBef>
              <a:buClr>
                <a:srgbClr val="0AD0D9"/>
              </a:buClr>
              <a:buSzPct val="94230"/>
              <a:buFont typeface="Arial"/>
              <a:buChar char=""/>
              <a:tabLst>
                <a:tab pos="287020" algn="l"/>
              </a:tabLst>
            </a:pPr>
            <a:r>
              <a:rPr sz="2600" dirty="0" smtClean="0">
                <a:latin typeface="Georgia"/>
                <a:cs typeface="Georgia"/>
              </a:rPr>
              <a:t>Give </a:t>
            </a:r>
            <a:r>
              <a:rPr sz="2600" dirty="0">
                <a:latin typeface="Georgia"/>
                <a:cs typeface="Georgia"/>
              </a:rPr>
              <a:t>something </a:t>
            </a:r>
            <a:r>
              <a:rPr sz="2600" spc="-5" dirty="0">
                <a:latin typeface="Georgia"/>
                <a:cs typeface="Georgia"/>
              </a:rPr>
              <a:t>extra when</a:t>
            </a:r>
            <a:r>
              <a:rPr sz="2600" spc="-25" dirty="0">
                <a:latin typeface="Georgia"/>
                <a:cs typeface="Georgia"/>
              </a:rPr>
              <a:t> </a:t>
            </a:r>
            <a:r>
              <a:rPr sz="2600" dirty="0">
                <a:latin typeface="Georgia"/>
                <a:cs typeface="Georgia"/>
              </a:rPr>
              <a:t>desirable.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57200"/>
            <a:ext cx="10668000" cy="6019800"/>
          </a:xfrm>
          <a:prstGeom prst="rect">
            <a:avLst/>
          </a:prstGeom>
        </p:spPr>
      </p:pic>
    </p:spTree>
    <p:extLst>
      <p:ext uri="{BB962C8B-B14F-4D97-AF65-F5344CB8AC3E}">
        <p14:creationId xmlns:p14="http://schemas.microsoft.com/office/powerpoint/2010/main" val="40211927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362200" y="767901"/>
            <a:ext cx="10515600" cy="520014"/>
          </a:xfrm>
          <a:prstGeom prst="rect">
            <a:avLst/>
          </a:prstGeom>
        </p:spPr>
        <p:txBody>
          <a:bodyPr vert="horz" wrap="square" lIns="0" tIns="12065" rIns="0" bIns="0" rtlCol="0" anchor="ctr">
            <a:spAutoFit/>
          </a:bodyPr>
          <a:lstStyle/>
          <a:p>
            <a:pPr marL="12700" marR="5080">
              <a:lnSpc>
                <a:spcPct val="100000"/>
              </a:lnSpc>
              <a:spcBef>
                <a:spcPts val="95"/>
              </a:spcBef>
            </a:pPr>
            <a:r>
              <a:rPr spc="-10" dirty="0"/>
              <a:t>Choose Nondiscriminatory  Expressions</a:t>
            </a:r>
          </a:p>
        </p:txBody>
      </p:sp>
      <p:sp>
        <p:nvSpPr>
          <p:cNvPr id="8" name="object 8"/>
          <p:cNvSpPr txBox="1"/>
          <p:nvPr/>
        </p:nvSpPr>
        <p:spPr>
          <a:xfrm>
            <a:off x="2059940" y="1958467"/>
            <a:ext cx="8073390" cy="1611630"/>
          </a:xfrm>
          <a:prstGeom prst="rect">
            <a:avLst/>
          </a:prstGeom>
        </p:spPr>
        <p:txBody>
          <a:bodyPr vert="horz" wrap="square" lIns="0" tIns="13335" rIns="0" bIns="0" rtlCol="0">
            <a:spAutoFit/>
          </a:bodyPr>
          <a:lstStyle/>
          <a:p>
            <a:pPr marL="286385" marR="5080" indent="-274320" algn="just">
              <a:spcBef>
                <a:spcPts val="105"/>
              </a:spcBef>
            </a:pPr>
            <a:r>
              <a:rPr sz="2450" spc="-625" dirty="0">
                <a:solidFill>
                  <a:srgbClr val="0AD0D9"/>
                </a:solidFill>
                <a:latin typeface="Arial"/>
                <a:cs typeface="Arial"/>
              </a:rPr>
              <a:t> </a:t>
            </a:r>
            <a:r>
              <a:rPr sz="2600" dirty="0">
                <a:latin typeface="Georgia"/>
                <a:cs typeface="Georgia"/>
              </a:rPr>
              <a:t>Another requirement for </a:t>
            </a:r>
            <a:r>
              <a:rPr sz="2600" spc="-5" dirty="0">
                <a:latin typeface="Georgia"/>
                <a:cs typeface="Georgia"/>
              </a:rPr>
              <a:t>courtesy </a:t>
            </a:r>
            <a:r>
              <a:rPr sz="2600" dirty="0">
                <a:latin typeface="Georgia"/>
                <a:cs typeface="Georgia"/>
              </a:rPr>
              <a:t>is </a:t>
            </a:r>
            <a:r>
              <a:rPr sz="2600" spc="-5" dirty="0">
                <a:latin typeface="Georgia"/>
                <a:cs typeface="Georgia"/>
              </a:rPr>
              <a:t>the </a:t>
            </a:r>
            <a:r>
              <a:rPr sz="2600" dirty="0">
                <a:latin typeface="Georgia"/>
                <a:cs typeface="Georgia"/>
              </a:rPr>
              <a:t>use </a:t>
            </a:r>
            <a:r>
              <a:rPr sz="2600" spc="-405" dirty="0">
                <a:latin typeface="Georgia"/>
                <a:cs typeface="Georgia"/>
              </a:rPr>
              <a:t>of  </a:t>
            </a:r>
            <a:r>
              <a:rPr sz="2600" dirty="0">
                <a:latin typeface="Georgia"/>
                <a:cs typeface="Georgia"/>
              </a:rPr>
              <a:t>nondiscriminatory </a:t>
            </a:r>
            <a:r>
              <a:rPr sz="2600" spc="-5" dirty="0">
                <a:latin typeface="Georgia"/>
                <a:cs typeface="Georgia"/>
              </a:rPr>
              <a:t>language that </a:t>
            </a:r>
            <a:r>
              <a:rPr sz="2600" dirty="0">
                <a:latin typeface="Georgia"/>
                <a:cs typeface="Georgia"/>
              </a:rPr>
              <a:t>reflects </a:t>
            </a:r>
            <a:r>
              <a:rPr sz="2600" spc="-5" dirty="0">
                <a:latin typeface="Georgia"/>
                <a:cs typeface="Georgia"/>
              </a:rPr>
              <a:t>equal  </a:t>
            </a:r>
            <a:r>
              <a:rPr sz="2600" dirty="0">
                <a:latin typeface="Georgia"/>
                <a:cs typeface="Georgia"/>
              </a:rPr>
              <a:t>treatment of </a:t>
            </a:r>
            <a:r>
              <a:rPr sz="2600" spc="-5" dirty="0">
                <a:latin typeface="Georgia"/>
                <a:cs typeface="Georgia"/>
              </a:rPr>
              <a:t>people regardless </a:t>
            </a:r>
            <a:r>
              <a:rPr sz="2600" dirty="0">
                <a:latin typeface="Georgia"/>
                <a:cs typeface="Georgia"/>
              </a:rPr>
              <a:t>of </a:t>
            </a:r>
            <a:r>
              <a:rPr sz="2600" spc="-5" dirty="0">
                <a:latin typeface="Georgia"/>
                <a:cs typeface="Georgia"/>
              </a:rPr>
              <a:t>gender, </a:t>
            </a:r>
            <a:r>
              <a:rPr sz="2600" dirty="0">
                <a:latin typeface="Georgia"/>
                <a:cs typeface="Georgia"/>
              </a:rPr>
              <a:t>race, </a:t>
            </a:r>
            <a:r>
              <a:rPr sz="2600" spc="-5" dirty="0">
                <a:latin typeface="Georgia"/>
                <a:cs typeface="Georgia"/>
              </a:rPr>
              <a:t>ethnic  </a:t>
            </a:r>
            <a:r>
              <a:rPr sz="2600" dirty="0">
                <a:latin typeface="Georgia"/>
                <a:cs typeface="Georgia"/>
              </a:rPr>
              <a:t>origin, and physical</a:t>
            </a:r>
            <a:r>
              <a:rPr sz="2600" spc="-80" dirty="0">
                <a:latin typeface="Georgia"/>
                <a:cs typeface="Georgia"/>
              </a:rPr>
              <a:t> </a:t>
            </a:r>
            <a:r>
              <a:rPr sz="2600" dirty="0">
                <a:latin typeface="Georgia"/>
                <a:cs typeface="Georgia"/>
              </a:rPr>
              <a:t>features.</a:t>
            </a:r>
            <a:endParaRPr sz="2600">
              <a:latin typeface="Georgia"/>
              <a:cs typeface="Georgia"/>
            </a:endParaRPr>
          </a:p>
        </p:txBody>
      </p:sp>
      <p:sp>
        <p:nvSpPr>
          <p:cNvPr id="9" name="object 9"/>
          <p:cNvSpPr txBox="1"/>
          <p:nvPr/>
        </p:nvSpPr>
        <p:spPr>
          <a:xfrm>
            <a:off x="2438400" y="3886201"/>
            <a:ext cx="2819400" cy="514243"/>
          </a:xfrm>
          <a:prstGeom prst="rect">
            <a:avLst/>
          </a:prstGeom>
          <a:solidFill>
            <a:srgbClr val="000000"/>
          </a:solidFill>
        </p:spPr>
        <p:txBody>
          <a:bodyPr vert="horz" wrap="square" lIns="0" tIns="21590" rIns="0" bIns="0" rtlCol="0">
            <a:spAutoFit/>
          </a:bodyPr>
          <a:lstStyle/>
          <a:p>
            <a:pPr marL="91440">
              <a:spcBef>
                <a:spcPts val="170"/>
              </a:spcBef>
            </a:pPr>
            <a:r>
              <a:rPr sz="3200" b="1" spc="210" dirty="0">
                <a:solidFill>
                  <a:srgbClr val="FFFFFF"/>
                </a:solidFill>
                <a:latin typeface="Times New Roman"/>
                <a:cs typeface="Times New Roman"/>
              </a:rPr>
              <a:t>Questionable</a:t>
            </a:r>
            <a:endParaRPr sz="3200">
              <a:latin typeface="Times New Roman"/>
              <a:cs typeface="Times New Roman"/>
            </a:endParaRPr>
          </a:p>
        </p:txBody>
      </p:sp>
      <p:sp>
        <p:nvSpPr>
          <p:cNvPr id="10" name="object 10"/>
          <p:cNvSpPr/>
          <p:nvPr/>
        </p:nvSpPr>
        <p:spPr>
          <a:xfrm>
            <a:off x="2133600" y="4495801"/>
            <a:ext cx="2971800" cy="1801495"/>
          </a:xfrm>
          <a:custGeom>
            <a:avLst/>
            <a:gdLst/>
            <a:ahLst/>
            <a:cxnLst/>
            <a:rect l="l" t="t" r="r" b="b"/>
            <a:pathLst>
              <a:path w="2971800" h="1801495">
                <a:moveTo>
                  <a:pt x="0" y="1801368"/>
                </a:moveTo>
                <a:lnTo>
                  <a:pt x="2971800" y="1801368"/>
                </a:lnTo>
                <a:lnTo>
                  <a:pt x="2971800" y="0"/>
                </a:lnTo>
                <a:lnTo>
                  <a:pt x="0" y="0"/>
                </a:lnTo>
                <a:lnTo>
                  <a:pt x="0" y="1801368"/>
                </a:lnTo>
                <a:close/>
              </a:path>
            </a:pathLst>
          </a:custGeom>
          <a:solidFill>
            <a:srgbClr val="DBF5F8"/>
          </a:solidFill>
        </p:spPr>
        <p:txBody>
          <a:bodyPr wrap="square" lIns="0" tIns="0" rIns="0" bIns="0" rtlCol="0"/>
          <a:lstStyle/>
          <a:p>
            <a:endParaRPr/>
          </a:p>
        </p:txBody>
      </p:sp>
      <p:sp>
        <p:nvSpPr>
          <p:cNvPr id="11" name="object 11"/>
          <p:cNvSpPr txBox="1"/>
          <p:nvPr/>
        </p:nvSpPr>
        <p:spPr>
          <a:xfrm>
            <a:off x="2225041" y="4507229"/>
            <a:ext cx="1680845" cy="452120"/>
          </a:xfrm>
          <a:prstGeom prst="rect">
            <a:avLst/>
          </a:prstGeom>
        </p:spPr>
        <p:txBody>
          <a:bodyPr vert="horz" wrap="square" lIns="0" tIns="12065" rIns="0" bIns="0" rtlCol="0">
            <a:spAutoFit/>
          </a:bodyPr>
          <a:lstStyle/>
          <a:p>
            <a:pPr>
              <a:spcBef>
                <a:spcPts val="95"/>
              </a:spcBef>
            </a:pPr>
            <a:r>
              <a:rPr sz="2800" b="1" spc="120" dirty="0">
                <a:latin typeface="Times New Roman"/>
                <a:cs typeface="Times New Roman"/>
              </a:rPr>
              <a:t>Freshman</a:t>
            </a:r>
            <a:endParaRPr sz="2800">
              <a:latin typeface="Times New Roman"/>
              <a:cs typeface="Times New Roman"/>
            </a:endParaRPr>
          </a:p>
        </p:txBody>
      </p:sp>
      <p:sp>
        <p:nvSpPr>
          <p:cNvPr id="12" name="object 12"/>
          <p:cNvSpPr txBox="1"/>
          <p:nvPr/>
        </p:nvSpPr>
        <p:spPr>
          <a:xfrm>
            <a:off x="2225040" y="5787644"/>
            <a:ext cx="1790064" cy="452120"/>
          </a:xfrm>
          <a:prstGeom prst="rect">
            <a:avLst/>
          </a:prstGeom>
        </p:spPr>
        <p:txBody>
          <a:bodyPr vert="horz" wrap="square" lIns="0" tIns="12065" rIns="0" bIns="0" rtlCol="0">
            <a:spAutoFit/>
          </a:bodyPr>
          <a:lstStyle/>
          <a:p>
            <a:pPr>
              <a:spcBef>
                <a:spcPts val="95"/>
              </a:spcBef>
            </a:pPr>
            <a:r>
              <a:rPr sz="2800" b="1" spc="110" dirty="0">
                <a:latin typeface="Times New Roman"/>
                <a:cs typeface="Times New Roman"/>
              </a:rPr>
              <a:t>Manpower</a:t>
            </a:r>
            <a:endParaRPr sz="2800">
              <a:latin typeface="Times New Roman"/>
              <a:cs typeface="Times New Roman"/>
            </a:endParaRPr>
          </a:p>
        </p:txBody>
      </p:sp>
      <p:sp>
        <p:nvSpPr>
          <p:cNvPr id="13" name="object 13"/>
          <p:cNvSpPr txBox="1"/>
          <p:nvPr/>
        </p:nvSpPr>
        <p:spPr>
          <a:xfrm>
            <a:off x="6629400" y="3886201"/>
            <a:ext cx="3352800" cy="514243"/>
          </a:xfrm>
          <a:prstGeom prst="rect">
            <a:avLst/>
          </a:prstGeom>
          <a:solidFill>
            <a:srgbClr val="000000"/>
          </a:solidFill>
        </p:spPr>
        <p:txBody>
          <a:bodyPr vert="horz" wrap="square" lIns="0" tIns="21590" rIns="0" bIns="0" rtlCol="0">
            <a:spAutoFit/>
          </a:bodyPr>
          <a:lstStyle/>
          <a:p>
            <a:pPr marL="92075">
              <a:spcBef>
                <a:spcPts val="170"/>
              </a:spcBef>
            </a:pPr>
            <a:r>
              <a:rPr sz="3200" b="1" spc="114" dirty="0">
                <a:solidFill>
                  <a:srgbClr val="FFFFFF"/>
                </a:solidFill>
                <a:latin typeface="Times New Roman"/>
                <a:cs typeface="Times New Roman"/>
              </a:rPr>
              <a:t>More</a:t>
            </a:r>
            <a:r>
              <a:rPr sz="3200" b="1" spc="-170" dirty="0">
                <a:solidFill>
                  <a:srgbClr val="FFFFFF"/>
                </a:solidFill>
                <a:latin typeface="Times New Roman"/>
                <a:cs typeface="Times New Roman"/>
              </a:rPr>
              <a:t> </a:t>
            </a:r>
            <a:r>
              <a:rPr sz="3200" b="1" spc="175" dirty="0">
                <a:solidFill>
                  <a:srgbClr val="FFFFFF"/>
                </a:solidFill>
                <a:latin typeface="Times New Roman"/>
                <a:cs typeface="Times New Roman"/>
              </a:rPr>
              <a:t>Desirable</a:t>
            </a:r>
            <a:endParaRPr sz="3200">
              <a:latin typeface="Times New Roman"/>
              <a:cs typeface="Times New Roman"/>
            </a:endParaRPr>
          </a:p>
        </p:txBody>
      </p:sp>
      <p:sp>
        <p:nvSpPr>
          <p:cNvPr id="14" name="object 14"/>
          <p:cNvSpPr txBox="1"/>
          <p:nvPr/>
        </p:nvSpPr>
        <p:spPr>
          <a:xfrm>
            <a:off x="5791200" y="4465320"/>
            <a:ext cx="4495800" cy="2011680"/>
          </a:xfrm>
          <a:prstGeom prst="rect">
            <a:avLst/>
          </a:prstGeom>
          <a:solidFill>
            <a:srgbClr val="DBF5F8"/>
          </a:solidFill>
        </p:spPr>
        <p:txBody>
          <a:bodyPr vert="horz" wrap="square" lIns="0" tIns="20955" rIns="0" bIns="0" rtlCol="0">
            <a:spAutoFit/>
          </a:bodyPr>
          <a:lstStyle/>
          <a:p>
            <a:pPr marL="92075" marR="498475">
              <a:spcBef>
                <a:spcPts val="165"/>
              </a:spcBef>
            </a:pPr>
            <a:r>
              <a:rPr sz="2800" b="1" spc="110" dirty="0">
                <a:latin typeface="Times New Roman"/>
                <a:cs typeface="Times New Roman"/>
              </a:rPr>
              <a:t>Entering </a:t>
            </a:r>
            <a:r>
              <a:rPr sz="2800" b="1" spc="155" dirty="0">
                <a:latin typeface="Times New Roman"/>
                <a:cs typeface="Times New Roman"/>
              </a:rPr>
              <a:t>students;</a:t>
            </a:r>
            <a:r>
              <a:rPr sz="2800" b="1" spc="-270" dirty="0">
                <a:latin typeface="Times New Roman"/>
                <a:cs typeface="Times New Roman"/>
              </a:rPr>
              <a:t> </a:t>
            </a:r>
            <a:r>
              <a:rPr sz="2800" b="1" spc="114" dirty="0">
                <a:latin typeface="Times New Roman"/>
                <a:cs typeface="Times New Roman"/>
              </a:rPr>
              <a:t>first  </a:t>
            </a:r>
            <a:r>
              <a:rPr sz="2800" b="1" spc="70" dirty="0">
                <a:latin typeface="Times New Roman"/>
                <a:cs typeface="Times New Roman"/>
              </a:rPr>
              <a:t>year</a:t>
            </a:r>
            <a:r>
              <a:rPr sz="2800" b="1" spc="-160" dirty="0">
                <a:latin typeface="Times New Roman"/>
                <a:cs typeface="Times New Roman"/>
              </a:rPr>
              <a:t> </a:t>
            </a:r>
            <a:r>
              <a:rPr sz="2800" b="1" spc="180" dirty="0">
                <a:latin typeface="Times New Roman"/>
                <a:cs typeface="Times New Roman"/>
              </a:rPr>
              <a:t>student.</a:t>
            </a:r>
            <a:endParaRPr sz="2800">
              <a:latin typeface="Times New Roman"/>
              <a:cs typeface="Times New Roman"/>
            </a:endParaRPr>
          </a:p>
          <a:p>
            <a:pPr marL="92075" marR="858519">
              <a:spcBef>
                <a:spcPts val="1675"/>
              </a:spcBef>
            </a:pPr>
            <a:r>
              <a:rPr sz="2800" b="1" spc="40" dirty="0">
                <a:latin typeface="Times New Roman"/>
                <a:cs typeface="Times New Roman"/>
              </a:rPr>
              <a:t>Workers; </a:t>
            </a:r>
            <a:r>
              <a:rPr sz="2800" b="1" spc="155" dirty="0">
                <a:latin typeface="Times New Roman"/>
                <a:cs typeface="Times New Roman"/>
              </a:rPr>
              <a:t>employees;  </a:t>
            </a:r>
            <a:r>
              <a:rPr sz="2800" b="1" spc="100" dirty="0">
                <a:latin typeface="Times New Roman"/>
                <a:cs typeface="Times New Roman"/>
              </a:rPr>
              <a:t>work </a:t>
            </a:r>
            <a:r>
              <a:rPr sz="2800" b="1" spc="105" dirty="0">
                <a:latin typeface="Times New Roman"/>
                <a:cs typeface="Times New Roman"/>
              </a:rPr>
              <a:t>force</a:t>
            </a:r>
            <a:r>
              <a:rPr sz="2800" b="1" spc="-300" dirty="0">
                <a:latin typeface="Times New Roman"/>
                <a:cs typeface="Times New Roman"/>
              </a:rPr>
              <a:t> </a:t>
            </a:r>
            <a:r>
              <a:rPr sz="2800" b="1" spc="180" dirty="0">
                <a:latin typeface="Times New Roman"/>
                <a:cs typeface="Times New Roman"/>
              </a:rPr>
              <a:t>personnel</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90800" y="-1524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990600" y="1958468"/>
            <a:ext cx="9829799" cy="3949286"/>
          </a:xfrm>
          <a:prstGeom prst="rect">
            <a:avLst/>
          </a:prstGeom>
        </p:spPr>
        <p:txBody>
          <a:bodyPr vert="horz" wrap="square" lIns="0" tIns="12065" rIns="0" bIns="0" rtlCol="0">
            <a:spAutoFit/>
          </a:bodyPr>
          <a:lstStyle/>
          <a:p>
            <a:pPr marL="287020" marR="744855" indent="-274320">
              <a:spcBef>
                <a:spcPts val="95"/>
              </a:spcBef>
              <a:buClr>
                <a:srgbClr val="0AD0D9"/>
              </a:buClr>
              <a:buSzPct val="94642"/>
              <a:buFont typeface="Arial"/>
              <a:buChar char=""/>
              <a:tabLst>
                <a:tab pos="287020" algn="l"/>
              </a:tabLst>
            </a:pPr>
            <a:r>
              <a:rPr sz="3200" spc="-5" dirty="0">
                <a:latin typeface="Georgia"/>
                <a:cs typeface="Georgia"/>
              </a:rPr>
              <a:t>Show courtesy by </a:t>
            </a:r>
            <a:r>
              <a:rPr sz="3200" dirty="0">
                <a:latin typeface="Georgia"/>
                <a:cs typeface="Georgia"/>
              </a:rPr>
              <a:t>avoiding </a:t>
            </a:r>
            <a:r>
              <a:rPr sz="3200" spc="-5" dirty="0">
                <a:latin typeface="Georgia"/>
                <a:cs typeface="Georgia"/>
              </a:rPr>
              <a:t>tactless &amp; </a:t>
            </a:r>
            <a:r>
              <a:rPr sz="3200" spc="-90" dirty="0">
                <a:latin typeface="Georgia"/>
                <a:cs typeface="Georgia"/>
              </a:rPr>
              <a:t>blunt  </a:t>
            </a:r>
            <a:r>
              <a:rPr sz="3200" spc="-5" dirty="0" smtClean="0">
                <a:latin typeface="Georgia"/>
                <a:cs typeface="Georgia"/>
              </a:rPr>
              <a:t>language</a:t>
            </a:r>
            <a:r>
              <a:rPr lang="en-US" sz="3200" spc="-5" dirty="0" smtClean="0">
                <a:latin typeface="Georgia"/>
                <a:cs typeface="Georgia"/>
              </a:rPr>
              <a:t> from the following message</a:t>
            </a:r>
            <a:r>
              <a:rPr sz="3200" spc="-5" dirty="0" smtClean="0">
                <a:latin typeface="Georgia"/>
                <a:cs typeface="Georgia"/>
              </a:rPr>
              <a:t>.</a:t>
            </a:r>
            <a:endParaRPr sz="3200" dirty="0">
              <a:latin typeface="Georgia"/>
              <a:cs typeface="Georgia"/>
            </a:endParaRPr>
          </a:p>
          <a:p>
            <a:pPr>
              <a:spcBef>
                <a:spcPts val="40"/>
              </a:spcBef>
              <a:buChar char=""/>
            </a:pPr>
            <a:endParaRPr sz="3200" dirty="0">
              <a:latin typeface="Times New Roman"/>
              <a:cs typeface="Times New Roman"/>
            </a:endParaRPr>
          </a:p>
          <a:p>
            <a:pPr marL="287020" indent="-274320">
              <a:buClr>
                <a:srgbClr val="0AD0D9"/>
              </a:buClr>
              <a:buSzPct val="94230"/>
              <a:buFont typeface="Arial"/>
              <a:buChar char=""/>
              <a:tabLst>
                <a:tab pos="287020" algn="l"/>
              </a:tabLst>
            </a:pPr>
            <a:r>
              <a:rPr sz="3200" dirty="0">
                <a:latin typeface="Georgia"/>
                <a:cs typeface="Georgia"/>
              </a:rPr>
              <a:t>Your </a:t>
            </a:r>
            <a:r>
              <a:rPr sz="3200" spc="-5" dirty="0">
                <a:latin typeface="Georgia"/>
                <a:cs typeface="Georgia"/>
              </a:rPr>
              <a:t>letter </a:t>
            </a:r>
            <a:r>
              <a:rPr sz="3200" dirty="0">
                <a:latin typeface="Georgia"/>
                <a:cs typeface="Georgia"/>
              </a:rPr>
              <a:t>is not </a:t>
            </a:r>
            <a:r>
              <a:rPr sz="3200" spc="-5" dirty="0">
                <a:latin typeface="Georgia"/>
                <a:cs typeface="Georgia"/>
              </a:rPr>
              <a:t>clear </a:t>
            </a:r>
            <a:r>
              <a:rPr sz="3200" dirty="0">
                <a:latin typeface="Georgia"/>
                <a:cs typeface="Georgia"/>
              </a:rPr>
              <a:t>at</a:t>
            </a:r>
            <a:r>
              <a:rPr sz="3200" spc="-10" dirty="0">
                <a:latin typeface="Georgia"/>
                <a:cs typeface="Georgia"/>
              </a:rPr>
              <a:t> </a:t>
            </a:r>
            <a:r>
              <a:rPr sz="3200" dirty="0">
                <a:latin typeface="Georgia"/>
                <a:cs typeface="Georgia"/>
              </a:rPr>
              <a:t>all:</a:t>
            </a:r>
          </a:p>
          <a:p>
            <a:pPr marL="286385" marR="5080">
              <a:lnSpc>
                <a:spcPts val="2810"/>
              </a:lnSpc>
              <a:spcBef>
                <a:spcPts val="1855"/>
              </a:spcBef>
            </a:pPr>
            <a:r>
              <a:rPr sz="3200" dirty="0">
                <a:latin typeface="Georgia"/>
                <a:cs typeface="Georgia"/>
              </a:rPr>
              <a:t>Obviously, if you </a:t>
            </a:r>
            <a:r>
              <a:rPr sz="3200" spc="-5" dirty="0">
                <a:latin typeface="Georgia"/>
                <a:cs typeface="Georgia"/>
              </a:rPr>
              <a:t>would </a:t>
            </a:r>
            <a:r>
              <a:rPr sz="3200" dirty="0">
                <a:latin typeface="Georgia"/>
                <a:cs typeface="Georgia"/>
              </a:rPr>
              <a:t>read your policy </a:t>
            </a:r>
            <a:r>
              <a:rPr sz="3200" spc="-5" dirty="0">
                <a:latin typeface="Georgia"/>
                <a:cs typeface="Georgia"/>
              </a:rPr>
              <a:t>carefully  </a:t>
            </a:r>
            <a:r>
              <a:rPr sz="3200" dirty="0">
                <a:latin typeface="Georgia"/>
                <a:cs typeface="Georgia"/>
              </a:rPr>
              <a:t>you will be able </a:t>
            </a:r>
            <a:r>
              <a:rPr sz="3200" spc="-5" dirty="0">
                <a:latin typeface="Georgia"/>
                <a:cs typeface="Georgia"/>
              </a:rPr>
              <a:t>to </a:t>
            </a:r>
            <a:r>
              <a:rPr sz="3200" dirty="0">
                <a:latin typeface="Georgia"/>
                <a:cs typeface="Georgia"/>
              </a:rPr>
              <a:t>answer </a:t>
            </a:r>
            <a:r>
              <a:rPr sz="3200" spc="-5" dirty="0">
                <a:latin typeface="Georgia"/>
                <a:cs typeface="Georgia"/>
              </a:rPr>
              <a:t>these </a:t>
            </a:r>
            <a:r>
              <a:rPr sz="3200" dirty="0">
                <a:latin typeface="Georgia"/>
                <a:cs typeface="Georgia"/>
              </a:rPr>
              <a:t>questions</a:t>
            </a:r>
            <a:r>
              <a:rPr sz="3200" spc="-30" dirty="0">
                <a:latin typeface="Georgia"/>
                <a:cs typeface="Georgia"/>
              </a:rPr>
              <a:t> </a:t>
            </a:r>
            <a:r>
              <a:rPr sz="3200" dirty="0">
                <a:latin typeface="Georgia"/>
                <a:cs typeface="Georgia"/>
              </a:rPr>
              <a:t>yourself.</a:t>
            </a:r>
          </a:p>
          <a:p>
            <a:pPr marL="286385" marR="202565" indent="-116205">
              <a:lnSpc>
                <a:spcPts val="2810"/>
              </a:lnSpc>
              <a:spcBef>
                <a:spcPts val="2205"/>
              </a:spcBef>
            </a:pPr>
            <a:r>
              <a:rPr sz="3200" dirty="0">
                <a:latin typeface="Georgia"/>
                <a:cs typeface="Georgia"/>
              </a:rPr>
              <a:t>Apparently you already </a:t>
            </a:r>
            <a:r>
              <a:rPr sz="3200" spc="-5" dirty="0">
                <a:latin typeface="Georgia"/>
                <a:cs typeface="Georgia"/>
              </a:rPr>
              <a:t>forgotten what </a:t>
            </a:r>
            <a:r>
              <a:rPr sz="3200" dirty="0">
                <a:latin typeface="Georgia"/>
                <a:cs typeface="Georgia"/>
              </a:rPr>
              <a:t>I </a:t>
            </a:r>
            <a:r>
              <a:rPr sz="3200" spc="-5" dirty="0">
                <a:latin typeface="Georgia"/>
                <a:cs typeface="Georgia"/>
              </a:rPr>
              <a:t>wrote you  two weeks</a:t>
            </a:r>
            <a:r>
              <a:rPr sz="3200" spc="-20" dirty="0">
                <a:latin typeface="Georgia"/>
                <a:cs typeface="Georgia"/>
              </a:rPr>
              <a:t> </a:t>
            </a:r>
            <a:r>
              <a:rPr sz="3200" dirty="0">
                <a:latin typeface="Georgia"/>
                <a:cs typeface="Georgia"/>
              </a:rPr>
              <a:t>ago.</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2059941" y="1958468"/>
            <a:ext cx="4896485" cy="4294505"/>
          </a:xfrm>
          <a:prstGeom prst="rect">
            <a:avLst/>
          </a:prstGeom>
        </p:spPr>
        <p:txBody>
          <a:bodyPr vert="horz" wrap="square" lIns="0" tIns="12065" rIns="0" bIns="0" rtlCol="0">
            <a:spAutoFit/>
          </a:bodyPr>
          <a:lstStyle/>
          <a:p>
            <a:pPr marL="12700">
              <a:spcBef>
                <a:spcPts val="95"/>
              </a:spcBef>
            </a:pPr>
            <a:r>
              <a:rPr sz="2800" spc="-10" dirty="0">
                <a:latin typeface="Georgia"/>
                <a:cs typeface="Georgia"/>
              </a:rPr>
              <a:t>Use </a:t>
            </a:r>
            <a:r>
              <a:rPr sz="2800" spc="-5" dirty="0">
                <a:latin typeface="Georgia"/>
                <a:cs typeface="Georgia"/>
              </a:rPr>
              <a:t>gender friendly</a:t>
            </a:r>
            <a:r>
              <a:rPr sz="2800" spc="-25" dirty="0">
                <a:latin typeface="Georgia"/>
                <a:cs typeface="Georgia"/>
              </a:rPr>
              <a:t> </a:t>
            </a:r>
            <a:r>
              <a:rPr sz="2800" spc="-10" dirty="0">
                <a:latin typeface="Georgia"/>
                <a:cs typeface="Georgia"/>
              </a:rPr>
              <a:t>substitutes</a:t>
            </a:r>
            <a:endParaRPr sz="2800" dirty="0">
              <a:latin typeface="Georgia"/>
              <a:cs typeface="Georgia"/>
            </a:endParaRPr>
          </a:p>
          <a:p>
            <a:pPr>
              <a:spcBef>
                <a:spcPts val="5"/>
              </a:spcBef>
            </a:pPr>
            <a:endParaRPr sz="4050" dirty="0">
              <a:latin typeface="Times New Roman"/>
              <a:cs typeface="Times New Roman"/>
            </a:endParaRPr>
          </a:p>
          <a:p>
            <a:pPr marL="287020" indent="-274320">
              <a:spcBef>
                <a:spcPts val="5"/>
              </a:spcBef>
              <a:buClr>
                <a:srgbClr val="0AD0D9"/>
              </a:buClr>
              <a:buSzPct val="94230"/>
              <a:buFont typeface="Arial"/>
              <a:buChar char=""/>
              <a:tabLst>
                <a:tab pos="287020" algn="l"/>
              </a:tabLst>
            </a:pPr>
            <a:r>
              <a:rPr sz="2600" spc="-5" dirty="0">
                <a:latin typeface="Georgia"/>
                <a:cs typeface="Georgia"/>
              </a:rPr>
              <a:t>Mankind</a:t>
            </a:r>
            <a:endParaRPr sz="2600" dirty="0">
              <a:latin typeface="Georgia"/>
              <a:cs typeface="Georgia"/>
            </a:endParaRPr>
          </a:p>
          <a:p>
            <a:pPr marL="366395" indent="-353695">
              <a:spcBef>
                <a:spcPts val="620"/>
              </a:spcBef>
              <a:buClr>
                <a:srgbClr val="0AD0D9"/>
              </a:buClr>
              <a:buSzPct val="94230"/>
              <a:buFont typeface="Arial"/>
              <a:buChar char=""/>
              <a:tabLst>
                <a:tab pos="366395" algn="l"/>
                <a:tab pos="367030" algn="l"/>
              </a:tabLst>
            </a:pPr>
            <a:r>
              <a:rPr sz="2600" dirty="0">
                <a:latin typeface="Georgia"/>
                <a:cs typeface="Georgia"/>
              </a:rPr>
              <a:t>The best man </a:t>
            </a:r>
            <a:r>
              <a:rPr sz="2600" spc="-5" dirty="0">
                <a:latin typeface="Georgia"/>
                <a:cs typeface="Georgia"/>
              </a:rPr>
              <a:t>for the</a:t>
            </a:r>
            <a:r>
              <a:rPr sz="2600" spc="-55" dirty="0">
                <a:latin typeface="Georgia"/>
                <a:cs typeface="Georgia"/>
              </a:rPr>
              <a:t> </a:t>
            </a:r>
            <a:r>
              <a:rPr sz="2600" dirty="0">
                <a:latin typeface="Georgia"/>
                <a:cs typeface="Georgia"/>
              </a:rPr>
              <a:t>job</a:t>
            </a:r>
          </a:p>
          <a:p>
            <a:pPr marL="366395" indent="-353695">
              <a:spcBef>
                <a:spcPts val="625"/>
              </a:spcBef>
              <a:buClr>
                <a:srgbClr val="0AD0D9"/>
              </a:buClr>
              <a:buSzPct val="94230"/>
              <a:buFont typeface="Arial"/>
              <a:buChar char=""/>
              <a:tabLst>
                <a:tab pos="366395" algn="l"/>
                <a:tab pos="367030" algn="l"/>
              </a:tabLst>
            </a:pPr>
            <a:r>
              <a:rPr sz="2600" spc="-5" dirty="0">
                <a:latin typeface="Georgia"/>
                <a:cs typeface="Georgia"/>
              </a:rPr>
              <a:t>Manmade</a:t>
            </a:r>
            <a:endParaRPr sz="2600" dirty="0">
              <a:latin typeface="Georgia"/>
              <a:cs typeface="Georgia"/>
            </a:endParaRPr>
          </a:p>
          <a:p>
            <a:pPr marL="366395" indent="-353695">
              <a:spcBef>
                <a:spcPts val="630"/>
              </a:spcBef>
              <a:buClr>
                <a:srgbClr val="0AD0D9"/>
              </a:buClr>
              <a:buSzPct val="94230"/>
              <a:buFont typeface="Arial"/>
              <a:buChar char=""/>
              <a:tabLst>
                <a:tab pos="366395" algn="l"/>
                <a:tab pos="367030" algn="l"/>
              </a:tabLst>
            </a:pPr>
            <a:r>
              <a:rPr sz="2600" spc="-5" dirty="0">
                <a:latin typeface="Georgia"/>
                <a:cs typeface="Georgia"/>
              </a:rPr>
              <a:t>Manpower</a:t>
            </a:r>
            <a:endParaRPr sz="2600" dirty="0">
              <a:latin typeface="Georgia"/>
              <a:cs typeface="Georgia"/>
            </a:endParaRPr>
          </a:p>
          <a:p>
            <a:pPr marL="366395" indent="-353695">
              <a:spcBef>
                <a:spcPts val="620"/>
              </a:spcBef>
              <a:buClr>
                <a:srgbClr val="0AD0D9"/>
              </a:buClr>
              <a:buSzPct val="94230"/>
              <a:buFont typeface="Arial"/>
              <a:buChar char=""/>
              <a:tabLst>
                <a:tab pos="366395" algn="l"/>
                <a:tab pos="367030" algn="l"/>
              </a:tabLst>
            </a:pPr>
            <a:r>
              <a:rPr sz="2600" dirty="0">
                <a:latin typeface="Georgia"/>
                <a:cs typeface="Georgia"/>
              </a:rPr>
              <a:t>Businessman</a:t>
            </a:r>
          </a:p>
          <a:p>
            <a:pPr marL="366395" indent="-353695">
              <a:spcBef>
                <a:spcPts val="630"/>
              </a:spcBef>
              <a:buClr>
                <a:srgbClr val="0AD0D9"/>
              </a:buClr>
              <a:buSzPct val="94230"/>
              <a:buFont typeface="Arial"/>
              <a:buChar char=""/>
              <a:tabLst>
                <a:tab pos="366395" algn="l"/>
                <a:tab pos="367030" algn="l"/>
              </a:tabLst>
            </a:pPr>
            <a:r>
              <a:rPr sz="2600" spc="-5" dirty="0">
                <a:latin typeface="Georgia"/>
                <a:cs typeface="Georgia"/>
              </a:rPr>
              <a:t>Sales</a:t>
            </a:r>
            <a:r>
              <a:rPr sz="2600" spc="5" dirty="0">
                <a:latin typeface="Georgia"/>
                <a:cs typeface="Georgia"/>
              </a:rPr>
              <a:t> </a:t>
            </a:r>
            <a:r>
              <a:rPr sz="2600" dirty="0">
                <a:latin typeface="Georgia"/>
                <a:cs typeface="Georgia"/>
              </a:rPr>
              <a:t>man</a:t>
            </a:r>
          </a:p>
          <a:p>
            <a:pPr marL="366395" indent="-353695">
              <a:spcBef>
                <a:spcPts val="620"/>
              </a:spcBef>
              <a:buClr>
                <a:srgbClr val="0AD0D9"/>
              </a:buClr>
              <a:buSzPct val="94230"/>
              <a:buFont typeface="Arial"/>
              <a:buChar char=""/>
              <a:tabLst>
                <a:tab pos="366395" algn="l"/>
                <a:tab pos="367030" algn="l"/>
              </a:tabLst>
            </a:pPr>
            <a:r>
              <a:rPr sz="2600" spc="-5" dirty="0">
                <a:latin typeface="Georgia"/>
                <a:cs typeface="Georgia"/>
              </a:rPr>
              <a:t>Chairman</a:t>
            </a:r>
            <a:endParaRPr sz="2600" dirty="0">
              <a:latin typeface="Georgia"/>
              <a:cs typeface="Georgi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791486"/>
            <a:ext cx="7594600" cy="1550035"/>
          </a:xfrm>
          <a:prstGeom prst="rect">
            <a:avLst/>
          </a:prstGeom>
        </p:spPr>
        <p:txBody>
          <a:bodyPr vert="horz" wrap="square" lIns="0" tIns="252729" rIns="0" bIns="0" rtlCol="0" anchor="ctr">
            <a:spAutoFit/>
          </a:bodyPr>
          <a:lstStyle/>
          <a:p>
            <a:pPr marL="12700">
              <a:lnSpc>
                <a:spcPct val="100000"/>
              </a:lnSpc>
              <a:spcBef>
                <a:spcPts val="1989"/>
              </a:spcBef>
            </a:pPr>
            <a:r>
              <a:rPr sz="5000" spc="-355" dirty="0">
                <a:latin typeface="Arial"/>
                <a:cs typeface="Arial"/>
              </a:rPr>
              <a:t>Exercise</a:t>
            </a:r>
            <a:endParaRPr sz="5000">
              <a:latin typeface="Arial"/>
              <a:cs typeface="Arial"/>
            </a:endParaRPr>
          </a:p>
          <a:p>
            <a:pPr marL="104139">
              <a:lnSpc>
                <a:spcPct val="100000"/>
              </a:lnSpc>
              <a:spcBef>
                <a:spcPts val="990"/>
              </a:spcBef>
            </a:pPr>
            <a:r>
              <a:rPr sz="2450" spc="-625" dirty="0">
                <a:solidFill>
                  <a:srgbClr val="0AD0D9"/>
                </a:solidFill>
                <a:latin typeface="Arial"/>
                <a:cs typeface="Arial"/>
              </a:rPr>
              <a:t> </a:t>
            </a:r>
            <a:r>
              <a:rPr sz="2600" dirty="0"/>
              <a:t>You guys </a:t>
            </a:r>
            <a:r>
              <a:rPr sz="2600" spc="-5" dirty="0"/>
              <a:t>should </a:t>
            </a:r>
            <a:r>
              <a:rPr sz="2600" dirty="0"/>
              <a:t>all be concerned about </a:t>
            </a:r>
            <a:r>
              <a:rPr sz="2600" spc="-5" dirty="0"/>
              <a:t>the</a:t>
            </a:r>
            <a:r>
              <a:rPr sz="2600" spc="-50" dirty="0"/>
              <a:t> issue.</a:t>
            </a:r>
            <a:endParaRPr sz="2600">
              <a:latin typeface="Arial"/>
              <a:cs typeface="Arial"/>
            </a:endParaRPr>
          </a:p>
        </p:txBody>
      </p:sp>
      <p:sp>
        <p:nvSpPr>
          <p:cNvPr id="8" name="object 8"/>
          <p:cNvSpPr txBox="1"/>
          <p:nvPr/>
        </p:nvSpPr>
        <p:spPr>
          <a:xfrm>
            <a:off x="2059941" y="2790826"/>
            <a:ext cx="7962265" cy="1669047"/>
          </a:xfrm>
          <a:prstGeom prst="rect">
            <a:avLst/>
          </a:prstGeom>
        </p:spPr>
        <p:txBody>
          <a:bodyPr vert="horz" wrap="square" lIns="0" tIns="57785" rIns="0" bIns="0" rtlCol="0">
            <a:spAutoFit/>
          </a:bodyPr>
          <a:lstStyle/>
          <a:p>
            <a:pPr marL="287020" marR="5080" indent="-274320">
              <a:lnSpc>
                <a:spcPts val="2810"/>
              </a:lnSpc>
              <a:spcBef>
                <a:spcPts val="455"/>
              </a:spcBef>
              <a:buClr>
                <a:srgbClr val="0AD0D9"/>
              </a:buClr>
              <a:buSzPct val="94230"/>
              <a:buFont typeface="Arial"/>
              <a:buChar char=""/>
              <a:tabLst>
                <a:tab pos="287020" algn="l"/>
              </a:tabLst>
            </a:pPr>
            <a:r>
              <a:rPr sz="2600" dirty="0">
                <a:latin typeface="Georgia"/>
                <a:cs typeface="Georgia"/>
              </a:rPr>
              <a:t>Each manger </a:t>
            </a:r>
            <a:r>
              <a:rPr sz="2600" spc="-5" dirty="0">
                <a:latin typeface="Georgia"/>
                <a:cs typeface="Georgia"/>
              </a:rPr>
              <a:t>has </a:t>
            </a:r>
            <a:r>
              <a:rPr sz="2600" dirty="0">
                <a:latin typeface="Georgia"/>
                <a:cs typeface="Georgia"/>
              </a:rPr>
              <a:t>an assigned </a:t>
            </a:r>
            <a:r>
              <a:rPr sz="2600" spc="-5" dirty="0">
                <a:latin typeface="Georgia"/>
                <a:cs typeface="Georgia"/>
              </a:rPr>
              <a:t>place </a:t>
            </a:r>
            <a:r>
              <a:rPr sz="2600" dirty="0">
                <a:latin typeface="Georgia"/>
                <a:cs typeface="Georgia"/>
              </a:rPr>
              <a:t>– </a:t>
            </a:r>
            <a:r>
              <a:rPr sz="2600" spc="-5" dirty="0">
                <a:latin typeface="Georgia"/>
                <a:cs typeface="Georgia"/>
              </a:rPr>
              <a:t>he should </a:t>
            </a:r>
            <a:r>
              <a:rPr sz="2600" spc="-385" dirty="0">
                <a:latin typeface="Georgia"/>
                <a:cs typeface="Georgia"/>
              </a:rPr>
              <a:t>park  </a:t>
            </a:r>
            <a:r>
              <a:rPr sz="2600" spc="-5" dirty="0">
                <a:latin typeface="Georgia"/>
                <a:cs typeface="Georgia"/>
              </a:rPr>
              <a:t>his</a:t>
            </a:r>
            <a:r>
              <a:rPr sz="2600" spc="-10" dirty="0">
                <a:latin typeface="Georgia"/>
                <a:cs typeface="Georgia"/>
              </a:rPr>
              <a:t> </a:t>
            </a:r>
            <a:r>
              <a:rPr sz="2600" dirty="0">
                <a:latin typeface="Georgia"/>
                <a:cs typeface="Georgia"/>
              </a:rPr>
              <a:t>car….</a:t>
            </a:r>
            <a:endParaRPr sz="2600">
              <a:latin typeface="Georgia"/>
              <a:cs typeface="Georgia"/>
            </a:endParaRPr>
          </a:p>
          <a:p>
            <a:pPr>
              <a:spcBef>
                <a:spcPts val="20"/>
              </a:spcBef>
              <a:buClr>
                <a:srgbClr val="0AD0D9"/>
              </a:buClr>
              <a:buFont typeface="Arial"/>
              <a:buChar char=""/>
            </a:pPr>
            <a:endParaRPr sz="3200">
              <a:latin typeface="Times New Roman"/>
              <a:cs typeface="Times New Roman"/>
            </a:endParaRPr>
          </a:p>
          <a:p>
            <a:pPr marL="287020" indent="-274320">
              <a:spcBef>
                <a:spcPts val="5"/>
              </a:spcBef>
              <a:buClr>
                <a:srgbClr val="0AD0D9"/>
              </a:buClr>
              <a:buSzPct val="94230"/>
              <a:buFont typeface="Arial"/>
              <a:buChar char=""/>
              <a:tabLst>
                <a:tab pos="287020" algn="l"/>
              </a:tabLst>
            </a:pPr>
            <a:r>
              <a:rPr sz="2600" dirty="0">
                <a:latin typeface="Georgia"/>
                <a:cs typeface="Georgia"/>
              </a:rPr>
              <a:t>Each customer will </a:t>
            </a:r>
            <a:r>
              <a:rPr sz="2600" spc="-5" dirty="0">
                <a:latin typeface="Georgia"/>
                <a:cs typeface="Georgia"/>
              </a:rPr>
              <a:t>have </a:t>
            </a:r>
            <a:r>
              <a:rPr sz="2600" dirty="0">
                <a:latin typeface="Georgia"/>
                <a:cs typeface="Georgia"/>
              </a:rPr>
              <a:t>change noted </a:t>
            </a:r>
            <a:r>
              <a:rPr sz="2600" spc="-5" dirty="0">
                <a:latin typeface="Georgia"/>
                <a:cs typeface="Georgia"/>
              </a:rPr>
              <a:t>on his</a:t>
            </a:r>
            <a:r>
              <a:rPr sz="2600" spc="-60" dirty="0">
                <a:latin typeface="Georgia"/>
                <a:cs typeface="Georgia"/>
              </a:rPr>
              <a:t> </a:t>
            </a:r>
            <a:r>
              <a:rPr sz="2600" spc="-5" dirty="0">
                <a:latin typeface="Georgia"/>
                <a:cs typeface="Georgia"/>
              </a:rPr>
              <a:t>bill</a:t>
            </a:r>
            <a:endParaRPr sz="2600">
              <a:latin typeface="Georgia"/>
              <a:cs typeface="Georgi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506470" y="805637"/>
            <a:ext cx="5179060"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CORRECTNESS</a:t>
            </a:r>
            <a:endParaRPr sz="5000">
              <a:latin typeface="Georgia"/>
              <a:cs typeface="Georgia"/>
            </a:endParaRPr>
          </a:p>
        </p:txBody>
      </p:sp>
      <p:sp>
        <p:nvSpPr>
          <p:cNvPr id="8" name="object 8"/>
          <p:cNvSpPr txBox="1"/>
          <p:nvPr/>
        </p:nvSpPr>
        <p:spPr>
          <a:xfrm>
            <a:off x="8666227" y="1918844"/>
            <a:ext cx="1468755" cy="422275"/>
          </a:xfrm>
          <a:prstGeom prst="rect">
            <a:avLst/>
          </a:prstGeom>
        </p:spPr>
        <p:txBody>
          <a:bodyPr vert="horz" wrap="square" lIns="0" tIns="13335" rIns="0" bIns="0" rtlCol="0">
            <a:spAutoFit/>
          </a:bodyPr>
          <a:lstStyle/>
          <a:p>
            <a:pPr marL="12700">
              <a:spcBef>
                <a:spcPts val="105"/>
              </a:spcBef>
            </a:pPr>
            <a:r>
              <a:rPr sz="2600" spc="-5" dirty="0">
                <a:latin typeface="Georgia"/>
                <a:cs typeface="Georgia"/>
              </a:rPr>
              <a:t>grammar,</a:t>
            </a:r>
            <a:endParaRPr sz="2600">
              <a:latin typeface="Georgia"/>
              <a:cs typeface="Georgia"/>
            </a:endParaRPr>
          </a:p>
        </p:txBody>
      </p:sp>
      <p:sp>
        <p:nvSpPr>
          <p:cNvPr id="9" name="object 9"/>
          <p:cNvSpPr txBox="1"/>
          <p:nvPr/>
        </p:nvSpPr>
        <p:spPr>
          <a:xfrm>
            <a:off x="2059941" y="1918844"/>
            <a:ext cx="6344285" cy="779145"/>
          </a:xfrm>
          <a:prstGeom prst="rect">
            <a:avLst/>
          </a:prstGeom>
        </p:spPr>
        <p:txBody>
          <a:bodyPr vert="horz" wrap="square" lIns="0" tIns="57785" rIns="0" bIns="0" rtlCol="0">
            <a:spAutoFit/>
          </a:bodyPr>
          <a:lstStyle/>
          <a:p>
            <a:pPr marL="286385" marR="5080" indent="-274320">
              <a:lnSpc>
                <a:spcPts val="2810"/>
              </a:lnSpc>
              <a:spcBef>
                <a:spcPts val="455"/>
              </a:spcBef>
              <a:tabLst>
                <a:tab pos="635635" algn="l"/>
                <a:tab pos="1388745" algn="l"/>
                <a:tab pos="2298700" algn="l"/>
                <a:tab pos="2870200" algn="l"/>
                <a:tab pos="4819650" algn="l"/>
                <a:tab pos="5347335" algn="l"/>
              </a:tabLst>
            </a:pPr>
            <a:r>
              <a:rPr sz="2600" spc="5" dirty="0">
                <a:latin typeface="Georgia"/>
                <a:cs typeface="Georgia"/>
              </a:rPr>
              <a:t>A</a:t>
            </a:r>
            <a:r>
              <a:rPr sz="2600" dirty="0">
                <a:latin typeface="Georgia"/>
                <a:cs typeface="Georgia"/>
              </a:rPr>
              <a:t>t	</a:t>
            </a:r>
            <a:r>
              <a:rPr sz="2600" spc="-5" dirty="0">
                <a:latin typeface="Georgia"/>
                <a:cs typeface="Georgia"/>
              </a:rPr>
              <a:t>th</a:t>
            </a:r>
            <a:r>
              <a:rPr sz="2600" dirty="0">
                <a:latin typeface="Georgia"/>
                <a:cs typeface="Georgia"/>
              </a:rPr>
              <a:t>e	</a:t>
            </a:r>
            <a:r>
              <a:rPr sz="2600" spc="-5" dirty="0">
                <a:latin typeface="Georgia"/>
                <a:cs typeface="Georgia"/>
              </a:rPr>
              <a:t>cor</a:t>
            </a:r>
            <a:r>
              <a:rPr sz="2600" dirty="0">
                <a:latin typeface="Georgia"/>
                <a:cs typeface="Georgia"/>
              </a:rPr>
              <a:t>e	of	</a:t>
            </a:r>
            <a:r>
              <a:rPr sz="2600" spc="-5" dirty="0">
                <a:latin typeface="Georgia"/>
                <a:cs typeface="Georgia"/>
              </a:rPr>
              <a:t>corr</a:t>
            </a:r>
            <a:r>
              <a:rPr sz="2600" spc="-20" dirty="0">
                <a:latin typeface="Georgia"/>
                <a:cs typeface="Georgia"/>
              </a:rPr>
              <a:t>e</a:t>
            </a:r>
            <a:r>
              <a:rPr sz="2600" spc="-5" dirty="0">
                <a:latin typeface="Georgia"/>
                <a:cs typeface="Georgia"/>
              </a:rPr>
              <a:t>ctne</a:t>
            </a:r>
            <a:r>
              <a:rPr sz="2600" spc="5" dirty="0">
                <a:latin typeface="Georgia"/>
                <a:cs typeface="Georgia"/>
              </a:rPr>
              <a:t>s</a:t>
            </a:r>
            <a:r>
              <a:rPr sz="2600" dirty="0">
                <a:latin typeface="Georgia"/>
                <a:cs typeface="Georgia"/>
              </a:rPr>
              <a:t>s	</a:t>
            </a:r>
            <a:r>
              <a:rPr sz="2600" spc="5" dirty="0">
                <a:latin typeface="Georgia"/>
                <a:cs typeface="Georgia"/>
              </a:rPr>
              <a:t>i</a:t>
            </a:r>
            <a:r>
              <a:rPr sz="2600" dirty="0">
                <a:latin typeface="Georgia"/>
                <a:cs typeface="Georgia"/>
              </a:rPr>
              <a:t>s	</a:t>
            </a:r>
            <a:r>
              <a:rPr sz="2600" spc="-5" dirty="0">
                <a:latin typeface="Georgia"/>
                <a:cs typeface="Georgia"/>
              </a:rPr>
              <a:t>p</a:t>
            </a:r>
            <a:r>
              <a:rPr sz="2600" spc="-15" dirty="0">
                <a:latin typeface="Georgia"/>
                <a:cs typeface="Georgia"/>
              </a:rPr>
              <a:t>r</a:t>
            </a:r>
            <a:r>
              <a:rPr sz="2600" spc="-5" dirty="0">
                <a:latin typeface="Georgia"/>
                <a:cs typeface="Georgia"/>
              </a:rPr>
              <a:t>o</a:t>
            </a:r>
            <a:r>
              <a:rPr sz="2600" spc="-15" dirty="0">
                <a:latin typeface="Georgia"/>
                <a:cs typeface="Georgia"/>
              </a:rPr>
              <a:t>p</a:t>
            </a:r>
            <a:r>
              <a:rPr sz="2600" spc="-5" dirty="0">
                <a:latin typeface="Georgia"/>
                <a:cs typeface="Georgia"/>
              </a:rPr>
              <a:t>er  </a:t>
            </a:r>
            <a:r>
              <a:rPr sz="2600" dirty="0">
                <a:latin typeface="Georgia"/>
                <a:cs typeface="Georgia"/>
              </a:rPr>
              <a:t>punctuation, and</a:t>
            </a:r>
            <a:r>
              <a:rPr sz="2600" spc="-55" dirty="0">
                <a:latin typeface="Georgia"/>
                <a:cs typeface="Georgia"/>
              </a:rPr>
              <a:t> </a:t>
            </a:r>
            <a:r>
              <a:rPr sz="2600" dirty="0">
                <a:latin typeface="Georgia"/>
                <a:cs typeface="Georgia"/>
              </a:rPr>
              <a:t>spelling.</a:t>
            </a:r>
            <a:endParaRPr sz="2600">
              <a:latin typeface="Georgia"/>
              <a:cs typeface="Georgia"/>
            </a:endParaRPr>
          </a:p>
        </p:txBody>
      </p:sp>
      <p:sp>
        <p:nvSpPr>
          <p:cNvPr id="10" name="object 10"/>
          <p:cNvSpPr txBox="1"/>
          <p:nvPr/>
        </p:nvSpPr>
        <p:spPr>
          <a:xfrm>
            <a:off x="2059941" y="2711019"/>
            <a:ext cx="8074659" cy="2800985"/>
          </a:xfrm>
          <a:prstGeom prst="rect">
            <a:avLst/>
          </a:prstGeom>
        </p:spPr>
        <p:txBody>
          <a:bodyPr vert="horz" wrap="square" lIns="0" tIns="52705" rIns="0" bIns="0" rtlCol="0">
            <a:spAutoFit/>
          </a:bodyPr>
          <a:lstStyle/>
          <a:p>
            <a:pPr marL="286385" marR="5080" indent="-274320" algn="just">
              <a:lnSpc>
                <a:spcPct val="90000"/>
              </a:lnSpc>
              <a:spcBef>
                <a:spcPts val="415"/>
              </a:spcBef>
            </a:pPr>
            <a:r>
              <a:rPr sz="2600" dirty="0">
                <a:latin typeface="Georgia"/>
                <a:cs typeface="Georgia"/>
              </a:rPr>
              <a:t>However a message </a:t>
            </a:r>
            <a:r>
              <a:rPr sz="2600" spc="-5" dirty="0">
                <a:latin typeface="Georgia"/>
                <a:cs typeface="Georgia"/>
              </a:rPr>
              <a:t>may </a:t>
            </a:r>
            <a:r>
              <a:rPr sz="2600" spc="5" dirty="0">
                <a:latin typeface="Georgia"/>
                <a:cs typeface="Georgia"/>
              </a:rPr>
              <a:t>be </a:t>
            </a:r>
            <a:r>
              <a:rPr sz="2600" dirty="0">
                <a:latin typeface="Georgia"/>
                <a:cs typeface="Georgia"/>
              </a:rPr>
              <a:t>perfect </a:t>
            </a:r>
            <a:r>
              <a:rPr sz="2600" spc="-5" dirty="0">
                <a:latin typeface="Georgia"/>
                <a:cs typeface="Georgia"/>
              </a:rPr>
              <a:t>grammatically </a:t>
            </a:r>
            <a:r>
              <a:rPr sz="2600" dirty="0">
                <a:latin typeface="Georgia"/>
                <a:cs typeface="Georgia"/>
              </a:rPr>
              <a:t>and  </a:t>
            </a:r>
            <a:r>
              <a:rPr sz="2600" spc="-5" dirty="0">
                <a:latin typeface="Georgia"/>
                <a:cs typeface="Georgia"/>
              </a:rPr>
              <a:t>mechanically </a:t>
            </a:r>
            <a:r>
              <a:rPr sz="2600" dirty="0">
                <a:latin typeface="Georgia"/>
                <a:cs typeface="Georgia"/>
              </a:rPr>
              <a:t>but </a:t>
            </a:r>
            <a:r>
              <a:rPr sz="2600" spc="-5" dirty="0">
                <a:latin typeface="Georgia"/>
                <a:cs typeface="Georgia"/>
              </a:rPr>
              <a:t>still </a:t>
            </a:r>
            <a:r>
              <a:rPr sz="2600" dirty="0">
                <a:latin typeface="Georgia"/>
                <a:cs typeface="Georgia"/>
              </a:rPr>
              <a:t>insult or </a:t>
            </a:r>
            <a:r>
              <a:rPr sz="2600" spc="-5" dirty="0">
                <a:latin typeface="Georgia"/>
                <a:cs typeface="Georgia"/>
              </a:rPr>
              <a:t>lose </a:t>
            </a:r>
            <a:r>
              <a:rPr sz="2600" dirty="0">
                <a:latin typeface="Georgia"/>
                <a:cs typeface="Georgia"/>
              </a:rPr>
              <a:t>a </a:t>
            </a:r>
            <a:r>
              <a:rPr sz="2600" spc="-5" dirty="0">
                <a:latin typeface="Georgia"/>
                <a:cs typeface="Georgia"/>
              </a:rPr>
              <a:t>customer. The  </a:t>
            </a:r>
            <a:r>
              <a:rPr sz="2600" dirty="0">
                <a:latin typeface="Georgia"/>
                <a:cs typeface="Georgia"/>
              </a:rPr>
              <a:t>correctness, </a:t>
            </a:r>
            <a:r>
              <a:rPr sz="2600" spc="-5" dirty="0">
                <a:latin typeface="Georgia"/>
                <a:cs typeface="Georgia"/>
              </a:rPr>
              <a:t>as </a:t>
            </a:r>
            <a:r>
              <a:rPr sz="2600" dirty="0">
                <a:latin typeface="Georgia"/>
                <a:cs typeface="Georgia"/>
              </a:rPr>
              <a:t>applied to </a:t>
            </a:r>
            <a:r>
              <a:rPr sz="2600" spc="-5" dirty="0">
                <a:latin typeface="Georgia"/>
                <a:cs typeface="Georgia"/>
              </a:rPr>
              <a:t>business </a:t>
            </a:r>
            <a:r>
              <a:rPr sz="2600" dirty="0">
                <a:latin typeface="Georgia"/>
                <a:cs typeface="Georgia"/>
              </a:rPr>
              <a:t>messages, also  means </a:t>
            </a:r>
            <a:r>
              <a:rPr sz="2600" spc="-5" dirty="0">
                <a:latin typeface="Georgia"/>
                <a:cs typeface="Georgia"/>
              </a:rPr>
              <a:t>the following three</a:t>
            </a:r>
            <a:r>
              <a:rPr sz="2600" spc="-20" dirty="0">
                <a:latin typeface="Georgia"/>
                <a:cs typeface="Georgia"/>
              </a:rPr>
              <a:t> </a:t>
            </a:r>
            <a:r>
              <a:rPr sz="2600" spc="-5" dirty="0">
                <a:latin typeface="Georgia"/>
                <a:cs typeface="Georgia"/>
              </a:rPr>
              <a:t>characteristics:</a:t>
            </a:r>
            <a:endParaRPr sz="2600">
              <a:latin typeface="Georgia"/>
              <a:cs typeface="Georgia"/>
            </a:endParaRPr>
          </a:p>
          <a:p>
            <a:pPr marL="287020" indent="-274320">
              <a:spcBef>
                <a:spcPts val="315"/>
              </a:spcBef>
              <a:buClr>
                <a:srgbClr val="0AD0D9"/>
              </a:buClr>
              <a:buSzPct val="94230"/>
              <a:buFont typeface="Arial"/>
              <a:buChar char=""/>
              <a:tabLst>
                <a:tab pos="287020" algn="l"/>
              </a:tabLst>
            </a:pPr>
            <a:r>
              <a:rPr sz="2600" spc="-5" dirty="0">
                <a:latin typeface="Georgia"/>
                <a:cs typeface="Georgia"/>
              </a:rPr>
              <a:t>Use the </a:t>
            </a:r>
            <a:r>
              <a:rPr sz="2600" dirty="0">
                <a:latin typeface="Georgia"/>
                <a:cs typeface="Georgia"/>
              </a:rPr>
              <a:t>right </a:t>
            </a:r>
            <a:r>
              <a:rPr sz="2600" spc="-5" dirty="0">
                <a:latin typeface="Georgia"/>
                <a:cs typeface="Georgia"/>
              </a:rPr>
              <a:t>level </a:t>
            </a:r>
            <a:r>
              <a:rPr sz="2600" dirty="0">
                <a:latin typeface="Georgia"/>
                <a:cs typeface="Georgia"/>
              </a:rPr>
              <a:t>of</a:t>
            </a:r>
            <a:r>
              <a:rPr sz="2600" spc="-15" dirty="0">
                <a:latin typeface="Georgia"/>
                <a:cs typeface="Georgia"/>
              </a:rPr>
              <a:t> </a:t>
            </a:r>
            <a:r>
              <a:rPr sz="2600" dirty="0">
                <a:latin typeface="Georgia"/>
                <a:cs typeface="Georgia"/>
              </a:rPr>
              <a:t>language.</a:t>
            </a:r>
            <a:endParaRPr sz="2600">
              <a:latin typeface="Georgia"/>
              <a:cs typeface="Georgia"/>
            </a:endParaRPr>
          </a:p>
          <a:p>
            <a:pPr marL="287020" indent="-274320">
              <a:spcBef>
                <a:spcPts val="315"/>
              </a:spcBef>
              <a:buClr>
                <a:srgbClr val="0AD0D9"/>
              </a:buClr>
              <a:buSzPct val="94230"/>
              <a:buFont typeface="Arial"/>
              <a:buChar char=""/>
              <a:tabLst>
                <a:tab pos="287020" algn="l"/>
              </a:tabLst>
            </a:pPr>
            <a:r>
              <a:rPr sz="2600" dirty="0">
                <a:latin typeface="Georgia"/>
                <a:cs typeface="Georgia"/>
              </a:rPr>
              <a:t>Check accuracy of figures, </a:t>
            </a:r>
            <a:r>
              <a:rPr sz="2600" spc="-5" dirty="0">
                <a:latin typeface="Georgia"/>
                <a:cs typeface="Georgia"/>
              </a:rPr>
              <a:t>facts, </a:t>
            </a:r>
            <a:r>
              <a:rPr sz="2600" dirty="0">
                <a:latin typeface="Georgia"/>
                <a:cs typeface="Georgia"/>
              </a:rPr>
              <a:t>and</a:t>
            </a:r>
            <a:r>
              <a:rPr sz="2600" spc="-114" dirty="0">
                <a:latin typeface="Georgia"/>
                <a:cs typeface="Georgia"/>
              </a:rPr>
              <a:t> </a:t>
            </a:r>
            <a:r>
              <a:rPr sz="2600" dirty="0">
                <a:latin typeface="Georgia"/>
                <a:cs typeface="Georgia"/>
              </a:rPr>
              <a:t>words.</a:t>
            </a:r>
            <a:endParaRPr sz="2600">
              <a:latin typeface="Georgia"/>
              <a:cs typeface="Georgia"/>
            </a:endParaRPr>
          </a:p>
          <a:p>
            <a:pPr marL="287020" indent="-274320">
              <a:spcBef>
                <a:spcPts val="310"/>
              </a:spcBef>
              <a:buClr>
                <a:srgbClr val="0AD0D9"/>
              </a:buClr>
              <a:buSzPct val="94230"/>
              <a:buFont typeface="Arial"/>
              <a:buChar char=""/>
              <a:tabLst>
                <a:tab pos="287020" algn="l"/>
              </a:tabLst>
            </a:pPr>
            <a:r>
              <a:rPr sz="2600" spc="-5" dirty="0">
                <a:latin typeface="Georgia"/>
                <a:cs typeface="Georgia"/>
              </a:rPr>
              <a:t>Maintain </a:t>
            </a:r>
            <a:r>
              <a:rPr sz="2600" dirty="0">
                <a:latin typeface="Georgia"/>
                <a:cs typeface="Georgia"/>
              </a:rPr>
              <a:t>acceptable writing</a:t>
            </a:r>
            <a:r>
              <a:rPr sz="2600" spc="-65" dirty="0">
                <a:latin typeface="Georgia"/>
                <a:cs typeface="Georgia"/>
              </a:rPr>
              <a:t> </a:t>
            </a:r>
            <a:r>
              <a:rPr sz="2600" dirty="0">
                <a:latin typeface="Georgia"/>
                <a:cs typeface="Georgia"/>
              </a:rPr>
              <a:t>mechanics.</a:t>
            </a:r>
            <a:endParaRPr sz="2600">
              <a:latin typeface="Georgia"/>
              <a:cs typeface="Georgi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1"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72"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059941" y="708405"/>
            <a:ext cx="6128385" cy="452120"/>
          </a:xfrm>
          <a:prstGeom prst="rect">
            <a:avLst/>
          </a:prstGeom>
        </p:spPr>
        <p:txBody>
          <a:bodyPr vert="horz" wrap="square" lIns="0" tIns="12065" rIns="0" bIns="0" rtlCol="0" anchor="ctr">
            <a:spAutoFit/>
          </a:bodyPr>
          <a:lstStyle/>
          <a:p>
            <a:pPr marL="12700">
              <a:lnSpc>
                <a:spcPct val="100000"/>
              </a:lnSpc>
              <a:spcBef>
                <a:spcPts val="95"/>
              </a:spcBef>
            </a:pPr>
            <a:r>
              <a:rPr sz="2650" spc="-685" dirty="0">
                <a:solidFill>
                  <a:srgbClr val="0AD0D9"/>
                </a:solidFill>
                <a:latin typeface="Arial"/>
                <a:cs typeface="Arial"/>
              </a:rPr>
              <a:t> </a:t>
            </a:r>
            <a:r>
              <a:rPr sz="2800" b="1" spc="-10" dirty="0">
                <a:latin typeface="Georgia"/>
                <a:cs typeface="Georgia"/>
              </a:rPr>
              <a:t>Use the Right </a:t>
            </a:r>
            <a:r>
              <a:rPr sz="2800" b="1" spc="-5" dirty="0">
                <a:latin typeface="Georgia"/>
                <a:cs typeface="Georgia"/>
              </a:rPr>
              <a:t>Level of  </a:t>
            </a:r>
            <a:r>
              <a:rPr sz="2800" b="1" spc="-30" dirty="0">
                <a:latin typeface="Georgia"/>
                <a:cs typeface="Georgia"/>
              </a:rPr>
              <a:t>Language</a:t>
            </a:r>
            <a:endParaRPr sz="2800">
              <a:latin typeface="Georgia"/>
              <a:cs typeface="Georgia"/>
            </a:endParaRPr>
          </a:p>
        </p:txBody>
      </p:sp>
      <p:sp>
        <p:nvSpPr>
          <p:cNvPr id="8" name="object 8"/>
          <p:cNvSpPr txBox="1"/>
          <p:nvPr/>
        </p:nvSpPr>
        <p:spPr>
          <a:xfrm>
            <a:off x="2059941" y="1209497"/>
            <a:ext cx="7903209" cy="1123950"/>
          </a:xfrm>
          <a:prstGeom prst="rect">
            <a:avLst/>
          </a:prstGeom>
        </p:spPr>
        <p:txBody>
          <a:bodyPr vert="horz" wrap="square" lIns="0" tIns="12700" rIns="0" bIns="0" rtlCol="0">
            <a:spAutoFit/>
          </a:bodyPr>
          <a:lstStyle/>
          <a:p>
            <a:pPr marL="286385" marR="5080" indent="-274320">
              <a:spcBef>
                <a:spcPts val="100"/>
              </a:spcBef>
            </a:pPr>
            <a:r>
              <a:rPr sz="2250" spc="-565" dirty="0">
                <a:solidFill>
                  <a:srgbClr val="0AD0D9"/>
                </a:solidFill>
                <a:latin typeface="Arial"/>
                <a:cs typeface="Arial"/>
              </a:rPr>
              <a:t> </a:t>
            </a:r>
            <a:r>
              <a:rPr sz="2400" dirty="0">
                <a:latin typeface="Georgia"/>
                <a:cs typeface="Georgia"/>
              </a:rPr>
              <a:t>Informal </a:t>
            </a:r>
            <a:r>
              <a:rPr sz="2400" spc="-5" dirty="0">
                <a:latin typeface="Georgia"/>
                <a:cs typeface="Georgia"/>
              </a:rPr>
              <a:t>writing </a:t>
            </a:r>
            <a:r>
              <a:rPr sz="2400" dirty="0">
                <a:latin typeface="Georgia"/>
                <a:cs typeface="Georgia"/>
              </a:rPr>
              <a:t>is more </a:t>
            </a:r>
            <a:r>
              <a:rPr sz="2400" spc="-5" dirty="0">
                <a:latin typeface="Georgia"/>
                <a:cs typeface="Georgia"/>
              </a:rPr>
              <a:t>characteristics of business  writing—even </a:t>
            </a:r>
            <a:r>
              <a:rPr sz="2400" dirty="0">
                <a:latin typeface="Georgia"/>
                <a:cs typeface="Georgia"/>
              </a:rPr>
              <a:t>more </a:t>
            </a:r>
            <a:r>
              <a:rPr sz="2400" spc="-5" dirty="0">
                <a:latin typeface="Georgia"/>
                <a:cs typeface="Georgia"/>
              </a:rPr>
              <a:t>so </a:t>
            </a:r>
            <a:r>
              <a:rPr sz="2400" dirty="0">
                <a:latin typeface="Georgia"/>
                <a:cs typeface="Georgia"/>
              </a:rPr>
              <a:t>if </a:t>
            </a:r>
            <a:r>
              <a:rPr sz="2400" spc="-5" dirty="0">
                <a:latin typeface="Georgia"/>
                <a:cs typeface="Georgia"/>
              </a:rPr>
              <a:t>that writing occurs </a:t>
            </a:r>
            <a:r>
              <a:rPr sz="2400" dirty="0">
                <a:latin typeface="Georgia"/>
                <a:cs typeface="Georgia"/>
              </a:rPr>
              <a:t>in an E-mail  </a:t>
            </a:r>
            <a:r>
              <a:rPr sz="2400" spc="-5" dirty="0">
                <a:latin typeface="Georgia"/>
                <a:cs typeface="Georgia"/>
              </a:rPr>
              <a:t>message.</a:t>
            </a:r>
            <a:endParaRPr sz="2400">
              <a:latin typeface="Georgia"/>
              <a:cs typeface="Georgia"/>
            </a:endParaRPr>
          </a:p>
        </p:txBody>
      </p:sp>
      <p:sp>
        <p:nvSpPr>
          <p:cNvPr id="9" name="object 9"/>
          <p:cNvSpPr txBox="1"/>
          <p:nvPr/>
        </p:nvSpPr>
        <p:spPr>
          <a:xfrm>
            <a:off x="2743200" y="2590801"/>
            <a:ext cx="2514600" cy="337913"/>
          </a:xfrm>
          <a:prstGeom prst="rect">
            <a:avLst/>
          </a:prstGeom>
          <a:solidFill>
            <a:srgbClr val="04607A"/>
          </a:solidFill>
        </p:spPr>
        <p:txBody>
          <a:bodyPr vert="horz" wrap="square" lIns="0" tIns="29845" rIns="0" bIns="0" rtlCol="0">
            <a:spAutoFit/>
          </a:bodyPr>
          <a:lstStyle/>
          <a:p>
            <a:pPr marL="489584">
              <a:spcBef>
                <a:spcPts val="235"/>
              </a:spcBef>
            </a:pPr>
            <a:r>
              <a:rPr sz="2000" b="1" spc="65" dirty="0">
                <a:solidFill>
                  <a:srgbClr val="FFFFFF"/>
                </a:solidFill>
                <a:latin typeface="Times New Roman"/>
                <a:cs typeface="Times New Roman"/>
              </a:rPr>
              <a:t>More</a:t>
            </a:r>
            <a:r>
              <a:rPr sz="2000" b="1" spc="-90" dirty="0">
                <a:solidFill>
                  <a:srgbClr val="FFFFFF"/>
                </a:solidFill>
                <a:latin typeface="Times New Roman"/>
                <a:cs typeface="Times New Roman"/>
              </a:rPr>
              <a:t> </a:t>
            </a:r>
            <a:r>
              <a:rPr sz="2000" b="1" spc="60" dirty="0">
                <a:solidFill>
                  <a:srgbClr val="FFFFFF"/>
                </a:solidFill>
                <a:latin typeface="Times New Roman"/>
                <a:cs typeface="Times New Roman"/>
              </a:rPr>
              <a:t>Formal</a:t>
            </a:r>
            <a:endParaRPr sz="2000">
              <a:latin typeface="Times New Roman"/>
              <a:cs typeface="Times New Roman"/>
            </a:endParaRPr>
          </a:p>
        </p:txBody>
      </p:sp>
      <p:sp>
        <p:nvSpPr>
          <p:cNvPr id="10" name="object 10"/>
          <p:cNvSpPr txBox="1"/>
          <p:nvPr/>
        </p:nvSpPr>
        <p:spPr>
          <a:xfrm>
            <a:off x="2743200" y="3200400"/>
            <a:ext cx="2514600" cy="1323340"/>
          </a:xfrm>
          <a:prstGeom prst="rect">
            <a:avLst/>
          </a:prstGeom>
          <a:solidFill>
            <a:srgbClr val="DBF5F8"/>
          </a:solidFill>
        </p:spPr>
        <p:txBody>
          <a:bodyPr vert="horz" wrap="square" lIns="0" tIns="30480" rIns="0" bIns="0" rtlCol="0">
            <a:spAutoFit/>
          </a:bodyPr>
          <a:lstStyle/>
          <a:p>
            <a:pPr marL="91440">
              <a:spcBef>
                <a:spcPts val="240"/>
              </a:spcBef>
            </a:pPr>
            <a:r>
              <a:rPr sz="2000" spc="70" dirty="0">
                <a:latin typeface="Times New Roman"/>
                <a:cs typeface="Times New Roman"/>
              </a:rPr>
              <a:t>Participate</a:t>
            </a:r>
            <a:endParaRPr sz="2000">
              <a:latin typeface="Times New Roman"/>
              <a:cs typeface="Times New Roman"/>
            </a:endParaRPr>
          </a:p>
          <a:p>
            <a:pPr marL="91440" marR="1383665">
              <a:lnSpc>
                <a:spcPts val="3600"/>
              </a:lnSpc>
              <a:spcBef>
                <a:spcPts val="315"/>
              </a:spcBef>
            </a:pPr>
            <a:r>
              <a:rPr sz="2000" spc="75" dirty="0">
                <a:latin typeface="Times New Roman"/>
                <a:cs typeface="Times New Roman"/>
              </a:rPr>
              <a:t>Procure  </a:t>
            </a:r>
            <a:r>
              <a:rPr sz="2000" spc="80" dirty="0">
                <a:latin typeface="Times New Roman"/>
                <a:cs typeface="Times New Roman"/>
              </a:rPr>
              <a:t>Ende</a:t>
            </a:r>
            <a:r>
              <a:rPr sz="2000" spc="15" dirty="0">
                <a:latin typeface="Times New Roman"/>
                <a:cs typeface="Times New Roman"/>
              </a:rPr>
              <a:t>a</a:t>
            </a:r>
            <a:r>
              <a:rPr sz="2000" spc="-80" dirty="0">
                <a:latin typeface="Times New Roman"/>
                <a:cs typeface="Times New Roman"/>
              </a:rPr>
              <a:t>v</a:t>
            </a:r>
            <a:r>
              <a:rPr sz="2000" spc="90" dirty="0">
                <a:latin typeface="Times New Roman"/>
                <a:cs typeface="Times New Roman"/>
              </a:rPr>
              <a:t>or</a:t>
            </a:r>
            <a:endParaRPr sz="2000">
              <a:latin typeface="Times New Roman"/>
              <a:cs typeface="Times New Roman"/>
            </a:endParaRPr>
          </a:p>
        </p:txBody>
      </p:sp>
      <p:sp>
        <p:nvSpPr>
          <p:cNvPr id="11" name="object 11"/>
          <p:cNvSpPr txBox="1"/>
          <p:nvPr/>
        </p:nvSpPr>
        <p:spPr>
          <a:xfrm>
            <a:off x="7010400" y="2616707"/>
            <a:ext cx="2362200" cy="337912"/>
          </a:xfrm>
          <a:prstGeom prst="rect">
            <a:avLst/>
          </a:prstGeom>
          <a:solidFill>
            <a:srgbClr val="000000"/>
          </a:solidFill>
        </p:spPr>
        <p:txBody>
          <a:bodyPr vert="horz" wrap="square" lIns="0" tIns="29844" rIns="0" bIns="0" rtlCol="0">
            <a:spAutoFit/>
          </a:bodyPr>
          <a:lstStyle/>
          <a:p>
            <a:pPr marL="467359">
              <a:spcBef>
                <a:spcPts val="234"/>
              </a:spcBef>
            </a:pPr>
            <a:r>
              <a:rPr sz="2000" b="1" spc="70" dirty="0">
                <a:solidFill>
                  <a:srgbClr val="FFFFFF"/>
                </a:solidFill>
                <a:latin typeface="Times New Roman"/>
                <a:cs typeface="Times New Roman"/>
              </a:rPr>
              <a:t>Less</a:t>
            </a:r>
            <a:r>
              <a:rPr sz="2000" b="1" spc="-85" dirty="0">
                <a:solidFill>
                  <a:srgbClr val="FFFFFF"/>
                </a:solidFill>
                <a:latin typeface="Times New Roman"/>
                <a:cs typeface="Times New Roman"/>
              </a:rPr>
              <a:t> </a:t>
            </a:r>
            <a:r>
              <a:rPr sz="2000" b="1" spc="60" dirty="0">
                <a:solidFill>
                  <a:srgbClr val="FFFFFF"/>
                </a:solidFill>
                <a:latin typeface="Times New Roman"/>
                <a:cs typeface="Times New Roman"/>
              </a:rPr>
              <a:t>Formal</a:t>
            </a:r>
            <a:endParaRPr sz="2000">
              <a:latin typeface="Times New Roman"/>
              <a:cs typeface="Times New Roman"/>
            </a:endParaRPr>
          </a:p>
        </p:txBody>
      </p:sp>
      <p:sp>
        <p:nvSpPr>
          <p:cNvPr id="12" name="object 12"/>
          <p:cNvSpPr txBox="1"/>
          <p:nvPr/>
        </p:nvSpPr>
        <p:spPr>
          <a:xfrm>
            <a:off x="7005829" y="3069336"/>
            <a:ext cx="2371725" cy="1265731"/>
          </a:xfrm>
          <a:prstGeom prst="rect">
            <a:avLst/>
          </a:prstGeom>
          <a:solidFill>
            <a:srgbClr val="DBF5F8"/>
          </a:solidFill>
        </p:spPr>
        <p:txBody>
          <a:bodyPr vert="horz" wrap="square" lIns="0" tIns="34290" rIns="0" bIns="0" rtlCol="0">
            <a:spAutoFit/>
          </a:bodyPr>
          <a:lstStyle/>
          <a:p>
            <a:pPr marL="96520">
              <a:spcBef>
                <a:spcPts val="270"/>
              </a:spcBef>
            </a:pPr>
            <a:r>
              <a:rPr sz="2000" spc="10" dirty="0">
                <a:latin typeface="Times New Roman"/>
                <a:cs typeface="Times New Roman"/>
              </a:rPr>
              <a:t>Join</a:t>
            </a:r>
            <a:endParaRPr sz="2000">
              <a:latin typeface="Times New Roman"/>
              <a:cs typeface="Times New Roman"/>
            </a:endParaRPr>
          </a:p>
          <a:p>
            <a:pPr marL="96520">
              <a:spcBef>
                <a:spcPts val="1200"/>
              </a:spcBef>
            </a:pPr>
            <a:r>
              <a:rPr sz="2000" spc="60" dirty="0">
                <a:latin typeface="Times New Roman"/>
                <a:cs typeface="Times New Roman"/>
              </a:rPr>
              <a:t>Get</a:t>
            </a:r>
            <a:endParaRPr sz="2000">
              <a:latin typeface="Times New Roman"/>
              <a:cs typeface="Times New Roman"/>
            </a:endParaRPr>
          </a:p>
          <a:p>
            <a:pPr marL="96520">
              <a:spcBef>
                <a:spcPts val="1200"/>
              </a:spcBef>
            </a:pPr>
            <a:r>
              <a:rPr sz="2000" spc="-15" dirty="0">
                <a:latin typeface="Times New Roman"/>
                <a:cs typeface="Times New Roman"/>
              </a:rPr>
              <a:t>Try</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0" y="1958467"/>
            <a:ext cx="7178040" cy="878840"/>
          </a:xfrm>
          <a:prstGeom prst="rect">
            <a:avLst/>
          </a:prstGeom>
        </p:spPr>
        <p:txBody>
          <a:bodyPr vert="horz" wrap="square" lIns="0" tIns="12065" rIns="0" bIns="0" rtlCol="0">
            <a:spAutoFit/>
          </a:bodyPr>
          <a:lstStyle/>
          <a:p>
            <a:pPr marL="286385" marR="5080" indent="-274320">
              <a:spcBef>
                <a:spcPts val="95"/>
              </a:spcBef>
            </a:pPr>
            <a:r>
              <a:rPr sz="2650" spc="-685" dirty="0">
                <a:solidFill>
                  <a:srgbClr val="0AD0D9"/>
                </a:solidFill>
                <a:latin typeface="Arial"/>
                <a:cs typeface="Arial"/>
              </a:rPr>
              <a:t> </a:t>
            </a:r>
            <a:r>
              <a:rPr sz="2800" b="1" spc="-10" dirty="0">
                <a:latin typeface="Georgia"/>
                <a:cs typeface="Georgia"/>
              </a:rPr>
              <a:t>Check </a:t>
            </a:r>
            <a:r>
              <a:rPr sz="2800" b="1" spc="-5" dirty="0">
                <a:latin typeface="Georgia"/>
                <a:cs typeface="Georgia"/>
              </a:rPr>
              <a:t>Accuracy of </a:t>
            </a:r>
            <a:r>
              <a:rPr sz="2800" b="1" spc="-10" dirty="0">
                <a:latin typeface="Georgia"/>
                <a:cs typeface="Georgia"/>
              </a:rPr>
              <a:t>Figures, </a:t>
            </a:r>
            <a:r>
              <a:rPr sz="2800" b="1" spc="-5" dirty="0">
                <a:latin typeface="Georgia"/>
                <a:cs typeface="Georgia"/>
              </a:rPr>
              <a:t>Facts,  </a:t>
            </a:r>
            <a:r>
              <a:rPr sz="2800" b="1" spc="-95" dirty="0">
                <a:latin typeface="Georgia"/>
                <a:cs typeface="Georgia"/>
              </a:rPr>
              <a:t>and</a:t>
            </a:r>
            <a:r>
              <a:rPr sz="2800" b="1" spc="-5" dirty="0">
                <a:latin typeface="Georgia"/>
                <a:cs typeface="Georgia"/>
              </a:rPr>
              <a:t> </a:t>
            </a:r>
            <a:r>
              <a:rPr sz="2800" b="1" spc="-10" dirty="0">
                <a:latin typeface="Georgia"/>
                <a:cs typeface="Georgia"/>
              </a:rPr>
              <a:t>Words</a:t>
            </a:r>
            <a:endParaRPr sz="2800">
              <a:latin typeface="Georgia"/>
              <a:cs typeface="Georgia"/>
            </a:endParaRPr>
          </a:p>
        </p:txBody>
      </p:sp>
      <p:sp>
        <p:nvSpPr>
          <p:cNvPr id="3" name="object 3"/>
          <p:cNvSpPr/>
          <p:nvPr/>
        </p:nvSpPr>
        <p:spPr>
          <a:xfrm>
            <a:off x="1882140" y="3322321"/>
            <a:ext cx="7972044" cy="6797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56459" y="3688079"/>
            <a:ext cx="5797296" cy="67970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059941" y="3398902"/>
            <a:ext cx="7515859" cy="757555"/>
          </a:xfrm>
          <a:prstGeom prst="rect">
            <a:avLst/>
          </a:prstGeom>
        </p:spPr>
        <p:txBody>
          <a:bodyPr vert="horz" wrap="square" lIns="0" tIns="12700" rIns="0" bIns="0" rtlCol="0">
            <a:spAutoFit/>
          </a:bodyPr>
          <a:lstStyle/>
          <a:p>
            <a:pPr marL="286385" marR="5080" indent="-274320">
              <a:spcBef>
                <a:spcPts val="100"/>
              </a:spcBef>
            </a:pPr>
            <a:r>
              <a:rPr sz="2400" dirty="0">
                <a:latin typeface="Georgia"/>
                <a:cs typeface="Georgia"/>
              </a:rPr>
              <a:t>A </a:t>
            </a:r>
            <a:r>
              <a:rPr sz="2400" spc="-5" dirty="0">
                <a:latin typeface="Georgia"/>
                <a:cs typeface="Georgia"/>
              </a:rPr>
              <a:t>good check of data </a:t>
            </a:r>
            <a:r>
              <a:rPr sz="2400" dirty="0">
                <a:latin typeface="Georgia"/>
                <a:cs typeface="Georgia"/>
              </a:rPr>
              <a:t>is </a:t>
            </a:r>
            <a:r>
              <a:rPr sz="2400" spc="-5" dirty="0">
                <a:latin typeface="Georgia"/>
                <a:cs typeface="Georgia"/>
              </a:rPr>
              <a:t>to have </a:t>
            </a:r>
            <a:r>
              <a:rPr sz="2400" dirty="0">
                <a:latin typeface="Georgia"/>
                <a:cs typeface="Georgia"/>
              </a:rPr>
              <a:t>another </a:t>
            </a:r>
            <a:r>
              <a:rPr sz="2400" spc="-5" dirty="0">
                <a:latin typeface="Georgia"/>
                <a:cs typeface="Georgia"/>
              </a:rPr>
              <a:t>person </a:t>
            </a:r>
            <a:r>
              <a:rPr sz="2400" dirty="0">
                <a:latin typeface="Georgia"/>
                <a:cs typeface="Georgia"/>
              </a:rPr>
              <a:t>read and  comment </a:t>
            </a:r>
            <a:r>
              <a:rPr sz="2400" spc="-5" dirty="0">
                <a:latin typeface="Georgia"/>
                <a:cs typeface="Georgia"/>
              </a:rPr>
              <a:t>on the </a:t>
            </a:r>
            <a:r>
              <a:rPr sz="2400" dirty="0">
                <a:latin typeface="Georgia"/>
                <a:cs typeface="Georgia"/>
              </a:rPr>
              <a:t>validity </a:t>
            </a:r>
            <a:r>
              <a:rPr sz="2400" spc="-5" dirty="0">
                <a:latin typeface="Georgia"/>
                <a:cs typeface="Georgia"/>
              </a:rPr>
              <a:t>of the</a:t>
            </a:r>
            <a:r>
              <a:rPr sz="2400" spc="-20" dirty="0">
                <a:latin typeface="Georgia"/>
                <a:cs typeface="Georgia"/>
              </a:rPr>
              <a:t> </a:t>
            </a:r>
            <a:r>
              <a:rPr sz="2400" dirty="0">
                <a:latin typeface="Georgia"/>
                <a:cs typeface="Georgia"/>
              </a:rPr>
              <a:t>material.</a:t>
            </a:r>
            <a:endParaRPr sz="2400">
              <a:latin typeface="Georgia"/>
              <a:cs typeface="Georgi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371600"/>
            <a:ext cx="7620000" cy="1323439"/>
          </a:xfrm>
          <a:prstGeom prst="rect">
            <a:avLst/>
          </a:prstGeom>
          <a:noFill/>
        </p:spPr>
        <p:txBody>
          <a:bodyPr wrap="square" rtlCol="0">
            <a:spAutoFit/>
          </a:bodyPr>
          <a:lstStyle/>
          <a:p>
            <a:r>
              <a:rPr lang="en-US" sz="4000" dirty="0" smtClean="0"/>
              <a:t>An assignment will be uploaded on google classroom.</a:t>
            </a:r>
            <a:endParaRPr lang="en-US" sz="4000" dirty="0"/>
          </a:p>
        </p:txBody>
      </p:sp>
    </p:spTree>
    <p:extLst>
      <p:ext uri="{BB962C8B-B14F-4D97-AF65-F5344CB8AC3E}">
        <p14:creationId xmlns:p14="http://schemas.microsoft.com/office/powerpoint/2010/main" val="1989701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16582"/>
            <a:ext cx="11049000" cy="6145272"/>
          </a:xfrm>
          <a:prstGeom prst="rect">
            <a:avLst/>
          </a:prstGeom>
        </p:spPr>
        <p:txBody>
          <a:bodyPr wrap="square">
            <a:spAutoFit/>
          </a:bodyPr>
          <a:lstStyle/>
          <a:p>
            <a:pPr marL="12700">
              <a:spcBef>
                <a:spcPts val="100"/>
              </a:spcBef>
            </a:pPr>
            <a:endParaRPr lang="en-US" sz="2400" spc="-5" dirty="0">
              <a:latin typeface="Georgia"/>
              <a:cs typeface="Georgia"/>
            </a:endParaRPr>
          </a:p>
          <a:p>
            <a:pPr marL="12700">
              <a:spcBef>
                <a:spcPts val="100"/>
              </a:spcBef>
            </a:pPr>
            <a:r>
              <a:rPr lang="en-US" sz="2400" spc="-685" dirty="0">
                <a:solidFill>
                  <a:srgbClr val="0AD0D9"/>
                </a:solidFill>
                <a:latin typeface="Arial"/>
                <a:cs typeface="Arial"/>
              </a:rPr>
              <a:t></a:t>
            </a:r>
            <a:r>
              <a:rPr lang="en-US" sz="2400" spc="-685" dirty="0">
                <a:latin typeface="Arial"/>
                <a:cs typeface="Arial"/>
              </a:rPr>
              <a:t> </a:t>
            </a:r>
            <a:r>
              <a:rPr lang="en-US" sz="2400" b="1" u="heavy" spc="120" dirty="0">
                <a:uFill>
                  <a:solidFill>
                    <a:srgbClr val="000000"/>
                  </a:solidFill>
                </a:uFill>
                <a:latin typeface="Times New Roman"/>
                <a:cs typeface="Times New Roman"/>
              </a:rPr>
              <a:t>Provide </a:t>
            </a:r>
            <a:r>
              <a:rPr lang="en-US" sz="2400" b="1" u="heavy" spc="40" dirty="0">
                <a:uFill>
                  <a:solidFill>
                    <a:srgbClr val="000000"/>
                  </a:solidFill>
                </a:uFill>
                <a:latin typeface="Times New Roman"/>
                <a:cs typeface="Times New Roman"/>
              </a:rPr>
              <a:t>All </a:t>
            </a:r>
            <a:r>
              <a:rPr lang="en-US" sz="2400" b="1" u="heavy" spc="125" dirty="0">
                <a:uFill>
                  <a:solidFill>
                    <a:srgbClr val="000000"/>
                  </a:solidFill>
                </a:uFill>
                <a:latin typeface="Times New Roman"/>
                <a:cs typeface="Times New Roman"/>
              </a:rPr>
              <a:t>Necessary </a:t>
            </a:r>
            <a:r>
              <a:rPr lang="en-US" sz="2400" b="1" u="heavy" spc="140" dirty="0">
                <a:uFill>
                  <a:solidFill>
                    <a:srgbClr val="000000"/>
                  </a:solidFill>
                </a:uFill>
                <a:latin typeface="Times New Roman"/>
                <a:cs typeface="Times New Roman"/>
              </a:rPr>
              <a:t>Information</a:t>
            </a:r>
          </a:p>
          <a:p>
            <a:pPr marL="12700">
              <a:spcBef>
                <a:spcPts val="100"/>
              </a:spcBef>
            </a:pPr>
            <a:endParaRPr lang="en-US" sz="2400" spc="-5" dirty="0">
              <a:latin typeface="Georgia"/>
              <a:cs typeface="Georgia"/>
            </a:endParaRPr>
          </a:p>
          <a:p>
            <a:pPr marL="12700">
              <a:spcBef>
                <a:spcPts val="100"/>
              </a:spcBef>
            </a:pPr>
            <a:r>
              <a:rPr lang="en-US" sz="2400" spc="-5" dirty="0">
                <a:latin typeface="Georgia"/>
                <a:cs typeface="Georgia"/>
              </a:rPr>
              <a:t>Answering the </a:t>
            </a:r>
            <a:r>
              <a:rPr lang="en-US" sz="2400" spc="-10" dirty="0">
                <a:latin typeface="Georgia"/>
                <a:cs typeface="Georgia"/>
              </a:rPr>
              <a:t>five </a:t>
            </a:r>
            <a:r>
              <a:rPr lang="en-US" sz="2400" spc="-5" dirty="0">
                <a:latin typeface="Georgia"/>
                <a:cs typeface="Georgia"/>
              </a:rPr>
              <a:t>W’s helps </a:t>
            </a:r>
            <a:r>
              <a:rPr lang="en-US" sz="2400" dirty="0">
                <a:latin typeface="Georgia"/>
                <a:cs typeface="Georgia"/>
              </a:rPr>
              <a:t>make messages </a:t>
            </a:r>
            <a:r>
              <a:rPr lang="en-US" sz="2400" spc="-5" dirty="0" smtClean="0">
                <a:latin typeface="Georgia"/>
                <a:cs typeface="Georgia"/>
              </a:rPr>
              <a:t>clear:</a:t>
            </a:r>
            <a:r>
              <a:rPr lang="en-US" sz="2400" spc="-15" dirty="0" smtClean="0">
                <a:latin typeface="Georgia"/>
                <a:cs typeface="Georgia"/>
              </a:rPr>
              <a:t> </a:t>
            </a:r>
            <a:r>
              <a:rPr lang="en-US" sz="2400" spc="-5" dirty="0" smtClean="0">
                <a:latin typeface="Georgia"/>
                <a:cs typeface="Georgia"/>
              </a:rPr>
              <a:t>Who, </a:t>
            </a:r>
            <a:r>
              <a:rPr lang="en-US" sz="2400" dirty="0" smtClean="0">
                <a:latin typeface="Georgia"/>
                <a:cs typeface="Georgia"/>
              </a:rPr>
              <a:t>What</a:t>
            </a:r>
            <a:r>
              <a:rPr lang="en-US" sz="2400" dirty="0">
                <a:latin typeface="Georgia"/>
                <a:cs typeface="Georgia"/>
              </a:rPr>
              <a:t>, When, Where, and</a:t>
            </a:r>
            <a:r>
              <a:rPr lang="en-US" sz="2400" spc="-10" dirty="0">
                <a:latin typeface="Georgia"/>
                <a:cs typeface="Georgia"/>
              </a:rPr>
              <a:t> </a:t>
            </a:r>
            <a:r>
              <a:rPr lang="en-US" sz="2400" dirty="0">
                <a:latin typeface="Georgia"/>
                <a:cs typeface="Georgia"/>
              </a:rPr>
              <a:t>Why.</a:t>
            </a:r>
          </a:p>
          <a:p>
            <a:pPr>
              <a:spcBef>
                <a:spcPts val="30"/>
              </a:spcBef>
            </a:pPr>
            <a:endParaRPr lang="en-US" sz="2400" dirty="0">
              <a:latin typeface="Times New Roman"/>
              <a:cs typeface="Times New Roman"/>
            </a:endParaRPr>
          </a:p>
          <a:p>
            <a:pPr marL="12700"/>
            <a:r>
              <a:rPr lang="en-US" sz="2400" spc="-680" dirty="0">
                <a:solidFill>
                  <a:srgbClr val="0AD0D9"/>
                </a:solidFill>
                <a:latin typeface="Arial"/>
                <a:cs typeface="Arial"/>
              </a:rPr>
              <a:t></a:t>
            </a:r>
            <a:r>
              <a:rPr lang="en-US" sz="2400" spc="-680" dirty="0">
                <a:latin typeface="Arial"/>
                <a:cs typeface="Arial"/>
              </a:rPr>
              <a:t> </a:t>
            </a:r>
            <a:r>
              <a:rPr lang="en-US" sz="2400" b="1" u="heavy" spc="-5" dirty="0">
                <a:uFill>
                  <a:solidFill>
                    <a:srgbClr val="000000"/>
                  </a:solidFill>
                </a:uFill>
                <a:latin typeface="Georgia"/>
                <a:cs typeface="Georgia"/>
              </a:rPr>
              <a:t>Answer All Questions</a:t>
            </a:r>
            <a:r>
              <a:rPr lang="en-US" sz="2400" b="1" u="heavy" spc="55" dirty="0">
                <a:uFill>
                  <a:solidFill>
                    <a:srgbClr val="000000"/>
                  </a:solidFill>
                </a:uFill>
                <a:latin typeface="Georgia"/>
                <a:cs typeface="Georgia"/>
              </a:rPr>
              <a:t> </a:t>
            </a:r>
            <a:r>
              <a:rPr lang="en-US" sz="2400" b="1" u="heavy" spc="-10" dirty="0" smtClean="0">
                <a:uFill>
                  <a:solidFill>
                    <a:srgbClr val="000000"/>
                  </a:solidFill>
                </a:uFill>
                <a:latin typeface="Georgia"/>
                <a:cs typeface="Georgia"/>
              </a:rPr>
              <a:t>Asked (W &amp; H, Implies, stated)</a:t>
            </a:r>
            <a:endParaRPr lang="en-US" sz="2400" dirty="0">
              <a:latin typeface="Georgia"/>
              <a:cs typeface="Georgia"/>
            </a:endParaRPr>
          </a:p>
          <a:p>
            <a:pPr marL="286385" marR="43815" indent="-274320">
              <a:spcBef>
                <a:spcPts val="595"/>
              </a:spcBef>
            </a:pPr>
            <a:r>
              <a:rPr lang="en-US" sz="2400" dirty="0">
                <a:latin typeface="Georgia"/>
                <a:cs typeface="Georgia"/>
              </a:rPr>
              <a:t>Look </a:t>
            </a:r>
            <a:r>
              <a:rPr lang="en-US" sz="2400" spc="-5" dirty="0">
                <a:latin typeface="Georgia"/>
                <a:cs typeface="Georgia"/>
              </a:rPr>
              <a:t>for questions: some </a:t>
            </a:r>
            <a:r>
              <a:rPr lang="en-US" sz="2400" dirty="0" smtClean="0">
                <a:latin typeface="Georgia"/>
                <a:cs typeface="Georgia"/>
              </a:rPr>
              <a:t>may appear and some are </a:t>
            </a:r>
            <a:r>
              <a:rPr lang="en-US" sz="2400" spc="-5" dirty="0">
                <a:latin typeface="Georgia"/>
                <a:cs typeface="Georgia"/>
              </a:rPr>
              <a:t>buried within </a:t>
            </a:r>
            <a:r>
              <a:rPr lang="en-US" sz="2400" dirty="0">
                <a:latin typeface="Georgia"/>
                <a:cs typeface="Georgia"/>
              </a:rPr>
              <a:t>a  </a:t>
            </a:r>
            <a:r>
              <a:rPr lang="en-US" sz="2400" spc="-5" dirty="0" smtClean="0">
                <a:latin typeface="Georgia"/>
                <a:cs typeface="Georgia"/>
              </a:rPr>
              <a:t>paragraph.</a:t>
            </a:r>
          </a:p>
          <a:p>
            <a:pPr marL="286385" marR="43815" indent="-274320">
              <a:spcBef>
                <a:spcPts val="595"/>
              </a:spcBef>
            </a:pPr>
            <a:r>
              <a:rPr lang="en-US" sz="2400" dirty="0" smtClean="0">
                <a:latin typeface="Georgia"/>
                <a:cs typeface="Georgia"/>
              </a:rPr>
              <a:t>Locate </a:t>
            </a:r>
            <a:r>
              <a:rPr lang="en-US" sz="2400" spc="-5" dirty="0">
                <a:latin typeface="Georgia"/>
                <a:cs typeface="Georgia"/>
              </a:rPr>
              <a:t>them </a:t>
            </a:r>
            <a:r>
              <a:rPr lang="en-US" sz="2400" dirty="0">
                <a:latin typeface="Georgia"/>
                <a:cs typeface="Georgia"/>
              </a:rPr>
              <a:t>and </a:t>
            </a:r>
            <a:r>
              <a:rPr lang="en-US" sz="2400" spc="-5" dirty="0">
                <a:latin typeface="Georgia"/>
                <a:cs typeface="Georgia"/>
              </a:rPr>
              <a:t>then </a:t>
            </a:r>
            <a:r>
              <a:rPr lang="en-US" sz="2400" dirty="0">
                <a:latin typeface="Georgia"/>
                <a:cs typeface="Georgia"/>
              </a:rPr>
              <a:t>answer</a:t>
            </a:r>
            <a:r>
              <a:rPr lang="en-US" sz="2400" spc="35" dirty="0">
                <a:latin typeface="Georgia"/>
                <a:cs typeface="Georgia"/>
              </a:rPr>
              <a:t> </a:t>
            </a:r>
            <a:r>
              <a:rPr lang="en-US" sz="2400" spc="-5" dirty="0">
                <a:latin typeface="Georgia"/>
                <a:cs typeface="Georgia"/>
              </a:rPr>
              <a:t>precisely.</a:t>
            </a:r>
          </a:p>
          <a:p>
            <a:pPr marL="286385" marR="43815" indent="-274320">
              <a:spcBef>
                <a:spcPts val="595"/>
              </a:spcBef>
            </a:pPr>
            <a:r>
              <a:rPr lang="en-US" sz="2400" b="1" spc="-5" dirty="0">
                <a:latin typeface="Georgia"/>
                <a:cs typeface="Georgia"/>
              </a:rPr>
              <a:t>Use five </a:t>
            </a:r>
            <a:r>
              <a:rPr lang="en-US" sz="2400" b="1" spc="-5" dirty="0" smtClean="0">
                <a:latin typeface="Georgia"/>
                <a:cs typeface="Georgia"/>
              </a:rPr>
              <a:t>W’s method </a:t>
            </a:r>
            <a:r>
              <a:rPr lang="en-US" sz="2400" spc="-5" dirty="0" smtClean="0">
                <a:latin typeface="Georgia"/>
                <a:cs typeface="Georgia"/>
              </a:rPr>
              <a:t>(for requests and announcements etc.)</a:t>
            </a:r>
            <a:endParaRPr lang="en-US" sz="2400" spc="-5" dirty="0">
              <a:latin typeface="Georgia"/>
              <a:cs typeface="Georgia"/>
            </a:endParaRPr>
          </a:p>
          <a:p>
            <a:pPr marL="286385" marR="43815" indent="-274320">
              <a:spcBef>
                <a:spcPts val="595"/>
              </a:spcBef>
            </a:pPr>
            <a:r>
              <a:rPr lang="en-US" sz="2400" dirty="0">
                <a:latin typeface="Georgia"/>
                <a:cs typeface="Georgia"/>
              </a:rPr>
              <a:t>What, where, when, why, </a:t>
            </a:r>
            <a:r>
              <a:rPr lang="en-US" sz="2400" dirty="0" smtClean="0">
                <a:latin typeface="Georgia"/>
                <a:cs typeface="Georgia"/>
              </a:rPr>
              <a:t>who and even who. </a:t>
            </a:r>
          </a:p>
          <a:p>
            <a:pPr marL="286385" marR="43815" indent="-274320">
              <a:spcBef>
                <a:spcPts val="595"/>
              </a:spcBef>
            </a:pPr>
            <a:r>
              <a:rPr lang="en-US" sz="2400" dirty="0" smtClean="0">
                <a:latin typeface="Georgia"/>
                <a:cs typeface="Georgia"/>
              </a:rPr>
              <a:t>Identify stated </a:t>
            </a:r>
            <a:r>
              <a:rPr lang="en-US" sz="2400" dirty="0">
                <a:latin typeface="Georgia"/>
                <a:cs typeface="Georgia"/>
              </a:rPr>
              <a:t>and </a:t>
            </a:r>
            <a:r>
              <a:rPr lang="en-US" sz="2400" dirty="0" smtClean="0">
                <a:latin typeface="Georgia"/>
                <a:cs typeface="Georgia"/>
              </a:rPr>
              <a:t>implied questions.</a:t>
            </a:r>
            <a:endParaRPr lang="en-US" sz="2400" dirty="0">
              <a:latin typeface="Times New Roman"/>
              <a:cs typeface="Times New Roman"/>
            </a:endParaRPr>
          </a:p>
          <a:p>
            <a:pPr marL="12700"/>
            <a:r>
              <a:rPr lang="en-US" sz="2400" b="1" u="heavy" spc="-10" dirty="0">
                <a:uFill>
                  <a:solidFill>
                    <a:srgbClr val="000000"/>
                  </a:solidFill>
                </a:uFill>
                <a:latin typeface="Georgia"/>
                <a:cs typeface="Georgia"/>
              </a:rPr>
              <a:t>Give </a:t>
            </a:r>
            <a:r>
              <a:rPr lang="en-US" sz="2400" b="1" u="heavy" spc="-5" dirty="0">
                <a:uFill>
                  <a:solidFill>
                    <a:srgbClr val="000000"/>
                  </a:solidFill>
                </a:uFill>
                <a:latin typeface="Georgia"/>
                <a:cs typeface="Georgia"/>
              </a:rPr>
              <a:t>Something </a:t>
            </a:r>
            <a:r>
              <a:rPr lang="en-US" sz="2400" b="1" u="heavy" spc="-10" dirty="0">
                <a:uFill>
                  <a:solidFill>
                    <a:srgbClr val="000000"/>
                  </a:solidFill>
                </a:uFill>
                <a:latin typeface="Georgia"/>
                <a:cs typeface="Georgia"/>
              </a:rPr>
              <a:t>Extra, When</a:t>
            </a:r>
            <a:r>
              <a:rPr lang="en-US" sz="2400" b="1" u="heavy" spc="70" dirty="0">
                <a:uFill>
                  <a:solidFill>
                    <a:srgbClr val="000000"/>
                  </a:solidFill>
                </a:uFill>
                <a:latin typeface="Georgia"/>
                <a:cs typeface="Georgia"/>
              </a:rPr>
              <a:t> </a:t>
            </a:r>
            <a:r>
              <a:rPr lang="en-US" sz="2400" b="1" u="heavy" spc="-10" dirty="0">
                <a:uFill>
                  <a:solidFill>
                    <a:srgbClr val="000000"/>
                  </a:solidFill>
                </a:uFill>
                <a:latin typeface="Georgia"/>
                <a:cs typeface="Georgia"/>
              </a:rPr>
              <a:t>Desirable</a:t>
            </a:r>
            <a:endParaRPr lang="en-US" sz="2400" dirty="0">
              <a:latin typeface="Georgia"/>
              <a:cs typeface="Georgia"/>
            </a:endParaRPr>
          </a:p>
          <a:p>
            <a:pPr marL="12700">
              <a:spcBef>
                <a:spcPts val="675"/>
              </a:spcBef>
            </a:pPr>
            <a:r>
              <a:rPr lang="en-US" sz="2400" spc="-5" dirty="0">
                <a:latin typeface="Georgia"/>
                <a:cs typeface="Georgia"/>
              </a:rPr>
              <a:t>Use your good judgment in offering</a:t>
            </a:r>
            <a:r>
              <a:rPr lang="en-US" sz="2400" spc="5" dirty="0">
                <a:latin typeface="Georgia"/>
                <a:cs typeface="Georgia"/>
              </a:rPr>
              <a:t> </a:t>
            </a:r>
            <a:r>
              <a:rPr lang="en-US" sz="2400" spc="-5" dirty="0" smtClean="0">
                <a:latin typeface="Georgia"/>
                <a:cs typeface="Georgia"/>
              </a:rPr>
              <a:t>additional</a:t>
            </a:r>
            <a:r>
              <a:rPr lang="en-US" sz="2400" dirty="0">
                <a:latin typeface="Georgia"/>
                <a:cs typeface="Georgia"/>
              </a:rPr>
              <a:t> </a:t>
            </a:r>
            <a:r>
              <a:rPr lang="en-US" sz="2400" spc="-5" dirty="0" smtClean="0">
                <a:latin typeface="Georgia"/>
                <a:cs typeface="Georgia"/>
              </a:rPr>
              <a:t>material </a:t>
            </a:r>
            <a:r>
              <a:rPr lang="en-US" sz="2400" spc="-5" dirty="0">
                <a:latin typeface="Georgia"/>
                <a:cs typeface="Georgia"/>
              </a:rPr>
              <a:t>if </a:t>
            </a:r>
            <a:r>
              <a:rPr lang="en-US" sz="2400" spc="-10" dirty="0">
                <a:latin typeface="Georgia"/>
                <a:cs typeface="Georgia"/>
              </a:rPr>
              <a:t>the </a:t>
            </a:r>
            <a:r>
              <a:rPr lang="en-US" sz="2400" spc="-5" dirty="0">
                <a:latin typeface="Georgia"/>
                <a:cs typeface="Georgia"/>
              </a:rPr>
              <a:t>sender’s message </a:t>
            </a:r>
            <a:r>
              <a:rPr lang="en-US" sz="2400" spc="-10" dirty="0" smtClean="0">
                <a:latin typeface="Georgia"/>
                <a:cs typeface="Georgia"/>
              </a:rPr>
              <a:t>is</a:t>
            </a:r>
            <a:r>
              <a:rPr lang="en-US" sz="2400" spc="120" dirty="0" smtClean="0">
                <a:latin typeface="Georgia"/>
                <a:cs typeface="Georgia"/>
              </a:rPr>
              <a:t> </a:t>
            </a:r>
            <a:r>
              <a:rPr lang="en-US" sz="2400" spc="-5" dirty="0">
                <a:latin typeface="Georgia"/>
                <a:cs typeface="Georgia"/>
              </a:rPr>
              <a:t>incomplete.</a:t>
            </a:r>
            <a:endParaRPr lang="en-US" sz="2400" dirty="0">
              <a:latin typeface="Georgia"/>
              <a:cs typeface="Georgia"/>
            </a:endParaRPr>
          </a:p>
        </p:txBody>
      </p:sp>
    </p:spTree>
    <p:extLst>
      <p:ext uri="{BB962C8B-B14F-4D97-AF65-F5344CB8AC3E}">
        <p14:creationId xmlns:p14="http://schemas.microsoft.com/office/powerpoint/2010/main" val="2484857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533400"/>
            <a:ext cx="8839200" cy="5262979"/>
          </a:xfrm>
          <a:prstGeom prst="rect">
            <a:avLst/>
          </a:prstGeom>
        </p:spPr>
        <p:txBody>
          <a:bodyPr wrap="square">
            <a:spAutoFit/>
          </a:bodyPr>
          <a:lstStyle/>
          <a:p>
            <a:r>
              <a:rPr lang="en-US" sz="2800" b="1" dirty="0"/>
              <a:t>If you want your client to book hotel accommodation for you, you should tell </a:t>
            </a:r>
            <a:r>
              <a:rPr lang="en-US" sz="2800" b="1" dirty="0" smtClean="0"/>
              <a:t>him/her </a:t>
            </a:r>
            <a:r>
              <a:rPr lang="en-US" sz="2800" b="1" dirty="0"/>
              <a:t>what your needs are, where you want it; when you want it and how you are going to pay for it </a:t>
            </a:r>
            <a:r>
              <a:rPr lang="en-US" sz="2800" b="1" dirty="0" smtClean="0"/>
              <a:t>etc.</a:t>
            </a:r>
          </a:p>
          <a:p>
            <a:r>
              <a:rPr lang="en-US" sz="2800" b="1" dirty="0"/>
              <a:t>W</a:t>
            </a:r>
            <a:r>
              <a:rPr lang="en-US" sz="2800" b="1" dirty="0" smtClean="0"/>
              <a:t>hen </a:t>
            </a:r>
            <a:r>
              <a:rPr lang="en-US" sz="2800" b="1" dirty="0"/>
              <a:t>you tell your subordinate to go to the </a:t>
            </a:r>
            <a:r>
              <a:rPr lang="en-US" sz="2800" b="1" dirty="0" smtClean="0"/>
              <a:t>airport </a:t>
            </a:r>
            <a:r>
              <a:rPr lang="en-US" sz="2800" b="1" dirty="0"/>
              <a:t>to receive someone, you should tell him at what time, who the person to be received is and where he should be taken to etc. This is completeness</a:t>
            </a:r>
            <a:r>
              <a:rPr lang="en-US" sz="2800" b="1" dirty="0" smtClean="0"/>
              <a:t>.</a:t>
            </a:r>
          </a:p>
          <a:p>
            <a:r>
              <a:rPr lang="en-US" sz="2800" b="1" dirty="0" smtClean="0">
                <a:solidFill>
                  <a:srgbClr val="111111"/>
                </a:solidFill>
                <a:latin typeface="Georgia" panose="02040502050405020303" pitchFamily="18" charset="0"/>
              </a:rPr>
              <a:t>Completeness </a:t>
            </a:r>
            <a:r>
              <a:rPr lang="en-US" sz="2800" b="1" dirty="0">
                <a:solidFill>
                  <a:srgbClr val="111111"/>
                </a:solidFill>
                <a:latin typeface="Georgia" panose="02040502050405020303" pitchFamily="18" charset="0"/>
              </a:rPr>
              <a:t>prevents the need for further communication, amending, elaborating and expounding (explaining) the first one and thus saves time and resource.</a:t>
            </a:r>
            <a:endParaRPr lang="en-US" sz="2800" b="1" dirty="0"/>
          </a:p>
        </p:txBody>
      </p:sp>
    </p:spTree>
    <p:extLst>
      <p:ext uri="{BB962C8B-B14F-4D97-AF65-F5344CB8AC3E}">
        <p14:creationId xmlns:p14="http://schemas.microsoft.com/office/powerpoint/2010/main" val="4133472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200" y="457200"/>
            <a:ext cx="2362200" cy="646331"/>
          </a:xfrm>
          <a:prstGeom prst="rect">
            <a:avLst/>
          </a:prstGeom>
          <a:noFill/>
        </p:spPr>
        <p:txBody>
          <a:bodyPr wrap="square" rtlCol="0">
            <a:spAutoFit/>
          </a:bodyPr>
          <a:lstStyle/>
          <a:p>
            <a:r>
              <a:rPr lang="en-US" sz="3600" b="1" dirty="0" smtClean="0"/>
              <a:t>EXAMPLES</a:t>
            </a:r>
            <a:endParaRPr lang="en-US" sz="3600" b="1" dirty="0"/>
          </a:p>
        </p:txBody>
      </p:sp>
      <p:sp>
        <p:nvSpPr>
          <p:cNvPr id="3" name="Rectangle 2"/>
          <p:cNvSpPr/>
          <p:nvPr/>
        </p:nvSpPr>
        <p:spPr>
          <a:xfrm>
            <a:off x="533400" y="1103531"/>
            <a:ext cx="11201400" cy="5293757"/>
          </a:xfrm>
          <a:prstGeom prst="rect">
            <a:avLst/>
          </a:prstGeom>
        </p:spPr>
        <p:txBody>
          <a:bodyPr wrap="square">
            <a:spAutoFit/>
          </a:bodyPr>
          <a:lstStyle/>
          <a:p>
            <a:r>
              <a:rPr lang="en-US" sz="2600" dirty="0" smtClean="0">
                <a:solidFill>
                  <a:srgbClr val="111111"/>
                </a:solidFill>
                <a:latin typeface="Georgia" panose="02040502050405020303" pitchFamily="18" charset="0"/>
              </a:rPr>
              <a:t>Incomplete:</a:t>
            </a:r>
          </a:p>
          <a:p>
            <a:r>
              <a:rPr lang="en-US" sz="2600" dirty="0" smtClean="0">
                <a:solidFill>
                  <a:srgbClr val="111111"/>
                </a:solidFill>
                <a:latin typeface="Georgia" panose="02040502050405020303" pitchFamily="18" charset="0"/>
              </a:rPr>
              <a:t>1</a:t>
            </a:r>
            <a:r>
              <a:rPr lang="en-US" sz="2600" dirty="0">
                <a:solidFill>
                  <a:srgbClr val="111111"/>
                </a:solidFill>
                <a:latin typeface="Georgia" panose="02040502050405020303" pitchFamily="18" charset="0"/>
              </a:rPr>
              <a:t>. </a:t>
            </a:r>
            <a:r>
              <a:rPr lang="en-US" sz="2600" dirty="0" smtClean="0">
                <a:solidFill>
                  <a:srgbClr val="111111"/>
                </a:solidFill>
                <a:latin typeface="Georgia" panose="02040502050405020303" pitchFamily="18" charset="0"/>
              </a:rPr>
              <a:t> </a:t>
            </a:r>
            <a:r>
              <a:rPr lang="en-US" sz="2600" dirty="0">
                <a:solidFill>
                  <a:srgbClr val="111111"/>
                </a:solidFill>
                <a:latin typeface="Georgia" panose="02040502050405020303" pitchFamily="18" charset="0"/>
              </a:rPr>
              <a:t>I did not receive any response for the complaint I </a:t>
            </a:r>
            <a:r>
              <a:rPr lang="en-US" sz="2600" dirty="0" smtClean="0">
                <a:solidFill>
                  <a:srgbClr val="111111"/>
                </a:solidFill>
                <a:latin typeface="Georgia" panose="02040502050405020303" pitchFamily="18" charset="0"/>
              </a:rPr>
              <a:t>lodged.</a:t>
            </a:r>
          </a:p>
          <a:p>
            <a:r>
              <a:rPr lang="en-US" sz="2600" dirty="0" smtClean="0">
                <a:solidFill>
                  <a:srgbClr val="111111"/>
                </a:solidFill>
                <a:latin typeface="Georgia" panose="02040502050405020303" pitchFamily="18" charset="0"/>
              </a:rPr>
              <a:t>Complete:</a:t>
            </a:r>
            <a:endParaRPr lang="en-US" sz="2600" dirty="0">
              <a:solidFill>
                <a:srgbClr val="111111"/>
              </a:solidFill>
              <a:latin typeface="Georgia" panose="02040502050405020303" pitchFamily="18" charset="0"/>
            </a:endParaRPr>
          </a:p>
          <a:p>
            <a:r>
              <a:rPr lang="en-US" sz="2600" dirty="0">
                <a:solidFill>
                  <a:srgbClr val="111111"/>
                </a:solidFill>
                <a:latin typeface="Georgia" panose="02040502050405020303" pitchFamily="18" charset="0"/>
              </a:rPr>
              <a:t>I made a complaint to the Branch Manager on June 23, 2003 on the inordinate delay at the cash counter. Can I get a response?</a:t>
            </a:r>
          </a:p>
          <a:p>
            <a:r>
              <a:rPr lang="en-US" sz="2600" dirty="0" smtClean="0">
                <a:solidFill>
                  <a:srgbClr val="111111"/>
                </a:solidFill>
                <a:latin typeface="Georgia" panose="02040502050405020303" pitchFamily="18" charset="0"/>
              </a:rPr>
              <a:t>Incomplete;</a:t>
            </a:r>
          </a:p>
          <a:p>
            <a:r>
              <a:rPr lang="en-US" sz="2600" dirty="0" smtClean="0">
                <a:solidFill>
                  <a:srgbClr val="111111"/>
                </a:solidFill>
                <a:latin typeface="Georgia" panose="02040502050405020303" pitchFamily="18" charset="0"/>
              </a:rPr>
              <a:t>2</a:t>
            </a:r>
            <a:r>
              <a:rPr lang="en-US" sz="2600" dirty="0">
                <a:solidFill>
                  <a:srgbClr val="111111"/>
                </a:solidFill>
                <a:latin typeface="Georgia" panose="02040502050405020303" pitchFamily="18" charset="0"/>
              </a:rPr>
              <a:t>.  I want a room booked </a:t>
            </a:r>
            <a:r>
              <a:rPr lang="en-US" sz="2600" dirty="0" smtClean="0">
                <a:solidFill>
                  <a:srgbClr val="111111"/>
                </a:solidFill>
                <a:latin typeface="Georgia" panose="02040502050405020303" pitchFamily="18" charset="0"/>
              </a:rPr>
              <a:t>at </a:t>
            </a:r>
            <a:r>
              <a:rPr lang="en-US" sz="2600" dirty="0">
                <a:solidFill>
                  <a:srgbClr val="111111"/>
                </a:solidFill>
                <a:latin typeface="Georgia" panose="02040502050405020303" pitchFamily="18" charset="0"/>
              </a:rPr>
              <a:t>your hotel for three days in the first week of the month of </a:t>
            </a:r>
            <a:r>
              <a:rPr lang="en-US" sz="2600" dirty="0" smtClean="0">
                <a:solidFill>
                  <a:srgbClr val="111111"/>
                </a:solidFill>
                <a:latin typeface="Georgia" panose="02040502050405020303" pitchFamily="18" charset="0"/>
              </a:rPr>
              <a:t>July.</a:t>
            </a:r>
            <a:endParaRPr lang="en-US" sz="2600" dirty="0">
              <a:solidFill>
                <a:srgbClr val="111111"/>
              </a:solidFill>
              <a:latin typeface="Georgia" panose="02040502050405020303" pitchFamily="18" charset="0"/>
            </a:endParaRPr>
          </a:p>
          <a:p>
            <a:r>
              <a:rPr lang="en-US" sz="2600" dirty="0" smtClean="0">
                <a:solidFill>
                  <a:srgbClr val="111111"/>
                </a:solidFill>
                <a:latin typeface="Georgia" panose="02040502050405020303" pitchFamily="18" charset="0"/>
              </a:rPr>
              <a:t>Complete;</a:t>
            </a:r>
          </a:p>
          <a:p>
            <a:r>
              <a:rPr lang="en-US" sz="2600" dirty="0" smtClean="0">
                <a:solidFill>
                  <a:srgbClr val="111111"/>
                </a:solidFill>
                <a:latin typeface="Georgia" panose="02040502050405020303" pitchFamily="18" charset="0"/>
              </a:rPr>
              <a:t>I </a:t>
            </a:r>
            <a:r>
              <a:rPr lang="en-US" sz="2600" dirty="0">
                <a:solidFill>
                  <a:srgbClr val="111111"/>
                </a:solidFill>
                <a:latin typeface="Georgia" panose="02040502050405020303" pitchFamily="18" charset="0"/>
              </a:rPr>
              <a:t>will be arriving on July 3rd morning by Pandora Express. I want a single room accommodation for </a:t>
            </a:r>
            <a:r>
              <a:rPr lang="en-US" sz="2600" dirty="0" smtClean="0">
                <a:solidFill>
                  <a:srgbClr val="111111"/>
                </a:solidFill>
                <a:latin typeface="Georgia" panose="02040502050405020303" pitchFamily="18" charset="0"/>
              </a:rPr>
              <a:t>three </a:t>
            </a:r>
            <a:r>
              <a:rPr lang="en-US" sz="2600" dirty="0">
                <a:solidFill>
                  <a:srgbClr val="111111"/>
                </a:solidFill>
                <a:latin typeface="Georgia" panose="02040502050405020303" pitchFamily="18" charset="0"/>
              </a:rPr>
              <a:t>days from 3rd morning. I want a room with attached toilet, running hot water facility and telephone (if available). Kindly do the booking in my name.</a:t>
            </a:r>
            <a:endParaRPr lang="en-US" sz="2600" i="0" dirty="0">
              <a:solidFill>
                <a:srgbClr val="111111"/>
              </a:solidFill>
              <a:effectLst/>
              <a:latin typeface="Georgia" panose="02040502050405020303" pitchFamily="18" charset="0"/>
            </a:endParaRPr>
          </a:p>
        </p:txBody>
      </p:sp>
    </p:spTree>
    <p:extLst>
      <p:ext uri="{BB962C8B-B14F-4D97-AF65-F5344CB8AC3E}">
        <p14:creationId xmlns:p14="http://schemas.microsoft.com/office/powerpoint/2010/main" val="3685749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12845"/>
            <a:ext cx="10287000" cy="5847755"/>
          </a:xfrm>
          <a:prstGeom prst="rect">
            <a:avLst/>
          </a:prstGeom>
        </p:spPr>
        <p:txBody>
          <a:bodyPr wrap="square">
            <a:spAutoFit/>
          </a:bodyPr>
          <a:lstStyle/>
          <a:p>
            <a:pPr fontAlgn="base"/>
            <a:r>
              <a:rPr lang="en-US" sz="2200" b="1" dirty="0">
                <a:solidFill>
                  <a:srgbClr val="222222"/>
                </a:solidFill>
                <a:latin typeface="inherit"/>
              </a:rPr>
              <a:t>Bad example:</a:t>
            </a:r>
            <a:endParaRPr lang="en-US" sz="2200" dirty="0">
              <a:solidFill>
                <a:srgbClr val="222222"/>
              </a:solidFill>
              <a:latin typeface="montserrat"/>
            </a:endParaRPr>
          </a:p>
          <a:p>
            <a:pPr fontAlgn="base"/>
            <a:r>
              <a:rPr lang="en-US" sz="2200" dirty="0">
                <a:solidFill>
                  <a:srgbClr val="222222"/>
                </a:solidFill>
                <a:latin typeface="montserrat"/>
              </a:rPr>
              <a:t>Hi all,</a:t>
            </a:r>
          </a:p>
          <a:p>
            <a:pPr fontAlgn="base"/>
            <a:r>
              <a:rPr lang="en-US" sz="2200" dirty="0">
                <a:solidFill>
                  <a:srgbClr val="222222"/>
                </a:solidFill>
                <a:latin typeface="montserrat"/>
              </a:rPr>
              <a:t>Let us meet tomorrow to discuss the product launch event. Please be there on time.</a:t>
            </a:r>
          </a:p>
          <a:p>
            <a:pPr fontAlgn="base"/>
            <a:r>
              <a:rPr lang="en-US" sz="2200" dirty="0">
                <a:solidFill>
                  <a:srgbClr val="222222"/>
                </a:solidFill>
                <a:latin typeface="montserrat"/>
              </a:rPr>
              <a:t>Thanks</a:t>
            </a:r>
            <a:br>
              <a:rPr lang="en-US" sz="2200" dirty="0">
                <a:solidFill>
                  <a:srgbClr val="222222"/>
                </a:solidFill>
                <a:latin typeface="montserrat"/>
              </a:rPr>
            </a:br>
            <a:r>
              <a:rPr lang="en-US" sz="2200" dirty="0" smtClean="0">
                <a:solidFill>
                  <a:srgbClr val="222222"/>
                </a:solidFill>
                <a:latin typeface="montserrat"/>
              </a:rPr>
              <a:t>A.B.C.</a:t>
            </a:r>
          </a:p>
          <a:p>
            <a:pPr fontAlgn="base"/>
            <a:r>
              <a:rPr lang="en-US" sz="2200" b="1" dirty="0">
                <a:solidFill>
                  <a:srgbClr val="222222"/>
                </a:solidFill>
                <a:latin typeface="montserrat"/>
              </a:rPr>
              <a:t>(</a:t>
            </a:r>
            <a:r>
              <a:rPr lang="en-US" sz="2200" b="1" dirty="0" smtClean="0">
                <a:solidFill>
                  <a:srgbClr val="222222"/>
                </a:solidFill>
                <a:latin typeface="montserrat"/>
              </a:rPr>
              <a:t>There </a:t>
            </a:r>
            <a:r>
              <a:rPr lang="en-US" sz="2200" b="1" dirty="0">
                <a:solidFill>
                  <a:srgbClr val="222222"/>
                </a:solidFill>
                <a:latin typeface="montserrat"/>
              </a:rPr>
              <a:t>is no mention of the time of the meeting scheduled for, or the location, neither is there any set agenda. The recipients of the email would have to write back or call back to Chris to </a:t>
            </a:r>
            <a:r>
              <a:rPr lang="en-US" sz="2200" b="1" dirty="0" smtClean="0">
                <a:solidFill>
                  <a:srgbClr val="222222"/>
                </a:solidFill>
                <a:latin typeface="montserrat"/>
              </a:rPr>
              <a:t>clarify).</a:t>
            </a:r>
            <a:endParaRPr lang="en-US" sz="2200" b="1" dirty="0">
              <a:solidFill>
                <a:srgbClr val="222222"/>
              </a:solidFill>
              <a:latin typeface="montserrat"/>
            </a:endParaRPr>
          </a:p>
          <a:p>
            <a:pPr fontAlgn="base"/>
            <a:r>
              <a:rPr lang="en-US" sz="2200" b="1" dirty="0">
                <a:solidFill>
                  <a:srgbClr val="222222"/>
                </a:solidFill>
                <a:latin typeface="inherit"/>
              </a:rPr>
              <a:t>Good example:</a:t>
            </a:r>
            <a:endParaRPr lang="en-US" sz="2200" dirty="0">
              <a:solidFill>
                <a:srgbClr val="222222"/>
              </a:solidFill>
              <a:latin typeface="montserrat"/>
            </a:endParaRPr>
          </a:p>
          <a:p>
            <a:pPr fontAlgn="base"/>
            <a:r>
              <a:rPr lang="en-US" sz="2200" dirty="0">
                <a:solidFill>
                  <a:srgbClr val="222222"/>
                </a:solidFill>
                <a:latin typeface="montserrat"/>
              </a:rPr>
              <a:t>The best way to have written this email is:</a:t>
            </a:r>
          </a:p>
          <a:p>
            <a:pPr fontAlgn="base"/>
            <a:r>
              <a:rPr lang="en-US" sz="2200" dirty="0">
                <a:solidFill>
                  <a:srgbClr val="222222"/>
                </a:solidFill>
                <a:latin typeface="montserrat"/>
              </a:rPr>
              <a:t>Hi all,</a:t>
            </a:r>
          </a:p>
          <a:p>
            <a:pPr fontAlgn="base"/>
            <a:r>
              <a:rPr lang="en-US" sz="2200" dirty="0">
                <a:solidFill>
                  <a:srgbClr val="222222"/>
                </a:solidFill>
                <a:latin typeface="montserrat"/>
              </a:rPr>
              <a:t>Let us meet tomorrow at 11am at Conference room 3 to discuss the product launch event. We will have to decide the keynote speakers and complete the event invite draft tomorrow. Please be there on time.</a:t>
            </a:r>
          </a:p>
          <a:p>
            <a:pPr fontAlgn="base"/>
            <a:r>
              <a:rPr lang="en-US" sz="2200" dirty="0">
                <a:solidFill>
                  <a:srgbClr val="222222"/>
                </a:solidFill>
                <a:latin typeface="montserrat"/>
              </a:rPr>
              <a:t>Thanks</a:t>
            </a:r>
            <a:br>
              <a:rPr lang="en-US" sz="2200" dirty="0">
                <a:solidFill>
                  <a:srgbClr val="222222"/>
                </a:solidFill>
                <a:latin typeface="montserrat"/>
              </a:rPr>
            </a:br>
            <a:r>
              <a:rPr lang="en-US" sz="2200" dirty="0" smtClean="0">
                <a:solidFill>
                  <a:srgbClr val="222222"/>
                </a:solidFill>
                <a:latin typeface="montserrat"/>
              </a:rPr>
              <a:t>A.B.C.</a:t>
            </a:r>
            <a:endParaRPr lang="en-US" sz="2200" dirty="0">
              <a:solidFill>
                <a:srgbClr val="222222"/>
              </a:solidFill>
              <a:latin typeface="montserrat"/>
            </a:endParaRPr>
          </a:p>
        </p:txBody>
      </p:sp>
    </p:spTree>
    <p:extLst>
      <p:ext uri="{BB962C8B-B14F-4D97-AF65-F5344CB8AC3E}">
        <p14:creationId xmlns:p14="http://schemas.microsoft.com/office/powerpoint/2010/main" val="975856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777874"/>
          </a:xfrm>
        </p:spPr>
        <p:txBody>
          <a:bodyPr>
            <a:normAutofit/>
          </a:bodyPr>
          <a:lstStyle/>
          <a:p>
            <a:pPr algn="ctr"/>
            <a:r>
              <a:rPr lang="en-US" sz="3600" dirty="0">
                <a:latin typeface="Arial"/>
                <a:cs typeface="Arial"/>
              </a:rPr>
              <a:t>COMPLETENESS: EXERCISE</a:t>
            </a:r>
            <a:endParaRPr lang="en-US" dirty="0"/>
          </a:p>
        </p:txBody>
      </p:sp>
      <p:sp>
        <p:nvSpPr>
          <p:cNvPr id="3" name="Content Placeholder 2"/>
          <p:cNvSpPr>
            <a:spLocks noGrp="1"/>
          </p:cNvSpPr>
          <p:nvPr>
            <p:ph idx="1"/>
          </p:nvPr>
        </p:nvSpPr>
        <p:spPr>
          <a:xfrm>
            <a:off x="762000" y="1371600"/>
            <a:ext cx="10744200" cy="4351338"/>
          </a:xfrm>
        </p:spPr>
        <p:txBody>
          <a:bodyPr>
            <a:normAutofit fontScale="92500"/>
          </a:bodyPr>
          <a:lstStyle/>
          <a:p>
            <a:pPr marL="0" indent="0">
              <a:buNone/>
            </a:pPr>
            <a:r>
              <a:rPr lang="en-US" dirty="0" smtClean="0"/>
              <a:t>Use five W,s method to complete the given tasks. </a:t>
            </a:r>
          </a:p>
          <a:p>
            <a:r>
              <a:rPr lang="en-US" dirty="0" smtClean="0"/>
              <a:t>Task 1.</a:t>
            </a:r>
          </a:p>
          <a:p>
            <a:r>
              <a:rPr lang="en-US" dirty="0" smtClean="0"/>
              <a:t>Write an email to the admin officer of the ABC Banquet to reserve it for your brother`s marriage. Keep in mind the requirements of completeness while requesting. </a:t>
            </a:r>
          </a:p>
          <a:p>
            <a:endParaRPr lang="en-US" dirty="0"/>
          </a:p>
          <a:p>
            <a:r>
              <a:rPr lang="en-US" dirty="0" smtClean="0"/>
              <a:t>Task 2</a:t>
            </a:r>
          </a:p>
          <a:p>
            <a:r>
              <a:rPr lang="en-US" dirty="0" smtClean="0"/>
              <a:t>Write an email to request/order merchandise (goods) for your ABC mart.  </a:t>
            </a:r>
            <a:r>
              <a:rPr lang="en-US" dirty="0"/>
              <a:t>(</a:t>
            </a:r>
            <a:r>
              <a:rPr lang="en-US" dirty="0" smtClean="0"/>
              <a:t>Mention when you need it, how and when it </a:t>
            </a:r>
            <a:r>
              <a:rPr lang="en-US" dirty="0"/>
              <a:t>w</a:t>
            </a:r>
            <a:r>
              <a:rPr lang="en-US" dirty="0" smtClean="0"/>
              <a:t>ould be transported and to whom it  would be delivered and how the payment will be made)</a:t>
            </a:r>
            <a:endParaRPr lang="en-US" dirty="0"/>
          </a:p>
        </p:txBody>
      </p:sp>
    </p:spTree>
    <p:extLst>
      <p:ext uri="{BB962C8B-B14F-4D97-AF65-F5344CB8AC3E}">
        <p14:creationId xmlns:p14="http://schemas.microsoft.com/office/powerpoint/2010/main" val="2884327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1132</TotalTime>
  <Words>2607</Words>
  <Application>Microsoft Office PowerPoint</Application>
  <PresentationFormat>Widescreen</PresentationFormat>
  <Paragraphs>359</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Calibri Light</vt:lpstr>
      <vt:lpstr>Georgia</vt:lpstr>
      <vt:lpstr>inherit</vt:lpstr>
      <vt:lpstr>montserrat</vt:lpstr>
      <vt:lpstr>Times New Roman</vt:lpstr>
      <vt:lpstr>Trebuchet MS</vt:lpstr>
      <vt:lpstr>Wingdings</vt:lpstr>
      <vt:lpstr>Office Theme</vt:lpstr>
      <vt:lpstr>PowerPoint Presentation</vt:lpstr>
      <vt:lpstr>The Seven C’s of Effective  Communication</vt:lpstr>
      <vt:lpstr>THE SEVEN C’s</vt:lpstr>
      <vt:lpstr>COMPLETENESS</vt:lpstr>
      <vt:lpstr>PowerPoint Presentation</vt:lpstr>
      <vt:lpstr>PowerPoint Presentation</vt:lpstr>
      <vt:lpstr>PowerPoint Presentation</vt:lpstr>
      <vt:lpstr>PowerPoint Presentation</vt:lpstr>
      <vt:lpstr>COMPLETENESS: EXERCISE</vt:lpstr>
      <vt:lpstr>COMPLETENESS</vt:lpstr>
      <vt:lpstr>CONCISENESS</vt:lpstr>
      <vt:lpstr>Eliminate Wordy Expressions</vt:lpstr>
      <vt:lpstr>Include Only Relevant Material</vt:lpstr>
      <vt:lpstr>Include Only Relevant Material</vt:lpstr>
      <vt:lpstr>Avoid Unnecessary Repetition  Use a shorter name after you have mentioned the long  one once. Instead of the “North Central Company,” use  “North Central”</vt:lpstr>
      <vt:lpstr>PowerPoint Presentation</vt:lpstr>
      <vt:lpstr>PowerPoint Presentation</vt:lpstr>
      <vt:lpstr>Exercise</vt:lpstr>
      <vt:lpstr>Exercise</vt:lpstr>
      <vt:lpstr>PowerPoint Presentation</vt:lpstr>
      <vt:lpstr>CONSIDERATION</vt:lpstr>
      <vt:lpstr>Focus on “You” Instead of “I” or  “We”</vt:lpstr>
      <vt:lpstr>Show Audience Benefit or  Interest in the Receiver</vt:lpstr>
      <vt:lpstr>Exercise</vt:lpstr>
      <vt:lpstr>Emphasize positive,  pleasant facts.</vt:lpstr>
      <vt:lpstr>CONCRETENESS</vt:lpstr>
      <vt:lpstr>CONCRETENESS The following guidelines should help you compose  concrete, convincing message;</vt:lpstr>
      <vt:lpstr>Use Specific Facts and  Figures  It is desirable to be precise and concrete in  both written and oral business communication.  Avoid vagueness.  Commercialese (Business Jargon), cliché now. </vt:lpstr>
      <vt:lpstr>PowerPoint Presentation</vt:lpstr>
      <vt:lpstr>PowerPoint Presentation</vt:lpstr>
      <vt:lpstr>PowerPoint Presentation</vt:lpstr>
      <vt:lpstr>Exercise</vt:lpstr>
      <vt:lpstr>Exercise</vt:lpstr>
      <vt:lpstr>CLARITY</vt:lpstr>
      <vt:lpstr>Choose Precise, Concrete, and  Familiar Words</vt:lpstr>
      <vt:lpstr>PowerPoint Presentation</vt:lpstr>
      <vt:lpstr>Construct Effective Sentences  and Paragraphs</vt:lpstr>
      <vt:lpstr>COURTESY</vt:lpstr>
      <vt:lpstr>Be Sincerely Tactful, Thoughtful,  and Appreciative</vt:lpstr>
      <vt:lpstr>PowerPoint Presentation</vt:lpstr>
      <vt:lpstr>Choose Nondiscriminatory  Expressions</vt:lpstr>
      <vt:lpstr>Exercise</vt:lpstr>
      <vt:lpstr>Exercise</vt:lpstr>
      <vt:lpstr>Exercise  You guys should all be concerned about the issue.</vt:lpstr>
      <vt:lpstr>CORRECTNESS</vt:lpstr>
      <vt:lpstr> Use the Right Level of  Language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Cs of Communication</dc:title>
  <dc:creator>nazia</dc:creator>
  <cp:lastModifiedBy>Javed Iqbal</cp:lastModifiedBy>
  <cp:revision>58</cp:revision>
  <dcterms:created xsi:type="dcterms:W3CDTF">2019-01-22T10:09:03Z</dcterms:created>
  <dcterms:modified xsi:type="dcterms:W3CDTF">2020-01-28T06:53:32Z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2019-01-18T00:00:00Z</vt:filetime>
  </property>
  <property fmtid="{D5CDD505-2E9C-101B-9397-08002B2CF9AE}" pid="3" name="Creator">
    <vt:lpwstr>Microsoft® PowerPoint® 2013</vt:lpwstr>
  </property>
  <property fmtid="{D5CDD505-2E9C-101B-9397-08002B2CF9AE}" pid="4" name="LastSaved">
    <vt:filetime>2019-01-22T00:00:00Z</vt:filetime>
  </property>
</Properties>
</file>