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74" r:id="rId8"/>
    <p:sldId id="262" r:id="rId9"/>
    <p:sldId id="269" r:id="rId10"/>
    <p:sldId id="265" r:id="rId11"/>
    <p:sldId id="264" r:id="rId12"/>
    <p:sldId id="271" r:id="rId13"/>
    <p:sldId id="272" r:id="rId14"/>
    <p:sldId id="273" r:id="rId15"/>
    <p:sldId id="267" r:id="rId16"/>
    <p:sldId id="299" r:id="rId17"/>
    <p:sldId id="301" r:id="rId18"/>
    <p:sldId id="270" r:id="rId19"/>
    <p:sldId id="285" r:id="rId20"/>
    <p:sldId id="277" r:id="rId21"/>
    <p:sldId id="287" r:id="rId22"/>
    <p:sldId id="284" r:id="rId23"/>
    <p:sldId id="278" r:id="rId24"/>
    <p:sldId id="281" r:id="rId25"/>
    <p:sldId id="280" r:id="rId26"/>
    <p:sldId id="282" r:id="rId27"/>
    <p:sldId id="288" r:id="rId28"/>
    <p:sldId id="291" r:id="rId29"/>
    <p:sldId id="289" r:id="rId30"/>
    <p:sldId id="290" r:id="rId31"/>
    <p:sldId id="292" r:id="rId32"/>
    <p:sldId id="304" r:id="rId33"/>
    <p:sldId id="305" r:id="rId34"/>
    <p:sldId id="306" r:id="rId35"/>
    <p:sldId id="307" r:id="rId36"/>
    <p:sldId id="308" r:id="rId37"/>
    <p:sldId id="293" r:id="rId38"/>
    <p:sldId id="294" r:id="rId39"/>
    <p:sldId id="302" r:id="rId40"/>
    <p:sldId id="295" r:id="rId41"/>
    <p:sldId id="300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meetings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2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64" y="215721"/>
            <a:ext cx="11075831" cy="65295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8187" y="769562"/>
            <a:ext cx="669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1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37456" y="769563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2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40946" y="861896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3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39142" y="864282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4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7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133082"/>
            <a:ext cx="11741239" cy="17214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ucida Calligraphy" panose="03010101010101010101" pitchFamily="66" charset="0"/>
              </a:rPr>
              <a:t>Four </a:t>
            </a:r>
            <a:r>
              <a:rPr lang="en-US" dirty="0" smtClean="0">
                <a:latin typeface="Lucida Calligraphy" panose="03010101010101010101" pitchFamily="66" charset="0"/>
              </a:rPr>
              <a:t>STEPS</a:t>
            </a:r>
            <a:r>
              <a:rPr lang="en-US" dirty="0" smtClean="0">
                <a:latin typeface="Lucida Calligraphy" panose="03010101010101010101" pitchFamily="66" charset="0"/>
              </a:rPr>
              <a:t> </a:t>
            </a:r>
            <a:r>
              <a:rPr lang="en-US" dirty="0">
                <a:latin typeface="Lucida Calligraphy" panose="03010101010101010101" pitchFamily="66" charset="0"/>
              </a:rPr>
              <a:t>of Solving problems through Scientific or reflective thinking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8258" y="1764406"/>
            <a:ext cx="1188290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u="sng" dirty="0" smtClean="0">
                <a:latin typeface="Helvetica Neue"/>
              </a:rPr>
              <a:t>Background analysis. </a:t>
            </a:r>
          </a:p>
          <a:p>
            <a:r>
              <a:rPr lang="en-US" sz="2800" dirty="0"/>
              <a:t>State the problem or question in an affirmative </a:t>
            </a:r>
            <a:r>
              <a:rPr lang="en-US" sz="2800" dirty="0" smtClean="0"/>
              <a:t>tone i.e. what should be our procedure in dismissing personnel from their position?</a:t>
            </a:r>
          </a:p>
          <a:p>
            <a:endParaRPr lang="en-US" sz="2800" dirty="0"/>
          </a:p>
          <a:p>
            <a:r>
              <a:rPr lang="en-US" sz="2800" dirty="0" smtClean="0"/>
              <a:t> </a:t>
            </a:r>
            <a:r>
              <a:rPr lang="en-US" sz="2800" dirty="0"/>
              <a:t>D</a:t>
            </a:r>
            <a:r>
              <a:rPr lang="en-US" sz="2800" dirty="0" smtClean="0"/>
              <a:t>efine </a:t>
            </a:r>
            <a:r>
              <a:rPr lang="en-US" sz="2800" dirty="0"/>
              <a:t>and limit the </a:t>
            </a:r>
            <a:r>
              <a:rPr lang="en-US" sz="2800" dirty="0" smtClean="0"/>
              <a:t>problem. Questions need definition i.e. By personnel we mean only those </a:t>
            </a:r>
            <a:r>
              <a:rPr lang="en-US" sz="2800" dirty="0" smtClean="0"/>
              <a:t>employees </a:t>
            </a:r>
            <a:r>
              <a:rPr lang="en-US" sz="2800" dirty="0" smtClean="0"/>
              <a:t>…</a:t>
            </a:r>
          </a:p>
          <a:p>
            <a:endParaRPr lang="en-US" sz="2800" dirty="0"/>
          </a:p>
          <a:p>
            <a:r>
              <a:rPr lang="en-US" sz="2800" dirty="0" smtClean="0"/>
              <a:t>Collect </a:t>
            </a:r>
            <a:r>
              <a:rPr lang="en-US" sz="2800" dirty="0"/>
              <a:t>facts on the history of the </a:t>
            </a:r>
            <a:r>
              <a:rPr lang="en-US" sz="2800" dirty="0" smtClean="0"/>
              <a:t>problem. Ask several questions about the problem. How, what when, can we? How others?</a:t>
            </a:r>
          </a:p>
          <a:p>
            <a:endParaRPr lang="en-US" sz="2800" dirty="0"/>
          </a:p>
          <a:p>
            <a:r>
              <a:rPr lang="en-US" sz="2800" dirty="0" smtClean="0"/>
              <a:t>Background information pays way for solution discovery.</a:t>
            </a:r>
          </a:p>
        </p:txBody>
      </p:sp>
    </p:spTree>
    <p:extLst>
      <p:ext uri="{BB962C8B-B14F-4D97-AF65-F5344CB8AC3E}">
        <p14:creationId xmlns:p14="http://schemas.microsoft.com/office/powerpoint/2010/main" val="10142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133083"/>
            <a:ext cx="11882907" cy="114192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ucida Calligraphy" panose="03010101010101010101" pitchFamily="66" charset="0"/>
              </a:rPr>
              <a:t>Four steps of Solving problems through Scientific or reflective thinking 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425" y="1275009"/>
            <a:ext cx="1188290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Helvetica Neue"/>
              </a:rPr>
              <a:t>2. Solution discovery: </a:t>
            </a:r>
            <a:r>
              <a:rPr lang="en-US" sz="2400" dirty="0" smtClean="0">
                <a:latin typeface="Helvetica Neue"/>
              </a:rPr>
              <a:t> (establishing tentative solutions on a problem)</a:t>
            </a:r>
          </a:p>
          <a:p>
            <a:endParaRPr lang="en-US" sz="2400" dirty="0">
              <a:latin typeface="Helvetica Neue"/>
            </a:endParaRPr>
          </a:p>
          <a:p>
            <a:r>
              <a:rPr lang="en-US" sz="2800" u="sng" dirty="0"/>
              <a:t>Establish </a:t>
            </a:r>
            <a:r>
              <a:rPr lang="en-US" sz="2800" u="sng" dirty="0" smtClean="0"/>
              <a:t>Criteria </a:t>
            </a:r>
            <a:r>
              <a:rPr lang="en-US" sz="2800" dirty="0" smtClean="0"/>
              <a:t>i.e. solutions should hold: Fairness, workability, acceptability, positive, maximum returns, favorable cost, adequate etc. </a:t>
            </a:r>
          </a:p>
          <a:p>
            <a:endParaRPr lang="en-US" sz="2800" dirty="0"/>
          </a:p>
          <a:p>
            <a:r>
              <a:rPr lang="en-US" sz="2800" u="sng" dirty="0" smtClean="0"/>
              <a:t>List </a:t>
            </a:r>
            <a:r>
              <a:rPr lang="en-US" sz="2800" u="sng" dirty="0"/>
              <a:t>possible solutions through </a:t>
            </a:r>
            <a:r>
              <a:rPr lang="en-US" sz="2800" u="sng" dirty="0" smtClean="0"/>
              <a:t>brainstorming</a:t>
            </a:r>
            <a:r>
              <a:rPr lang="en-US" sz="2800" dirty="0" smtClean="0"/>
              <a:t>. No criticism on any idea posed. </a:t>
            </a:r>
          </a:p>
          <a:p>
            <a:r>
              <a:rPr lang="en-US" sz="2800" dirty="0" smtClean="0">
                <a:latin typeface="Helvetica Neue"/>
              </a:rPr>
              <a:t>I.e. what should be the policy for drugs in workplace?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Helvetica Neue"/>
              </a:rPr>
              <a:t>Consent forms during requirement.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Helvetica Neue"/>
              </a:rPr>
              <a:t> </a:t>
            </a:r>
            <a:r>
              <a:rPr lang="en-US" sz="2800" dirty="0" smtClean="0">
                <a:latin typeface="Helvetica Neue"/>
              </a:rPr>
              <a:t>convey messages in written and spoken.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Helvetica Neue"/>
              </a:rPr>
              <a:t>Drug rehabilitation programs.</a:t>
            </a:r>
            <a:endParaRPr lang="en-US" sz="2800" dirty="0">
              <a:latin typeface="Helvetica Neue"/>
            </a:endParaRP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5897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133083"/>
            <a:ext cx="11882907" cy="114192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ucida Calligraphy" panose="03010101010101010101" pitchFamily="66" charset="0"/>
              </a:rPr>
              <a:t>Four steps of Solving problems through Scientific or reflective thinking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425" y="1275009"/>
            <a:ext cx="1188290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Helvetica Neue"/>
              </a:rPr>
              <a:t>3. Solution Analysis </a:t>
            </a:r>
            <a:endParaRPr lang="en-US" sz="2800" b="1" u="sng" dirty="0" smtClean="0">
              <a:latin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 Neue"/>
              </a:rPr>
              <a:t>Evaluate all suggestions in the light of criteria.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Work </a:t>
            </a:r>
            <a:r>
              <a:rPr lang="en-US" sz="2800" dirty="0"/>
              <a:t>on the pros and cons of all </a:t>
            </a:r>
            <a:r>
              <a:rPr lang="en-US" sz="2800" dirty="0" smtClean="0"/>
              <a:t>the </a:t>
            </a:r>
            <a:r>
              <a:rPr lang="en-US" sz="2800" dirty="0"/>
              <a:t>solutions </a:t>
            </a:r>
            <a:r>
              <a:rPr lang="en-US" sz="2800" dirty="0" smtClean="0"/>
              <a:t>listed.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 </a:t>
            </a:r>
            <a:r>
              <a:rPr lang="en-US" sz="2800" dirty="0"/>
              <a:t>rational </a:t>
            </a:r>
            <a:r>
              <a:rPr lang="en-US" sz="2800" dirty="0" smtClean="0"/>
              <a:t>approach- whether the solution will work or not?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Helvetica Neue"/>
            </a:endParaRPr>
          </a:p>
          <a:p>
            <a:r>
              <a:rPr lang="en-US" sz="2800" dirty="0" smtClean="0">
                <a:latin typeface="Helvetica Neue"/>
              </a:rPr>
              <a:t>Using this, you may reach to tentative solutions, new solution, or combined parts of several solutions. </a:t>
            </a:r>
          </a:p>
          <a:p>
            <a:r>
              <a:rPr lang="en-US" sz="2800" dirty="0" smtClean="0">
                <a:latin typeface="Helvetica Neue"/>
              </a:rPr>
              <a:t>Arriving to a solution is vital in this phase.</a:t>
            </a:r>
          </a:p>
          <a:p>
            <a:r>
              <a:rPr lang="en-US" sz="2800" dirty="0" smtClean="0">
                <a:latin typeface="Helvetica Neue"/>
              </a:rPr>
              <a:t>As questions: What will be the consequence in future/on others? Dangers? Ne problems? Will all causes be removed? Criteria? </a:t>
            </a:r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3011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583844"/>
            <a:ext cx="11882907" cy="114192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ucida Calligraphy" panose="03010101010101010101" pitchFamily="66" charset="0"/>
              </a:rPr>
              <a:t>Four steps of Solving problems through Scientific or reflective thinking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3031" y="2537139"/>
            <a:ext cx="1188290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Helvetica Neue"/>
              </a:rPr>
              <a:t>4. Choice of </a:t>
            </a:r>
            <a:r>
              <a:rPr lang="en-US" sz="2800" b="1" u="sng" dirty="0" smtClean="0">
                <a:latin typeface="Helvetica Neue"/>
              </a:rPr>
              <a:t>Action</a:t>
            </a:r>
          </a:p>
          <a:p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is the execution </a:t>
            </a:r>
            <a:r>
              <a:rPr lang="en-US" sz="2800" dirty="0" smtClean="0"/>
              <a:t>phase. </a:t>
            </a:r>
            <a:r>
              <a:rPr lang="en-US" sz="2800" dirty="0"/>
              <a:t>W</a:t>
            </a:r>
            <a:r>
              <a:rPr lang="en-US" sz="2800" dirty="0" smtClean="0"/>
              <a:t>e </a:t>
            </a:r>
            <a:r>
              <a:rPr lang="en-US" sz="2800" dirty="0"/>
              <a:t>keep in mind timelines and costs </a:t>
            </a:r>
            <a:r>
              <a:rPr lang="en-US" sz="2800" dirty="0" smtClean="0"/>
              <a:t>involved. </a:t>
            </a:r>
            <a:r>
              <a:rPr lang="en-US" sz="2800" dirty="0">
                <a:latin typeface="Helvetica Neue"/>
              </a:rPr>
              <a:t>Action is taken if it meets criteria, cost, time schedule etc. </a:t>
            </a:r>
          </a:p>
          <a:p>
            <a:endParaRPr lang="en-US" sz="2800" dirty="0"/>
          </a:p>
          <a:p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360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28034" y="196850"/>
            <a:ext cx="1099855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4400" dirty="0">
                <a:latin typeface="Franklin Gothic Book" panose="020B0503020102020204" pitchFamily="34" charset="0"/>
              </a:rPr>
              <a:t>Elements of Good Meetings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28034" y="5029397"/>
            <a:ext cx="11809926" cy="103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50000"/>
              </a:spcBef>
            </a:pPr>
            <a:r>
              <a:rPr lang="en-US" altLang="en-US" sz="2800" i="1" dirty="0">
                <a:latin typeface="Franklin Gothic Book" panose="020B0503020102020204" pitchFamily="34" charset="0"/>
              </a:rPr>
              <a:t>In good meetings, people nod in agreement;</a:t>
            </a:r>
          </a:p>
          <a:p>
            <a:pPr eaLnBrk="0" hangingPunct="0">
              <a:lnSpc>
                <a:spcPct val="85000"/>
              </a:lnSpc>
              <a:spcBef>
                <a:spcPct val="50000"/>
              </a:spcBef>
            </a:pPr>
            <a:r>
              <a:rPr lang="en-US" altLang="en-US" sz="2800" i="1" dirty="0">
                <a:latin typeface="Franklin Gothic Book" panose="020B0503020102020204" pitchFamily="34" charset="0"/>
              </a:rPr>
              <a:t>in poor meetings, people just nod.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34851" y="1228227"/>
            <a:ext cx="1001564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971550" lvl="1" indent="-514350">
              <a:buAutoNum type="arabicPeriod"/>
            </a:pPr>
            <a:r>
              <a:rPr lang="en-US" altLang="en-US" sz="2800" b="1" dirty="0" smtClean="0">
                <a:latin typeface="Franklin Gothic Book" panose="020B0503020102020204" pitchFamily="34" charset="0"/>
              </a:rPr>
              <a:t>Planning and preparation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 smtClean="0">
                <a:cs typeface="Arial" panose="020B0604020202020204" pitchFamily="34" charset="0"/>
              </a:rPr>
              <a:t>Decide on Format </a:t>
            </a:r>
            <a:r>
              <a:rPr lang="en-US" sz="2800" i="1" dirty="0" smtClean="0">
                <a:cs typeface="Arial" panose="020B0604020202020204" pitchFamily="34" charset="0"/>
              </a:rPr>
              <a:t>(</a:t>
            </a:r>
            <a:r>
              <a:rPr lang="en-US" sz="2800" i="1" dirty="0"/>
              <a:t>Face to </a:t>
            </a:r>
            <a:r>
              <a:rPr lang="en-US" sz="2800" i="1" dirty="0" smtClean="0"/>
              <a:t>face, Electronic, or Combination)</a:t>
            </a:r>
            <a:endParaRPr lang="en-US" sz="2800" i="1" dirty="0" smtClean="0"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>
                <a:cs typeface="Arial" panose="020B0604020202020204" pitchFamily="34" charset="0"/>
              </a:rPr>
              <a:t>D</a:t>
            </a:r>
            <a:r>
              <a:rPr lang="en-US" sz="2800" dirty="0" smtClean="0">
                <a:cs typeface="Arial" panose="020B0604020202020204" pitchFamily="34" charset="0"/>
              </a:rPr>
              <a:t>etermine purpose </a:t>
            </a:r>
            <a:r>
              <a:rPr lang="en-US" sz="2800" i="1" dirty="0" smtClean="0">
                <a:cs typeface="Arial" panose="020B0604020202020204" pitchFamily="34" charset="0"/>
              </a:rPr>
              <a:t>(to determine, decide, ask) </a:t>
            </a:r>
            <a:r>
              <a:rPr lang="en-US" sz="2800" dirty="0" smtClean="0">
                <a:cs typeface="Arial" panose="020B0604020202020204" pitchFamily="34" charset="0"/>
              </a:rPr>
              <a:t>and crate </a:t>
            </a:r>
          </a:p>
          <a:p>
            <a:pPr marL="457200" lvl="1" indent="0"/>
            <a:r>
              <a:rPr lang="en-US" sz="2800" dirty="0" smtClean="0">
                <a:cs typeface="Arial" panose="020B0604020202020204" pitchFamily="34" charset="0"/>
              </a:rPr>
              <a:t>Agenda</a:t>
            </a:r>
          </a:p>
          <a:p>
            <a:pPr marL="457200" lvl="1" indent="0"/>
            <a:r>
              <a:rPr lang="en-US" sz="2800" dirty="0" smtClean="0">
                <a:cs typeface="Arial" panose="020B0604020202020204" pitchFamily="34" charset="0"/>
              </a:rPr>
              <a:t>d)  Announcement-what, where, when, why)</a:t>
            </a:r>
          </a:p>
          <a:p>
            <a:pPr marL="457200" lvl="1" indent="0"/>
            <a:r>
              <a:rPr lang="en-US" sz="2800" dirty="0" smtClean="0">
                <a:cs typeface="Arial" panose="020B0604020202020204" pitchFamily="34" charset="0"/>
              </a:rPr>
              <a:t>e)  Logistical/physical arrangements and its rechecking</a:t>
            </a:r>
            <a:endParaRPr lang="en-US" sz="2800" dirty="0">
              <a:latin typeface="Franklin Gothic Book" panose="020B0503020102020204" pitchFamily="34" charset="0"/>
            </a:endParaRPr>
          </a:p>
          <a:p>
            <a:pPr marL="457200" lvl="1" indent="0"/>
            <a:r>
              <a:rPr lang="en-US" altLang="en-US" sz="2800" dirty="0" smtClean="0">
                <a:latin typeface="Franklin Gothic Book" panose="020B0503020102020204" pitchFamily="34" charset="0"/>
              </a:rPr>
              <a:t>2. Minutes of the meeting</a:t>
            </a:r>
          </a:p>
          <a:p>
            <a:pPr marL="457200" lvl="1" indent="0"/>
            <a:r>
              <a:rPr lang="en-US" altLang="en-US" sz="2800" dirty="0" smtClean="0">
                <a:latin typeface="Franklin Gothic Book" panose="020B0503020102020204" pitchFamily="34" charset="0"/>
              </a:rPr>
              <a:t>3. Effective follow-ups and feedback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8458200" y="63246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9563100" y="1228227"/>
            <a:ext cx="965200" cy="3539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 rot="5400000">
            <a:off x="8267700" y="2392630"/>
            <a:ext cx="5422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4000" b="1" dirty="0" smtClean="0">
                <a:latin typeface="Franklin Gothic Book" panose="020B0503020102020204" pitchFamily="34" charset="0"/>
              </a:rPr>
              <a:t>Responsibilities </a:t>
            </a:r>
            <a:r>
              <a:rPr lang="en-US" altLang="en-US" sz="4000" b="1" dirty="0">
                <a:latin typeface="Franklin Gothic Book" panose="020B0503020102020204" pitchFamily="34" charset="0"/>
              </a:rPr>
              <a:t>of </a:t>
            </a:r>
            <a:r>
              <a:rPr lang="en-US" altLang="en-US" sz="4000" b="1" dirty="0" smtClean="0">
                <a:latin typeface="Franklin Gothic Book" panose="020B0503020102020204" pitchFamily="34" charset="0"/>
              </a:rPr>
              <a:t>chairperson/authority</a:t>
            </a:r>
            <a:r>
              <a:rPr lang="en-US" altLang="en-US" sz="4000" b="1" dirty="0">
                <a:latin typeface="Franklin Gothic Book" panose="020B05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647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23" y="352023"/>
            <a:ext cx="10131425" cy="98738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Chairperson’s Tasks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739078"/>
              </p:ext>
            </p:extLst>
          </p:nvPr>
        </p:nvGraphicFramePr>
        <p:xfrm>
          <a:off x="428223" y="1609859"/>
          <a:ext cx="10673365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8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8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5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961">
                <a:tc>
                  <a:txBody>
                    <a:bodyPr/>
                    <a:lstStyle/>
                    <a:p>
                      <a:r>
                        <a:rPr lang="en-US" altLang="en-US" sz="3200" dirty="0" smtClean="0"/>
                        <a:t>Pre-Meeting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3200" dirty="0" smtClean="0"/>
                        <a:t>During the Meeting </a:t>
                      </a:r>
                      <a:endParaRPr 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3200" dirty="0" smtClean="0"/>
                        <a:t>Post-Meeting </a:t>
                      </a:r>
                      <a:endParaRPr lang="en-US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2421">
                <a:tc>
                  <a:txBody>
                    <a:bodyPr/>
                    <a:lstStyle/>
                    <a:p>
                      <a:pPr marL="514350" indent="-514350">
                        <a:buAutoNum type="arabicPeriod"/>
                      </a:pPr>
                      <a:r>
                        <a:rPr lang="en-US" altLang="en-US" sz="3200" dirty="0" smtClean="0"/>
                        <a:t>Plan the meeting</a:t>
                      </a:r>
                    </a:p>
                    <a:p>
                      <a:pPr marL="514350" indent="-514350">
                        <a:buAutoNum type="arabicPeriod"/>
                      </a:pPr>
                      <a:r>
                        <a:rPr lang="en-US" altLang="en-US" sz="3200" dirty="0" smtClean="0"/>
                        <a:t>Notify members</a:t>
                      </a:r>
                    </a:p>
                    <a:p>
                      <a:pPr marL="514350" indent="-514350">
                        <a:buAutoNum type="arabicPeriod"/>
                      </a:pPr>
                      <a:r>
                        <a:rPr lang="en-US" altLang="en-US" sz="3200" dirty="0" smtClean="0"/>
                        <a:t>Distribute materials</a:t>
                      </a:r>
                    </a:p>
                    <a:p>
                      <a:pPr marL="514350" indent="-514350">
                        <a:buAutoNum type="arabicPeriod"/>
                      </a:pPr>
                      <a:r>
                        <a:rPr lang="en-US" altLang="en-US" sz="3200" dirty="0" smtClean="0"/>
                        <a:t>Remind members</a:t>
                      </a:r>
                    </a:p>
                    <a:p>
                      <a:pPr marL="514350" indent="-514350">
                        <a:buAutoNum type="arabicPeriod"/>
                      </a:pPr>
                      <a:r>
                        <a:rPr lang="en-US" altLang="en-US" sz="3200" dirty="0" smtClean="0"/>
                        <a:t>Prepare for 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>
                        <a:buAutoNum type="arabicPeriod"/>
                      </a:pPr>
                      <a:r>
                        <a:rPr lang="en-US" sz="3200" dirty="0" smtClean="0"/>
                        <a:t>Begin on time</a:t>
                      </a:r>
                    </a:p>
                    <a:p>
                      <a:pPr marL="514350" indent="-514350">
                        <a:buAutoNum type="arabicPeriod"/>
                      </a:pPr>
                      <a:r>
                        <a:rPr lang="en-US" sz="3200" dirty="0" smtClean="0"/>
                        <a:t>Delegate minutes </a:t>
                      </a:r>
                    </a:p>
                    <a:p>
                      <a:pPr marL="514350" indent="-514350">
                        <a:buAutoNum type="arabicPeriod"/>
                      </a:pPr>
                      <a:r>
                        <a:rPr lang="en-US" sz="3200" dirty="0" smtClean="0"/>
                        <a:t>Follow the agenda</a:t>
                      </a:r>
                    </a:p>
                    <a:p>
                      <a:pPr marL="514350" indent="-514350">
                        <a:buAutoNum type="arabicPeriod"/>
                      </a:pPr>
                      <a:r>
                        <a:rPr lang="en-US" sz="3200" dirty="0" smtClean="0"/>
                        <a:t>Facilitate the discussion</a:t>
                      </a:r>
                    </a:p>
                    <a:p>
                      <a:pPr marL="514350" indent="-514350">
                        <a:buAutoNum type="arabicPeriod"/>
                      </a:pPr>
                      <a:r>
                        <a:rPr lang="en-US" sz="3200" dirty="0" smtClean="0"/>
                        <a:t>Provide closure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>
                        <a:buAutoNum type="arabicPeriod"/>
                      </a:pPr>
                      <a:r>
                        <a:rPr lang="en-US" sz="3200" dirty="0" smtClean="0"/>
                        <a:t>Evaluate the meeting </a:t>
                      </a:r>
                    </a:p>
                    <a:p>
                      <a:pPr marL="514350" indent="-514350">
                        <a:buAutoNum type="arabicPeriod"/>
                      </a:pPr>
                      <a:r>
                        <a:rPr lang="en-US" sz="3200" dirty="0" smtClean="0"/>
                        <a:t>Distribute the minutes</a:t>
                      </a:r>
                    </a:p>
                    <a:p>
                      <a:pPr marL="514350" indent="-514350">
                        <a:buAutoNum type="arabicPeriod"/>
                      </a:pPr>
                      <a:r>
                        <a:rPr lang="en-US" sz="3200" dirty="0" smtClean="0"/>
                        <a:t>Monitor assigned tasks</a:t>
                      </a:r>
                    </a:p>
                    <a:p>
                      <a:pPr marL="514350" indent="-514350">
                        <a:buAutoNum type="arabicPeriod"/>
                      </a:pPr>
                      <a:r>
                        <a:rPr lang="en-US" sz="3200" dirty="0" smtClean="0"/>
                        <a:t>Follow ups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9" y="231820"/>
            <a:ext cx="10856890" cy="620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0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44" y="0"/>
            <a:ext cx="10131425" cy="785611"/>
          </a:xfrm>
        </p:spPr>
        <p:txBody>
          <a:bodyPr/>
          <a:lstStyle/>
          <a:p>
            <a:r>
              <a:rPr lang="en-US" dirty="0" smtClean="0"/>
              <a:t>Planning.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1668" y="687828"/>
            <a:ext cx="116425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GillSans"/>
              </a:rPr>
              <a:t>Meetings can go wrong in many ways</a:t>
            </a:r>
            <a:r>
              <a:rPr lang="en-US" sz="2400" dirty="0">
                <a:latin typeface="GillSans"/>
              </a:rPr>
              <a:t>. For example, they may deal with </a:t>
            </a:r>
            <a:r>
              <a:rPr lang="en-US" sz="2400" dirty="0" smtClean="0">
                <a:latin typeface="GillSans"/>
              </a:rPr>
              <a:t>trivial issues, </a:t>
            </a:r>
            <a:r>
              <a:rPr lang="en-US" sz="2400" dirty="0">
                <a:latin typeface="GillSans"/>
              </a:rPr>
              <a:t>or fail to deal with a major </a:t>
            </a:r>
            <a:r>
              <a:rPr lang="en-US" sz="2400" dirty="0" smtClean="0">
                <a:latin typeface="GillSans"/>
              </a:rPr>
              <a:t>issue for many reasons. They can be irrelevant, unfocussed, badly chaired, boring, long, digressed, and fail to reach conclusions. </a:t>
            </a:r>
          </a:p>
          <a:p>
            <a:endParaRPr lang="en-US" sz="2400" dirty="0">
              <a:latin typeface="GillSans"/>
            </a:endParaRPr>
          </a:p>
          <a:p>
            <a:r>
              <a:rPr lang="en-US" sz="2400" b="1" u="sng" dirty="0"/>
              <a:t>C</a:t>
            </a:r>
            <a:r>
              <a:rPr lang="en-US" sz="2400" b="1" u="sng" dirty="0" smtClean="0"/>
              <a:t>areful preparation</a:t>
            </a:r>
            <a:r>
              <a:rPr lang="en-US" sz="2400" b="1" u="sng" dirty="0"/>
              <a:t> </a:t>
            </a:r>
            <a:r>
              <a:rPr lang="en-US" sz="2400" b="1" u="sng" dirty="0" smtClean="0"/>
              <a:t>can solve these problems. For that, consider the following.</a:t>
            </a:r>
            <a:endParaRPr lang="en-US" sz="2400" b="1" u="sng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 smtClean="0"/>
              <a:t>what is the purpose?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Who </a:t>
            </a:r>
            <a:r>
              <a:rPr lang="en-US" sz="2400" dirty="0"/>
              <a:t>should attend the meeting</a:t>
            </a:r>
            <a:r>
              <a:rPr lang="en-US" sz="2400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dirty="0"/>
              <a:t>When and where will the meeting be </a:t>
            </a:r>
            <a:r>
              <a:rPr lang="en-US" sz="2400" dirty="0" smtClean="0"/>
              <a:t>held?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What </a:t>
            </a:r>
            <a:r>
              <a:rPr lang="en-US" sz="2400" dirty="0"/>
              <a:t>information should participants receive in </a:t>
            </a:r>
            <a:r>
              <a:rPr lang="en-US" sz="2400" dirty="0" smtClean="0"/>
              <a:t>advance?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What </a:t>
            </a:r>
            <a:r>
              <a:rPr lang="en-US" sz="2400" dirty="0"/>
              <a:t>will be your role in the </a:t>
            </a:r>
            <a:r>
              <a:rPr lang="en-US" sz="2400" dirty="0" smtClean="0"/>
              <a:t>meeting?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Who </a:t>
            </a:r>
            <a:r>
              <a:rPr lang="en-US" sz="2400" dirty="0"/>
              <a:t>will be affected by the outcome and so needs to be </a:t>
            </a:r>
            <a:r>
              <a:rPr lang="en-US" sz="2400" dirty="0" smtClean="0"/>
              <a:t>consulted?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Who </a:t>
            </a:r>
            <a:r>
              <a:rPr lang="en-US" sz="2400" dirty="0"/>
              <a:t>can supply any relevant </a:t>
            </a:r>
            <a:r>
              <a:rPr lang="en-US" sz="2400" dirty="0" smtClean="0"/>
              <a:t>information?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Who </a:t>
            </a:r>
            <a:r>
              <a:rPr lang="en-US" sz="2400" dirty="0"/>
              <a:t>can play a vital role in taking any follow-up action</a:t>
            </a:r>
            <a:r>
              <a:rPr lang="en-US" sz="2400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Decide when and where of the meeting?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639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25003" y="245772"/>
            <a:ext cx="11041487" cy="914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latin typeface="Franklin Gothic Book" panose="020B0503020102020204" pitchFamily="34" charset="0"/>
              </a:rPr>
              <a:t>efficiently </a:t>
            </a:r>
            <a:r>
              <a:rPr lang="en-US" altLang="en-US" dirty="0">
                <a:latin typeface="Franklin Gothic Book" panose="020B0503020102020204" pitchFamily="34" charset="0"/>
              </a:rPr>
              <a:t>conducting the meeting (Roles of chairperson).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839" y="1545464"/>
            <a:ext cx="9677400" cy="1596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/>
              <a:t>For an effective leader, knowing </a:t>
            </a:r>
            <a:r>
              <a:rPr lang="en-US" altLang="en-US" sz="2800" b="1" dirty="0"/>
              <a:t>three kinds of leadership </a:t>
            </a:r>
            <a:r>
              <a:rPr lang="en-US" altLang="en-US" sz="2800" dirty="0"/>
              <a:t>before, during and after the meeting. </a:t>
            </a:r>
          </a:p>
          <a:p>
            <a:pPr marL="0" indent="0">
              <a:buNone/>
            </a:pPr>
            <a:endParaRPr lang="en-US" altLang="en-US" sz="2800" dirty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9600" y="6324600"/>
            <a:ext cx="2895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6273"/>
              </p:ext>
            </p:extLst>
          </p:nvPr>
        </p:nvGraphicFramePr>
        <p:xfrm>
          <a:off x="539839" y="2742127"/>
          <a:ext cx="11424634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2150">
                  <a:extLst>
                    <a:ext uri="{9D8B030D-6E8A-4147-A177-3AD203B41FA5}">
                      <a16:colId xmlns:a16="http://schemas.microsoft.com/office/drawing/2014/main" val="1248486705"/>
                    </a:ext>
                  </a:extLst>
                </a:gridCol>
                <a:gridCol w="9092484">
                  <a:extLst>
                    <a:ext uri="{9D8B030D-6E8A-4147-A177-3AD203B41FA5}">
                      <a16:colId xmlns:a16="http://schemas.microsoft.com/office/drawing/2014/main" val="110285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AUTHORITARIAN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Shows</a:t>
                      </a:r>
                      <a:r>
                        <a:rPr lang="en-US" sz="2400" baseline="0" dirty="0" smtClean="0"/>
                        <a:t> c</a:t>
                      </a:r>
                      <a:r>
                        <a:rPr lang="en-US" sz="2400" dirty="0" smtClean="0"/>
                        <a:t>ontempt for and praises who</a:t>
                      </a:r>
                      <a:r>
                        <a:rPr lang="en-US" sz="2400" baseline="0" dirty="0" smtClean="0"/>
                        <a:t> agree</a:t>
                      </a:r>
                      <a:r>
                        <a:rPr lang="en-US" sz="2400" dirty="0" smtClean="0"/>
                        <a:t>, dominant,</a:t>
                      </a:r>
                      <a:r>
                        <a:rPr lang="en-US" sz="2400" baseline="0" dirty="0" smtClean="0"/>
                        <a:t> loud, orders and commands, defends one`s self.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54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LEADERLESS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Delegates directions and decision making steps to others.</a:t>
                      </a:r>
                      <a:r>
                        <a:rPr lang="en-US" sz="2400" baseline="0" dirty="0" smtClean="0"/>
                        <a:t> Shares leadership, allows high ability people to run the meeting. Its rarely beneficial. Team lacks positive motivation.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94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DEMOCRATIC/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PARTICIPATIVE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Group has final authority.</a:t>
                      </a:r>
                      <a:r>
                        <a:rPr lang="en-US" sz="2400" baseline="0" dirty="0" smtClean="0"/>
                        <a:t> Leader helps group make best decision, invites minority opinions, evaluates unsupported generalizations, clarifies vague statements, allows others to conclude, &amp; facilitates productive discussion 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675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9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28" y="326264"/>
            <a:ext cx="10131425" cy="5237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Points to discuss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8528" y="1416676"/>
            <a:ext cx="115834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Group formation process.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Meetings, type, methods and procedures to solve problems.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Elements of effective meetings</a:t>
            </a:r>
          </a:p>
          <a:p>
            <a:pPr marL="342900" indent="-342900">
              <a:buAutoNum type="alphaLcPeriod"/>
            </a:pPr>
            <a:r>
              <a:rPr lang="en-US" sz="2800" dirty="0" smtClean="0"/>
              <a:t>Planning- Format, agenda, announcement, procedures of meetings, evaluation.</a:t>
            </a:r>
          </a:p>
          <a:p>
            <a:r>
              <a:rPr lang="en-US" sz="2800" dirty="0" smtClean="0"/>
              <a:t>4. Chair`s and members` roles and tasks</a:t>
            </a:r>
          </a:p>
          <a:p>
            <a:r>
              <a:rPr lang="en-US" sz="2800" dirty="0" smtClean="0"/>
              <a:t>5. Minutes of the meeting. </a:t>
            </a:r>
          </a:p>
          <a:p>
            <a:pPr marL="342900" indent="-34290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96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7526" y="193930"/>
            <a:ext cx="11565228" cy="914400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Planning: </a:t>
            </a:r>
            <a:r>
              <a:rPr lang="en-US" b="1" dirty="0" smtClean="0"/>
              <a:t>determine purpose  and create</a:t>
            </a:r>
            <a:r>
              <a:rPr lang="en-US" altLang="en-US" b="1" dirty="0" smtClean="0"/>
              <a:t> </a:t>
            </a:r>
            <a:r>
              <a:rPr lang="en-US" altLang="en-US" b="1" dirty="0"/>
              <a:t>Agendas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7526" y="1288634"/>
            <a:ext cx="11393508" cy="512504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i="1" dirty="0">
                <a:latin typeface="Arial" panose="020B0604020202020204" pitchFamily="34" charset="0"/>
              </a:rPr>
              <a:t>Putting the problem into three kinds of questions is vital to develop purpose and the agenda.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</a:rPr>
              <a:t>Question of </a:t>
            </a:r>
            <a:r>
              <a:rPr lang="en-US" sz="2400" b="1" dirty="0">
                <a:latin typeface="Arial" panose="020B0604020202020204" pitchFamily="34" charset="0"/>
              </a:rPr>
              <a:t>Fact</a:t>
            </a:r>
            <a:r>
              <a:rPr lang="en-US" sz="2400" dirty="0">
                <a:latin typeface="Arial" panose="020B0604020202020204" pitchFamily="34" charset="0"/>
              </a:rPr>
              <a:t> (trying to change our opinion/view of a issue) </a:t>
            </a:r>
          </a:p>
          <a:p>
            <a:pPr marL="0" indent="0" algn="ctr">
              <a:buNone/>
            </a:pPr>
            <a:r>
              <a:rPr lang="en-US" sz="2400" dirty="0">
                <a:latin typeface="Arial" panose="020B0604020202020204" pitchFamily="34" charset="0"/>
              </a:rPr>
              <a:t>I.e. What are the constraints on advertising?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</a:rPr>
              <a:t>2. Question of </a:t>
            </a:r>
            <a:r>
              <a:rPr lang="en-US" sz="2400" b="1" dirty="0">
                <a:latin typeface="Arial" panose="020B0604020202020204" pitchFamily="34" charset="0"/>
              </a:rPr>
              <a:t>Value</a:t>
            </a:r>
            <a:r>
              <a:rPr lang="en-US" sz="2400" dirty="0">
                <a:latin typeface="Arial" panose="020B0604020202020204" pitchFamily="34" charset="0"/>
              </a:rPr>
              <a:t> (trying to show the rightness or wrongness of an issue) </a:t>
            </a:r>
          </a:p>
          <a:p>
            <a:pPr marL="0" indent="0" algn="ctr">
              <a:buNone/>
            </a:pPr>
            <a:r>
              <a:rPr lang="en-US" sz="2400" dirty="0">
                <a:latin typeface="Arial" panose="020B0604020202020204" pitchFamily="34" charset="0"/>
              </a:rPr>
              <a:t>i.e. What`s the benefit, is it worthwhile, any value?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</a:rPr>
              <a:t>3. Question of </a:t>
            </a:r>
            <a:r>
              <a:rPr lang="en-US" sz="2400" b="1" dirty="0">
                <a:latin typeface="Arial" panose="020B0604020202020204" pitchFamily="34" charset="0"/>
              </a:rPr>
              <a:t>Policy</a:t>
            </a:r>
            <a:r>
              <a:rPr lang="en-US" sz="2400" dirty="0">
                <a:latin typeface="Arial" panose="020B0604020202020204" pitchFamily="34" charset="0"/>
              </a:rPr>
              <a:t> (trying to change our behavior)</a:t>
            </a:r>
          </a:p>
          <a:p>
            <a:pPr marL="0" indent="0" algn="ctr">
              <a:buNone/>
            </a:pPr>
            <a:r>
              <a:rPr lang="en-US" sz="2400" dirty="0">
                <a:latin typeface="Arial" panose="020B0604020202020204" pitchFamily="34" charset="0"/>
              </a:rPr>
              <a:t>What </a:t>
            </a:r>
            <a:r>
              <a:rPr lang="en-US" sz="2400" dirty="0" smtClean="0">
                <a:latin typeface="Arial" panose="020B0604020202020204" pitchFamily="34" charset="0"/>
              </a:rPr>
              <a:t>should? </a:t>
            </a:r>
            <a:r>
              <a:rPr lang="en-US" sz="2400" dirty="0">
                <a:latin typeface="Arial" panose="020B0604020202020204" pitchFamily="34" charset="0"/>
              </a:rPr>
              <a:t>who </a:t>
            </a:r>
            <a:r>
              <a:rPr lang="en-US" sz="2400" dirty="0" smtClean="0">
                <a:latin typeface="Arial" panose="020B0604020202020204" pitchFamily="34" charset="0"/>
              </a:rPr>
              <a:t>should? </a:t>
            </a:r>
            <a:r>
              <a:rPr lang="en-US" sz="2400" dirty="0">
                <a:latin typeface="Arial" panose="020B0604020202020204" pitchFamily="34" charset="0"/>
              </a:rPr>
              <a:t>what action</a:t>
            </a:r>
            <a:r>
              <a:rPr lang="en-US" sz="2400" dirty="0" smtClean="0">
                <a:latin typeface="Arial" panose="020B0604020202020204" pitchFamily="34" charset="0"/>
              </a:rPr>
              <a:t>? Would it be fair?</a:t>
            </a:r>
            <a:endParaRPr 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893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71718"/>
            <a:ext cx="10131425" cy="1141927"/>
          </a:xfrm>
        </p:spPr>
        <p:txBody>
          <a:bodyPr/>
          <a:lstStyle/>
          <a:p>
            <a:r>
              <a:rPr lang="en-US" altLang="en-US" b="1" dirty="0" smtClean="0"/>
              <a:t>Agenda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0608" y="1772052"/>
            <a:ext cx="11307651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altLang="en-US" sz="3200" dirty="0" smtClean="0"/>
              <a:t>The </a:t>
            </a:r>
            <a:r>
              <a:rPr lang="en-US" altLang="en-US" sz="3200" dirty="0"/>
              <a:t>outline/list/</a:t>
            </a:r>
            <a:r>
              <a:rPr lang="en-US" sz="3200" dirty="0"/>
              <a:t>schedule/calendar</a:t>
            </a:r>
            <a:r>
              <a:rPr lang="en-US" altLang="en-US" sz="3200" dirty="0"/>
              <a:t> of items to be discussed and tasks to be accomplished during a meeting. is </a:t>
            </a:r>
            <a:r>
              <a:rPr lang="en-US" altLang="en-US" sz="3200" dirty="0" smtClean="0"/>
              <a:t>an organizational </a:t>
            </a:r>
            <a:r>
              <a:rPr lang="en-US" altLang="en-US" sz="3200" dirty="0"/>
              <a:t>and time management tool. </a:t>
            </a:r>
            <a:r>
              <a:rPr lang="en-US" altLang="en-US" sz="3200" dirty="0" smtClean="0"/>
              <a:t>It helps members to prepare for the meeting.</a:t>
            </a:r>
          </a:p>
          <a:p>
            <a:pPr marL="533400" indent="-533400">
              <a:lnSpc>
                <a:spcPct val="90000"/>
              </a:lnSpc>
              <a:buNone/>
            </a:pPr>
            <a:endParaRPr lang="en-US" altLang="en-US" sz="3200" dirty="0"/>
          </a:p>
          <a:p>
            <a:pPr marL="533400" indent="-533400">
              <a:lnSpc>
                <a:spcPct val="90000"/>
              </a:lnSpc>
            </a:pPr>
            <a:r>
              <a:rPr lang="en-US" sz="3200" dirty="0"/>
              <a:t>Sample </a:t>
            </a:r>
            <a:r>
              <a:rPr lang="en-US" sz="3200" dirty="0" smtClean="0"/>
              <a:t>Purpose to be included in agenda:</a:t>
            </a:r>
          </a:p>
          <a:p>
            <a:pPr marL="533400" indent="-533400">
              <a:lnSpc>
                <a:spcPct val="90000"/>
              </a:lnSpc>
            </a:pPr>
            <a:r>
              <a:rPr lang="en-US" sz="3200" dirty="0" smtClean="0"/>
              <a:t> </a:t>
            </a:r>
            <a:r>
              <a:rPr lang="en-US" sz="3200" dirty="0"/>
              <a:t>to identify the school's parking problems and their causes as </a:t>
            </a:r>
            <a:r>
              <a:rPr lang="en-US" sz="3200" dirty="0" smtClean="0"/>
              <a:t>the first </a:t>
            </a:r>
            <a:r>
              <a:rPr lang="en-US" sz="3200" dirty="0"/>
              <a:t>step to improving parking.</a:t>
            </a:r>
            <a:endParaRPr lang="en-US" altLang="en-US" sz="3200" dirty="0"/>
          </a:p>
          <a:p>
            <a:pPr marL="533400" indent="-533400">
              <a:lnSpc>
                <a:spcPct val="90000"/>
              </a:lnSpc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4725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759853" y="228600"/>
            <a:ext cx="1026446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600" b="1" dirty="0">
                <a:latin typeface="Franklin Gothic Book" panose="020B0503020102020204" pitchFamily="34" charset="0"/>
              </a:rPr>
              <a:t>The</a:t>
            </a:r>
            <a:r>
              <a:rPr lang="en-US" altLang="en-US" sz="3600" b="1" i="1" dirty="0">
                <a:latin typeface="Franklin Gothic Book" panose="020B0503020102020204" pitchFamily="34" charset="0"/>
              </a:rPr>
              <a:t> </a:t>
            </a:r>
            <a:r>
              <a:rPr lang="en-US" altLang="en-US" sz="3600" b="1" dirty="0" smtClean="0">
                <a:latin typeface="Franklin Gothic Book" panose="020B0503020102020204" pitchFamily="34" charset="0"/>
              </a:rPr>
              <a:t>Agenda: Major elements</a:t>
            </a:r>
            <a:endParaRPr lang="en-US" altLang="en-US" sz="3600" dirty="0">
              <a:latin typeface="Franklin Gothic Book" panose="020B0503020102020204" pitchFamily="34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04234" y="1476779"/>
            <a:ext cx="573217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919163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547813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119313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690813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262313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719513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176713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633913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091113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AutoNum type="arabicPeriod"/>
            </a:pPr>
            <a:r>
              <a:rPr lang="en-US" altLang="en-US" sz="2800" dirty="0" smtClean="0">
                <a:latin typeface="Franklin Gothic Book" panose="020B0503020102020204" pitchFamily="34" charset="0"/>
              </a:rPr>
              <a:t>Call </a:t>
            </a:r>
            <a:r>
              <a:rPr lang="en-US" altLang="en-US" sz="2800" dirty="0">
                <a:latin typeface="Franklin Gothic Book" panose="020B0503020102020204" pitchFamily="34" charset="0"/>
              </a:rPr>
              <a:t>to </a:t>
            </a:r>
            <a:r>
              <a:rPr lang="en-US" altLang="en-US" sz="2800" dirty="0" smtClean="0">
                <a:latin typeface="Franklin Gothic Book" panose="020B0503020102020204" pitchFamily="34" charset="0"/>
              </a:rPr>
              <a:t>order and Call to Roll</a:t>
            </a:r>
          </a:p>
          <a:p>
            <a:pPr>
              <a:spcBef>
                <a:spcPct val="50000"/>
              </a:spcBef>
              <a:buAutoNum type="arabicPeriod"/>
            </a:pPr>
            <a:r>
              <a:rPr lang="en-US" altLang="en-US" sz="2800" dirty="0" smtClean="0">
                <a:latin typeface="Franklin Gothic Book" panose="020B0503020102020204" pitchFamily="34" charset="0"/>
              </a:rPr>
              <a:t>Review </a:t>
            </a:r>
            <a:r>
              <a:rPr lang="en-US" altLang="en-US" sz="2800" dirty="0">
                <a:latin typeface="Franklin Gothic Book" panose="020B0503020102020204" pitchFamily="34" charset="0"/>
              </a:rPr>
              <a:t>and approval of </a:t>
            </a:r>
            <a:r>
              <a:rPr lang="en-US" altLang="en-US" sz="2800" dirty="0" smtClean="0">
                <a:latin typeface="Franklin Gothic Book" panose="020B0503020102020204" pitchFamily="34" charset="0"/>
              </a:rPr>
              <a:t>agenda (Purpose)</a:t>
            </a:r>
            <a:endParaRPr lang="en-US" altLang="en-US" sz="2800" dirty="0">
              <a:latin typeface="Franklin Gothic Book" panose="020B05030201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800" dirty="0">
                <a:latin typeface="Franklin Gothic Book" panose="020B0503020102020204" pitchFamily="34" charset="0"/>
              </a:rPr>
              <a:t>3.	Reading </a:t>
            </a:r>
            <a:r>
              <a:rPr lang="en-US" altLang="en-US" sz="2800" dirty="0" smtClean="0">
                <a:latin typeface="Franklin Gothic Book" panose="020B0503020102020204" pitchFamily="34" charset="0"/>
              </a:rPr>
              <a:t>of previous meetings` </a:t>
            </a:r>
            <a:r>
              <a:rPr lang="en-US" altLang="en-US" sz="2800" dirty="0">
                <a:latin typeface="Franklin Gothic Book" panose="020B0503020102020204" pitchFamily="34" charset="0"/>
              </a:rPr>
              <a:t>minutes</a:t>
            </a:r>
          </a:p>
          <a:p>
            <a:pPr>
              <a:spcBef>
                <a:spcPct val="50000"/>
              </a:spcBef>
              <a:buFontTx/>
              <a:buAutoNum type="arabicPeriod" startAt="4"/>
            </a:pPr>
            <a:r>
              <a:rPr lang="en-US" altLang="en-US" sz="2800" dirty="0">
                <a:latin typeface="Franklin Gothic Book" panose="020B0503020102020204" pitchFamily="34" charset="0"/>
              </a:rPr>
              <a:t>Business arising from minutes</a:t>
            </a:r>
          </a:p>
          <a:p>
            <a:pPr>
              <a:spcBef>
                <a:spcPct val="50000"/>
              </a:spcBef>
              <a:buFontTx/>
              <a:buAutoNum type="arabicPeriod" startAt="4"/>
            </a:pPr>
            <a:r>
              <a:rPr lang="en-US" altLang="en-US" sz="2800" dirty="0">
                <a:latin typeface="Franklin Gothic Book" panose="020B0503020102020204" pitchFamily="34" charset="0"/>
              </a:rPr>
              <a:t>Treasurer’s </a:t>
            </a:r>
            <a:r>
              <a:rPr lang="en-US" altLang="en-US" sz="2800" dirty="0" smtClean="0">
                <a:latin typeface="Franklin Gothic Book" panose="020B0503020102020204" pitchFamily="34" charset="0"/>
              </a:rPr>
              <a:t>report</a:t>
            </a:r>
            <a:endParaRPr lang="en-US" altLang="en-US" sz="2800" dirty="0">
              <a:latin typeface="Franklin Gothic Book" panose="020B0503020102020204" pitchFamily="34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382000" y="62484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70648" y="1430613"/>
            <a:ext cx="47087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Franklin Gothic Book" panose="020B0503020102020204" pitchFamily="34" charset="0"/>
              </a:rPr>
              <a:t>6.	Correspondence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latin typeface="Franklin Gothic Book" panose="020B0503020102020204" pitchFamily="34" charset="0"/>
              </a:rPr>
              <a:t>7.	Reports from committees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latin typeface="Franklin Gothic Book" panose="020B0503020102020204" pitchFamily="34" charset="0"/>
              </a:rPr>
              <a:t>8.	New business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latin typeface="Franklin Gothic Book" panose="020B0503020102020204" pitchFamily="34" charset="0"/>
              </a:rPr>
              <a:t>9.	Date and time for next meeting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latin typeface="Franklin Gothic Book" panose="020B0503020102020204" pitchFamily="34" charset="0"/>
              </a:rPr>
              <a:t>10.	Adjournment</a:t>
            </a:r>
          </a:p>
        </p:txBody>
      </p:sp>
    </p:spTree>
    <p:extLst>
      <p:ext uri="{BB962C8B-B14F-4D97-AF65-F5344CB8AC3E}">
        <p14:creationId xmlns:p14="http://schemas.microsoft.com/office/powerpoint/2010/main" val="137770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685800"/>
            <a:ext cx="8229600" cy="914400"/>
          </a:xfrm>
        </p:spPr>
        <p:txBody>
          <a:bodyPr anchor="ctr"/>
          <a:lstStyle/>
          <a:p>
            <a:r>
              <a:rPr lang="en-US" altLang="en-US" b="0" dirty="0" smtClean="0"/>
              <a:t>Agenda: other elements to remember</a:t>
            </a:r>
            <a:endParaRPr lang="en-US" altLang="en-US" b="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552718" y="1600201"/>
            <a:ext cx="4547316" cy="41824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 smtClean="0"/>
              <a:t>Date</a:t>
            </a:r>
            <a:r>
              <a:rPr lang="en-US" altLang="en-US" sz="2600" dirty="0"/>
              <a:t>, Time, and Place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cs typeface="Arial" panose="020B0604020202020204" pitchFamily="34" charset="0"/>
              </a:rPr>
              <a:t>Provide </a:t>
            </a:r>
            <a:r>
              <a:rPr lang="en-US" sz="2800" dirty="0">
                <a:cs typeface="Arial" panose="020B0604020202020204" pitchFamily="34" charset="0"/>
              </a:rPr>
              <a:t>time markers for each separate item</a:t>
            </a:r>
            <a:r>
              <a:rPr lang="en-US" sz="2800" dirty="0" smtClean="0">
                <a:cs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Arial" panose="020B0604020202020204" pitchFamily="34" charset="0"/>
              </a:rPr>
              <a:t>Anticipate more controversial </a:t>
            </a:r>
            <a:r>
              <a:rPr lang="en-US" sz="2800" dirty="0" smtClean="0">
                <a:cs typeface="Arial" panose="020B0604020202020204" pitchFamily="34" charset="0"/>
              </a:rPr>
              <a:t>topics</a:t>
            </a:r>
            <a:endParaRPr lang="en-US" altLang="en-US" sz="2200" dirty="0"/>
          </a:p>
          <a:p>
            <a:pPr>
              <a:lnSpc>
                <a:spcPct val="90000"/>
              </a:lnSpc>
            </a:pPr>
            <a:endParaRPr lang="en-US" altLang="en-US" sz="2200" dirty="0"/>
          </a:p>
        </p:txBody>
      </p:sp>
      <p:sp>
        <p:nvSpPr>
          <p:cNvPr id="11268" name="Content Placeholder 3"/>
          <p:cNvSpPr>
            <a:spLocks noGrp="1"/>
          </p:cNvSpPr>
          <p:nvPr>
            <p:ph sz="half" idx="4294967295"/>
          </p:nvPr>
        </p:nvSpPr>
        <p:spPr>
          <a:xfrm>
            <a:off x="5911403" y="1646238"/>
            <a:ext cx="5383369" cy="45259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cs typeface="Arial" panose="020B0604020202020204" pitchFamily="34" charset="0"/>
              </a:rPr>
              <a:t>Identify lead person for each </a:t>
            </a:r>
            <a:r>
              <a:rPr lang="en-US" sz="2800" dirty="0" smtClean="0">
                <a:cs typeface="Arial" panose="020B0604020202020204" pitchFamily="34" charset="0"/>
              </a:rPr>
              <a:t>topic</a:t>
            </a:r>
            <a:endParaRPr lang="en-US" altLang="en-US" sz="2600" dirty="0" smtClean="0"/>
          </a:p>
          <a:p>
            <a:pPr>
              <a:lnSpc>
                <a:spcPct val="90000"/>
              </a:lnSpc>
            </a:pPr>
            <a:r>
              <a:rPr lang="en-US" altLang="en-US" sz="2600" dirty="0" smtClean="0"/>
              <a:t>Individual </a:t>
            </a:r>
            <a:r>
              <a:rPr lang="en-US" altLang="en-US" sz="2600" dirty="0"/>
              <a:t>and Committee Reports</a:t>
            </a:r>
          </a:p>
          <a:p>
            <a:pPr>
              <a:lnSpc>
                <a:spcPct val="90000"/>
              </a:lnSpc>
            </a:pPr>
            <a:r>
              <a:rPr lang="en-US" altLang="en-US" sz="2600" dirty="0" smtClean="0"/>
              <a:t>Unfinished and New </a:t>
            </a:r>
            <a:r>
              <a:rPr lang="en-US" altLang="en-US" sz="2600" dirty="0"/>
              <a:t>Business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Announcements</a:t>
            </a:r>
          </a:p>
          <a:p>
            <a:pPr>
              <a:lnSpc>
                <a:spcPct val="90000"/>
              </a:lnSpc>
            </a:pPr>
            <a:r>
              <a:rPr lang="en-US" altLang="en-US" sz="2600" dirty="0" smtClean="0"/>
              <a:t>Adjournment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020326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866" y="231821"/>
            <a:ext cx="10515600" cy="759852"/>
          </a:xfrm>
        </p:spPr>
        <p:txBody>
          <a:bodyPr>
            <a:normAutofit/>
          </a:bodyPr>
          <a:lstStyle/>
          <a:p>
            <a:r>
              <a:rPr lang="en-US" dirty="0" smtClean="0"/>
              <a:t>agenda Sample 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1416676"/>
            <a:ext cx="11655381" cy="55740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 smtClean="0"/>
              <a:t>Executive Committee Agenda for the meeting on – Apr. 20, 2019, to be held at EE Auditorium</a:t>
            </a:r>
          </a:p>
          <a:p>
            <a:pPr marL="0" indent="0" algn="ctr">
              <a:buNone/>
            </a:pPr>
            <a:endParaRPr lang="en-US" sz="2000" dirty="0"/>
          </a:p>
          <a:p>
            <a:r>
              <a:rPr lang="en-US" sz="2000" dirty="0"/>
              <a:t>7:30 PM 	</a:t>
            </a:r>
            <a:r>
              <a:rPr lang="en-US" sz="2000" dirty="0" smtClean="0"/>
              <a:t>Call </a:t>
            </a:r>
            <a:r>
              <a:rPr lang="en-US" sz="2000" dirty="0"/>
              <a:t>to </a:t>
            </a:r>
            <a:r>
              <a:rPr lang="en-US" sz="2000" dirty="0" smtClean="0"/>
              <a:t>Order(</a:t>
            </a:r>
            <a:r>
              <a:rPr lang="en-US" dirty="0"/>
              <a:t>“I </a:t>
            </a:r>
            <a:r>
              <a:rPr lang="en-US" b="1" dirty="0"/>
              <a:t>call</a:t>
            </a:r>
            <a:r>
              <a:rPr lang="en-US" dirty="0"/>
              <a:t> this </a:t>
            </a:r>
            <a:r>
              <a:rPr lang="en-US" b="1" dirty="0"/>
              <a:t>meeting to order</a:t>
            </a:r>
            <a:r>
              <a:rPr lang="en-US" dirty="0" smtClean="0"/>
              <a:t>.”) &amp; Roll call</a:t>
            </a:r>
            <a:r>
              <a:rPr lang="en-US" sz="2000" dirty="0"/>
              <a:t>	</a:t>
            </a:r>
            <a:r>
              <a:rPr lang="en-US" sz="2000" dirty="0" smtClean="0"/>
              <a:t>  (leader) Mr. A</a:t>
            </a:r>
            <a:r>
              <a:rPr lang="en-US" sz="2000" dirty="0"/>
              <a:t> </a:t>
            </a:r>
          </a:p>
          <a:p>
            <a:r>
              <a:rPr lang="en-US" sz="2000" dirty="0" smtClean="0"/>
              <a:t>7:35		Action on Minutes of April. 05, 2019 </a:t>
            </a:r>
            <a:r>
              <a:rPr lang="en-US" sz="2000" dirty="0" err="1" smtClean="0"/>
              <a:t>Ex.Com</a:t>
            </a:r>
            <a:r>
              <a:rPr lang="en-US" sz="2000" dirty="0" smtClean="0"/>
              <a:t> Meeting     </a:t>
            </a:r>
            <a:r>
              <a:rPr lang="en-US" sz="2000" b="1" dirty="0" smtClean="0">
                <a:sym typeface="Wingdings" panose="05000000000000000000" pitchFamily="2" charset="2"/>
              </a:rPr>
              <a:t>	             </a:t>
            </a:r>
            <a:r>
              <a:rPr lang="en-US" sz="2000" dirty="0" smtClean="0">
                <a:sym typeface="Wingdings" panose="05000000000000000000" pitchFamily="2" charset="2"/>
              </a:rPr>
              <a:t>Miss. A</a:t>
            </a:r>
            <a:r>
              <a:rPr lang="en-US" sz="2000" dirty="0" smtClean="0"/>
              <a:t>		</a:t>
            </a:r>
          </a:p>
          <a:p>
            <a:r>
              <a:rPr lang="en-US" sz="2000" dirty="0" smtClean="0"/>
              <a:t>7:40</a:t>
            </a:r>
            <a:r>
              <a:rPr lang="en-US" sz="2000" dirty="0"/>
              <a:t>		Status of </a:t>
            </a:r>
            <a:r>
              <a:rPr lang="en-US" sz="2000" dirty="0" smtClean="0"/>
              <a:t>2018 </a:t>
            </a:r>
            <a:r>
              <a:rPr lang="en-US" sz="2000" dirty="0"/>
              <a:t>Audit and IRS Form 990 Tax Return	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 </a:t>
            </a:r>
            <a:r>
              <a:rPr lang="en-US" sz="2000" dirty="0"/>
              <a:t>	</a:t>
            </a:r>
            <a:r>
              <a:rPr lang="en-US" sz="2000" dirty="0" smtClean="0"/>
              <a:t>              Mr. C</a:t>
            </a:r>
          </a:p>
          <a:p>
            <a:r>
              <a:rPr lang="en-US" sz="2000" dirty="0" smtClean="0"/>
              <a:t>7:55		 Latest on Third Play and Inter-District Registration		              Mr. B			</a:t>
            </a:r>
          </a:p>
          <a:p>
            <a:r>
              <a:rPr lang="en-US" sz="2000" dirty="0" smtClean="0"/>
              <a:t>8:10		Establishing E-Donation Capability (action desired)		             Mr. A	     </a:t>
            </a:r>
          </a:p>
          <a:p>
            <a:r>
              <a:rPr lang="en-US" sz="2000" dirty="0" smtClean="0"/>
              <a:t>8:20</a:t>
            </a:r>
            <a:r>
              <a:rPr lang="en-US" sz="2000" dirty="0"/>
              <a:t>		Soliciting Donations to MAR at Events (review process only)	</a:t>
            </a:r>
            <a:r>
              <a:rPr lang="en-US" sz="2000" dirty="0" smtClean="0"/>
              <a:t>      Mr. A</a:t>
            </a:r>
            <a:r>
              <a:rPr lang="en-US" sz="2000" dirty="0"/>
              <a:t>		</a:t>
            </a:r>
          </a:p>
          <a:p>
            <a:r>
              <a:rPr lang="en-US" sz="2000" dirty="0"/>
              <a:t>8:45		Major Topics for </a:t>
            </a:r>
            <a:r>
              <a:rPr lang="en-US" sz="2000" dirty="0" smtClean="0"/>
              <a:t>March </a:t>
            </a:r>
            <a:r>
              <a:rPr lang="en-US" sz="2000" dirty="0"/>
              <a:t>19 Board Meeting   			</a:t>
            </a:r>
            <a:r>
              <a:rPr lang="en-US" sz="2000" dirty="0" smtClean="0"/>
              <a:t>                      Mr. A /All</a:t>
            </a:r>
            <a:r>
              <a:rPr lang="en-US" sz="2000" dirty="0"/>
              <a:t>	</a:t>
            </a:r>
          </a:p>
          <a:p>
            <a:r>
              <a:rPr lang="en-US" sz="2000" dirty="0"/>
              <a:t>8:55		Adjourn to Executive Session for Personnel </a:t>
            </a:r>
            <a:r>
              <a:rPr lang="en-US" sz="2000" dirty="0" smtClean="0"/>
              <a:t>Discussion	                Mr. A		</a:t>
            </a:r>
            <a:endParaRPr lang="en-US" sz="2000" dirty="0"/>
          </a:p>
          <a:p>
            <a:r>
              <a:rPr lang="en-US" sz="2000" dirty="0"/>
              <a:t>9:00		Targeted </a:t>
            </a:r>
            <a:r>
              <a:rPr lang="en-US" sz="2000" dirty="0" smtClean="0"/>
              <a:t>Adjournment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 	</a:t>
            </a:r>
            <a:r>
              <a:rPr lang="en-US" sz="2000" dirty="0" smtClean="0"/>
              <a:t>	Note</a:t>
            </a:r>
            <a:r>
              <a:rPr lang="en-US" sz="2000" dirty="0"/>
              <a:t>:  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</a:t>
            </a:r>
            <a:r>
              <a:rPr lang="en-US" sz="2000" dirty="0"/>
              <a:t> Indicates separate document for this </a:t>
            </a:r>
            <a:r>
              <a:rPr lang="en-US" sz="2000" dirty="0" smtClean="0"/>
              <a:t>item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800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 idx="4294967295"/>
          </p:nvPr>
        </p:nvSpPr>
        <p:spPr>
          <a:xfrm>
            <a:off x="9135414" y="2590800"/>
            <a:ext cx="2743200" cy="1676400"/>
          </a:xfrm>
        </p:spPr>
        <p:txBody>
          <a:bodyPr anchor="ctr"/>
          <a:lstStyle/>
          <a:p>
            <a:r>
              <a:rPr lang="en-US" altLang="en-US" sz="3400" dirty="0" smtClean="0"/>
              <a:t>Sample 2.</a:t>
            </a:r>
            <a:r>
              <a:rPr lang="en-US" altLang="en-US" sz="3400" dirty="0"/>
              <a:t/>
            </a:r>
            <a:br>
              <a:rPr lang="en-US" altLang="en-US" sz="3400" dirty="0"/>
            </a:br>
            <a:r>
              <a:rPr lang="en-US" altLang="en-US" sz="3400" dirty="0"/>
              <a:t>Discussion</a:t>
            </a:r>
            <a:br>
              <a:rPr lang="en-US" altLang="en-US" sz="3400" dirty="0"/>
            </a:br>
            <a:r>
              <a:rPr lang="en-US" altLang="en-US" sz="3400" dirty="0"/>
              <a:t> Agenda</a:t>
            </a:r>
          </a:p>
        </p:txBody>
      </p:sp>
      <p:pic>
        <p:nvPicPr>
          <p:cNvPr id="12291" name="Picture 2" descr="E:\WIG6e_Converted_art\EW512F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58" y="0"/>
            <a:ext cx="874475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319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 and Logistics.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3487" y="2215167"/>
            <a:ext cx="110844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After deciding on purpose, main questions and roles, creating agenda, deciding on who, what where, when and why, send it.</a:t>
            </a:r>
          </a:p>
          <a:p>
            <a:endParaRPr lang="en-US" sz="2800" dirty="0"/>
          </a:p>
          <a:p>
            <a:r>
              <a:rPr lang="en-US" sz="2800" b="1" dirty="0"/>
              <a:t>L</a:t>
            </a:r>
            <a:r>
              <a:rPr lang="en-US" sz="2800" b="1" dirty="0" smtClean="0"/>
              <a:t>ogistics:</a:t>
            </a:r>
          </a:p>
          <a:p>
            <a:r>
              <a:rPr lang="en-US" sz="2800" dirty="0" smtClean="0"/>
              <a:t>Parking, Venue, seating arrangement, number of seats, refreshments, other physical requirements,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53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02" y="429296"/>
            <a:ext cx="10131425" cy="845713"/>
          </a:xfrm>
        </p:spPr>
        <p:txBody>
          <a:bodyPr/>
          <a:lstStyle/>
          <a:p>
            <a:r>
              <a:rPr lang="en-US" dirty="0" smtClean="0"/>
              <a:t>Procedures </a:t>
            </a:r>
            <a:r>
              <a:rPr lang="en-US" b="1" dirty="0" smtClean="0"/>
              <a:t>during</a:t>
            </a:r>
            <a:r>
              <a:rPr lang="en-US" dirty="0" smtClean="0"/>
              <a:t> the meetings.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1102" y="1275009"/>
            <a:ext cx="113301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Start with a neutral and an unbiased statement: problem, importance of problem, quotation, purpose (p-272)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Stimulate discussion-involve all.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Understand the roles of participants as individuals as well as groups.(page 273-74)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Interpret data for solution evaluation- evaluate suggestions, discuss pros and cons, avoid imposing opinions, give role of leadership to others if possible.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State the major conclusion and plan of action- Summarize and make sure all know their responsibilities.  End with a clear call for an action.</a:t>
            </a:r>
          </a:p>
        </p:txBody>
      </p:sp>
    </p:spTree>
    <p:extLst>
      <p:ext uri="{BB962C8B-B14F-4D97-AF65-F5344CB8AC3E}">
        <p14:creationId xmlns:p14="http://schemas.microsoft.com/office/powerpoint/2010/main" val="218135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40158" y="222160"/>
            <a:ext cx="8452833" cy="914400"/>
          </a:xfrm>
        </p:spPr>
        <p:txBody>
          <a:bodyPr anchor="ctr"/>
          <a:lstStyle/>
          <a:p>
            <a:r>
              <a:rPr lang="en-US" altLang="en-US" sz="4800" dirty="0" smtClean="0"/>
              <a:t>Meeting minutes</a:t>
            </a:r>
            <a:endParaRPr lang="en-US" altLang="en-US" sz="4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83335" y="1136560"/>
            <a:ext cx="11243256" cy="430688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800" b="1" dirty="0"/>
              <a:t>The minutes of a meeting are . . .</a:t>
            </a:r>
          </a:p>
          <a:p>
            <a:r>
              <a:rPr lang="en-US" altLang="en-US" sz="2800" dirty="0"/>
              <a:t>the written record of a group’s </a:t>
            </a:r>
            <a:r>
              <a:rPr lang="en-US" altLang="en-US" sz="2800" dirty="0" smtClean="0"/>
              <a:t>discussion, activities, decisions &amp; actions.</a:t>
            </a:r>
            <a:endParaRPr lang="en-US" altLang="en-US" sz="2800" dirty="0"/>
          </a:p>
          <a:p>
            <a:r>
              <a:rPr lang="en-US" altLang="en-US" sz="2800" dirty="0"/>
              <a:t>legal documents as well as historical records of organization business.</a:t>
            </a:r>
          </a:p>
          <a:p>
            <a:r>
              <a:rPr lang="en-US" altLang="en-US" sz="2800" dirty="0"/>
              <a:t>a way to share what happens with members who don’t attend.</a:t>
            </a:r>
          </a:p>
          <a:p>
            <a:r>
              <a:rPr lang="en-US" altLang="en-US" sz="2800" dirty="0"/>
              <a:t>a way to prevent disagreement over </a:t>
            </a:r>
            <a:r>
              <a:rPr lang="en-US" altLang="en-US" sz="2800" dirty="0" smtClean="0"/>
              <a:t>assignments </a:t>
            </a:r>
            <a:r>
              <a:rPr lang="en-US" altLang="en-US" sz="2800" dirty="0"/>
              <a:t>and group decisions.</a:t>
            </a:r>
          </a:p>
        </p:txBody>
      </p:sp>
    </p:spTree>
    <p:extLst>
      <p:ext uri="{BB962C8B-B14F-4D97-AF65-F5344CB8AC3E}">
        <p14:creationId xmlns:p14="http://schemas.microsoft.com/office/powerpoint/2010/main" val="3224924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685800"/>
            <a:ext cx="8229600" cy="914400"/>
          </a:xfrm>
        </p:spPr>
        <p:txBody>
          <a:bodyPr anchor="ctr"/>
          <a:lstStyle/>
          <a:p>
            <a:r>
              <a:rPr lang="en-US" altLang="en-US" b="0" dirty="0"/>
              <a:t>What to Include in the Minutes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643944" y="1676401"/>
            <a:ext cx="4971245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200" dirty="0" smtClean="0"/>
              <a:t>Group`s, absent members`, and </a:t>
            </a:r>
            <a:r>
              <a:rPr lang="en-US" altLang="en-US" sz="3200" dirty="0"/>
              <a:t>chair`s </a:t>
            </a:r>
            <a:r>
              <a:rPr lang="en-US" altLang="en-US" sz="3200" dirty="0" smtClean="0"/>
              <a:t>names. </a:t>
            </a:r>
            <a:endParaRPr lang="en-US" altLang="en-US" sz="3200" dirty="0"/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3200" dirty="0"/>
              <a:t>T</a:t>
            </a:r>
            <a:r>
              <a:rPr lang="en-US" altLang="en-US" sz="3200" dirty="0" smtClean="0"/>
              <a:t>ime</a:t>
            </a:r>
            <a:r>
              <a:rPr lang="en-US" altLang="en-US" sz="3200" dirty="0"/>
              <a:t>, date, </a:t>
            </a:r>
            <a:r>
              <a:rPr lang="en-US" altLang="en-US" sz="3200" dirty="0" smtClean="0"/>
              <a:t>place, the </a:t>
            </a:r>
            <a:r>
              <a:rPr lang="en-US" altLang="en-US" sz="3200" dirty="0"/>
              <a:t>exact wording of</a:t>
            </a:r>
            <a:br>
              <a:rPr lang="en-US" altLang="en-US" sz="3200" dirty="0"/>
            </a:br>
            <a:r>
              <a:rPr lang="en-US" altLang="en-US" sz="3200" dirty="0"/>
              <a:t>motions, naming mover and </a:t>
            </a:r>
            <a:r>
              <a:rPr lang="en-US" altLang="en-US" sz="3200" dirty="0" smtClean="0"/>
              <a:t>seconder. </a:t>
            </a:r>
            <a:endParaRPr lang="en-US" altLang="en-US" sz="3200" dirty="0"/>
          </a:p>
        </p:txBody>
      </p:sp>
      <p:sp>
        <p:nvSpPr>
          <p:cNvPr id="23556" name="Content Placeholder 3"/>
          <p:cNvSpPr>
            <a:spLocks noGrp="1"/>
          </p:cNvSpPr>
          <p:nvPr>
            <p:ph sz="half" idx="4294967295"/>
          </p:nvPr>
        </p:nvSpPr>
        <p:spPr>
          <a:xfrm>
            <a:off x="6095999" y="1733551"/>
            <a:ext cx="5456349" cy="44116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3200" dirty="0"/>
              <a:t>Time the meeting was called to </a:t>
            </a:r>
            <a:r>
              <a:rPr lang="en-US" altLang="en-US" sz="3200" dirty="0" smtClean="0"/>
              <a:t>order and adjourned</a:t>
            </a:r>
            <a:endParaRPr lang="en-US" altLang="en-US" sz="3200" dirty="0"/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3200" dirty="0"/>
              <a:t>Name of person preparing the minutes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3200" dirty="0"/>
              <a:t>Summary of discussion and decisions including </a:t>
            </a:r>
            <a:r>
              <a:rPr lang="en-US" altLang="en-US" sz="3200" i="1" dirty="0"/>
              <a:t>action items</a:t>
            </a:r>
          </a:p>
          <a:p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6898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80304"/>
            <a:ext cx="11681138" cy="641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8034" y="441102"/>
            <a:ext cx="10483403" cy="914400"/>
          </a:xfrm>
        </p:spPr>
        <p:txBody>
          <a:bodyPr anchor="ctr"/>
          <a:lstStyle/>
          <a:p>
            <a:r>
              <a:rPr lang="en-US" altLang="en-US" sz="4800" dirty="0"/>
              <a:t>Taking Minutes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28034" y="1610912"/>
            <a:ext cx="10650828" cy="475125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Write clear statements that summarize the meeting’s main ideas and actions.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 smtClean="0"/>
              <a:t>If </a:t>
            </a:r>
            <a:r>
              <a:rPr lang="en-US" altLang="en-US" sz="2800" dirty="0"/>
              <a:t>in doubt, ask the group for clarification.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Attach the agenda and any reports to the final copy of the minutes</a:t>
            </a:r>
            <a:r>
              <a:rPr lang="en-US" altLang="en-US" sz="2800" dirty="0" smtClean="0"/>
              <a:t>.</a:t>
            </a:r>
            <a:r>
              <a:rPr lang="en-US" altLang="en-US" sz="2800" dirty="0"/>
              <a:t> </a:t>
            </a:r>
            <a:endParaRPr lang="en-US" altLang="en-US" sz="28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 smtClean="0"/>
              <a:t>Report </a:t>
            </a:r>
            <a:r>
              <a:rPr lang="en-US" altLang="en-US" sz="2800" dirty="0"/>
              <a:t>the </a:t>
            </a:r>
            <a:r>
              <a:rPr lang="en-US" altLang="en-US" sz="2800" dirty="0" smtClean="0"/>
              <a:t>facts, </a:t>
            </a:r>
            <a:r>
              <a:rPr lang="en-US" altLang="en-US" sz="2800" dirty="0"/>
              <a:t>decisions, motions, action items, </a:t>
            </a:r>
            <a:r>
              <a:rPr lang="en-US" altLang="en-US" sz="2800" dirty="0" smtClean="0"/>
              <a:t>deadlines and </a:t>
            </a:r>
            <a:r>
              <a:rPr lang="en-US" altLang="en-US" sz="2800" dirty="0"/>
              <a:t>all sides of a discussion </a:t>
            </a:r>
            <a:r>
              <a:rPr lang="en-US" altLang="en-US" sz="2800" dirty="0" smtClean="0"/>
              <a:t>accurately </a:t>
            </a:r>
            <a:r>
              <a:rPr lang="en-US" altLang="en-US" sz="2800" dirty="0"/>
              <a:t>as the group makes them</a:t>
            </a:r>
            <a:r>
              <a:rPr lang="en-US" altLang="en-US" sz="2800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Always keep in mind that the minutes are a </a:t>
            </a:r>
            <a:r>
              <a:rPr lang="en-US" altLang="en-US" sz="2800" i="1" dirty="0"/>
              <a:t>public record</a:t>
            </a:r>
            <a:r>
              <a:rPr lang="en-US" altLang="en-US" sz="2800" dirty="0"/>
              <a:t> of the meeting.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4361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-2364374" y="2143231"/>
            <a:ext cx="6452322" cy="1934035"/>
          </a:xfrm>
        </p:spPr>
        <p:txBody>
          <a:bodyPr anchor="ctr">
            <a:normAutofit/>
          </a:bodyPr>
          <a:lstStyle/>
          <a:p>
            <a:r>
              <a:rPr lang="en-US" altLang="en-US" sz="3400" dirty="0"/>
              <a:t>Sample </a:t>
            </a:r>
            <a:r>
              <a:rPr lang="en-US" altLang="en-US" sz="3400" dirty="0" smtClean="0"/>
              <a:t>of Informal Minutes</a:t>
            </a:r>
            <a:endParaRPr lang="en-US" altLang="en-US" sz="3400" dirty="0"/>
          </a:p>
        </p:txBody>
      </p:sp>
      <p:pic>
        <p:nvPicPr>
          <p:cNvPr id="26627" name="Picture 2" descr="E:\WIG6e_Converted_art\EW512F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949" y="0"/>
            <a:ext cx="1044476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282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578" y="516974"/>
            <a:ext cx="110371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</a:rPr>
              <a:t>MINUTES OF THE [INSERT NAME] BOARD OF DIRECTORS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</a:rPr>
              <a:t>Monday, June 28, </a:t>
            </a:r>
            <a:r>
              <a:rPr lang="en-US" sz="2400" dirty="0" smtClean="0">
                <a:latin typeface="Times New Roman" panose="02020603050405020304" pitchFamily="18" charset="0"/>
              </a:rPr>
              <a:t>2020</a:t>
            </a:r>
            <a:endParaRPr lang="en-US" sz="2400" dirty="0">
              <a:latin typeface="Times New Roman" panose="02020603050405020304" pitchFamily="18" charset="0"/>
            </a:endParaRPr>
          </a:p>
          <a:p>
            <a:pPr algn="ctr"/>
            <a:r>
              <a:rPr lang="fr-FR" sz="2400" b="1" dirty="0" smtClean="0">
                <a:latin typeface="Times New Roman" panose="02020603050405020304" pitchFamily="18" charset="0"/>
              </a:rPr>
              <a:t>ABC Salon Rose </a:t>
            </a:r>
            <a:r>
              <a:rPr lang="fr-FR" sz="2400" b="1" dirty="0" err="1" smtClean="0">
                <a:latin typeface="Times New Roman" panose="02020603050405020304" pitchFamily="18" charset="0"/>
              </a:rPr>
              <a:t>Board</a:t>
            </a:r>
            <a:r>
              <a:rPr lang="fr-FR" sz="2400" b="1" dirty="0" smtClean="0">
                <a:latin typeface="Times New Roman" panose="02020603050405020304" pitchFamily="18" charset="0"/>
              </a:rPr>
              <a:t> room</a:t>
            </a:r>
          </a:p>
          <a:p>
            <a:pPr algn="ctr"/>
            <a:r>
              <a:rPr lang="fr-FR" sz="2400" dirty="0" smtClean="0">
                <a:latin typeface="Times New Roman" panose="02020603050405020304" pitchFamily="18" charset="0"/>
              </a:rPr>
              <a:t>1 rue des Carrières, Québec City, Québec G1R 4P5</a:t>
            </a: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</a:rPr>
              <a:t>8:30 </a:t>
            </a:r>
            <a:r>
              <a:rPr lang="en-US" sz="2400" b="1" dirty="0">
                <a:latin typeface="Times New Roman" panose="02020603050405020304" pitchFamily="18" charset="0"/>
              </a:rPr>
              <a:t>a.m. </a:t>
            </a:r>
            <a:r>
              <a:rPr lang="en-US" sz="2400" b="1" dirty="0">
                <a:latin typeface="Times New Roman,Bold"/>
              </a:rPr>
              <a:t>– </a:t>
            </a:r>
            <a:r>
              <a:rPr lang="en-US" sz="2400" b="1" dirty="0">
                <a:latin typeface="Times New Roman" panose="02020603050405020304" pitchFamily="18" charset="0"/>
              </a:rPr>
              <a:t>2:00 p.m. (8:00 a.m. In-Camera Session)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12" y="2594281"/>
            <a:ext cx="10354613" cy="35095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9628" y="6375042"/>
            <a:ext cx="982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CONTINUES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8657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4" y="1127976"/>
            <a:ext cx="11294771" cy="52728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8243" y="140526"/>
            <a:ext cx="96330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SAMPLE FORMAT FOR MEETING </a:t>
            </a:r>
            <a:r>
              <a:rPr lang="en-US" sz="3200" b="1" dirty="0" smtClean="0"/>
              <a:t>MINUTES. CONTINUES.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90595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97917" cy="674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31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211" y="1556376"/>
            <a:ext cx="571822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libri,Bold"/>
              </a:rPr>
              <a:t>PRESENT</a:t>
            </a:r>
            <a:r>
              <a:rPr lang="en-US" sz="2400" b="1" dirty="0">
                <a:latin typeface="Calibri,Bold"/>
              </a:rPr>
              <a:t>:</a:t>
            </a:r>
          </a:p>
          <a:p>
            <a:r>
              <a:rPr lang="en-US" sz="2200" dirty="0">
                <a:latin typeface="Calibri" panose="020F0502020204030204" pitchFamily="34" charset="0"/>
              </a:rPr>
              <a:t>B. Brown, </a:t>
            </a:r>
            <a:r>
              <a:rPr lang="en-US" sz="2200" dirty="0" smtClean="0">
                <a:latin typeface="Calibri" panose="020F0502020204030204" pitchFamily="34" charset="0"/>
              </a:rPr>
              <a:t>Chair, R</a:t>
            </a:r>
            <a:r>
              <a:rPr lang="en-US" sz="2200" dirty="0">
                <a:latin typeface="Calibri" panose="020F0502020204030204" pitchFamily="34" charset="0"/>
              </a:rPr>
              <a:t>. </a:t>
            </a:r>
            <a:r>
              <a:rPr lang="en-US" sz="2200" dirty="0" smtClean="0">
                <a:latin typeface="Calibri" panose="020F0502020204030204" pitchFamily="34" charset="0"/>
              </a:rPr>
              <a:t>Bradley, J</a:t>
            </a:r>
            <a:r>
              <a:rPr lang="en-US" sz="2200" dirty="0">
                <a:latin typeface="Calibri" panose="020F0502020204030204" pitchFamily="34" charset="0"/>
              </a:rPr>
              <a:t>. T. </a:t>
            </a:r>
            <a:r>
              <a:rPr lang="en-US" sz="2200" dirty="0" smtClean="0">
                <a:latin typeface="Calibri" panose="020F0502020204030204" pitchFamily="34" charset="0"/>
              </a:rPr>
              <a:t>Franks, S</a:t>
            </a:r>
            <a:r>
              <a:rPr lang="en-US" sz="2200" dirty="0">
                <a:latin typeface="Calibri" panose="020F0502020204030204" pitchFamily="34" charset="0"/>
              </a:rPr>
              <a:t>. Steal</a:t>
            </a:r>
          </a:p>
          <a:p>
            <a:r>
              <a:rPr lang="en-US" sz="2200" b="1" dirty="0">
                <a:latin typeface="Calibri,Bold"/>
              </a:rPr>
              <a:t>STAFF:</a:t>
            </a:r>
          </a:p>
          <a:p>
            <a:r>
              <a:rPr lang="en-US" sz="2200" dirty="0">
                <a:latin typeface="Calibri" panose="020F0502020204030204" pitchFamily="34" charset="0"/>
              </a:rPr>
              <a:t>M. Pound - Chief Executive Officer</a:t>
            </a:r>
          </a:p>
          <a:p>
            <a:r>
              <a:rPr lang="en-US" sz="2200" dirty="0">
                <a:latin typeface="Calibri" panose="020F0502020204030204" pitchFamily="34" charset="0"/>
              </a:rPr>
              <a:t>P. Robb – Executive Assistant, Recorder</a:t>
            </a:r>
          </a:p>
          <a:p>
            <a:r>
              <a:rPr lang="en-US" sz="2200" b="1" dirty="0">
                <a:latin typeface="Calibri,Bold"/>
              </a:rPr>
              <a:t>REGRETS:</a:t>
            </a:r>
          </a:p>
          <a:p>
            <a:r>
              <a:rPr lang="en-US" sz="2200" dirty="0">
                <a:latin typeface="Calibri" panose="020F0502020204030204" pitchFamily="34" charset="0"/>
              </a:rPr>
              <a:t>E. F. </a:t>
            </a:r>
            <a:r>
              <a:rPr lang="en-US" sz="2200" dirty="0" err="1">
                <a:latin typeface="Calibri" panose="020F0502020204030204" pitchFamily="34" charset="0"/>
              </a:rPr>
              <a:t>Bradson</a:t>
            </a:r>
            <a:r>
              <a:rPr lang="en-US" sz="2200" dirty="0">
                <a:latin typeface="Calibri" panose="020F0502020204030204" pitchFamily="34" charset="0"/>
              </a:rPr>
              <a:t>, Jr.</a:t>
            </a:r>
          </a:p>
          <a:p>
            <a:r>
              <a:rPr lang="en-US" sz="2200" dirty="0">
                <a:latin typeface="Calibri" panose="020F0502020204030204" pitchFamily="34" charset="0"/>
              </a:rPr>
              <a:t>The meeting was convened at 1 p.m</a:t>
            </a:r>
            <a:r>
              <a:rPr lang="en-US" sz="2200" dirty="0" smtClean="0">
                <a:latin typeface="Calibri" panose="020F0502020204030204" pitchFamily="34" charset="0"/>
              </a:rPr>
              <a:t>.</a:t>
            </a:r>
          </a:p>
          <a:p>
            <a:r>
              <a:rPr lang="en-US" sz="2200" b="1" dirty="0">
                <a:latin typeface="Calibri,Bold"/>
              </a:rPr>
              <a:t>4. Approval of Agenda</a:t>
            </a:r>
          </a:p>
          <a:p>
            <a:r>
              <a:rPr lang="en-US" sz="2200" dirty="0">
                <a:latin typeface="Calibri" panose="020F0502020204030204" pitchFamily="34" charset="0"/>
              </a:rPr>
              <a:t>MOTION #01N-06-11</a:t>
            </a:r>
          </a:p>
          <a:p>
            <a:r>
              <a:rPr lang="en-US" sz="2200" dirty="0">
                <a:latin typeface="Calibri" panose="020F0502020204030204" pitchFamily="34" charset="0"/>
              </a:rPr>
              <a:t>To accept the agenda of June 9, 2011, as presented.</a:t>
            </a:r>
          </a:p>
          <a:p>
            <a:r>
              <a:rPr lang="en-US" sz="2200" dirty="0">
                <a:latin typeface="Calibri" panose="020F0502020204030204" pitchFamily="34" charset="0"/>
              </a:rPr>
              <a:t>Moved: J.T. Franks Seconded: S. Steal</a:t>
            </a:r>
          </a:p>
          <a:p>
            <a:r>
              <a:rPr lang="en-US" sz="2200" dirty="0">
                <a:latin typeface="Calibri" panose="020F0502020204030204" pitchFamily="34" charset="0"/>
              </a:rPr>
              <a:t>CARRIED</a:t>
            </a:r>
          </a:p>
          <a:p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412123" y="309093"/>
            <a:ext cx="112561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libri,Bold"/>
              </a:rPr>
              <a:t>Nominations &amp; Governance Committee Meeting</a:t>
            </a:r>
          </a:p>
          <a:p>
            <a:pPr algn="ctr"/>
            <a:r>
              <a:rPr lang="en-US" sz="2000" b="1" dirty="0">
                <a:latin typeface="Calibri,Bold"/>
              </a:rPr>
              <a:t>June 9, 2011, at 1 p.m. EST</a:t>
            </a:r>
          </a:p>
          <a:p>
            <a:pPr algn="ctr"/>
            <a:r>
              <a:rPr lang="en-US" sz="2000" i="1" dirty="0">
                <a:latin typeface="Calibri,Italic"/>
              </a:rPr>
              <a:t>By teleconference </a:t>
            </a:r>
            <a:r>
              <a:rPr lang="en-US" sz="2000" b="1" dirty="0">
                <a:latin typeface="Calibri,Bold"/>
              </a:rPr>
              <a:t>[Insert Dial in information and participant code]</a:t>
            </a:r>
          </a:p>
        </p:txBody>
      </p:sp>
      <p:sp>
        <p:nvSpPr>
          <p:cNvPr id="4" name="Rectangle 3"/>
          <p:cNvSpPr/>
          <p:nvPr/>
        </p:nvSpPr>
        <p:spPr>
          <a:xfrm>
            <a:off x="6181858" y="1794944"/>
            <a:ext cx="515155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Calibri,Bold"/>
              </a:rPr>
              <a:t>5. Approval of Minutes</a:t>
            </a:r>
          </a:p>
          <a:p>
            <a:r>
              <a:rPr lang="en-US" sz="2200" dirty="0">
                <a:latin typeface="Calibri" panose="020F0502020204030204" pitchFamily="34" charset="0"/>
              </a:rPr>
              <a:t>MOTION #02N-06-11</a:t>
            </a:r>
          </a:p>
          <a:p>
            <a:r>
              <a:rPr lang="en-US" sz="2200" dirty="0">
                <a:latin typeface="Calibri" panose="020F0502020204030204" pitchFamily="34" charset="0"/>
              </a:rPr>
              <a:t>To approve the Minutes of March 28, 2011</a:t>
            </a:r>
          </a:p>
          <a:p>
            <a:r>
              <a:rPr lang="en-US" sz="2200" dirty="0">
                <a:latin typeface="Calibri" panose="020F0502020204030204" pitchFamily="34" charset="0"/>
              </a:rPr>
              <a:t>Moved: J.T. Franks Seconded: S. Steal</a:t>
            </a:r>
          </a:p>
          <a:p>
            <a:r>
              <a:rPr lang="en-US" sz="2200" dirty="0">
                <a:latin typeface="Calibri" panose="020F0502020204030204" pitchFamily="34" charset="0"/>
              </a:rPr>
              <a:t>CARRIED</a:t>
            </a:r>
          </a:p>
          <a:p>
            <a:r>
              <a:rPr lang="en-US" sz="2200" b="1" dirty="0"/>
              <a:t>6. Committee Membership</a:t>
            </a:r>
          </a:p>
          <a:p>
            <a:r>
              <a:rPr lang="en-US" sz="2200" dirty="0"/>
              <a:t>S. Steal agreed to sit on the Audit Committee until the full complement of members is appointed to the</a:t>
            </a:r>
          </a:p>
          <a:p>
            <a:r>
              <a:rPr lang="en-US" sz="2200" dirty="0"/>
              <a:t>Board. At that time this item will be brought to the Chair of the Audit Committee in order that it is dealt</a:t>
            </a:r>
          </a:p>
          <a:p>
            <a:r>
              <a:rPr lang="en-US" sz="2200" dirty="0"/>
              <a:t>with quickly.</a:t>
            </a:r>
            <a:endParaRPr lang="en-US" sz="2200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6" y="141569"/>
            <a:ext cx="1622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MORE SAMPLES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93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9550" y="680818"/>
            <a:ext cx="1064224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7. </a:t>
            </a:r>
            <a:r>
              <a:rPr lang="en-US" sz="2400" b="1" dirty="0"/>
              <a:t>Board Vacancy</a:t>
            </a:r>
          </a:p>
          <a:p>
            <a:r>
              <a:rPr lang="en-US" sz="2000" dirty="0"/>
              <a:t>It was noted that Mr. </a:t>
            </a:r>
            <a:r>
              <a:rPr lang="en-US" sz="2000" dirty="0" err="1"/>
              <a:t>Bradson’s</a:t>
            </a:r>
            <a:r>
              <a:rPr lang="en-US" sz="2000" dirty="0"/>
              <a:t> last term will end on June 20, 2011. He is to be recognized at the Board</a:t>
            </a:r>
          </a:p>
          <a:p>
            <a:r>
              <a:rPr lang="en-US" sz="2000" dirty="0"/>
              <a:t>dinner on June 13 and presented with a bronze statue.</a:t>
            </a:r>
          </a:p>
          <a:p>
            <a:r>
              <a:rPr lang="en-US" sz="2000" dirty="0"/>
              <a:t>The Committee reviewed the list of interested candidates for the Board vacancy. Discussion ensued.</a:t>
            </a:r>
          </a:p>
          <a:p>
            <a:r>
              <a:rPr lang="en-US" sz="2000" dirty="0"/>
              <a:t>Interviews will be scheduled as soon as possible with the intent to appoint a board member by the</a:t>
            </a:r>
          </a:p>
          <a:p>
            <a:r>
              <a:rPr lang="en-US" sz="2000" dirty="0"/>
              <a:t>meeting in the fall.</a:t>
            </a:r>
          </a:p>
          <a:p>
            <a:r>
              <a:rPr lang="en-US" sz="2000" dirty="0"/>
              <a:t>ACTION</a:t>
            </a:r>
          </a:p>
          <a:p>
            <a:r>
              <a:rPr lang="en-US" sz="2000" dirty="0"/>
              <a:t>To proceed with scheduling back-to-back interviews with the successful candidates and notify those who</a:t>
            </a:r>
          </a:p>
          <a:p>
            <a:r>
              <a:rPr lang="en-US" sz="2000" dirty="0"/>
              <a:t>were unsuccessful</a:t>
            </a:r>
            <a:r>
              <a:rPr lang="en-US" sz="2000" dirty="0" smtClean="0"/>
              <a:t>. (P. Robb).</a:t>
            </a:r>
          </a:p>
          <a:p>
            <a:r>
              <a:rPr lang="en-US" sz="2800" b="1" dirty="0"/>
              <a:t>Other Business</a:t>
            </a:r>
          </a:p>
          <a:p>
            <a:r>
              <a:rPr lang="en-US" sz="2000" dirty="0"/>
              <a:t>No further items were brought forward for discussion.</a:t>
            </a:r>
          </a:p>
          <a:p>
            <a:r>
              <a:rPr lang="en-US" sz="2000" b="1" dirty="0"/>
              <a:t>Adjournment</a:t>
            </a:r>
          </a:p>
          <a:p>
            <a:r>
              <a:rPr lang="en-US" sz="2000" dirty="0"/>
              <a:t>There being no further business, the meeting was adjourned at 1:36 p.m</a:t>
            </a:r>
            <a:r>
              <a:rPr lang="en-US" sz="2000" dirty="0" smtClean="0"/>
              <a:t>.</a:t>
            </a:r>
          </a:p>
          <a:p>
            <a:pPr lvl="6"/>
            <a:r>
              <a:rPr lang="en-US" sz="2000" dirty="0"/>
              <a:t>MINUTES APPROVED BY:</a:t>
            </a:r>
          </a:p>
          <a:p>
            <a:pPr lvl="6"/>
            <a:r>
              <a:rPr lang="en-US" sz="2000" dirty="0" smtClean="0"/>
              <a:t>_________________________</a:t>
            </a:r>
            <a:endParaRPr lang="en-US" sz="2000" dirty="0"/>
          </a:p>
          <a:p>
            <a:pPr lvl="6"/>
            <a:r>
              <a:rPr lang="en-US" sz="2000" i="1" dirty="0"/>
              <a:t>B. Brown, Chair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5150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0006" y="119129"/>
            <a:ext cx="10030496" cy="914400"/>
          </a:xfrm>
        </p:spPr>
        <p:txBody>
          <a:bodyPr anchor="ctr">
            <a:normAutofit fontScale="90000"/>
          </a:bodyPr>
          <a:lstStyle/>
          <a:p>
            <a:r>
              <a:rPr lang="en-US" altLang="en-US" sz="4300" dirty="0" smtClean="0"/>
              <a:t>Follow up and Post-Meeting </a:t>
            </a:r>
            <a:r>
              <a:rPr lang="en-US" altLang="en-US" sz="4300" dirty="0"/>
              <a:t>Evaluation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50006" y="1046408"/>
            <a:ext cx="10947042" cy="509739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 smtClean="0"/>
              <a:t>It`s leader`s responsibility to send the minutes to all members and keep it`s physical record. 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en-US" sz="2800" b="1" dirty="0" smtClean="0"/>
              <a:t>EVALUTION 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Have objectives achieved?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Was </a:t>
            </a:r>
            <a:r>
              <a:rPr lang="en-US" altLang="en-US" sz="2800" dirty="0"/>
              <a:t>the meeting’s goal clear?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Was the agenda useful and followed?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How prepared were group members?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Did everyone have an equal chance to participate?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Did members listen effectively and consider different points of view?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Were assignments and deadlines made clear by the end of the meeting?</a:t>
            </a:r>
          </a:p>
        </p:txBody>
      </p:sp>
    </p:spTree>
    <p:extLst>
      <p:ext uri="{BB962C8B-B14F-4D97-AF65-F5344CB8AC3E}">
        <p14:creationId xmlns:p14="http://schemas.microsoft.com/office/powerpoint/2010/main" val="3773916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>
          <a:xfrm>
            <a:off x="605307" y="685800"/>
            <a:ext cx="11011437" cy="914400"/>
          </a:xfrm>
        </p:spPr>
        <p:txBody>
          <a:bodyPr anchor="ctr">
            <a:normAutofit/>
          </a:bodyPr>
          <a:lstStyle/>
          <a:p>
            <a:r>
              <a:rPr lang="en-US" altLang="en-US" b="0" dirty="0" smtClean="0"/>
              <a:t>Task: Additional </a:t>
            </a:r>
            <a:r>
              <a:rPr lang="en-US" altLang="en-US" b="0" dirty="0"/>
              <a:t>Evaluation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11369" y="1912939"/>
            <a:ext cx="11037194" cy="41878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2800" b="1" dirty="0"/>
              <a:t>What other evaluation questions would you </a:t>
            </a:r>
            <a:r>
              <a:rPr lang="en-US" altLang="en-US" sz="2800" b="1" dirty="0" smtClean="0"/>
              <a:t>add?</a:t>
            </a:r>
            <a:endParaRPr lang="en-US" altLang="en-US" sz="2800" b="1" dirty="0"/>
          </a:p>
          <a:p>
            <a:pPr marL="0" indent="0"/>
            <a:r>
              <a:rPr lang="en-US" altLang="en-US" sz="2800" dirty="0"/>
              <a:t>Example: </a:t>
            </a:r>
            <a:r>
              <a:rPr lang="en-US" altLang="en-US" sz="2800" u="sng" dirty="0"/>
              <a:t>Did the meeting begin and end on time? </a:t>
            </a:r>
          </a:p>
          <a:p>
            <a:pPr marL="0" indent="0"/>
            <a:r>
              <a:rPr lang="en-US" altLang="en-US" sz="2800" dirty="0"/>
              <a:t>Example: ________________________</a:t>
            </a:r>
          </a:p>
          <a:p>
            <a:pPr marL="0" indent="0"/>
            <a:r>
              <a:rPr lang="en-US" altLang="en-US" sz="2800" dirty="0"/>
              <a:t>Example: ________________________</a:t>
            </a:r>
          </a:p>
          <a:p>
            <a:pPr marL="0" indent="0"/>
            <a:r>
              <a:rPr lang="en-US" altLang="en-US" sz="2800" dirty="0"/>
              <a:t>Example: ________________________ </a:t>
            </a:r>
            <a:r>
              <a:rPr lang="en-US" altLang="en-US" sz="2800" u="sng" dirty="0"/>
              <a:t/>
            </a:r>
            <a:br>
              <a:rPr lang="en-US" altLang="en-US" sz="2800" u="sng" dirty="0"/>
            </a:br>
            <a:endParaRPr lang="en-US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31780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1" y="64393"/>
            <a:ext cx="11294772" cy="6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3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Meeting, Definition: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5155" y="2176530"/>
            <a:ext cx="104834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A scheduled gathering of group members for a structured discussion guided by a designated </a:t>
            </a:r>
            <a:r>
              <a:rPr lang="en-US" altLang="en-US" sz="2800" dirty="0" smtClean="0"/>
              <a:t>chairperson. Here they </a:t>
            </a:r>
            <a:r>
              <a:rPr lang="en-US" sz="2800" dirty="0" smtClean="0"/>
              <a:t>share their knowledge, experience, views and suggestions. </a:t>
            </a:r>
          </a:p>
          <a:p>
            <a:r>
              <a:rPr lang="en-US" sz="2800" dirty="0" smtClean="0"/>
              <a:t>Meetings have many kinds but all share some common features: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Definite purpose (present information, solve problems)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Interaction between people present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Certain rules are followed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An individual controlling the proceedings.</a:t>
            </a:r>
          </a:p>
          <a:p>
            <a:pPr marL="342900" indent="-34290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02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 of the EFFECTIVE Participants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1" y="2065867"/>
            <a:ext cx="101227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TASK:</a:t>
            </a:r>
          </a:p>
          <a:p>
            <a:r>
              <a:rPr lang="en-US" sz="3600" dirty="0" smtClean="0"/>
              <a:t>REVIEW THE RESPONSIBILITIES OF THE EFFECTIVE PARTICIPANTS, IN DETAIL, GIVEN ON PAGES 275-279.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76330" y="4558136"/>
            <a:ext cx="10341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Organizer, Clarifier, questioner, factual contributor, Energizer, idea creator, critical tester, Conciliator, helper of others.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78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Giving effective feedbacks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2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5" y="0"/>
            <a:ext cx="10131425" cy="1210614"/>
          </a:xfrm>
        </p:spPr>
        <p:txBody>
          <a:bodyPr/>
          <a:lstStyle/>
          <a:p>
            <a:r>
              <a:rPr lang="en-US" dirty="0" smtClean="0"/>
              <a:t>Types of group meetings: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3183" y="1107583"/>
            <a:ext cx="11436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Two general types: </a:t>
            </a:r>
          </a:p>
          <a:p>
            <a:r>
              <a:rPr lang="en-US" sz="3200" b="1" u="sng" dirty="0" smtClean="0"/>
              <a:t>1: Informal: </a:t>
            </a:r>
          </a:p>
          <a:p>
            <a:r>
              <a:rPr lang="en-US" sz="3200" dirty="0" smtClean="0"/>
              <a:t>Unplanned, </a:t>
            </a:r>
            <a:r>
              <a:rPr lang="en-US" sz="3200" dirty="0" smtClean="0"/>
              <a:t>and spontaneous. </a:t>
            </a:r>
            <a:r>
              <a:rPr lang="en-US" sz="3200" dirty="0"/>
              <a:t>F</a:t>
            </a:r>
            <a:r>
              <a:rPr lang="en-US" sz="3200" dirty="0" smtClean="0"/>
              <a:t>ree </a:t>
            </a:r>
            <a:r>
              <a:rPr lang="en-US" sz="3200" dirty="0" smtClean="0"/>
              <a:t>flowing meetings or get to gathers for social purpose which may latter develop into formal meetings. </a:t>
            </a:r>
          </a:p>
          <a:p>
            <a:r>
              <a:rPr lang="en-US" sz="3200" b="1" dirty="0" smtClean="0"/>
              <a:t>2. </a:t>
            </a:r>
            <a:r>
              <a:rPr lang="en-US" sz="3200" b="1" dirty="0"/>
              <a:t> </a:t>
            </a:r>
            <a:r>
              <a:rPr lang="en-US" sz="3200" b="1" dirty="0" smtClean="0"/>
              <a:t>Formal:</a:t>
            </a:r>
          </a:p>
          <a:p>
            <a:r>
              <a:rPr lang="en-US" sz="3200" dirty="0" smtClean="0"/>
              <a:t>These are structured,  </a:t>
            </a:r>
            <a:r>
              <a:rPr lang="en-US" sz="3200" dirty="0"/>
              <a:t>task </a:t>
            </a:r>
            <a:r>
              <a:rPr lang="en-US" sz="3200" dirty="0" smtClean="0"/>
              <a:t>oriented, </a:t>
            </a:r>
            <a:r>
              <a:rPr lang="en-US" sz="3200" dirty="0"/>
              <a:t>often search for solution to problems, look for a course of action, </a:t>
            </a:r>
            <a:r>
              <a:rPr lang="en-US" sz="3200" dirty="0" smtClean="0"/>
              <a:t>to make </a:t>
            </a:r>
            <a:r>
              <a:rPr lang="en-US" sz="3200" dirty="0"/>
              <a:t>recommendations to a higher </a:t>
            </a:r>
            <a:r>
              <a:rPr lang="en-US" sz="3200" dirty="0" smtClean="0"/>
              <a:t>authority, </a:t>
            </a:r>
            <a:r>
              <a:rPr lang="en-US" sz="3200" dirty="0" smtClean="0"/>
              <a:t>and change policy etc.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0996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48" y="171718"/>
            <a:ext cx="10131425" cy="1257837"/>
          </a:xfrm>
        </p:spPr>
        <p:txBody>
          <a:bodyPr/>
          <a:lstStyle/>
          <a:p>
            <a:r>
              <a:rPr lang="en-US" dirty="0"/>
              <a:t>TYPES Based on Purpose: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6838" y="1184858"/>
            <a:ext cx="1190490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Major objectives of presenting information and solving problems are achieved by </a:t>
            </a:r>
            <a:r>
              <a:rPr lang="en-US" sz="2800" b="1" dirty="0" smtClean="0"/>
              <a:t>TREE TYPES</a:t>
            </a:r>
            <a:r>
              <a:rPr lang="en-US" sz="2800" dirty="0" smtClean="0"/>
              <a:t> of meetings. </a:t>
            </a:r>
          </a:p>
          <a:p>
            <a:pPr marL="342900" indent="-342900">
              <a:buAutoNum type="arabicPeriod"/>
            </a:pPr>
            <a:r>
              <a:rPr lang="en-US" sz="3200" b="1" u="sng" dirty="0" smtClean="0"/>
              <a:t>Informational meetings:</a:t>
            </a:r>
          </a:p>
          <a:p>
            <a:r>
              <a:rPr lang="en-US" sz="2800" dirty="0" smtClean="0"/>
              <a:t>Seek </a:t>
            </a:r>
            <a:r>
              <a:rPr lang="en-US" sz="2800" dirty="0"/>
              <a:t>to clarify, </a:t>
            </a:r>
            <a:r>
              <a:rPr lang="en-US" sz="2800" dirty="0" smtClean="0"/>
              <a:t>questions, learn and </a:t>
            </a:r>
            <a:r>
              <a:rPr lang="en-US" sz="2800" b="1" dirty="0" smtClean="0"/>
              <a:t>develop understanding only,</a:t>
            </a:r>
            <a:r>
              <a:rPr lang="en-US" sz="2800" dirty="0" smtClean="0"/>
              <a:t> get information. i.e. changes in policy, announcement of new mission statement etc.</a:t>
            </a:r>
          </a:p>
          <a:p>
            <a:r>
              <a:rPr lang="en-US" sz="3200" b="1" u="sng" dirty="0" smtClean="0"/>
              <a:t>2. </a:t>
            </a:r>
            <a:r>
              <a:rPr lang="en-US" sz="3200" b="1" u="sng" dirty="0"/>
              <a:t>Suggested solution meetings </a:t>
            </a:r>
            <a:r>
              <a:rPr lang="en-US" sz="3200" b="1" u="sng" dirty="0" smtClean="0"/>
              <a:t>:</a:t>
            </a:r>
          </a:p>
          <a:p>
            <a:r>
              <a:rPr lang="en-US" sz="2800" dirty="0" smtClean="0"/>
              <a:t>These meetings occur </a:t>
            </a:r>
            <a:r>
              <a:rPr lang="en-US" sz="2800" dirty="0"/>
              <a:t>to evaluate the suggested </a:t>
            </a:r>
            <a:r>
              <a:rPr lang="en-US" sz="2800" dirty="0" smtClean="0"/>
              <a:t>solutions/recommendations, </a:t>
            </a:r>
            <a:r>
              <a:rPr lang="en-US" sz="2800" dirty="0"/>
              <a:t>explore </a:t>
            </a:r>
            <a:r>
              <a:rPr lang="en-US" sz="2800" dirty="0" smtClean="0"/>
              <a:t>options </a:t>
            </a:r>
            <a:r>
              <a:rPr lang="en-US" sz="2800" dirty="0"/>
              <a:t>to </a:t>
            </a:r>
            <a:r>
              <a:rPr lang="en-US" sz="2800" dirty="0" smtClean="0"/>
              <a:t>solve a problem.</a:t>
            </a:r>
            <a:endParaRPr lang="en-US" sz="2800" dirty="0"/>
          </a:p>
          <a:p>
            <a:r>
              <a:rPr lang="en-US" sz="3200" b="1" u="sng" dirty="0" smtClean="0"/>
              <a:t>3. </a:t>
            </a:r>
            <a:r>
              <a:rPr lang="en-US" sz="3200" b="1" u="sng" dirty="0"/>
              <a:t>Problem Solving </a:t>
            </a:r>
            <a:r>
              <a:rPr lang="en-US" sz="3200" b="1" u="sng" dirty="0" smtClean="0"/>
              <a:t>Meetings: </a:t>
            </a:r>
            <a:r>
              <a:rPr lang="en-US" sz="2400" dirty="0" smtClean="0"/>
              <a:t>(process</a:t>
            </a:r>
            <a:r>
              <a:rPr lang="en-US" sz="2400" dirty="0">
                <a:sym typeface="Wingdings" panose="05000000000000000000" pitchFamily="2" charset="2"/>
              </a:rPr>
              <a:t>:</a:t>
            </a:r>
            <a:r>
              <a:rPr lang="en-US" sz="2400" dirty="0" smtClean="0">
                <a:sym typeface="Wingdings" panose="05000000000000000000" pitchFamily="2" charset="2"/>
              </a:rPr>
              <a:t> problem solution Benefits Action)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Groups </a:t>
            </a:r>
            <a:r>
              <a:rPr lang="en-US" sz="2800" dirty="0"/>
              <a:t>try several attempts to find a </a:t>
            </a:r>
            <a:r>
              <a:rPr lang="en-US" sz="2800" dirty="0" smtClean="0"/>
              <a:t>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course to reach a solution is unique to every </a:t>
            </a:r>
            <a:r>
              <a:rPr lang="en-US" sz="2800" dirty="0" smtClean="0"/>
              <a:t>group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624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1" y="489398"/>
            <a:ext cx="10586434" cy="549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02" y="532326"/>
            <a:ext cx="10131425" cy="1456267"/>
          </a:xfrm>
        </p:spPr>
        <p:txBody>
          <a:bodyPr>
            <a:normAutofit/>
          </a:bodyPr>
          <a:lstStyle/>
          <a:p>
            <a:r>
              <a:rPr lang="en-US" u="sng" dirty="0">
                <a:sym typeface="Wingdings" panose="05000000000000000000" pitchFamily="2" charset="2"/>
              </a:rPr>
              <a:t>AUTHORIZATION FOR COMMITTEE </a:t>
            </a:r>
            <a:r>
              <a:rPr lang="en-US" u="sng" dirty="0" smtClean="0">
                <a:sym typeface="Wingdings" panose="05000000000000000000" pitchFamily="2" charset="2"/>
              </a:rPr>
              <a:t>as </a:t>
            </a:r>
            <a:r>
              <a:rPr lang="en-US" u="sng" dirty="0">
                <a:sym typeface="Wingdings" panose="05000000000000000000" pitchFamily="2" charset="2"/>
              </a:rPr>
              <a:t>strategies to be used for </a:t>
            </a:r>
            <a:r>
              <a:rPr lang="en-US" b="1" u="sng" dirty="0">
                <a:sym typeface="Wingdings" panose="05000000000000000000" pitchFamily="2" charset="2"/>
              </a:rPr>
              <a:t>problem solving meetings</a:t>
            </a:r>
            <a:r>
              <a:rPr lang="en-US" u="sng" dirty="0" smtClean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4431" y="2413595"/>
            <a:ext cx="119075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Wingdings" panose="05000000000000000000" pitchFamily="2" charset="2"/>
              </a:rPr>
              <a:t>Demand: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ym typeface="Wingdings" panose="05000000000000000000" pitchFamily="2" charset="2"/>
              </a:rPr>
              <a:t>C</a:t>
            </a:r>
            <a:r>
              <a:rPr lang="en-US" sz="2800" dirty="0" smtClean="0">
                <a:sym typeface="Wingdings" panose="05000000000000000000" pitchFamily="2" charset="2"/>
              </a:rPr>
              <a:t>areful </a:t>
            </a:r>
            <a:r>
              <a:rPr lang="en-US" sz="2800" dirty="0">
                <a:sym typeface="Wingdings" panose="05000000000000000000" pitchFamily="2" charset="2"/>
              </a:rPr>
              <a:t>planning and supervision from the </a:t>
            </a:r>
            <a:r>
              <a:rPr lang="en-US" sz="2800" dirty="0" smtClean="0">
                <a:sym typeface="Wingdings" panose="05000000000000000000" pitchFamily="2" charset="2"/>
              </a:rPr>
              <a:t>leader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ym typeface="Wingdings" panose="05000000000000000000" pitchFamily="2" charset="2"/>
              </a:rPr>
              <a:t>R</a:t>
            </a:r>
            <a:r>
              <a:rPr lang="en-US" sz="2800" dirty="0" smtClean="0">
                <a:sym typeface="Wingdings" panose="05000000000000000000" pitchFamily="2" charset="2"/>
              </a:rPr>
              <a:t>ational </a:t>
            </a:r>
            <a:r>
              <a:rPr lang="en-US" sz="2800" dirty="0">
                <a:sym typeface="Wingdings" panose="05000000000000000000" pitchFamily="2" charset="2"/>
              </a:rPr>
              <a:t>discussions by </a:t>
            </a:r>
            <a:r>
              <a:rPr lang="en-US" sz="2800" dirty="0" smtClean="0">
                <a:sym typeface="Wingdings" panose="05000000000000000000" pitchFamily="2" charset="2"/>
              </a:rPr>
              <a:t>participants. </a:t>
            </a:r>
            <a:endParaRPr lang="en-US" sz="2800" dirty="0"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ym typeface="Wingdings" panose="05000000000000000000" pitchFamily="2" charset="2"/>
              </a:rPr>
              <a:t>An</a:t>
            </a:r>
            <a:r>
              <a:rPr lang="en-US" sz="2800" dirty="0" smtClean="0"/>
              <a:t> </a:t>
            </a:r>
            <a:r>
              <a:rPr lang="en-US" sz="2800" dirty="0" smtClean="0"/>
              <a:t>authorization letter </a:t>
            </a:r>
            <a:r>
              <a:rPr lang="en-US" sz="2800" dirty="0"/>
              <a:t>comes from an authorized person </a:t>
            </a:r>
            <a:r>
              <a:rPr lang="en-US" sz="2800" dirty="0" smtClean="0"/>
              <a:t>who </a:t>
            </a:r>
            <a:r>
              <a:rPr lang="en-US" sz="2800" dirty="0"/>
              <a:t>asks you to form a </a:t>
            </a:r>
            <a:r>
              <a:rPr lang="en-US" sz="2800" dirty="0" smtClean="0"/>
              <a:t>committee to solve a problem.  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The </a:t>
            </a:r>
            <a:r>
              <a:rPr lang="en-US" sz="2800" dirty="0" smtClean="0"/>
              <a:t>letter </a:t>
            </a:r>
            <a:r>
              <a:rPr lang="en-US" sz="2800" dirty="0"/>
              <a:t>should include </a:t>
            </a:r>
            <a:r>
              <a:rPr lang="en-US" sz="2800" b="1" dirty="0"/>
              <a:t>who, what, when, where and </a:t>
            </a:r>
            <a:r>
              <a:rPr lang="en-US" sz="2800" b="1" dirty="0" smtClean="0"/>
              <a:t>why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 smtClean="0"/>
              <a:t>Review the Sample </a:t>
            </a:r>
            <a:r>
              <a:rPr lang="en-US" sz="2800" dirty="0"/>
              <a:t> </a:t>
            </a:r>
            <a:r>
              <a:rPr lang="en-US" sz="2800" dirty="0" smtClean="0"/>
              <a:t>AUTHORIZATION letter on pages </a:t>
            </a:r>
            <a:r>
              <a:rPr lang="en-US" sz="2800" dirty="0" smtClean="0"/>
              <a:t>181</a:t>
            </a:r>
            <a:r>
              <a:rPr lang="en-US" sz="2800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smtClean="0"/>
              <a:t>182</a:t>
            </a:r>
            <a:r>
              <a:rPr lang="en-US" sz="2800" dirty="0" smtClean="0"/>
              <a:t>.</a:t>
            </a:r>
            <a:endParaRPr lang="en-US" sz="2800" u="sng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654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96" y="133082"/>
            <a:ext cx="10131425" cy="1456267"/>
          </a:xfrm>
        </p:spPr>
        <p:txBody>
          <a:bodyPr/>
          <a:lstStyle/>
          <a:p>
            <a:r>
              <a:rPr lang="en-US" dirty="0" smtClean="0"/>
              <a:t>Prompt: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9396" y="1731016"/>
            <a:ext cx="10766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kind of </a:t>
            </a:r>
            <a:r>
              <a:rPr lang="en-US" sz="3200" dirty="0" smtClean="0"/>
              <a:t>strategies/Methods </a:t>
            </a:r>
            <a:r>
              <a:rPr lang="en-US" sz="3200" dirty="0" smtClean="0"/>
              <a:t>you generally use to solve problems in a meeting? </a:t>
            </a:r>
          </a:p>
          <a:p>
            <a:endParaRPr lang="en-US" sz="3200" dirty="0"/>
          </a:p>
          <a:p>
            <a:r>
              <a:rPr lang="en-US" sz="3200" dirty="0" smtClean="0"/>
              <a:t>Approaches; 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Intuition (rapid inside into the problem)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Rationalization (Justification of solutions over time)</a:t>
            </a:r>
          </a:p>
          <a:p>
            <a:pPr marL="342900" indent="-342900">
              <a:buAutoNum type="arabicPeriod"/>
            </a:pPr>
            <a:r>
              <a:rPr lang="en-US" sz="3200" b="1" dirty="0" smtClean="0"/>
              <a:t>Scientific or reflective thinking </a:t>
            </a:r>
            <a:r>
              <a:rPr lang="en-US" sz="3200" dirty="0" smtClean="0"/>
              <a:t>(logical progression towards a solution). Most of the times, this approach is used in business meetings.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02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961</TotalTime>
  <Words>2149</Words>
  <Application>Microsoft Office PowerPoint</Application>
  <PresentationFormat>Widescreen</PresentationFormat>
  <Paragraphs>280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Arial</vt:lpstr>
      <vt:lpstr>Calibri</vt:lpstr>
      <vt:lpstr>Calibri Light</vt:lpstr>
      <vt:lpstr>Calibri,Bold</vt:lpstr>
      <vt:lpstr>Calibri,Italic</vt:lpstr>
      <vt:lpstr>Franklin Gothic Book</vt:lpstr>
      <vt:lpstr>GillSans</vt:lpstr>
      <vt:lpstr>Helvetica Neue</vt:lpstr>
      <vt:lpstr>Lucida Calligraphy</vt:lpstr>
      <vt:lpstr>Times New Roman</vt:lpstr>
      <vt:lpstr>Times New Roman,Bold</vt:lpstr>
      <vt:lpstr>Wingdings</vt:lpstr>
      <vt:lpstr>Celestial</vt:lpstr>
      <vt:lpstr>Business meetings</vt:lpstr>
      <vt:lpstr>Points to discuss</vt:lpstr>
      <vt:lpstr>PowerPoint Presentation</vt:lpstr>
      <vt:lpstr>Meeting, Definition:</vt:lpstr>
      <vt:lpstr>Types of group meetings:</vt:lpstr>
      <vt:lpstr>TYPES Based on Purpose: </vt:lpstr>
      <vt:lpstr>PowerPoint Presentation</vt:lpstr>
      <vt:lpstr>AUTHORIZATION FOR COMMITTEE as strategies to be used for problem solving meetings.</vt:lpstr>
      <vt:lpstr>Prompt:</vt:lpstr>
      <vt:lpstr>PowerPoint Presentation</vt:lpstr>
      <vt:lpstr>Four STEPS of Solving problems through Scientific or reflective thinking </vt:lpstr>
      <vt:lpstr>Four steps of Solving problems through Scientific or reflective thinking </vt:lpstr>
      <vt:lpstr>Four steps of Solving problems through Scientific or reflective thinking </vt:lpstr>
      <vt:lpstr>Four steps of Solving problems through Scientific or reflective thinking </vt:lpstr>
      <vt:lpstr>PowerPoint Presentation</vt:lpstr>
      <vt:lpstr>Chairperson’s Tasks</vt:lpstr>
      <vt:lpstr>PowerPoint Presentation</vt:lpstr>
      <vt:lpstr>Planning. </vt:lpstr>
      <vt:lpstr>efficiently conducting the meeting (Roles of chairperson).</vt:lpstr>
      <vt:lpstr>Planning: determine purpose  and create Agendas</vt:lpstr>
      <vt:lpstr>Agenda</vt:lpstr>
      <vt:lpstr>PowerPoint Presentation</vt:lpstr>
      <vt:lpstr>Agenda: other elements to remember</vt:lpstr>
      <vt:lpstr>agenda Sample 1.</vt:lpstr>
      <vt:lpstr>Sample 2. Discussion  Agenda</vt:lpstr>
      <vt:lpstr>Announcement and Logistics.</vt:lpstr>
      <vt:lpstr>Procedures during the meetings.</vt:lpstr>
      <vt:lpstr>Meeting minutes</vt:lpstr>
      <vt:lpstr>What to Include in the Minutes</vt:lpstr>
      <vt:lpstr>Taking Minutes</vt:lpstr>
      <vt:lpstr>Sample of Informal Minutes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Follow up and Post-Meeting Evaluation</vt:lpstr>
      <vt:lpstr>Task: Additional Evaluation Questions</vt:lpstr>
      <vt:lpstr>PowerPoint Presentation</vt:lpstr>
      <vt:lpstr>Responsibilities of the EFFECTIVE Participants</vt:lpstr>
      <vt:lpstr>Giving effective feedbacks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meetings</dc:title>
  <dc:creator>javed Iqbal</dc:creator>
  <cp:lastModifiedBy>Javed Iqbal</cp:lastModifiedBy>
  <cp:revision>116</cp:revision>
  <dcterms:created xsi:type="dcterms:W3CDTF">2019-04-21T11:14:37Z</dcterms:created>
  <dcterms:modified xsi:type="dcterms:W3CDTF">2020-03-16T06:25:37Z</dcterms:modified>
</cp:coreProperties>
</file>