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1" r:id="rId3"/>
    <p:sldId id="274" r:id="rId4"/>
    <p:sldId id="292" r:id="rId5"/>
    <p:sldId id="257" r:id="rId6"/>
    <p:sldId id="263" r:id="rId7"/>
    <p:sldId id="264" r:id="rId8"/>
    <p:sldId id="265" r:id="rId9"/>
    <p:sldId id="266" r:id="rId10"/>
    <p:sldId id="267" r:id="rId11"/>
    <p:sldId id="258" r:id="rId12"/>
    <p:sldId id="259" r:id="rId13"/>
    <p:sldId id="260" r:id="rId14"/>
    <p:sldId id="261" r:id="rId15"/>
    <p:sldId id="270" r:id="rId16"/>
    <p:sldId id="271" r:id="rId17"/>
    <p:sldId id="301" r:id="rId18"/>
    <p:sldId id="312" r:id="rId19"/>
    <p:sldId id="313" r:id="rId20"/>
    <p:sldId id="303" r:id="rId21"/>
    <p:sldId id="302" r:id="rId22"/>
    <p:sldId id="272" r:id="rId23"/>
    <p:sldId id="295" r:id="rId24"/>
    <p:sldId id="296" r:id="rId25"/>
    <p:sldId id="308" r:id="rId26"/>
    <p:sldId id="309" r:id="rId27"/>
    <p:sldId id="310" r:id="rId28"/>
    <p:sldId id="311" r:id="rId29"/>
    <p:sldId id="276" r:id="rId30"/>
    <p:sldId id="277" r:id="rId31"/>
    <p:sldId id="278" r:id="rId32"/>
    <p:sldId id="279" r:id="rId33"/>
    <p:sldId id="280" r:id="rId34"/>
    <p:sldId id="281" r:id="rId35"/>
    <p:sldId id="282" r:id="rId36"/>
    <p:sldId id="283" r:id="rId37"/>
    <p:sldId id="284" r:id="rId38"/>
    <p:sldId id="305" r:id="rId39"/>
    <p:sldId id="306" r:id="rId40"/>
    <p:sldId id="304" r:id="rId41"/>
    <p:sldId id="286" r:id="rId42"/>
    <p:sldId id="287" r:id="rId43"/>
    <p:sldId id="288" r:id="rId44"/>
    <p:sldId id="289" r:id="rId45"/>
    <p:sldId id="290" r:id="rId46"/>
    <p:sldId id="273" r:id="rId47"/>
    <p:sldId id="30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4/21/2020</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4/21/2020</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750" y="1701800"/>
            <a:ext cx="9929495" cy="1082675"/>
          </a:xfrm>
        </p:spPr>
        <p:txBody>
          <a:bodyPr/>
          <a:lstStyle/>
          <a:p>
            <a:r>
              <a:rPr lang="en-US" sz="6600" b="1" dirty="0">
                <a:solidFill>
                  <a:schemeClr val="tx1">
                    <a:lumMod val="95000"/>
                    <a:lumOff val="5000"/>
                  </a:schemeClr>
                </a:solidFill>
                <a:latin typeface="Times New Roman" panose="02020603050405020304" charset="0"/>
                <a:cs typeface="Times New Roman" panose="02020603050405020304" charset="0"/>
              </a:rPr>
              <a:t>Interview Skills</a:t>
            </a:r>
          </a:p>
        </p:txBody>
      </p:sp>
      <p:sp>
        <p:nvSpPr>
          <p:cNvPr id="3" name="Subtitle 2"/>
          <p:cNvSpPr>
            <a:spLocks noGrp="1"/>
          </p:cNvSpPr>
          <p:nvPr>
            <p:ph type="subTitle" idx="1"/>
          </p:nvPr>
        </p:nvSpPr>
        <p:spPr/>
        <p:txBody>
          <a:bodyPr/>
          <a:lstStyle/>
          <a:p>
            <a:r>
              <a:rPr lang="en-US" sz="4400" b="1" dirty="0">
                <a:solidFill>
                  <a:schemeClr val="tx1">
                    <a:lumMod val="95000"/>
                    <a:lumOff val="5000"/>
                  </a:schemeClr>
                </a:solidFill>
                <a:latin typeface="Times New Roman" panose="02020603050405020304" charset="0"/>
                <a:cs typeface="Times New Roman" panose="02020603050405020304" charset="0"/>
                <a:sym typeface="+mn-ea"/>
              </a:rPr>
              <a:t>Client Interview</a:t>
            </a:r>
            <a:endParaRPr lang="en-US" sz="4400"/>
          </a:p>
        </p:txBody>
      </p:sp>
      <p:graphicFrame>
        <p:nvGraphicFramePr>
          <p:cNvPr id="4" name="Object 3"/>
          <p:cNvGraphicFramePr/>
          <p:nvPr/>
        </p:nvGraphicFramePr>
        <p:xfrm>
          <a:off x="135890" y="2677160"/>
          <a:ext cx="5772785" cy="4104640"/>
        </p:xfrm>
        <a:graphic>
          <a:graphicData uri="http://schemas.openxmlformats.org/presentationml/2006/ole">
            <mc:AlternateContent xmlns:mc="http://schemas.openxmlformats.org/markup-compatibility/2006">
              <mc:Choice xmlns:v="urn:schemas-microsoft-com:vml" Requires="v">
                <p:oleObj spid="_x0000_s1123" r:id="rId3" imgW="5514975" imgH="4638675" progId="Paint.Picture">
                  <p:embed/>
                </p:oleObj>
              </mc:Choice>
              <mc:Fallback>
                <p:oleObj r:id="rId3" imgW="5514975" imgH="4638675" progId="Paint.Picture">
                  <p:embed/>
                  <p:pic>
                    <p:nvPicPr>
                      <p:cNvPr id="0" name="Picture 4"/>
                      <p:cNvPicPr/>
                      <p:nvPr/>
                    </p:nvPicPr>
                    <p:blipFill>
                      <a:blip r:embed="rId4"/>
                      <a:stretch>
                        <a:fillRect/>
                      </a:stretch>
                    </p:blipFill>
                    <p:spPr>
                      <a:xfrm>
                        <a:off x="135890" y="2677160"/>
                        <a:ext cx="5772785" cy="4104640"/>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095" y="190500"/>
            <a:ext cx="9806305"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2.Requirement Gathering</a:t>
            </a:r>
          </a:p>
        </p:txBody>
      </p:sp>
      <p:sp>
        <p:nvSpPr>
          <p:cNvPr id="3" name="Content Placeholder 2"/>
          <p:cNvSpPr>
            <a:spLocks noGrp="1"/>
          </p:cNvSpPr>
          <p:nvPr>
            <p:ph idx="1"/>
          </p:nvPr>
        </p:nvSpPr>
        <p:spPr/>
        <p:txBody>
          <a:bodyPr/>
          <a:lstStyle/>
          <a:p>
            <a:pPr algn="just"/>
            <a:r>
              <a:rPr lang="en-US" sz="3600">
                <a:latin typeface="Times New Roman" panose="02020603050405020304" charset="0"/>
                <a:cs typeface="Times New Roman" panose="02020603050405020304" charset="0"/>
              </a:rPr>
              <a:t>If the feasibility report is positive towards undertaking the project, next phase starts with gathering requirements from the user. </a:t>
            </a:r>
          </a:p>
          <a:p>
            <a:pPr algn="just"/>
            <a:r>
              <a:rPr lang="en-US" sz="3600">
                <a:latin typeface="Times New Roman" panose="02020603050405020304" charset="0"/>
                <a:cs typeface="Times New Roman" panose="02020603050405020304" charset="0"/>
              </a:rPr>
              <a:t>Analysts and engineers communicate with t</a:t>
            </a:r>
            <a:r>
              <a:rPr lang="en-US" sz="3600" b="1">
                <a:latin typeface="Times New Roman" panose="02020603050405020304" charset="0"/>
                <a:cs typeface="Times New Roman" panose="02020603050405020304" charset="0"/>
              </a:rPr>
              <a:t>he client and end-users</a:t>
            </a:r>
            <a:r>
              <a:rPr lang="en-US" sz="3600">
                <a:latin typeface="Times New Roman" panose="02020603050405020304" charset="0"/>
                <a:cs typeface="Times New Roman" panose="02020603050405020304" charset="0"/>
              </a:rPr>
              <a:t> to know their ideas on what the software should provide and which features they want the software to include.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490" y="190500"/>
            <a:ext cx="9820910"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Requirement Gathering</a:t>
            </a:r>
          </a:p>
        </p:txBody>
      </p:sp>
      <p:sp>
        <p:nvSpPr>
          <p:cNvPr id="3" name="Content Placeholder 2"/>
          <p:cNvSpPr>
            <a:spLocks noGrp="1"/>
          </p:cNvSpPr>
          <p:nvPr>
            <p:ph idx="1"/>
          </p:nvPr>
        </p:nvSpPr>
        <p:spPr/>
        <p:txBody>
          <a:bodyPr/>
          <a:lstStyle/>
          <a:p>
            <a:pPr algn="just"/>
            <a:r>
              <a:rPr lang="en-US" sz="3600">
                <a:latin typeface="Times New Roman" panose="02020603050405020304" charset="0"/>
                <a:cs typeface="Times New Roman" panose="02020603050405020304" charset="0"/>
              </a:rPr>
              <a:t>Requirements Gathering is a fundamental part of any software development project. These are things like “User wants to do X. How is this achieved?” </a:t>
            </a:r>
          </a:p>
          <a:p>
            <a:pPr algn="just"/>
            <a:r>
              <a:rPr lang="en-US" sz="3600">
                <a:latin typeface="Times New Roman" panose="02020603050405020304" charset="0"/>
                <a:cs typeface="Times New Roman" panose="02020603050405020304" charset="0"/>
              </a:rPr>
              <a:t>In effect, Requirements Gathering is </a:t>
            </a:r>
            <a:r>
              <a:rPr lang="en-US" sz="3600" b="1">
                <a:latin typeface="Times New Roman" panose="02020603050405020304" charset="0"/>
                <a:cs typeface="Times New Roman" panose="02020603050405020304" charset="0"/>
              </a:rPr>
              <a:t>the process of generating a list of requirements</a:t>
            </a:r>
            <a:r>
              <a:rPr lang="en-US" sz="3600">
                <a:latin typeface="Times New Roman" panose="02020603050405020304" charset="0"/>
                <a:cs typeface="Times New Roman" panose="02020603050405020304" charset="0"/>
              </a:rPr>
              <a:t> (functional, system, technical, etc.) </a:t>
            </a:r>
            <a:r>
              <a:rPr lang="en-US" sz="3600" b="1">
                <a:latin typeface="Times New Roman" panose="02020603050405020304" charset="0"/>
                <a:cs typeface="Times New Roman" panose="02020603050405020304" charset="0"/>
              </a:rPr>
              <a:t>from all the stakeholders</a:t>
            </a:r>
            <a:r>
              <a:rPr lang="en-US" sz="3600">
                <a:latin typeface="Times New Roman" panose="02020603050405020304" charset="0"/>
                <a:cs typeface="Times New Roman" panose="02020603050405020304" charset="0"/>
              </a:rPr>
              <a:t> (customers, users, vendors, IT staff) that will be used as </a:t>
            </a:r>
            <a:r>
              <a:rPr lang="en-US" sz="3600" b="1">
                <a:latin typeface="Times New Roman" panose="02020603050405020304" charset="0"/>
                <a:cs typeface="Times New Roman" panose="02020603050405020304" charset="0"/>
              </a:rPr>
              <a:t>the basis for the formal definition of what the project is.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770" y="190500"/>
            <a:ext cx="9866630"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3. Software Requirement Specification</a:t>
            </a:r>
          </a:p>
        </p:txBody>
      </p:sp>
      <p:sp>
        <p:nvSpPr>
          <p:cNvPr id="3" name="Content Placeholder 2"/>
          <p:cNvSpPr>
            <a:spLocks noGrp="1"/>
          </p:cNvSpPr>
          <p:nvPr>
            <p:ph idx="1"/>
          </p:nvPr>
        </p:nvSpPr>
        <p:spPr>
          <a:xfrm>
            <a:off x="609600" y="1174750"/>
            <a:ext cx="11330940" cy="5342255"/>
          </a:xfrm>
        </p:spPr>
        <p:txBody>
          <a:bodyPr/>
          <a:lstStyle/>
          <a:p>
            <a:pPr algn="just"/>
            <a:r>
              <a:rPr lang="en-US" sz="3600" dirty="0">
                <a:latin typeface="Times New Roman" panose="02020603050405020304" charset="0"/>
                <a:cs typeface="Times New Roman" panose="02020603050405020304" charset="0"/>
              </a:rPr>
              <a:t>SRS is a document created by system analyst after the requirements are collected from various stakeholders.</a:t>
            </a:r>
          </a:p>
          <a:p>
            <a:pPr algn="just"/>
            <a:endParaRPr lang="en-US" sz="3600" dirty="0">
              <a:latin typeface="Times New Roman" panose="02020603050405020304" charset="0"/>
              <a:cs typeface="Times New Roman" panose="02020603050405020304" charset="0"/>
            </a:endParaRPr>
          </a:p>
          <a:p>
            <a:pPr algn="just"/>
            <a:r>
              <a:rPr lang="en-US" sz="3600" dirty="0">
                <a:latin typeface="Times New Roman" panose="02020603050405020304" charset="0"/>
                <a:cs typeface="Times New Roman" panose="02020603050405020304" charset="0"/>
              </a:rPr>
              <a:t>SRS defines how the intended software will interact with hardware, external interfaces, speed of operation, response time of system, portability of software across various platforms, maintainability, speed of recovery after crashing, Security, Quality, Limitations etc.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74750"/>
            <a:ext cx="10972800" cy="5372100"/>
          </a:xfrm>
        </p:spPr>
        <p:txBody>
          <a:bodyPr/>
          <a:lstStyle/>
          <a:p>
            <a:pPr marL="0" indent="0" algn="just">
              <a:buNone/>
            </a:pPr>
            <a:r>
              <a:rPr lang="en-US" sz="3600">
                <a:latin typeface="Times New Roman" panose="02020603050405020304" charset="0"/>
                <a:cs typeface="Times New Roman" panose="02020603050405020304" charset="0"/>
              </a:rPr>
              <a:t>SRS should come up with following features:</a:t>
            </a: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User Requirements are expressed in natural language.</a:t>
            </a:r>
          </a:p>
          <a:p>
            <a:pPr algn="just"/>
            <a:r>
              <a:rPr lang="en-US" sz="3600">
                <a:latin typeface="Times New Roman" panose="02020603050405020304" charset="0"/>
                <a:cs typeface="Times New Roman" panose="02020603050405020304" charset="0"/>
              </a:rPr>
              <a:t>Technical requirements are expressed in structured language, which is used inside the organization.</a:t>
            </a:r>
          </a:p>
          <a:p>
            <a:pPr algn="just"/>
            <a:r>
              <a:rPr lang="en-US" sz="3600">
                <a:latin typeface="Times New Roman" panose="02020603050405020304" charset="0"/>
                <a:cs typeface="Times New Roman" panose="02020603050405020304" charset="0"/>
              </a:rPr>
              <a:t>Design description should be written in Pseudo code.</a:t>
            </a:r>
          </a:p>
          <a:p>
            <a:pPr algn="just"/>
            <a:r>
              <a:rPr lang="en-US" sz="3600">
                <a:latin typeface="Times New Roman" panose="02020603050405020304" charset="0"/>
                <a:cs typeface="Times New Roman" panose="02020603050405020304" charset="0"/>
              </a:rPr>
              <a:t>Format of Forms and GUI screen prints.</a:t>
            </a:r>
          </a:p>
          <a:p>
            <a:pPr algn="just"/>
            <a:r>
              <a:rPr lang="en-US" sz="3600">
                <a:latin typeface="Times New Roman" panose="02020603050405020304" charset="0"/>
                <a:cs typeface="Times New Roman" panose="02020603050405020304" charset="0"/>
              </a:rPr>
              <a:t>Conditional and mathematical notations for DFDs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130" y="151864"/>
            <a:ext cx="9836785" cy="582930"/>
          </a:xfrm>
        </p:spPr>
        <p:txBody>
          <a:bodyPr/>
          <a:lstStyle/>
          <a:p>
            <a:pPr algn="ctr"/>
            <a:r>
              <a:rPr lang="en-US" sz="3200" b="1" dirty="0">
                <a:solidFill>
                  <a:schemeClr val="tx1">
                    <a:lumMod val="95000"/>
                    <a:lumOff val="5000"/>
                  </a:schemeClr>
                </a:solidFill>
                <a:latin typeface="Times New Roman" panose="02020603050405020304" charset="0"/>
                <a:cs typeface="Times New Roman" panose="02020603050405020304" charset="0"/>
              </a:rPr>
              <a:t>4. Software Requirement </a:t>
            </a:r>
            <a:r>
              <a:rPr lang="en-US" sz="3200" b="1" dirty="0" smtClean="0">
                <a:solidFill>
                  <a:schemeClr val="tx1">
                    <a:lumMod val="95000"/>
                    <a:lumOff val="5000"/>
                  </a:schemeClr>
                </a:solidFill>
                <a:latin typeface="Times New Roman" panose="02020603050405020304" charset="0"/>
                <a:cs typeface="Times New Roman" panose="02020603050405020304" charset="0"/>
              </a:rPr>
              <a:t>Validation, elicitation &amp; specification</a:t>
            </a:r>
            <a:endParaRPr lang="en-US"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75895" y="935990"/>
            <a:ext cx="11945620" cy="5729605"/>
          </a:xfrm>
        </p:spPr>
        <p:txBody>
          <a:bodyPr/>
          <a:lstStyle/>
          <a:p>
            <a:r>
              <a:rPr lang="en-US" sz="3600" dirty="0">
                <a:latin typeface="Times New Roman" panose="02020603050405020304" charset="0"/>
                <a:cs typeface="Times New Roman" panose="02020603050405020304" charset="0"/>
              </a:rPr>
              <a:t>After requirement specifications are developed, the requirements mentioned in this document are validated. </a:t>
            </a:r>
          </a:p>
          <a:p>
            <a:pPr marL="0" indent="0">
              <a:buNone/>
            </a:pPr>
            <a:r>
              <a:rPr lang="en-US" sz="3600" dirty="0">
                <a:latin typeface="Times New Roman" panose="02020603050405020304" charset="0"/>
                <a:cs typeface="Times New Roman" panose="02020603050405020304" charset="0"/>
              </a:rPr>
              <a:t>Requirements can be checked against following conditions :</a:t>
            </a:r>
          </a:p>
          <a:p>
            <a:r>
              <a:rPr lang="en-US" sz="3600" dirty="0">
                <a:latin typeface="Times New Roman" panose="02020603050405020304" charset="0"/>
                <a:cs typeface="Times New Roman" panose="02020603050405020304" charset="0"/>
              </a:rPr>
              <a:t>If they can be practically implemented</a:t>
            </a:r>
          </a:p>
          <a:p>
            <a:r>
              <a:rPr lang="en-US" sz="3600" dirty="0">
                <a:latin typeface="Times New Roman" panose="02020603050405020304" charset="0"/>
                <a:cs typeface="Times New Roman" panose="02020603050405020304" charset="0"/>
              </a:rPr>
              <a:t>If they are valid and as per functionality and domain of software</a:t>
            </a:r>
          </a:p>
          <a:p>
            <a:r>
              <a:rPr lang="en-US" sz="3600" dirty="0">
                <a:latin typeface="Times New Roman" panose="02020603050405020304" charset="0"/>
                <a:cs typeface="Times New Roman" panose="02020603050405020304" charset="0"/>
              </a:rPr>
              <a:t>If there are any ambiguities</a:t>
            </a:r>
          </a:p>
          <a:p>
            <a:r>
              <a:rPr lang="en-US" sz="3600" dirty="0">
                <a:latin typeface="Times New Roman" panose="02020603050405020304" charset="0"/>
                <a:cs typeface="Times New Roman" panose="02020603050405020304" charset="0"/>
              </a:rPr>
              <a:t>If they are complete</a:t>
            </a:r>
          </a:p>
          <a:p>
            <a:r>
              <a:rPr lang="en-US" sz="3600" dirty="0">
                <a:latin typeface="Times New Roman" panose="02020603050405020304" charset="0"/>
                <a:cs typeface="Times New Roman" panose="02020603050405020304" charset="0"/>
              </a:rPr>
              <a:t>If they can be demonstrated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645" y="190500"/>
            <a:ext cx="9850755" cy="582930"/>
          </a:xfrm>
        </p:spPr>
        <p:txBody>
          <a:bodyPr/>
          <a:lstStyle/>
          <a:p>
            <a:pPr algn="l"/>
            <a:r>
              <a:rPr lang="en-US" b="1">
                <a:solidFill>
                  <a:schemeClr val="tx1">
                    <a:lumMod val="95000"/>
                    <a:lumOff val="5000"/>
                  </a:schemeClr>
                </a:solidFill>
                <a:latin typeface="Times New Roman" panose="02020603050405020304" charset="0"/>
                <a:cs typeface="Times New Roman" panose="02020603050405020304" charset="0"/>
              </a:rPr>
              <a:t>Ways to Discover Requirements</a:t>
            </a:r>
          </a:p>
        </p:txBody>
      </p:sp>
      <p:sp>
        <p:nvSpPr>
          <p:cNvPr id="3" name="Content Placeholder 2"/>
          <p:cNvSpPr>
            <a:spLocks noGrp="1"/>
          </p:cNvSpPr>
          <p:nvPr>
            <p:ph idx="1"/>
          </p:nvPr>
        </p:nvSpPr>
        <p:spPr>
          <a:xfrm>
            <a:off x="609600" y="1174750"/>
            <a:ext cx="4297251" cy="4953000"/>
          </a:xfrm>
        </p:spPr>
        <p:txBody>
          <a:bodyPr/>
          <a:lstStyle/>
          <a:p>
            <a:pPr marL="0" indent="0" algn="just">
              <a:buNone/>
            </a:pPr>
            <a:r>
              <a:rPr lang="en-US" sz="3600" dirty="0">
                <a:latin typeface="Times New Roman" panose="02020603050405020304" charset="0"/>
                <a:cs typeface="Times New Roman" panose="02020603050405020304" charset="0"/>
              </a:rPr>
              <a:t>1. interviews</a:t>
            </a:r>
          </a:p>
          <a:p>
            <a:pPr marL="0" indent="0" algn="just">
              <a:buNone/>
            </a:pPr>
            <a:r>
              <a:rPr lang="en-US" sz="3600" dirty="0">
                <a:latin typeface="Times New Roman" panose="02020603050405020304" charset="0"/>
                <a:cs typeface="Times New Roman" panose="02020603050405020304" charset="0"/>
              </a:rPr>
              <a:t>2. surveys</a:t>
            </a:r>
          </a:p>
          <a:p>
            <a:pPr marL="0" indent="0" algn="just">
              <a:buNone/>
            </a:pPr>
            <a:r>
              <a:rPr lang="en-US" sz="3600" dirty="0">
                <a:latin typeface="Times New Roman" panose="02020603050405020304" charset="0"/>
                <a:cs typeface="Times New Roman" panose="02020603050405020304" charset="0"/>
              </a:rPr>
              <a:t>3. questionnaires</a:t>
            </a:r>
          </a:p>
          <a:p>
            <a:pPr marL="0" indent="0" algn="just">
              <a:buNone/>
            </a:pPr>
            <a:r>
              <a:rPr lang="en-US" sz="3600" dirty="0">
                <a:latin typeface="Times New Roman" panose="02020603050405020304" charset="0"/>
                <a:cs typeface="Times New Roman" panose="02020603050405020304" charset="0"/>
              </a:rPr>
              <a:t>4. Domain analysis</a:t>
            </a:r>
          </a:p>
          <a:p>
            <a:pPr marL="0" indent="0" algn="just">
              <a:buNone/>
            </a:pPr>
            <a:r>
              <a:rPr lang="en-US" sz="3600" dirty="0">
                <a:latin typeface="Times New Roman" panose="02020603050405020304" charset="0"/>
                <a:cs typeface="Times New Roman" panose="02020603050405020304" charset="0"/>
              </a:rPr>
              <a:t>5. Brainstorming</a:t>
            </a:r>
          </a:p>
          <a:p>
            <a:pPr marL="0" indent="0" algn="just">
              <a:buNone/>
            </a:pPr>
            <a:r>
              <a:rPr lang="en-US" sz="3600" dirty="0">
                <a:latin typeface="Times New Roman" panose="02020603050405020304" charset="0"/>
                <a:cs typeface="Times New Roman" panose="02020603050405020304" charset="0"/>
              </a:rPr>
              <a:t>6. Prototyping</a:t>
            </a:r>
          </a:p>
          <a:p>
            <a:pPr marL="0" indent="0" algn="just">
              <a:buNone/>
            </a:pPr>
            <a:r>
              <a:rPr lang="en-US" sz="3600" dirty="0">
                <a:latin typeface="Times New Roman" panose="02020603050405020304" charset="0"/>
                <a:cs typeface="Times New Roman" panose="02020603050405020304" charset="0"/>
              </a:rPr>
              <a:t>7. Observation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490" y="190500"/>
            <a:ext cx="9820910"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Interviews</a:t>
            </a:r>
          </a:p>
        </p:txBody>
      </p:sp>
      <p:sp>
        <p:nvSpPr>
          <p:cNvPr id="3" name="Content Placeholder 2"/>
          <p:cNvSpPr>
            <a:spLocks noGrp="1"/>
          </p:cNvSpPr>
          <p:nvPr>
            <p:ph idx="1"/>
          </p:nvPr>
        </p:nvSpPr>
        <p:spPr>
          <a:xfrm>
            <a:off x="119201" y="1715662"/>
            <a:ext cx="11898630" cy="2289667"/>
          </a:xfrm>
        </p:spPr>
        <p:txBody>
          <a:bodyPr/>
          <a:lstStyle/>
          <a:p>
            <a:pPr algn="just"/>
            <a:r>
              <a:rPr lang="en-US" sz="3600" dirty="0">
                <a:latin typeface="Times New Roman" panose="02020603050405020304" charset="0"/>
                <a:cs typeface="Times New Roman" panose="02020603050405020304" charset="0"/>
              </a:rPr>
              <a:t>Interviews are strong medium to collect requirements. Organization may conduct several types of interviews such as:</a:t>
            </a:r>
          </a:p>
          <a:p>
            <a:pPr algn="just"/>
            <a:endParaRPr lang="en-US" sz="36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GB" altLang="en-US" sz="3200" b="1" dirty="0" smtClean="0">
                <a:solidFill>
                  <a:schemeClr val="tx1"/>
                </a:solidFill>
              </a:rPr>
              <a:t>Kinds- 1. Structured </a:t>
            </a:r>
            <a:r>
              <a:rPr lang="en-GB" altLang="en-US" sz="3200" b="1" dirty="0">
                <a:solidFill>
                  <a:schemeClr val="tx1"/>
                </a:solidFill>
              </a:rPr>
              <a:t>Interviews</a:t>
            </a:r>
            <a:endParaRPr lang="en-US" altLang="en-US" sz="3200" b="1" dirty="0">
              <a:solidFill>
                <a:schemeClr val="tx1"/>
              </a:solidFill>
            </a:endParaRPr>
          </a:p>
        </p:txBody>
      </p:sp>
      <p:sp>
        <p:nvSpPr>
          <p:cNvPr id="8195" name="Rectangle 3"/>
          <p:cNvSpPr>
            <a:spLocks noGrp="1" noChangeArrowheads="1"/>
          </p:cNvSpPr>
          <p:nvPr>
            <p:ph type="body" idx="1"/>
          </p:nvPr>
        </p:nvSpPr>
        <p:spPr>
          <a:xfrm>
            <a:off x="609600" y="1174750"/>
            <a:ext cx="10972800" cy="5586658"/>
          </a:xfrm>
        </p:spPr>
        <p:txBody>
          <a:bodyPr/>
          <a:lstStyle/>
          <a:p>
            <a:pPr marL="0" indent="0">
              <a:lnSpc>
                <a:spcPct val="90000"/>
              </a:lnSpc>
              <a:buNone/>
            </a:pPr>
            <a:r>
              <a:rPr lang="en-US" b="1" dirty="0">
                <a:latin typeface="Times New Roman" panose="02020603050405020304" charset="0"/>
                <a:cs typeface="Times New Roman" panose="02020603050405020304" charset="0"/>
              </a:rPr>
              <a:t>Structured (closed) interviews</a:t>
            </a:r>
            <a:r>
              <a:rPr lang="en-US" dirty="0">
                <a:latin typeface="Times New Roman" panose="02020603050405020304" charset="0"/>
                <a:cs typeface="Times New Roman" panose="02020603050405020304" charset="0"/>
              </a:rPr>
              <a:t>, where every single information to gather is decided in advance, they follow pattern and matter of discussion firmly</a:t>
            </a:r>
            <a:r>
              <a:rPr lang="en-US" dirty="0" smtClean="0">
                <a:latin typeface="Times New Roman" panose="02020603050405020304" charset="0"/>
                <a:cs typeface="Times New Roman" panose="02020603050405020304" charset="0"/>
              </a:rPr>
              <a:t>.</a:t>
            </a:r>
            <a:endParaRPr lang="en-GB" altLang="en-US" dirty="0" smtClean="0"/>
          </a:p>
          <a:p>
            <a:pPr eaLnBrk="1" hangingPunct="1">
              <a:lnSpc>
                <a:spcPct val="90000"/>
              </a:lnSpc>
            </a:pPr>
            <a:r>
              <a:rPr lang="en-GB" altLang="en-US" dirty="0" smtClean="0"/>
              <a:t>Total </a:t>
            </a:r>
            <a:r>
              <a:rPr lang="en-GB" altLang="en-US" dirty="0"/>
              <a:t>control over the topic areas and the interview process through predetermined and standardised set of questions.</a:t>
            </a:r>
          </a:p>
          <a:p>
            <a:pPr eaLnBrk="1" hangingPunct="1">
              <a:lnSpc>
                <a:spcPct val="90000"/>
              </a:lnSpc>
            </a:pPr>
            <a:r>
              <a:rPr lang="en-GB" altLang="en-US" dirty="0"/>
              <a:t>Read out each question and then record the response on a standardised schedule, usually with pre-coded answers. </a:t>
            </a:r>
          </a:p>
          <a:p>
            <a:pPr eaLnBrk="1" hangingPunct="1">
              <a:lnSpc>
                <a:spcPct val="90000"/>
              </a:lnSpc>
            </a:pPr>
            <a:r>
              <a:rPr lang="en-GB" altLang="en-US" dirty="0"/>
              <a:t>Helps you to boost up the response rate, maximise the reliability and validity of the findings.</a:t>
            </a:r>
          </a:p>
          <a:p>
            <a:pPr eaLnBrk="1" hangingPunct="1">
              <a:lnSpc>
                <a:spcPct val="90000"/>
              </a:lnSpc>
            </a:pPr>
            <a:r>
              <a:rPr lang="en-GB" altLang="en-US" dirty="0"/>
              <a:t>Easier to code, analyse and compare the data. </a:t>
            </a:r>
            <a:endParaRPr lang="en-US" altLang="en-US" dirty="0"/>
          </a:p>
        </p:txBody>
      </p:sp>
    </p:spTree>
    <p:extLst>
      <p:ext uri="{BB962C8B-B14F-4D97-AF65-F5344CB8AC3E}">
        <p14:creationId xmlns:p14="http://schemas.microsoft.com/office/powerpoint/2010/main" val="411786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1981200" y="379095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a:defRPr>
                <a:solidFill>
                  <a:schemeClr val="tx1"/>
                </a:solidFill>
                <a:latin typeface="Arial" panose="020B0604020202020204" pitchFamily="34" charset="0"/>
              </a:defRPr>
            </a:lvl1pPr>
            <a:lvl2pPr marL="693738">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just" eaLnBrk="1" hangingPunct="1">
              <a:spcBef>
                <a:spcPct val="50000"/>
              </a:spcBef>
              <a:buFont typeface="Wingdings" panose="05000000000000000000" pitchFamily="2" charset="2"/>
              <a:buChar char="§"/>
            </a:pPr>
            <a:endParaRPr lang="en-US" altLang="en-US" sz="2400">
              <a:effectLst>
                <a:outerShdw blurRad="38100" dist="38100" dir="2700000" algn="tl">
                  <a:srgbClr val="000000"/>
                </a:outerShdw>
              </a:effectLst>
              <a:latin typeface="Tahoma" panose="020B0604030504040204" pitchFamily="34" charset="0"/>
            </a:endParaRPr>
          </a:p>
        </p:txBody>
      </p:sp>
      <p:sp>
        <p:nvSpPr>
          <p:cNvPr id="492547" name="Rectangle 3"/>
          <p:cNvSpPr>
            <a:spLocks noGrp="1" noChangeArrowheads="1"/>
          </p:cNvSpPr>
          <p:nvPr>
            <p:ph type="title"/>
          </p:nvPr>
        </p:nvSpPr>
        <p:spPr>
          <a:xfrm>
            <a:off x="1751526" y="190500"/>
            <a:ext cx="9830873" cy="582613"/>
          </a:xfrm>
        </p:spPr>
        <p:txBody>
          <a:bodyPr/>
          <a:lstStyle/>
          <a:p>
            <a:pPr algn="l">
              <a:lnSpc>
                <a:spcPct val="80000"/>
              </a:lnSpc>
            </a:pPr>
            <a:r>
              <a:rPr lang="en-US" altLang="en-US" dirty="0" smtClean="0">
                <a:solidFill>
                  <a:schemeClr val="tx1"/>
                </a:solidFill>
              </a:rPr>
              <a:t>Structured Interviewing </a:t>
            </a:r>
            <a:r>
              <a:rPr lang="en-US" altLang="en-US" sz="2800" dirty="0" smtClean="0">
                <a:solidFill>
                  <a:schemeClr val="tx1"/>
                </a:solidFill>
              </a:rPr>
              <a:t>Techniques</a:t>
            </a:r>
            <a:endParaRPr lang="en-US" altLang="en-US" sz="2800" dirty="0">
              <a:solidFill>
                <a:schemeClr val="tx1"/>
              </a:solidFill>
            </a:endParaRPr>
          </a:p>
        </p:txBody>
      </p:sp>
      <p:sp>
        <p:nvSpPr>
          <p:cNvPr id="492551" name="Rectangle 7"/>
          <p:cNvSpPr>
            <a:spLocks noGrp="1" noChangeArrowheads="1"/>
          </p:cNvSpPr>
          <p:nvPr>
            <p:ph type="body" idx="1"/>
          </p:nvPr>
        </p:nvSpPr>
        <p:spPr>
          <a:xfrm>
            <a:off x="1066801" y="1355233"/>
            <a:ext cx="9259909" cy="5785833"/>
          </a:xfrm>
          <a:extLst>
            <a:ext uri="{AF507438-7753-43E0-B8FC-AC1667EBCBE1}">
              <a14:hiddenEffects xmlns:a14="http://schemas.microsoft.com/office/drawing/2010/main">
                <a:effectLst>
                  <a:outerShdw dist="56796" dir="1593903" algn="ctr" rotWithShape="0">
                    <a:schemeClr val="bg2"/>
                  </a:outerShdw>
                </a:effectLst>
              </a14:hiddenEffects>
            </a:ext>
          </a:extLst>
        </p:spPr>
        <p:txBody>
          <a:bodyPr/>
          <a:lstStyle/>
          <a:p>
            <a:pPr marL="533400" indent="-533400">
              <a:spcBef>
                <a:spcPct val="50000"/>
              </a:spcBef>
            </a:pPr>
            <a:r>
              <a:rPr lang="en-US" altLang="en-US" dirty="0">
                <a:solidFill>
                  <a:schemeClr val="hlink"/>
                </a:solidFill>
              </a:rPr>
              <a:t>Four broad techniques</a:t>
            </a:r>
            <a:r>
              <a:rPr lang="en-US" altLang="en-US" dirty="0"/>
              <a:t>:</a:t>
            </a:r>
          </a:p>
          <a:p>
            <a:pPr marL="914400" lvl="1" indent="-457200">
              <a:spcBef>
                <a:spcPct val="50000"/>
              </a:spcBef>
              <a:buSzPct val="85000"/>
              <a:buFont typeface="Wingdings" panose="05000000000000000000" pitchFamily="2" charset="2"/>
              <a:buAutoNum type="arabicPeriod"/>
            </a:pPr>
            <a:r>
              <a:rPr lang="en-GB" altLang="en-US" dirty="0" smtClean="0"/>
              <a:t>Ask </a:t>
            </a:r>
            <a:r>
              <a:rPr lang="en-GB" altLang="en-US" dirty="0"/>
              <a:t>the interviewee </a:t>
            </a:r>
            <a:r>
              <a:rPr lang="en-GB" altLang="en-US" dirty="0" smtClean="0"/>
              <a:t>to </a:t>
            </a:r>
            <a:r>
              <a:rPr lang="en-US" altLang="en-US" dirty="0" smtClean="0">
                <a:solidFill>
                  <a:schemeClr val="hlink"/>
                </a:solidFill>
              </a:rPr>
              <a:t>Report </a:t>
            </a:r>
            <a:r>
              <a:rPr lang="en-US" altLang="en-US" dirty="0">
                <a:solidFill>
                  <a:schemeClr val="hlink"/>
                </a:solidFill>
              </a:rPr>
              <a:t>everything</a:t>
            </a:r>
            <a:r>
              <a:rPr lang="en-US" altLang="en-US" dirty="0"/>
              <a:t> </a:t>
            </a:r>
            <a:r>
              <a:rPr lang="en-US" altLang="en-US" dirty="0" smtClean="0"/>
              <a:t>(i.e</a:t>
            </a:r>
            <a:r>
              <a:rPr lang="en-US" altLang="en-US" dirty="0"/>
              <a:t>., as many details as possible), even if it seems trivial or irrelevant</a:t>
            </a:r>
            <a:r>
              <a:rPr lang="en-US" altLang="en-US" dirty="0" smtClean="0"/>
              <a:t>. </a:t>
            </a:r>
            <a:r>
              <a:rPr lang="en-GB" altLang="en-US" dirty="0"/>
              <a:t>Why? We often edit our recall and summarise what we feel are the relevant points. </a:t>
            </a:r>
            <a:endParaRPr lang="en-US" altLang="en-US" dirty="0"/>
          </a:p>
          <a:p>
            <a:pPr marL="914400" lvl="1" indent="-457200">
              <a:spcBef>
                <a:spcPct val="50000"/>
              </a:spcBef>
              <a:buSzPct val="85000"/>
              <a:buFont typeface="Wingdings" panose="05000000000000000000" pitchFamily="2" charset="2"/>
              <a:buAutoNum type="arabicPeriod"/>
            </a:pPr>
            <a:r>
              <a:rPr lang="en-US" altLang="en-US" dirty="0">
                <a:solidFill>
                  <a:schemeClr val="hlink"/>
                </a:solidFill>
              </a:rPr>
              <a:t>Reconstruct the circumstances</a:t>
            </a:r>
            <a:r>
              <a:rPr lang="en-US" altLang="en-US" dirty="0"/>
              <a:t> (i.e., the physical and mental contexts that occurred at the time of the events</a:t>
            </a:r>
            <a:r>
              <a:rPr lang="en-US" altLang="en-US" dirty="0" smtClean="0"/>
              <a:t>)</a:t>
            </a:r>
            <a:endParaRPr lang="en-US" altLang="en-US" dirty="0"/>
          </a:p>
        </p:txBody>
      </p:sp>
    </p:spTree>
    <p:extLst>
      <p:ext uri="{BB962C8B-B14F-4D97-AF65-F5344CB8AC3E}">
        <p14:creationId xmlns:p14="http://schemas.microsoft.com/office/powerpoint/2010/main" val="801380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2551">
                                            <p:txEl>
                                              <p:pRg st="1" end="1"/>
                                            </p:txEl>
                                          </p:spTgt>
                                        </p:tgtEl>
                                        <p:attrNameLst>
                                          <p:attrName>style.visibility</p:attrName>
                                        </p:attrNameLst>
                                      </p:cBhvr>
                                      <p:to>
                                        <p:strVal val="visible"/>
                                      </p:to>
                                    </p:set>
                                    <p:anim calcmode="lin" valueType="num">
                                      <p:cBhvr additive="base">
                                        <p:cTn id="7" dur="500" fill="hold"/>
                                        <p:tgtEl>
                                          <p:spTgt spid="49255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25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92551">
                                            <p:txEl>
                                              <p:pRg st="2" end="2"/>
                                            </p:txEl>
                                          </p:spTgt>
                                        </p:tgtEl>
                                        <p:attrNameLst>
                                          <p:attrName>style.visibility</p:attrName>
                                        </p:attrNameLst>
                                      </p:cBhvr>
                                      <p:to>
                                        <p:strVal val="visible"/>
                                      </p:to>
                                    </p:set>
                                    <p:anim calcmode="lin" valueType="num">
                                      <p:cBhvr additive="base">
                                        <p:cTn id="13" dur="500" fill="hold"/>
                                        <p:tgtEl>
                                          <p:spTgt spid="49255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25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type="body" idx="1"/>
          </p:nvPr>
        </p:nvSpPr>
        <p:spPr>
          <a:xfrm>
            <a:off x="347729" y="1678546"/>
            <a:ext cx="10970654" cy="4419600"/>
          </a:xfrm>
        </p:spPr>
        <p:txBody>
          <a:bodyPr/>
          <a:lstStyle/>
          <a:p>
            <a:pPr marL="914400" lvl="1" indent="-457200">
              <a:spcBef>
                <a:spcPct val="50000"/>
              </a:spcBef>
              <a:buSzPct val="85000"/>
              <a:buFont typeface="Wingdings" panose="05000000000000000000" pitchFamily="2" charset="2"/>
              <a:buAutoNum type="arabicPeriod"/>
            </a:pPr>
            <a:r>
              <a:rPr lang="en-US" altLang="en-US" dirty="0">
                <a:solidFill>
                  <a:schemeClr val="hlink"/>
                </a:solidFill>
              </a:rPr>
              <a:t>Recall the events in a different </a:t>
            </a:r>
            <a:r>
              <a:rPr lang="en-US" altLang="en-US" dirty="0" smtClean="0">
                <a:solidFill>
                  <a:schemeClr val="hlink"/>
                </a:solidFill>
              </a:rPr>
              <a:t>order: </a:t>
            </a:r>
            <a:r>
              <a:rPr lang="en-GB" altLang="en-US" dirty="0"/>
              <a:t>mentally reinstate the physical and personal </a:t>
            </a:r>
            <a:r>
              <a:rPr lang="en-GB" altLang="en-US" dirty="0" smtClean="0">
                <a:solidFill>
                  <a:schemeClr val="hlink"/>
                </a:solidFill>
              </a:rPr>
              <a:t>context</a:t>
            </a:r>
            <a:r>
              <a:rPr lang="en-US" altLang="en-US" dirty="0"/>
              <a:t>.</a:t>
            </a:r>
          </a:p>
          <a:p>
            <a:pPr marL="914400" lvl="1" indent="-457200">
              <a:spcBef>
                <a:spcPct val="50000"/>
              </a:spcBef>
              <a:buSzPct val="85000"/>
              <a:buFont typeface="Wingdings" panose="05000000000000000000" pitchFamily="2" charset="2"/>
              <a:buAutoNum type="arabicPeriod"/>
            </a:pPr>
            <a:r>
              <a:rPr lang="en-US" altLang="en-US" dirty="0">
                <a:solidFill>
                  <a:schemeClr val="hlink"/>
                </a:solidFill>
              </a:rPr>
              <a:t>Recount the events from a number of different </a:t>
            </a:r>
            <a:r>
              <a:rPr lang="en-US" altLang="en-US" dirty="0" smtClean="0">
                <a:solidFill>
                  <a:schemeClr val="hlink"/>
                </a:solidFill>
              </a:rPr>
              <a:t>perspectives: </a:t>
            </a:r>
            <a:r>
              <a:rPr lang="en-US" altLang="en-US" dirty="0"/>
              <a:t>Build on what they tell you (use their words) and continue to </a:t>
            </a:r>
            <a:r>
              <a:rPr lang="en-US" altLang="en-US" dirty="0" smtClean="0"/>
              <a:t>constructing the clients actual needs. </a:t>
            </a:r>
            <a:endParaRPr lang="en-US" altLang="en-US" dirty="0" smtClean="0">
              <a:solidFill>
                <a:schemeClr val="hlink"/>
              </a:solidFill>
            </a:endParaRPr>
          </a:p>
          <a:p>
            <a:pPr marL="0" indent="0" algn="ctr">
              <a:spcBef>
                <a:spcPct val="50000"/>
              </a:spcBef>
              <a:buNone/>
            </a:pPr>
            <a:r>
              <a:rPr lang="en-US" altLang="en-US" dirty="0" smtClean="0">
                <a:solidFill>
                  <a:schemeClr val="hlink"/>
                </a:solidFill>
              </a:rPr>
              <a:t>Expectations</a:t>
            </a:r>
            <a:endParaRPr lang="en-US" altLang="en-US" dirty="0">
              <a:solidFill>
                <a:schemeClr val="hlink"/>
              </a:solidFill>
            </a:endParaRPr>
          </a:p>
          <a:p>
            <a:pPr lvl="1">
              <a:spcBef>
                <a:spcPct val="50000"/>
              </a:spcBef>
            </a:pPr>
            <a:r>
              <a:rPr lang="en-US" altLang="en-US" dirty="0"/>
              <a:t>Avoid before interview (either by what you expect based on presentation or what you have been told)</a:t>
            </a:r>
          </a:p>
        </p:txBody>
      </p:sp>
      <p:sp>
        <p:nvSpPr>
          <p:cNvPr id="487429" name="Rectangle 5"/>
          <p:cNvSpPr>
            <a:spLocks noGrp="1" noChangeArrowheads="1"/>
          </p:cNvSpPr>
          <p:nvPr>
            <p:ph type="title"/>
          </p:nvPr>
        </p:nvSpPr>
        <p:spPr>
          <a:xfrm>
            <a:off x="1652788" y="177621"/>
            <a:ext cx="9665595" cy="582613"/>
          </a:xfrm>
          <a:noFill/>
          <a:ln/>
        </p:spPr>
        <p:txBody>
          <a:bodyPr/>
          <a:lstStyle/>
          <a:p>
            <a:pPr algn="l">
              <a:lnSpc>
                <a:spcPct val="80000"/>
              </a:lnSpc>
            </a:pPr>
            <a:r>
              <a:rPr lang="en-US" altLang="en-US" dirty="0" smtClean="0"/>
              <a:t>Structured Interviewing </a:t>
            </a:r>
            <a:r>
              <a:rPr lang="en-US" altLang="en-US" sz="2800" dirty="0" smtClean="0"/>
              <a:t>Considerations</a:t>
            </a:r>
            <a:endParaRPr lang="en-US" altLang="en-US" sz="2800" dirty="0"/>
          </a:p>
        </p:txBody>
      </p:sp>
    </p:spTree>
    <p:extLst>
      <p:ext uri="{BB962C8B-B14F-4D97-AF65-F5344CB8AC3E}">
        <p14:creationId xmlns:p14="http://schemas.microsoft.com/office/powerpoint/2010/main" val="3559141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7427">
                                            <p:txEl>
                                              <p:pRg st="3" end="3"/>
                                            </p:txEl>
                                          </p:spTgt>
                                        </p:tgtEl>
                                        <p:attrNameLst>
                                          <p:attrName>style.visibility</p:attrName>
                                        </p:attrNameLst>
                                      </p:cBhvr>
                                      <p:to>
                                        <p:strVal val="visible"/>
                                      </p:to>
                                    </p:set>
                                    <p:anim calcmode="lin" valueType="num">
                                      <p:cBhvr additive="base">
                                        <p:cTn id="7" dur="500" fill="hold"/>
                                        <p:tgtEl>
                                          <p:spTgt spid="487427">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74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20" y="190500"/>
            <a:ext cx="9521780" cy="582613"/>
          </a:xfrm>
        </p:spPr>
        <p:txBody>
          <a:bodyPr/>
          <a:lstStyle/>
          <a:p>
            <a:pPr algn="l"/>
            <a:r>
              <a:rPr lang="en-US" dirty="0"/>
              <a:t>Task</a:t>
            </a:r>
            <a:br>
              <a:rPr lang="en-US" dirty="0"/>
            </a:br>
            <a:endParaRPr lang="en-US" dirty="0"/>
          </a:p>
        </p:txBody>
      </p:sp>
      <p:sp>
        <p:nvSpPr>
          <p:cNvPr id="3" name="TextBox 2"/>
          <p:cNvSpPr txBox="1"/>
          <p:nvPr/>
        </p:nvSpPr>
        <p:spPr>
          <a:xfrm>
            <a:off x="875762" y="1558344"/>
            <a:ext cx="10706637" cy="4893647"/>
          </a:xfrm>
          <a:prstGeom prst="rect">
            <a:avLst/>
          </a:prstGeom>
          <a:noFill/>
        </p:spPr>
        <p:txBody>
          <a:bodyPr wrap="square" rtlCol="0">
            <a:spAutoFit/>
          </a:bodyPr>
          <a:lstStyle/>
          <a:p>
            <a:r>
              <a:rPr lang="en-US" sz="2400" dirty="0" smtClean="0"/>
              <a:t>Think about your profession and answer:</a:t>
            </a:r>
          </a:p>
          <a:p>
            <a:endParaRPr lang="en-US" sz="2400" dirty="0"/>
          </a:p>
          <a:p>
            <a:r>
              <a:rPr lang="en-US" sz="2400" dirty="0" smtClean="0"/>
              <a:t>1. What kind of clients you will be having in your professional life?</a:t>
            </a:r>
            <a:endParaRPr lang="en-US" sz="2400" dirty="0"/>
          </a:p>
          <a:p>
            <a:endParaRPr lang="en-US" sz="2400" dirty="0" smtClean="0"/>
          </a:p>
          <a:p>
            <a:endParaRPr lang="en-US" sz="2400" dirty="0"/>
          </a:p>
          <a:p>
            <a:pPr marL="342900" indent="-342900">
              <a:buAutoNum type="arabicPeriod"/>
            </a:pPr>
            <a:r>
              <a:rPr lang="en-US" sz="2400" dirty="0" smtClean="0"/>
              <a:t>What are some of the reason a project fails?</a:t>
            </a:r>
          </a:p>
          <a:p>
            <a:pPr marL="342900" indent="-342900">
              <a:buAutoNum type="arabicPeriod"/>
            </a:pPr>
            <a:r>
              <a:rPr lang="en-US" sz="2400" dirty="0" smtClean="0"/>
              <a:t>Why, do you think, clients sometimes don`t get what they demand from the producers?</a:t>
            </a:r>
          </a:p>
          <a:p>
            <a:pPr marL="342900" indent="-342900">
              <a:buAutoNum type="arabicPeriod"/>
            </a:pPr>
            <a:r>
              <a:rPr lang="en-US" sz="2400" dirty="0" smtClean="0"/>
              <a:t>What producers want from the workers to provide for the clients or consumers?</a:t>
            </a:r>
          </a:p>
          <a:p>
            <a:pPr marL="342900" indent="-342900">
              <a:buAutoNum type="arabicPeriod"/>
            </a:pPr>
            <a:r>
              <a:rPr lang="en-US" sz="2400" dirty="0" smtClean="0"/>
              <a:t>As a producer, how would you ascertain the client requirements?</a:t>
            </a:r>
          </a:p>
          <a:p>
            <a:pPr marL="342900" indent="-342900">
              <a:buAutoNum type="arabicPeriod"/>
            </a:pPr>
            <a:r>
              <a:rPr lang="en-US" sz="2400" dirty="0" smtClean="0"/>
              <a:t>What are some of the strategies that should be used to provide the clients what they actually want? </a:t>
            </a:r>
            <a:endParaRPr lang="en-US" sz="2400" dirty="0"/>
          </a:p>
        </p:txBody>
      </p:sp>
    </p:spTree>
    <p:extLst>
      <p:ext uri="{BB962C8B-B14F-4D97-AF65-F5344CB8AC3E}">
        <p14:creationId xmlns:p14="http://schemas.microsoft.com/office/powerpoint/2010/main" val="356703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ltLang="en-US" sz="4800" b="1">
                <a:latin typeface="Arial" panose="020B0604020202020204" pitchFamily="34" charset="0"/>
              </a:rPr>
              <a:t>Structured Interviews</a:t>
            </a:r>
          </a:p>
        </p:txBody>
      </p:sp>
      <p:sp>
        <p:nvSpPr>
          <p:cNvPr id="31747" name="Rectangle 3" descr="Rectangle: Click to edit Master text styles&#10;Second level&#10;Third level&#10;Fourth level&#10;Fifth level"/>
          <p:cNvSpPr>
            <a:spLocks noGrp="1" noChangeArrowheads="1"/>
          </p:cNvSpPr>
          <p:nvPr>
            <p:ph type="body" sz="half" idx="1"/>
          </p:nvPr>
        </p:nvSpPr>
        <p:spPr>
          <a:xfrm>
            <a:off x="2362200" y="1600200"/>
            <a:ext cx="3810000" cy="4419600"/>
          </a:xfrm>
        </p:spPr>
        <p:txBody>
          <a:bodyPr/>
          <a:lstStyle/>
          <a:p>
            <a:pPr marL="533400" indent="-533400" algn="ctr">
              <a:buNone/>
            </a:pPr>
            <a:r>
              <a:rPr lang="en-US" altLang="en-US" b="1" u="sng">
                <a:latin typeface="Arial" panose="020B0604020202020204" pitchFamily="34" charset="0"/>
              </a:rPr>
              <a:t>Advantages</a:t>
            </a:r>
          </a:p>
          <a:p>
            <a:pPr marL="533400" indent="-533400">
              <a:buFont typeface="Wingdings" panose="05000000000000000000" pitchFamily="2" charset="2"/>
              <a:buAutoNum type="arabicPeriod"/>
            </a:pPr>
            <a:r>
              <a:rPr lang="en-US" altLang="en-US" sz="2000" b="1">
                <a:latin typeface="Arial" panose="020B0604020202020204" pitchFamily="34" charset="0"/>
              </a:rPr>
              <a:t>Useful when interviewer does not have experience or knowledge of the subject</a:t>
            </a:r>
          </a:p>
          <a:p>
            <a:pPr marL="533400" indent="-533400">
              <a:buFont typeface="Wingdings" panose="05000000000000000000" pitchFamily="2" charset="2"/>
              <a:buAutoNum type="arabicPeriod"/>
            </a:pPr>
            <a:endParaRPr lang="en-US" altLang="en-US" sz="700" b="1">
              <a:latin typeface="Arial" panose="020B0604020202020204" pitchFamily="34" charset="0"/>
            </a:endParaRPr>
          </a:p>
          <a:p>
            <a:pPr marL="533400" indent="-533400">
              <a:buFont typeface="Wingdings" panose="05000000000000000000" pitchFamily="2" charset="2"/>
              <a:buAutoNum type="arabicPeriod"/>
            </a:pPr>
            <a:r>
              <a:rPr lang="en-US" altLang="en-US" sz="2000" b="1">
                <a:latin typeface="Arial" panose="020B0604020202020204" pitchFamily="34" charset="0"/>
              </a:rPr>
              <a:t>May be best choice when you must rely on volunteers</a:t>
            </a:r>
          </a:p>
          <a:p>
            <a:pPr marL="533400" indent="-533400">
              <a:buFont typeface="Wingdings" panose="05000000000000000000" pitchFamily="2" charset="2"/>
              <a:buAutoNum type="arabicPeriod"/>
            </a:pPr>
            <a:endParaRPr lang="en-US" altLang="en-US" sz="800" b="1">
              <a:latin typeface="Arial" panose="020B0604020202020204" pitchFamily="34" charset="0"/>
            </a:endParaRPr>
          </a:p>
          <a:p>
            <a:pPr marL="533400" indent="-533400">
              <a:buFont typeface="Wingdings" panose="05000000000000000000" pitchFamily="2" charset="2"/>
              <a:buAutoNum type="arabicPeriod"/>
            </a:pPr>
            <a:r>
              <a:rPr lang="en-US" altLang="en-US" sz="2000" b="1">
                <a:latin typeface="Arial" panose="020B0604020202020204" pitchFamily="34" charset="0"/>
              </a:rPr>
              <a:t>Structure makes analysis easier than other interview techniques</a:t>
            </a:r>
          </a:p>
        </p:txBody>
      </p:sp>
      <p:sp>
        <p:nvSpPr>
          <p:cNvPr id="31748" name="Rectangle 4" descr="Rectangle: Click to edit Master text styles&#10;Second level&#10;Third level&#10;Fourth level&#10;Fifth level"/>
          <p:cNvSpPr>
            <a:spLocks noGrp="1" noChangeArrowheads="1"/>
          </p:cNvSpPr>
          <p:nvPr>
            <p:ph type="body" sz="half" idx="2"/>
          </p:nvPr>
        </p:nvSpPr>
        <p:spPr>
          <a:xfrm>
            <a:off x="6324600" y="1600200"/>
            <a:ext cx="3810000" cy="4419600"/>
          </a:xfrm>
        </p:spPr>
        <p:txBody>
          <a:bodyPr/>
          <a:lstStyle/>
          <a:p>
            <a:pPr marL="533400" indent="-533400" algn="ctr">
              <a:buNone/>
            </a:pPr>
            <a:r>
              <a:rPr lang="en-US" altLang="en-US" sz="3600" b="1" u="sng">
                <a:latin typeface="Arial" panose="020B0604020202020204" pitchFamily="34" charset="0"/>
              </a:rPr>
              <a:t>Disadvantages</a:t>
            </a:r>
          </a:p>
          <a:p>
            <a:pPr marL="533400" indent="-533400">
              <a:buFont typeface="Wingdings" panose="05000000000000000000" pitchFamily="2" charset="2"/>
              <a:buAutoNum type="arabicPeriod"/>
            </a:pPr>
            <a:r>
              <a:rPr lang="en-US" altLang="en-US" sz="2000" b="1">
                <a:latin typeface="Arial" panose="020B0604020202020204" pitchFamily="34" charset="0"/>
              </a:rPr>
              <a:t>Interviewer has little flexibility within the actual interview</a:t>
            </a:r>
          </a:p>
          <a:p>
            <a:pPr marL="533400" indent="-533400">
              <a:buFont typeface="Wingdings" panose="05000000000000000000" pitchFamily="2" charset="2"/>
              <a:buAutoNum type="arabicPeriod"/>
            </a:pPr>
            <a:endParaRPr lang="en-US" altLang="en-US" sz="800" b="1">
              <a:latin typeface="Arial" panose="020B0604020202020204" pitchFamily="34" charset="0"/>
            </a:endParaRPr>
          </a:p>
          <a:p>
            <a:pPr marL="533400" indent="-533400">
              <a:buFont typeface="Wingdings" panose="05000000000000000000" pitchFamily="2" charset="2"/>
              <a:buAutoNum type="arabicPeriod"/>
            </a:pPr>
            <a:r>
              <a:rPr lang="en-US" altLang="en-US" sz="2000" b="1">
                <a:latin typeface="Arial" panose="020B0604020202020204" pitchFamily="34" charset="0"/>
              </a:rPr>
              <a:t>If questions are not clearly linked to the purpose, there is no guarantee the questions tap into the issues that are most relevant to the respondent</a:t>
            </a:r>
          </a:p>
        </p:txBody>
      </p:sp>
    </p:spTree>
    <p:extLst>
      <p:ext uri="{BB962C8B-B14F-4D97-AF65-F5344CB8AC3E}">
        <p14:creationId xmlns:p14="http://schemas.microsoft.com/office/powerpoint/2010/main" val="356311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614412" y="124496"/>
            <a:ext cx="7772400" cy="596721"/>
          </a:xfrm>
        </p:spPr>
        <p:txBody>
          <a:bodyPr/>
          <a:lstStyle/>
          <a:p>
            <a:pPr algn="ctr" eaLnBrk="1" hangingPunct="1"/>
            <a:r>
              <a:rPr lang="en-GB" altLang="en-US" sz="4000" dirty="0" smtClean="0">
                <a:solidFill>
                  <a:schemeClr val="tx1"/>
                </a:solidFill>
              </a:rPr>
              <a:t>Kinds- 2. Unstructured </a:t>
            </a:r>
            <a:r>
              <a:rPr lang="en-GB" altLang="en-US" sz="4000" dirty="0">
                <a:solidFill>
                  <a:schemeClr val="tx1"/>
                </a:solidFill>
              </a:rPr>
              <a:t>Interviews</a:t>
            </a:r>
            <a:endParaRPr lang="en-US" altLang="en-US" sz="4000" dirty="0">
              <a:solidFill>
                <a:schemeClr val="tx1"/>
              </a:solidFill>
            </a:endParaRPr>
          </a:p>
        </p:txBody>
      </p:sp>
      <p:sp>
        <p:nvSpPr>
          <p:cNvPr id="7171" name="Rectangle 3"/>
          <p:cNvSpPr>
            <a:spLocks noGrp="1" noChangeArrowheads="1"/>
          </p:cNvSpPr>
          <p:nvPr>
            <p:ph type="body" idx="1"/>
          </p:nvPr>
        </p:nvSpPr>
        <p:spPr>
          <a:xfrm>
            <a:off x="798490" y="1219200"/>
            <a:ext cx="11088710" cy="5334000"/>
          </a:xfrm>
        </p:spPr>
        <p:txBody>
          <a:bodyPr/>
          <a:lstStyle/>
          <a:p>
            <a:pPr marL="0" indent="0">
              <a:buNone/>
            </a:pPr>
            <a:r>
              <a:rPr lang="en-US" sz="2800" b="1" dirty="0">
                <a:latin typeface="Times New Roman" panose="02020603050405020304" charset="0"/>
                <a:cs typeface="Times New Roman" panose="02020603050405020304" charset="0"/>
              </a:rPr>
              <a:t>Non-structured (open) interviews</a:t>
            </a:r>
            <a:r>
              <a:rPr lang="en-US" sz="2800" dirty="0">
                <a:latin typeface="Times New Roman" panose="02020603050405020304" charset="0"/>
                <a:cs typeface="Times New Roman" panose="02020603050405020304" charset="0"/>
              </a:rPr>
              <a:t>, where information to gather is not decided in </a:t>
            </a:r>
            <a:r>
              <a:rPr lang="en-US" sz="2800" dirty="0" smtClean="0">
                <a:latin typeface="Times New Roman" panose="02020603050405020304" charset="0"/>
                <a:cs typeface="Times New Roman" panose="02020603050405020304" charset="0"/>
              </a:rPr>
              <a:t>advance</a:t>
            </a:r>
            <a:r>
              <a:rPr lang="en-US" sz="2800" dirty="0">
                <a:latin typeface="Times New Roman" panose="02020603050405020304" charset="0"/>
                <a:cs typeface="Times New Roman" panose="02020603050405020304" charset="0"/>
              </a:rPr>
              <a:t>.</a:t>
            </a:r>
            <a:endParaRPr lang="en-GB" altLang="en-US" sz="2800" dirty="0"/>
          </a:p>
          <a:p>
            <a:pPr eaLnBrk="1" hangingPunct="1"/>
            <a:r>
              <a:rPr lang="en-GB" altLang="en-US" sz="2800" dirty="0" smtClean="0"/>
              <a:t>Very </a:t>
            </a:r>
            <a:r>
              <a:rPr lang="en-GB" altLang="en-US" sz="2800" dirty="0"/>
              <a:t>flexible way of getting interviewees to reveal their opinions, knowledge and experience.</a:t>
            </a:r>
          </a:p>
          <a:p>
            <a:pPr eaLnBrk="1" hangingPunct="1"/>
            <a:r>
              <a:rPr lang="en-GB" altLang="en-US" sz="2800" dirty="0"/>
              <a:t>Three to four questions.</a:t>
            </a:r>
          </a:p>
          <a:p>
            <a:pPr eaLnBrk="1" hangingPunct="1"/>
            <a:r>
              <a:rPr lang="en-GB" altLang="en-US" sz="2800" dirty="0"/>
              <a:t>Probes and prompts without interrupting the flow and the focus of the conversation.</a:t>
            </a:r>
          </a:p>
          <a:p>
            <a:pPr eaLnBrk="1" hangingPunct="1"/>
            <a:r>
              <a:rPr lang="en-GB" altLang="en-US" sz="2800" dirty="0"/>
              <a:t>Good communication, listening and facilitation skills. </a:t>
            </a:r>
          </a:p>
          <a:p>
            <a:pPr eaLnBrk="1" hangingPunct="1"/>
            <a:r>
              <a:rPr lang="en-GB" altLang="en-US" sz="2800" dirty="0"/>
              <a:t>Experience in conducting interviews!</a:t>
            </a:r>
            <a:endParaRPr lang="en-US" altLang="en-US" sz="2800" dirty="0"/>
          </a:p>
        </p:txBody>
      </p:sp>
    </p:spTree>
    <p:extLst>
      <p:ext uri="{BB962C8B-B14F-4D97-AF65-F5344CB8AC3E}">
        <p14:creationId xmlns:p14="http://schemas.microsoft.com/office/powerpoint/2010/main" val="284117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190500"/>
            <a:ext cx="9791700" cy="582930"/>
          </a:xfrm>
        </p:spPr>
        <p:txBody>
          <a:bodyPr/>
          <a:lstStyle/>
          <a:p>
            <a:pPr algn="l"/>
            <a:r>
              <a:rPr lang="en-US" sz="4400" b="1" dirty="0" smtClean="0">
                <a:solidFill>
                  <a:schemeClr val="tx1">
                    <a:lumMod val="95000"/>
                    <a:lumOff val="5000"/>
                  </a:schemeClr>
                </a:solidFill>
                <a:latin typeface="Times New Roman" panose="02020603050405020304" charset="0"/>
                <a:cs typeface="Times New Roman" panose="02020603050405020304" charset="0"/>
              </a:rPr>
              <a:t>Kinds of Interviews</a:t>
            </a:r>
            <a:r>
              <a:rPr lang="en-US" sz="4400" b="1" dirty="0">
                <a:solidFill>
                  <a:schemeClr val="tx1">
                    <a:lumMod val="95000"/>
                    <a:lumOff val="5000"/>
                  </a:schemeClr>
                </a:solidFill>
                <a:latin typeface="Times New Roman" panose="02020603050405020304" charset="0"/>
                <a:cs typeface="Times New Roman" panose="02020603050405020304" charset="0"/>
              </a:rPr>
              <a:t>...continued</a:t>
            </a:r>
          </a:p>
        </p:txBody>
      </p:sp>
      <p:sp>
        <p:nvSpPr>
          <p:cNvPr id="3" name="Content Placeholder 2"/>
          <p:cNvSpPr>
            <a:spLocks noGrp="1"/>
          </p:cNvSpPr>
          <p:nvPr>
            <p:ph idx="1"/>
          </p:nvPr>
        </p:nvSpPr>
        <p:spPr>
          <a:xfrm>
            <a:off x="280035" y="1174750"/>
            <a:ext cx="11720830" cy="4953000"/>
          </a:xfrm>
        </p:spPr>
        <p:txBody>
          <a:bodyPr/>
          <a:lstStyle/>
          <a:p>
            <a:pPr marL="0" indent="0" algn="just">
              <a:buNone/>
            </a:pPr>
            <a:r>
              <a:rPr lang="en-US" sz="3600" b="1" dirty="0" smtClean="0">
                <a:latin typeface="Times New Roman" panose="02020603050405020304" charset="0"/>
                <a:cs typeface="Times New Roman" panose="02020603050405020304" charset="0"/>
                <a:sym typeface="+mn-ea"/>
              </a:rPr>
              <a:t>3. Oral interviews</a:t>
            </a:r>
            <a:endParaRPr lang="en-US" sz="3600" dirty="0">
              <a:latin typeface="Times New Roman" panose="02020603050405020304" charset="0"/>
              <a:cs typeface="Times New Roman" panose="02020603050405020304" charset="0"/>
              <a:sym typeface="+mn-ea"/>
            </a:endParaRPr>
          </a:p>
          <a:p>
            <a:pPr marL="0" indent="0" algn="just">
              <a:buNone/>
            </a:pPr>
            <a:r>
              <a:rPr lang="en-US" sz="3600" b="1" dirty="0" smtClean="0">
                <a:latin typeface="Times New Roman" panose="02020603050405020304" charset="0"/>
                <a:cs typeface="Times New Roman" panose="02020603050405020304" charset="0"/>
                <a:sym typeface="+mn-ea"/>
              </a:rPr>
              <a:t>4. Written </a:t>
            </a:r>
            <a:r>
              <a:rPr lang="en-US" sz="3600" b="1" dirty="0">
                <a:latin typeface="Times New Roman" panose="02020603050405020304" charset="0"/>
                <a:cs typeface="Times New Roman" panose="02020603050405020304" charset="0"/>
                <a:sym typeface="+mn-ea"/>
              </a:rPr>
              <a:t>interviews</a:t>
            </a:r>
            <a:endParaRPr lang="en-US" sz="3600" dirty="0">
              <a:latin typeface="Times New Roman" panose="02020603050405020304" charset="0"/>
              <a:cs typeface="Times New Roman" panose="02020603050405020304" charset="0"/>
            </a:endParaRPr>
          </a:p>
          <a:p>
            <a:pPr marL="0" indent="0" algn="just">
              <a:buNone/>
            </a:pPr>
            <a:r>
              <a:rPr lang="en-US" sz="3600" b="1" dirty="0" smtClean="0">
                <a:latin typeface="Times New Roman" panose="02020603050405020304" charset="0"/>
                <a:cs typeface="Times New Roman" panose="02020603050405020304" charset="0"/>
                <a:sym typeface="+mn-ea"/>
              </a:rPr>
              <a:t>5. One-to-one </a:t>
            </a:r>
            <a:r>
              <a:rPr lang="en-US" sz="3600" b="1" dirty="0">
                <a:latin typeface="Times New Roman" panose="02020603050405020304" charset="0"/>
                <a:cs typeface="Times New Roman" panose="02020603050405020304" charset="0"/>
                <a:sym typeface="+mn-ea"/>
              </a:rPr>
              <a:t>interviews</a:t>
            </a:r>
            <a:r>
              <a:rPr lang="en-US" sz="3600" dirty="0">
                <a:latin typeface="Times New Roman" panose="02020603050405020304" charset="0"/>
                <a:cs typeface="Times New Roman" panose="02020603050405020304" charset="0"/>
                <a:sym typeface="+mn-ea"/>
              </a:rPr>
              <a:t> which are held between two persons across the table.</a:t>
            </a:r>
            <a:endParaRPr lang="en-US" sz="3600" dirty="0">
              <a:latin typeface="Times New Roman" panose="02020603050405020304" charset="0"/>
              <a:cs typeface="Times New Roman" panose="02020603050405020304" charset="0"/>
            </a:endParaRPr>
          </a:p>
          <a:p>
            <a:pPr marL="0" indent="0" algn="just">
              <a:buNone/>
            </a:pPr>
            <a:r>
              <a:rPr lang="en-US" sz="3600" b="1" dirty="0" smtClean="0">
                <a:latin typeface="Times New Roman" panose="02020603050405020304" charset="0"/>
                <a:cs typeface="Times New Roman" panose="02020603050405020304" charset="0"/>
                <a:sym typeface="+mn-ea"/>
              </a:rPr>
              <a:t>6. Group </a:t>
            </a:r>
            <a:r>
              <a:rPr lang="en-US" sz="3600" b="1" dirty="0">
                <a:latin typeface="Times New Roman" panose="02020603050405020304" charset="0"/>
                <a:cs typeface="Times New Roman" panose="02020603050405020304" charset="0"/>
                <a:sym typeface="+mn-ea"/>
              </a:rPr>
              <a:t>interviews</a:t>
            </a:r>
            <a:r>
              <a:rPr lang="en-US" sz="3600" dirty="0">
                <a:latin typeface="Times New Roman" panose="02020603050405020304" charset="0"/>
                <a:cs typeface="Times New Roman" panose="02020603050405020304" charset="0"/>
                <a:sym typeface="+mn-ea"/>
              </a:rPr>
              <a:t> which are held between groups of participants. They help to uncover any missing requirement as numerous people are involved.</a:t>
            </a:r>
            <a:endParaRPr lang="en-US" sz="3600" dirty="0">
              <a:latin typeface="Times New Roman" panose="02020603050405020304" charset="0"/>
              <a:cs typeface="Times New Roman" panose="02020603050405020304" charset="0"/>
            </a:endParaRPr>
          </a:p>
          <a:p>
            <a:pPr algn="just"/>
            <a:endParaRPr lang="en-US" sz="36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06" y="190500"/>
            <a:ext cx="9817994" cy="582613"/>
          </a:xfrm>
        </p:spPr>
        <p:txBody>
          <a:bodyPr/>
          <a:lstStyle/>
          <a:p>
            <a:pPr algn="l"/>
            <a:r>
              <a:rPr lang="en-US" sz="4400" dirty="0" smtClean="0">
                <a:solidFill>
                  <a:schemeClr val="tx1"/>
                </a:solidFill>
              </a:rPr>
              <a:t>Why interview a client?</a:t>
            </a:r>
            <a:endParaRPr lang="en-US" sz="4400" dirty="0">
              <a:solidFill>
                <a:schemeClr val="tx1"/>
              </a:solidFill>
            </a:endParaRPr>
          </a:p>
        </p:txBody>
      </p:sp>
      <p:sp>
        <p:nvSpPr>
          <p:cNvPr id="3" name="Rectangle 2"/>
          <p:cNvSpPr/>
          <p:nvPr/>
        </p:nvSpPr>
        <p:spPr>
          <a:xfrm>
            <a:off x="901520" y="1720840"/>
            <a:ext cx="10277341" cy="3046988"/>
          </a:xfrm>
          <a:prstGeom prst="rect">
            <a:avLst/>
          </a:prstGeom>
        </p:spPr>
        <p:txBody>
          <a:bodyPr wrap="square">
            <a:spAutoFit/>
          </a:bodyPr>
          <a:lstStyle/>
          <a:p>
            <a:r>
              <a:rPr lang="en-US" sz="2400" dirty="0">
                <a:latin typeface="StoneSerif"/>
              </a:rPr>
              <a:t>When you interview clients you will usually be aiming to</a:t>
            </a:r>
          </a:p>
          <a:p>
            <a:pPr marL="457200" indent="-457200">
              <a:buAutoNum type="alphaLcParenBoth"/>
            </a:pPr>
            <a:r>
              <a:rPr lang="en-US" sz="2400" dirty="0" smtClean="0">
                <a:latin typeface="StoneSerif"/>
              </a:rPr>
              <a:t>help </a:t>
            </a:r>
            <a:r>
              <a:rPr lang="en-US" sz="2400" dirty="0">
                <a:latin typeface="StoneSerif"/>
              </a:rPr>
              <a:t>your client identify precisely what they want from </a:t>
            </a:r>
            <a:r>
              <a:rPr lang="en-US" sz="2400" dirty="0" smtClean="0">
                <a:latin typeface="StoneSerif"/>
              </a:rPr>
              <a:t>the situation;</a:t>
            </a:r>
            <a:endParaRPr lang="en-US" sz="2400" dirty="0">
              <a:latin typeface="StoneSerif"/>
            </a:endParaRPr>
          </a:p>
          <a:p>
            <a:r>
              <a:rPr lang="en-US" sz="2400" dirty="0">
                <a:latin typeface="StoneSerif"/>
              </a:rPr>
              <a:t>(b) gather information in order to identify ways in which the client’s aims can </a:t>
            </a:r>
            <a:r>
              <a:rPr lang="en-US" sz="2400" dirty="0" smtClean="0">
                <a:latin typeface="StoneSerif"/>
              </a:rPr>
              <a:t>be achieved</a:t>
            </a:r>
            <a:r>
              <a:rPr lang="en-US" sz="2400" dirty="0">
                <a:latin typeface="StoneSerif"/>
              </a:rPr>
              <a:t>;</a:t>
            </a:r>
          </a:p>
          <a:p>
            <a:r>
              <a:rPr lang="en-US" sz="2400" dirty="0">
                <a:latin typeface="StoneSerif"/>
              </a:rPr>
              <a:t>(c) help your client to reach decisions about the most appropriate way to get </a:t>
            </a:r>
            <a:r>
              <a:rPr lang="en-US" sz="2400" dirty="0" smtClean="0">
                <a:latin typeface="StoneSerif"/>
              </a:rPr>
              <a:t>what they </a:t>
            </a:r>
            <a:r>
              <a:rPr lang="en-US" sz="2400" dirty="0">
                <a:latin typeface="StoneSerif"/>
              </a:rPr>
              <a:t>want; and</a:t>
            </a:r>
          </a:p>
          <a:p>
            <a:r>
              <a:rPr lang="en-US" sz="2400" dirty="0">
                <a:latin typeface="StoneSerif"/>
              </a:rPr>
              <a:t>(d) create a feeling of confidence in your client as to your competence and</a:t>
            </a:r>
          </a:p>
          <a:p>
            <a:r>
              <a:rPr lang="en-US" sz="2400" dirty="0">
                <a:latin typeface="StoneSerif"/>
              </a:rPr>
              <a:t>commitment to their case.</a:t>
            </a:r>
            <a:endParaRPr lang="en-US" sz="2400" dirty="0"/>
          </a:p>
        </p:txBody>
      </p:sp>
    </p:spTree>
    <p:extLst>
      <p:ext uri="{BB962C8B-B14F-4D97-AF65-F5344CB8AC3E}">
        <p14:creationId xmlns:p14="http://schemas.microsoft.com/office/powerpoint/2010/main" val="1975251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altLang="en-US" sz="5400" b="1">
                <a:latin typeface="Arial" panose="020B0604020202020204" pitchFamily="34" charset="0"/>
              </a:rPr>
              <a:t>Conducting Interviews</a:t>
            </a:r>
          </a:p>
        </p:txBody>
      </p:sp>
      <p:sp>
        <p:nvSpPr>
          <p:cNvPr id="19459" name="Rectangle 3" descr="Rectangle: Click to edit Master text styles&#10;Second level&#10;Third level&#10;Fourth level&#10;Fifth level"/>
          <p:cNvSpPr>
            <a:spLocks noGrp="1" noChangeArrowheads="1"/>
          </p:cNvSpPr>
          <p:nvPr>
            <p:ph type="body" idx="1"/>
          </p:nvPr>
        </p:nvSpPr>
        <p:spPr/>
        <p:txBody>
          <a:bodyPr/>
          <a:lstStyle/>
          <a:p>
            <a:pPr>
              <a:buFont typeface="Wingdings" panose="05000000000000000000" pitchFamily="2" charset="2"/>
              <a:buNone/>
            </a:pPr>
            <a:endParaRPr lang="en-US" altLang="en-US"/>
          </a:p>
        </p:txBody>
      </p:sp>
      <p:pic>
        <p:nvPicPr>
          <p:cNvPr id="19460" name="Picture 4" descr="C:\Program Files\Common Files\Microsoft Shared\Clipart\CagCat50\BD05584_.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05000"/>
            <a:ext cx="7772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19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190500"/>
            <a:ext cx="9880600"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How to Conduct Client Interview</a:t>
            </a:r>
          </a:p>
        </p:txBody>
      </p:sp>
      <p:sp>
        <p:nvSpPr>
          <p:cNvPr id="3" name="Content Placeholder 2"/>
          <p:cNvSpPr>
            <a:spLocks noGrp="1"/>
          </p:cNvSpPr>
          <p:nvPr>
            <p:ph idx="1"/>
          </p:nvPr>
        </p:nvSpPr>
        <p:spPr/>
        <p:txBody>
          <a:bodyPr/>
          <a:lstStyle/>
          <a:p>
            <a:pPr algn="just"/>
            <a:r>
              <a:rPr lang="en-US" sz="3600">
                <a:latin typeface="Times New Roman" panose="02020603050405020304" charset="0"/>
                <a:cs typeface="Times New Roman" panose="02020603050405020304" charset="0"/>
              </a:rPr>
              <a:t>Conducting a successful client interview requires both tact and expertise.</a:t>
            </a: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The purpose of a client interview is to collect enough information to help solve the client’s problem. </a:t>
            </a: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Your job during the interview is to show the client that you care and have the ability to help him.</a:t>
            </a:r>
          </a:p>
        </p:txBody>
      </p:sp>
    </p:spTree>
    <p:extLst>
      <p:ext uri="{BB962C8B-B14F-4D97-AF65-F5344CB8AC3E}">
        <p14:creationId xmlns:p14="http://schemas.microsoft.com/office/powerpoint/2010/main" val="3626324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US" altLang="en-US" sz="5400" b="1">
                <a:latin typeface="Arial" panose="020B0604020202020204" pitchFamily="34" charset="0"/>
              </a:rPr>
              <a:t>Conducting Interviews</a:t>
            </a:r>
          </a:p>
        </p:txBody>
      </p:sp>
      <p:sp>
        <p:nvSpPr>
          <p:cNvPr id="20483" name="Rectangle 3" descr="Rectangle: Click to edit Master text styles&#10;Second level&#10;Third level&#10;Fourth level&#10;Fifth level"/>
          <p:cNvSpPr>
            <a:spLocks noGrp="1" noChangeArrowheads="1"/>
          </p:cNvSpPr>
          <p:nvPr>
            <p:ph type="body" idx="1"/>
          </p:nvPr>
        </p:nvSpPr>
        <p:spPr/>
        <p:txBody>
          <a:bodyPr/>
          <a:lstStyle/>
          <a:p>
            <a:pPr marL="609600" indent="-609600">
              <a:buFont typeface="Wingdings" panose="05000000000000000000" pitchFamily="2" charset="2"/>
              <a:buAutoNum type="arabicPeriod"/>
            </a:pPr>
            <a:r>
              <a:rPr lang="en-US" altLang="en-US" b="1" dirty="0">
                <a:latin typeface="Arial" panose="020B0604020202020204" pitchFamily="34" charset="0"/>
              </a:rPr>
              <a:t>Establish Purpose  </a:t>
            </a:r>
          </a:p>
          <a:p>
            <a:pPr marL="990600" lvl="1" indent="-533400">
              <a:buBlip>
                <a:blip r:embed="rId2"/>
              </a:buBlip>
            </a:pPr>
            <a:r>
              <a:rPr lang="en-US" altLang="en-US" b="1" dirty="0">
                <a:latin typeface="Arial" panose="020B0604020202020204" pitchFamily="34" charset="0"/>
              </a:rPr>
              <a:t>Why are you conducting the interview</a:t>
            </a:r>
          </a:p>
          <a:p>
            <a:pPr marL="990600" lvl="1" indent="-533400">
              <a:buBlip>
                <a:blip r:embed="rId2"/>
              </a:buBlip>
            </a:pPr>
            <a:r>
              <a:rPr lang="en-US" altLang="en-US" b="1" dirty="0">
                <a:latin typeface="Arial" panose="020B0604020202020204" pitchFamily="34" charset="0"/>
              </a:rPr>
              <a:t>What do you want to know</a:t>
            </a:r>
          </a:p>
          <a:p>
            <a:pPr marL="990600" lvl="1" indent="-533400">
              <a:buBlip>
                <a:blip r:embed="rId2"/>
              </a:buBlip>
            </a:pPr>
            <a:r>
              <a:rPr lang="en-US" altLang="en-US" b="1" dirty="0">
                <a:latin typeface="Arial" panose="020B0604020202020204" pitchFamily="34" charset="0"/>
              </a:rPr>
              <a:t>Who are you </a:t>
            </a:r>
            <a:r>
              <a:rPr lang="en-US" altLang="en-US" b="1" dirty="0" smtClean="0">
                <a:latin typeface="Arial" panose="020B0604020202020204" pitchFamily="34" charset="0"/>
              </a:rPr>
              <a:t>interviewing</a:t>
            </a:r>
          </a:p>
          <a:p>
            <a:pPr marL="457200" lvl="1" indent="0">
              <a:buNone/>
            </a:pPr>
            <a:endParaRPr lang="en-US" altLang="en-US" b="1" dirty="0" smtClean="0">
              <a:latin typeface="Arial" panose="020B0604020202020204" pitchFamily="34" charset="0"/>
            </a:endParaRPr>
          </a:p>
          <a:p>
            <a:pPr marL="609600" indent="-609600">
              <a:buNone/>
            </a:pPr>
            <a:r>
              <a:rPr lang="en-US" altLang="en-US" b="1" dirty="0">
                <a:latin typeface="Arial" panose="020B0604020202020204" pitchFamily="34" charset="0"/>
              </a:rPr>
              <a:t>2. Develop Questions:</a:t>
            </a:r>
          </a:p>
          <a:p>
            <a:pPr marL="990600" lvl="1" indent="-533400">
              <a:buBlip>
                <a:blip r:embed="rId2"/>
              </a:buBlip>
            </a:pPr>
            <a:r>
              <a:rPr lang="en-US" altLang="en-US" b="1" dirty="0">
                <a:latin typeface="Arial" panose="020B0604020202020204" pitchFamily="34" charset="0"/>
              </a:rPr>
              <a:t>Related specifically to purpose</a:t>
            </a:r>
          </a:p>
          <a:p>
            <a:pPr marL="990600" lvl="1" indent="-533400">
              <a:buBlip>
                <a:blip r:embed="rId2"/>
              </a:buBlip>
            </a:pPr>
            <a:r>
              <a:rPr lang="en-US" altLang="en-US" b="1" dirty="0">
                <a:latin typeface="Arial" panose="020B0604020202020204" pitchFamily="34" charset="0"/>
              </a:rPr>
              <a:t>Pilot them, are they clearly understood by others’</a:t>
            </a:r>
          </a:p>
          <a:p>
            <a:pPr marL="457200" lvl="1" indent="0">
              <a:buNone/>
            </a:pPr>
            <a:endParaRPr lang="en-US" altLang="en-US" b="1" dirty="0">
              <a:latin typeface="Arial" panose="020B0604020202020204" pitchFamily="34" charset="0"/>
            </a:endParaRPr>
          </a:p>
        </p:txBody>
      </p:sp>
    </p:spTree>
    <p:extLst>
      <p:ext uri="{BB962C8B-B14F-4D97-AF65-F5344CB8AC3E}">
        <p14:creationId xmlns:p14="http://schemas.microsoft.com/office/powerpoint/2010/main" val="254814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altLang="en-US" sz="5400" b="1">
                <a:latin typeface="Arial" panose="020B0604020202020204" pitchFamily="34" charset="0"/>
              </a:rPr>
              <a:t>Conducting Interviews</a:t>
            </a:r>
          </a:p>
        </p:txBody>
      </p:sp>
      <p:sp>
        <p:nvSpPr>
          <p:cNvPr id="25603" name="Rectangle 3" descr="Rectangle: Click to edit Master text styles&#10;Second level&#10;Third level&#10;Fourth level&#10;Fifth level"/>
          <p:cNvSpPr>
            <a:spLocks noGrp="1" noChangeArrowheads="1"/>
          </p:cNvSpPr>
          <p:nvPr>
            <p:ph type="body" idx="1"/>
          </p:nvPr>
        </p:nvSpPr>
        <p:spPr>
          <a:xfrm>
            <a:off x="2286000" y="1676400"/>
            <a:ext cx="7772400" cy="4495800"/>
          </a:xfrm>
        </p:spPr>
        <p:txBody>
          <a:bodyPr/>
          <a:lstStyle/>
          <a:p>
            <a:pPr marL="609600" indent="-609600">
              <a:buNone/>
            </a:pPr>
            <a:r>
              <a:rPr lang="en-US" altLang="en-US" b="1">
                <a:latin typeface="Arial" panose="020B0604020202020204" pitchFamily="34" charset="0"/>
              </a:rPr>
              <a:t>3. Collect the data </a:t>
            </a:r>
          </a:p>
          <a:p>
            <a:pPr marL="990600" lvl="1" indent="-533400">
              <a:buBlip>
                <a:blip r:embed="rId2"/>
              </a:buBlip>
            </a:pPr>
            <a:r>
              <a:rPr lang="en-US" altLang="en-US" b="1">
                <a:latin typeface="Arial" panose="020B0604020202020204" pitchFamily="34" charset="0"/>
              </a:rPr>
              <a:t>Who will conduct the interview(s)?</a:t>
            </a:r>
          </a:p>
          <a:p>
            <a:pPr marL="990600" lvl="1" indent="-533400">
              <a:buBlip>
                <a:blip r:embed="rId2"/>
              </a:buBlip>
            </a:pPr>
            <a:r>
              <a:rPr lang="en-US" altLang="en-US" b="1">
                <a:latin typeface="Arial" panose="020B0604020202020204" pitchFamily="34" charset="0"/>
              </a:rPr>
              <a:t>Do the interviewers need training?</a:t>
            </a:r>
          </a:p>
          <a:p>
            <a:pPr marL="990600" lvl="1" indent="-533400">
              <a:buBlip>
                <a:blip r:embed="rId2"/>
              </a:buBlip>
            </a:pPr>
            <a:r>
              <a:rPr lang="en-US" altLang="en-US" b="1">
                <a:latin typeface="Arial" panose="020B0604020202020204" pitchFamily="34" charset="0"/>
              </a:rPr>
              <a:t>When will interviews be conducted?</a:t>
            </a:r>
          </a:p>
          <a:p>
            <a:pPr marL="990600" lvl="1" indent="-533400">
              <a:buBlip>
                <a:blip r:embed="rId2"/>
              </a:buBlip>
            </a:pPr>
            <a:r>
              <a:rPr lang="en-US" altLang="en-US" b="1">
                <a:latin typeface="Arial" panose="020B0604020202020204" pitchFamily="34" charset="0"/>
              </a:rPr>
              <a:t>Where will interviews be conducted?</a:t>
            </a:r>
          </a:p>
          <a:p>
            <a:pPr marL="990600" lvl="1" indent="-533400">
              <a:buBlip>
                <a:blip r:embed="rId2"/>
              </a:buBlip>
            </a:pPr>
            <a:r>
              <a:rPr lang="en-US" altLang="en-US" b="1">
                <a:latin typeface="Arial" panose="020B0604020202020204" pitchFamily="34" charset="0"/>
              </a:rPr>
              <a:t>How will you record the interviews?</a:t>
            </a:r>
          </a:p>
          <a:p>
            <a:pPr marL="1371600" lvl="2" indent="-457200">
              <a:buBlip>
                <a:blip r:embed="rId2"/>
              </a:buBlip>
            </a:pPr>
            <a:r>
              <a:rPr lang="en-US" altLang="en-US" b="1">
                <a:latin typeface="Arial" panose="020B0604020202020204" pitchFamily="34" charset="0"/>
              </a:rPr>
              <a:t>Questionnaire</a:t>
            </a:r>
          </a:p>
          <a:p>
            <a:pPr marL="1371600" lvl="2" indent="-457200">
              <a:buBlip>
                <a:blip r:embed="rId2"/>
              </a:buBlip>
            </a:pPr>
            <a:r>
              <a:rPr lang="en-US" altLang="en-US" b="1">
                <a:latin typeface="Arial" panose="020B0604020202020204" pitchFamily="34" charset="0"/>
              </a:rPr>
              <a:t>Notes</a:t>
            </a:r>
          </a:p>
          <a:p>
            <a:pPr marL="1371600" lvl="2" indent="-457200">
              <a:buBlip>
                <a:blip r:embed="rId2"/>
              </a:buBlip>
            </a:pPr>
            <a:r>
              <a:rPr lang="en-US" altLang="en-US" b="1">
                <a:latin typeface="Arial" panose="020B0604020202020204" pitchFamily="34" charset="0"/>
              </a:rPr>
              <a:t>Tape recorder</a:t>
            </a:r>
          </a:p>
          <a:p>
            <a:pPr marL="990600" lvl="1" indent="-533400">
              <a:buBlip>
                <a:blip r:embed="rId2"/>
              </a:buBlip>
            </a:pPr>
            <a:endParaRPr lang="en-US" altLang="en-US" b="1">
              <a:latin typeface="Arial" panose="020B0604020202020204" pitchFamily="34" charset="0"/>
            </a:endParaRPr>
          </a:p>
          <a:p>
            <a:pPr marL="990600" lvl="1" indent="-533400">
              <a:buBlip>
                <a:blip r:embed="rId2"/>
              </a:buBlip>
            </a:pPr>
            <a:endParaRPr lang="en-US" altLang="en-US" b="1">
              <a:latin typeface="Arial" panose="020B0604020202020204" pitchFamily="34" charset="0"/>
            </a:endParaRPr>
          </a:p>
          <a:p>
            <a:pPr marL="609600" indent="-609600">
              <a:buFont typeface="Wingdings" panose="05000000000000000000" pitchFamily="2" charset="2"/>
              <a:buAutoNum type="arabicPeriod"/>
            </a:pPr>
            <a:endParaRPr lang="en-US" altLang="en-US" b="1">
              <a:latin typeface="Arial" panose="020B0604020202020204" pitchFamily="34" charset="0"/>
            </a:endParaRPr>
          </a:p>
        </p:txBody>
      </p:sp>
    </p:spTree>
    <p:extLst>
      <p:ext uri="{BB962C8B-B14F-4D97-AF65-F5344CB8AC3E}">
        <p14:creationId xmlns:p14="http://schemas.microsoft.com/office/powerpoint/2010/main" val="2916162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US" altLang="en-US" sz="5400" b="1">
                <a:latin typeface="Arial" panose="020B0604020202020204" pitchFamily="34" charset="0"/>
              </a:rPr>
              <a:t>Conducting Interviews</a:t>
            </a:r>
          </a:p>
        </p:txBody>
      </p:sp>
      <p:sp>
        <p:nvSpPr>
          <p:cNvPr id="35843" name="Rectangle 3" descr="Rectangle: Click to edit Master text styles&#10;Second level&#10;Third level&#10;Fourth level&#10;Fifth level"/>
          <p:cNvSpPr>
            <a:spLocks noGrp="1" noChangeArrowheads="1"/>
          </p:cNvSpPr>
          <p:nvPr>
            <p:ph type="body" idx="1"/>
          </p:nvPr>
        </p:nvSpPr>
        <p:spPr>
          <a:xfrm>
            <a:off x="2286000" y="1676400"/>
            <a:ext cx="7772400" cy="4495800"/>
          </a:xfrm>
        </p:spPr>
        <p:txBody>
          <a:bodyPr/>
          <a:lstStyle/>
          <a:p>
            <a:pPr marL="609600" indent="-609600">
              <a:buNone/>
            </a:pPr>
            <a:r>
              <a:rPr lang="en-US" altLang="en-US" b="1">
                <a:latin typeface="Arial" panose="020B0604020202020204" pitchFamily="34" charset="0"/>
              </a:rPr>
              <a:t>4. Analysis and reporting</a:t>
            </a:r>
          </a:p>
          <a:p>
            <a:pPr marL="990600" lvl="1" indent="-533400">
              <a:buBlip>
                <a:blip r:embed="rId2"/>
              </a:buBlip>
            </a:pPr>
            <a:r>
              <a:rPr lang="en-US" altLang="en-US" b="1">
                <a:latin typeface="Arial" panose="020B0604020202020204" pitchFamily="34" charset="0"/>
              </a:rPr>
              <a:t>What will you do with the data?</a:t>
            </a:r>
          </a:p>
          <a:p>
            <a:pPr marL="990600" lvl="1" indent="-533400">
              <a:buBlip>
                <a:blip r:embed="rId2"/>
              </a:buBlip>
            </a:pPr>
            <a:r>
              <a:rPr lang="en-US" altLang="en-US" b="1">
                <a:latin typeface="Arial" panose="020B0604020202020204" pitchFamily="34" charset="0"/>
              </a:rPr>
              <a:t>How will you analyze it? </a:t>
            </a:r>
          </a:p>
          <a:p>
            <a:pPr marL="990600" lvl="1" indent="-533400">
              <a:buBlip>
                <a:blip r:embed="rId2"/>
              </a:buBlip>
            </a:pPr>
            <a:r>
              <a:rPr lang="en-US" altLang="en-US" b="1">
                <a:latin typeface="Arial" panose="020B0604020202020204" pitchFamily="34" charset="0"/>
              </a:rPr>
              <a:t>Who will you share the results with?</a:t>
            </a:r>
          </a:p>
          <a:p>
            <a:pPr marL="990600" lvl="1" indent="-533400">
              <a:buBlip>
                <a:blip r:embed="rId2"/>
              </a:buBlip>
            </a:pPr>
            <a:r>
              <a:rPr lang="en-US" altLang="en-US" b="1">
                <a:latin typeface="Arial" panose="020B0604020202020204" pitchFamily="34" charset="0"/>
              </a:rPr>
              <a:t>How will it be shared?</a:t>
            </a:r>
          </a:p>
          <a:p>
            <a:pPr marL="990600" lvl="1" indent="-533400">
              <a:buBlip>
                <a:blip r:embed="rId2"/>
              </a:buBlip>
            </a:pPr>
            <a:r>
              <a:rPr lang="en-US" altLang="en-US" b="1">
                <a:latin typeface="Arial" panose="020B0604020202020204" pitchFamily="34" charset="0"/>
              </a:rPr>
              <a:t>When will you share the results?</a:t>
            </a:r>
          </a:p>
          <a:p>
            <a:pPr marL="990600" lvl="1" indent="-533400">
              <a:buBlip>
                <a:blip r:embed="rId2"/>
              </a:buBlip>
            </a:pPr>
            <a:endParaRPr lang="en-US" altLang="en-US" b="1">
              <a:latin typeface="Arial" panose="020B0604020202020204" pitchFamily="34" charset="0"/>
            </a:endParaRPr>
          </a:p>
          <a:p>
            <a:pPr marL="609600" indent="-609600">
              <a:buFont typeface="Wingdings" panose="05000000000000000000" pitchFamily="2" charset="2"/>
              <a:buAutoNum type="arabicPeriod"/>
            </a:pPr>
            <a:endParaRPr lang="en-US" altLang="en-US" b="1">
              <a:latin typeface="Arial" panose="020B0604020202020204" pitchFamily="34" charset="0"/>
            </a:endParaRPr>
          </a:p>
        </p:txBody>
      </p:sp>
    </p:spTree>
    <p:extLst>
      <p:ext uri="{BB962C8B-B14F-4D97-AF65-F5344CB8AC3E}">
        <p14:creationId xmlns:p14="http://schemas.microsoft.com/office/powerpoint/2010/main" val="1913133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250" y="190500"/>
            <a:ext cx="9836150"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Questioning Techniques</a:t>
            </a:r>
          </a:p>
        </p:txBody>
      </p:sp>
      <p:sp>
        <p:nvSpPr>
          <p:cNvPr id="3" name="Content Placeholder 2"/>
          <p:cNvSpPr>
            <a:spLocks noGrp="1"/>
          </p:cNvSpPr>
          <p:nvPr>
            <p:ph idx="1"/>
          </p:nvPr>
        </p:nvSpPr>
        <p:spPr/>
        <p:txBody>
          <a:bodyPr/>
          <a:lstStyle/>
          <a:p>
            <a:pPr marL="0" indent="0" algn="just">
              <a:buNone/>
            </a:pPr>
            <a:r>
              <a:rPr lang="en-US" sz="3600" dirty="0">
                <a:latin typeface="Times New Roman" panose="02020603050405020304" charset="0"/>
                <a:cs typeface="Times New Roman" panose="02020603050405020304" charset="0"/>
              </a:rPr>
              <a:t>Question Types: </a:t>
            </a:r>
            <a:endParaRPr lang="en-US" sz="3600" dirty="0" smtClean="0">
              <a:latin typeface="Times New Roman" panose="02020603050405020304" charset="0"/>
              <a:cs typeface="Times New Roman" panose="02020603050405020304" charset="0"/>
            </a:endParaRPr>
          </a:p>
          <a:p>
            <a:pPr marL="0" indent="0" algn="just">
              <a:buNone/>
            </a:pPr>
            <a:endParaRPr lang="en-US" sz="3600" dirty="0">
              <a:latin typeface="Times New Roman" panose="02020603050405020304" charset="0"/>
              <a:cs typeface="Times New Roman" panose="02020603050405020304" charset="0"/>
            </a:endParaRPr>
          </a:p>
          <a:p>
            <a:pPr marL="0" indent="0" algn="just">
              <a:buNone/>
            </a:pPr>
            <a:r>
              <a:rPr lang="en-US" sz="3600" dirty="0" smtClean="0">
                <a:latin typeface="Times New Roman" panose="02020603050405020304" charset="0"/>
                <a:cs typeface="Times New Roman" panose="02020603050405020304" charset="0"/>
              </a:rPr>
              <a:t>Knowledge </a:t>
            </a:r>
            <a:r>
              <a:rPr lang="en-US" sz="3600" dirty="0">
                <a:latin typeface="Times New Roman" panose="02020603050405020304" charset="0"/>
                <a:cs typeface="Times New Roman" panose="02020603050405020304" charset="0"/>
              </a:rPr>
              <a:t>of the different types of questions will help you in responding to them in a much better way.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190500"/>
            <a:ext cx="12333668" cy="633748"/>
          </a:xfrm>
        </p:spPr>
        <p:txBody>
          <a:bodyPr/>
          <a:lstStyle/>
          <a:p>
            <a:pPr algn="ctr"/>
            <a:r>
              <a:rPr lang="en-US" dirty="0" smtClean="0">
                <a:solidFill>
                  <a:schemeClr val="tx1"/>
                </a:solidFill>
              </a:rPr>
              <a:t>TASK. Observe and Guess. Client expectations are not met</a:t>
            </a:r>
            <a:endParaRPr lang="en-US" dirty="0">
              <a:solidFill>
                <a:schemeClr val="tx1"/>
              </a:solidFill>
            </a:endParaRPr>
          </a:p>
        </p:txBody>
      </p:sp>
      <p:graphicFrame>
        <p:nvGraphicFramePr>
          <p:cNvPr id="4" name="Content Placeholder 3"/>
          <p:cNvGraphicFramePr>
            <a:graphicFrameLocks noGrp="1" noChangeAspect="1"/>
          </p:cNvGraphicFramePr>
          <p:nvPr>
            <p:ph idx="1"/>
          </p:nvPr>
        </p:nvGraphicFramePr>
        <p:xfrm>
          <a:off x="495300" y="965835"/>
          <a:ext cx="11319510" cy="5803900"/>
        </p:xfrm>
        <a:graphic>
          <a:graphicData uri="http://schemas.openxmlformats.org/presentationml/2006/ole">
            <mc:AlternateContent xmlns:mc="http://schemas.openxmlformats.org/markup-compatibility/2006">
              <mc:Choice xmlns:v="urn:schemas-microsoft-com:vml" Requires="v">
                <p:oleObj spid="_x0000_s2147" r:id="rId3" imgW="6143625" imgH="4352925" progId="Paint.Picture">
                  <p:embed/>
                </p:oleObj>
              </mc:Choice>
              <mc:Fallback>
                <p:oleObj r:id="rId3" imgW="6143625" imgH="4352925" progId="Paint.Picture">
                  <p:embed/>
                  <p:pic>
                    <p:nvPicPr>
                      <p:cNvPr id="0" name="Picture 4"/>
                      <p:cNvPicPr/>
                      <p:nvPr/>
                    </p:nvPicPr>
                    <p:blipFill>
                      <a:blip r:embed="rId4"/>
                      <a:stretch>
                        <a:fillRect/>
                      </a:stretch>
                    </p:blipFill>
                    <p:spPr>
                      <a:xfrm>
                        <a:off x="495300" y="965835"/>
                        <a:ext cx="11319510" cy="5803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190500"/>
            <a:ext cx="9791700"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sym typeface="+mn-ea"/>
              </a:rPr>
              <a:t>1.Closed Questions:</a:t>
            </a:r>
          </a:p>
        </p:txBody>
      </p:sp>
      <p:sp>
        <p:nvSpPr>
          <p:cNvPr id="3" name="Content Placeholder 2"/>
          <p:cNvSpPr>
            <a:spLocks noGrp="1"/>
          </p:cNvSpPr>
          <p:nvPr>
            <p:ph idx="1"/>
          </p:nvPr>
        </p:nvSpPr>
        <p:spPr>
          <a:xfrm>
            <a:off x="235585" y="995680"/>
            <a:ext cx="11781155" cy="5714365"/>
          </a:xfrm>
        </p:spPr>
        <p:txBody>
          <a:bodyPr/>
          <a:lstStyle/>
          <a:p>
            <a:pPr algn="just"/>
            <a:r>
              <a:rPr lang="en-US" sz="2800" dirty="0">
                <a:latin typeface="Times New Roman" panose="02020603050405020304" charset="0"/>
                <a:cs typeface="Times New Roman" panose="02020603050405020304" charset="0"/>
                <a:sym typeface="+mn-ea"/>
              </a:rPr>
              <a:t> </a:t>
            </a:r>
            <a:r>
              <a:rPr lang="en-US" sz="2800" b="1" dirty="0" smtClean="0">
                <a:latin typeface="Times New Roman" panose="02020603050405020304" charset="0"/>
                <a:cs typeface="Times New Roman" panose="02020603050405020304" charset="0"/>
                <a:sym typeface="+mn-ea"/>
              </a:rPr>
              <a:t>They receives </a:t>
            </a:r>
            <a:r>
              <a:rPr lang="en-US" sz="2800" b="1" dirty="0">
                <a:latin typeface="Times New Roman" panose="02020603050405020304" charset="0"/>
                <a:cs typeface="Times New Roman" panose="02020603050405020304" charset="0"/>
                <a:sym typeface="+mn-ea"/>
              </a:rPr>
              <a:t>a single word or very short, factual answer.   </a:t>
            </a:r>
            <a:endParaRPr lang="en-US" sz="2800" b="1" dirty="0" smtClean="0">
              <a:latin typeface="Times New Roman" panose="02020603050405020304" charset="0"/>
              <a:cs typeface="Times New Roman" panose="02020603050405020304" charset="0"/>
              <a:sym typeface="+mn-ea"/>
            </a:endParaRPr>
          </a:p>
          <a:p>
            <a:pPr algn="just"/>
            <a:r>
              <a:rPr lang="en-US" sz="2800" dirty="0" smtClean="0">
                <a:latin typeface="Times New Roman" panose="02020603050405020304" charset="0"/>
                <a:cs typeface="Times New Roman" panose="02020603050405020304" charset="0"/>
                <a:sym typeface="+mn-ea"/>
              </a:rPr>
              <a:t>For </a:t>
            </a:r>
            <a:r>
              <a:rPr lang="en-US" sz="2800" dirty="0">
                <a:latin typeface="Times New Roman" panose="02020603050405020304" charset="0"/>
                <a:cs typeface="Times New Roman" panose="02020603050405020304" charset="0"/>
                <a:sym typeface="+mn-ea"/>
              </a:rPr>
              <a:t>example, "Are you thirsty?" The answer is "Yes" or "No";</a:t>
            </a:r>
          </a:p>
          <a:p>
            <a:pPr algn="just"/>
            <a:r>
              <a:rPr lang="en-US" sz="2800" dirty="0">
                <a:latin typeface="Times New Roman" panose="02020603050405020304" charset="0"/>
                <a:cs typeface="Times New Roman" panose="02020603050405020304" charset="0"/>
                <a:sym typeface="+mn-ea"/>
              </a:rPr>
              <a:t> "Where do you live?" </a:t>
            </a:r>
            <a:r>
              <a:rPr lang="en-US" sz="2800" dirty="0" smtClean="0">
                <a:latin typeface="Times New Roman" panose="02020603050405020304" charset="0"/>
                <a:cs typeface="Times New Roman" panose="02020603050405020304" charset="0"/>
                <a:sym typeface="+mn-ea"/>
              </a:rPr>
              <a:t> </a:t>
            </a:r>
          </a:p>
          <a:p>
            <a:pPr marL="0" indent="0" algn="just">
              <a:buNone/>
            </a:pPr>
            <a:r>
              <a:rPr lang="en-US" sz="2800" b="1" dirty="0" smtClean="0">
                <a:latin typeface="Times New Roman" panose="02020603050405020304" charset="0"/>
                <a:cs typeface="Times New Roman" panose="02020603050405020304" charset="0"/>
                <a:sym typeface="+mn-ea"/>
              </a:rPr>
              <a:t>Closed </a:t>
            </a:r>
            <a:r>
              <a:rPr lang="en-US" sz="2800" b="1" dirty="0">
                <a:latin typeface="Times New Roman" panose="02020603050405020304" charset="0"/>
                <a:cs typeface="Times New Roman" panose="02020603050405020304" charset="0"/>
                <a:sym typeface="+mn-ea"/>
              </a:rPr>
              <a:t>questions are good for:</a:t>
            </a:r>
            <a:endParaRPr lang="en-US" sz="2800" b="1" dirty="0">
              <a:latin typeface="Times New Roman" panose="02020603050405020304" charset="0"/>
              <a:cs typeface="Times New Roman" panose="02020603050405020304" charset="0"/>
            </a:endParaRPr>
          </a:p>
          <a:p>
            <a:pPr marL="514350" indent="-514350" algn="just">
              <a:buFont typeface="+mj-lt"/>
              <a:buAutoNum type="arabicPeriod"/>
            </a:pPr>
            <a:r>
              <a:rPr lang="en-US" sz="2800" dirty="0">
                <a:latin typeface="Times New Roman" panose="02020603050405020304" charset="0"/>
                <a:cs typeface="Times New Roman" panose="02020603050405020304" charset="0"/>
                <a:sym typeface="+mn-ea"/>
              </a:rPr>
              <a:t> </a:t>
            </a:r>
            <a:r>
              <a:rPr lang="en-US" sz="2800" b="1" dirty="0">
                <a:latin typeface="Times New Roman" panose="02020603050405020304" charset="0"/>
                <a:cs typeface="Times New Roman" panose="02020603050405020304" charset="0"/>
                <a:sym typeface="+mn-ea"/>
              </a:rPr>
              <a:t>Testing your understanding, or the other person's: </a:t>
            </a:r>
            <a:r>
              <a:rPr lang="en-US" sz="2800" dirty="0">
                <a:latin typeface="Times New Roman" panose="02020603050405020304" charset="0"/>
                <a:cs typeface="Times New Roman" panose="02020603050405020304" charset="0"/>
                <a:sym typeface="+mn-ea"/>
              </a:rPr>
              <a:t>"So, if I get this qualification, I will get a raise?"</a:t>
            </a:r>
            <a:r>
              <a:rPr lang="en-US" sz="2800" b="1" dirty="0">
                <a:latin typeface="Times New Roman" panose="02020603050405020304" charset="0"/>
                <a:cs typeface="Times New Roman" panose="02020603050405020304" charset="0"/>
                <a:sym typeface="+mn-ea"/>
              </a:rPr>
              <a:t> </a:t>
            </a:r>
          </a:p>
          <a:p>
            <a:pPr marL="514350" indent="-514350" algn="just">
              <a:buFont typeface="+mj-lt"/>
              <a:buAutoNum type="arabicPeriod"/>
            </a:pPr>
            <a:r>
              <a:rPr lang="en-US" sz="2800" b="1" dirty="0" smtClean="0">
                <a:latin typeface="Times New Roman" panose="02020603050405020304" charset="0"/>
                <a:cs typeface="Times New Roman" panose="02020603050405020304" charset="0"/>
                <a:sym typeface="+mn-ea"/>
              </a:rPr>
              <a:t>Concluding </a:t>
            </a:r>
            <a:r>
              <a:rPr lang="en-US" sz="2800" b="1" dirty="0">
                <a:latin typeface="Times New Roman" panose="02020603050405020304" charset="0"/>
                <a:cs typeface="Times New Roman" panose="02020603050405020304" charset="0"/>
                <a:sym typeface="+mn-ea"/>
              </a:rPr>
              <a:t>a discussion or making a decision: </a:t>
            </a:r>
            <a:r>
              <a:rPr lang="en-US" sz="2800" dirty="0">
                <a:latin typeface="Times New Roman" panose="02020603050405020304" charset="0"/>
                <a:cs typeface="Times New Roman" panose="02020603050405020304" charset="0"/>
                <a:sym typeface="+mn-ea"/>
              </a:rPr>
              <a:t>"Now we know the facts, are we all agreed this is the right course of action</a:t>
            </a:r>
            <a:r>
              <a:rPr lang="en-US" sz="2800" dirty="0" smtClean="0">
                <a:latin typeface="Times New Roman" panose="02020603050405020304" charset="0"/>
                <a:cs typeface="Times New Roman" panose="02020603050405020304" charset="0"/>
                <a:sym typeface="+mn-ea"/>
              </a:rPr>
              <a:t>?“</a:t>
            </a:r>
            <a:endParaRPr lang="en-US" sz="2800" dirty="0">
              <a:latin typeface="Times New Roman" panose="02020603050405020304" charset="0"/>
              <a:cs typeface="Times New Roman" panose="02020603050405020304" charset="0"/>
              <a:sym typeface="+mn-ea"/>
            </a:endParaRPr>
          </a:p>
          <a:p>
            <a:pPr marL="514350" indent="-514350" algn="just">
              <a:buFont typeface="+mj-lt"/>
              <a:buAutoNum type="arabicPeriod"/>
            </a:pPr>
            <a:r>
              <a:rPr lang="en-US" sz="2800" b="1" dirty="0" smtClean="0">
                <a:latin typeface="Times New Roman" panose="02020603050405020304" charset="0"/>
                <a:cs typeface="Times New Roman" panose="02020603050405020304" charset="0"/>
                <a:sym typeface="+mn-ea"/>
              </a:rPr>
              <a:t>Frame </a:t>
            </a:r>
            <a:r>
              <a:rPr lang="en-US" sz="2800" b="1" dirty="0">
                <a:latin typeface="Times New Roman" panose="02020603050405020304" charset="0"/>
                <a:cs typeface="Times New Roman" panose="02020603050405020304" charset="0"/>
                <a:sym typeface="+mn-ea"/>
              </a:rPr>
              <a:t>setting: </a:t>
            </a:r>
            <a:r>
              <a:rPr lang="en-US" sz="2800" dirty="0">
                <a:latin typeface="Times New Roman" panose="02020603050405020304" charset="0"/>
                <a:cs typeface="Times New Roman" panose="02020603050405020304" charset="0"/>
                <a:sym typeface="+mn-ea"/>
              </a:rPr>
              <a:t>"Are you happy with the service from your bank</a:t>
            </a:r>
            <a:r>
              <a:rPr lang="en-US" sz="2800" dirty="0" smtClean="0">
                <a:latin typeface="Times New Roman" panose="02020603050405020304" charset="0"/>
                <a:cs typeface="Times New Roman" panose="02020603050405020304" charset="0"/>
                <a:sym typeface="+mn-ea"/>
              </a:rPr>
              <a:t>?"</a:t>
            </a:r>
            <a:endParaRPr lang="en-US" sz="28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190500"/>
            <a:ext cx="9880600" cy="582930"/>
          </a:xfrm>
        </p:spPr>
        <p:txBody>
          <a:bodyPr/>
          <a:lstStyle/>
          <a:p>
            <a:pPr algn="l"/>
            <a:r>
              <a:rPr lang="en-US" sz="4400" b="1" dirty="0">
                <a:solidFill>
                  <a:schemeClr val="tx1">
                    <a:lumMod val="95000"/>
                    <a:lumOff val="5000"/>
                  </a:schemeClr>
                </a:solidFill>
                <a:latin typeface="Times New Roman" panose="02020603050405020304" charset="0"/>
                <a:cs typeface="Times New Roman" panose="02020603050405020304" charset="0"/>
              </a:rPr>
              <a:t>2. Open Questions</a:t>
            </a:r>
          </a:p>
        </p:txBody>
      </p:sp>
      <p:sp>
        <p:nvSpPr>
          <p:cNvPr id="3" name="Content Placeholder 2"/>
          <p:cNvSpPr>
            <a:spLocks noGrp="1"/>
          </p:cNvSpPr>
          <p:nvPr>
            <p:ph idx="1"/>
          </p:nvPr>
        </p:nvSpPr>
        <p:spPr>
          <a:xfrm>
            <a:off x="573397" y="1252023"/>
            <a:ext cx="10811528" cy="5174535"/>
          </a:xfrm>
        </p:spPr>
        <p:txBody>
          <a:bodyPr/>
          <a:lstStyle/>
          <a:p>
            <a:pPr algn="just"/>
            <a:r>
              <a:rPr lang="en-US" sz="2800" b="1" dirty="0">
                <a:latin typeface="Times New Roman" panose="02020603050405020304" charset="0"/>
                <a:cs typeface="Times New Roman" panose="02020603050405020304" charset="0"/>
              </a:rPr>
              <a:t>Open questions elicit longer answers. </a:t>
            </a:r>
            <a:r>
              <a:rPr lang="en-US" sz="2800" dirty="0">
                <a:latin typeface="Times New Roman" panose="02020603050405020304" charset="0"/>
                <a:cs typeface="Times New Roman" panose="02020603050405020304" charset="0"/>
              </a:rPr>
              <a:t>They usually begin with </a:t>
            </a:r>
            <a:r>
              <a:rPr lang="en-US" sz="2800" b="1" dirty="0">
                <a:latin typeface="Times New Roman" panose="02020603050405020304" charset="0"/>
                <a:cs typeface="Times New Roman" panose="02020603050405020304" charset="0"/>
              </a:rPr>
              <a:t>what, why, how</a:t>
            </a:r>
            <a:r>
              <a:rPr lang="en-US" sz="2800" dirty="0">
                <a:latin typeface="Times New Roman" panose="02020603050405020304" charset="0"/>
                <a:cs typeface="Times New Roman" panose="02020603050405020304" charset="0"/>
              </a:rPr>
              <a:t>. </a:t>
            </a:r>
          </a:p>
          <a:p>
            <a:pPr algn="just"/>
            <a:r>
              <a:rPr lang="en-US" sz="2800" dirty="0" smtClean="0">
                <a:latin typeface="Times New Roman" panose="02020603050405020304" charset="0"/>
                <a:cs typeface="Times New Roman" panose="02020603050405020304" charset="0"/>
              </a:rPr>
              <a:t>Asked to know one`s </a:t>
            </a:r>
            <a:r>
              <a:rPr lang="en-US" sz="2800" dirty="0">
                <a:latin typeface="Times New Roman" panose="02020603050405020304" charset="0"/>
                <a:cs typeface="Times New Roman" panose="02020603050405020304" charset="0"/>
              </a:rPr>
              <a:t>knowledge, opinion or feelings. </a:t>
            </a:r>
            <a:endParaRPr lang="en-US" sz="2800" dirty="0" smtClean="0">
              <a:latin typeface="Times New Roman" panose="02020603050405020304" charset="0"/>
              <a:cs typeface="Times New Roman" panose="02020603050405020304" charset="0"/>
            </a:endParaRPr>
          </a:p>
          <a:p>
            <a:pPr marL="0" indent="0" algn="just">
              <a:buNone/>
            </a:pPr>
            <a:r>
              <a:rPr lang="en-US" sz="2800" b="1" dirty="0" smtClean="0">
                <a:latin typeface="Times New Roman" panose="02020603050405020304" charset="0"/>
                <a:cs typeface="Times New Roman" panose="02020603050405020304" charset="0"/>
              </a:rPr>
              <a:t>"</a:t>
            </a:r>
            <a:r>
              <a:rPr lang="en-US" sz="2800" b="1" dirty="0">
                <a:latin typeface="Times New Roman" panose="02020603050405020304" charset="0"/>
                <a:cs typeface="Times New Roman" panose="02020603050405020304" charset="0"/>
              </a:rPr>
              <a:t>Tell me" </a:t>
            </a:r>
            <a:r>
              <a:rPr lang="en-US" sz="2800" dirty="0">
                <a:latin typeface="Times New Roman" panose="02020603050405020304" charset="0"/>
                <a:cs typeface="Times New Roman" panose="02020603050405020304" charset="0"/>
              </a:rPr>
              <a:t>and </a:t>
            </a:r>
            <a:r>
              <a:rPr lang="en-US" sz="2800" b="1" dirty="0">
                <a:latin typeface="Times New Roman" panose="02020603050405020304" charset="0"/>
                <a:cs typeface="Times New Roman" panose="02020603050405020304" charset="0"/>
              </a:rPr>
              <a:t>"describe" </a:t>
            </a:r>
            <a:r>
              <a:rPr lang="en-US" sz="2800" dirty="0">
                <a:latin typeface="Times New Roman" panose="02020603050405020304" charset="0"/>
                <a:cs typeface="Times New Roman" panose="02020603050405020304" charset="0"/>
              </a:rPr>
              <a:t>can also be used </a:t>
            </a:r>
            <a:r>
              <a:rPr lang="en-US" sz="2800" dirty="0" smtClean="0">
                <a:latin typeface="Times New Roman" panose="02020603050405020304" charset="0"/>
                <a:cs typeface="Times New Roman" panose="02020603050405020304" charset="0"/>
              </a:rPr>
              <a:t>for </a:t>
            </a:r>
            <a:r>
              <a:rPr lang="en-US" sz="2800" dirty="0">
                <a:latin typeface="Times New Roman" panose="02020603050405020304" charset="0"/>
                <a:cs typeface="Times New Roman" panose="02020603050405020304" charset="0"/>
              </a:rPr>
              <a:t>open questions. </a:t>
            </a:r>
            <a:endParaRPr lang="en-US" sz="2800" dirty="0" smtClean="0">
              <a:latin typeface="Times New Roman" panose="02020603050405020304" charset="0"/>
              <a:cs typeface="Times New Roman" panose="02020603050405020304" charset="0"/>
            </a:endParaRPr>
          </a:p>
          <a:p>
            <a:pPr marL="0" indent="0" algn="just">
              <a:buNone/>
            </a:pPr>
            <a:r>
              <a:rPr lang="en-US" sz="2800" dirty="0">
                <a:latin typeface="Times New Roman" panose="02020603050405020304" charset="0"/>
                <a:cs typeface="Times New Roman" panose="02020603050405020304" charset="0"/>
              </a:rPr>
              <a:t>E</a:t>
            </a:r>
            <a:r>
              <a:rPr lang="en-US" sz="2800" dirty="0" smtClean="0">
                <a:latin typeface="Times New Roman" panose="02020603050405020304" charset="0"/>
                <a:cs typeface="Times New Roman" panose="02020603050405020304" charset="0"/>
              </a:rPr>
              <a:t>xamples:</a:t>
            </a:r>
            <a:endParaRPr lang="en-US" sz="2800" dirty="0">
              <a:latin typeface="Times New Roman" panose="02020603050405020304" charset="0"/>
              <a:cs typeface="Times New Roman" panose="02020603050405020304" charset="0"/>
            </a:endParaRPr>
          </a:p>
          <a:p>
            <a:pPr algn="just"/>
            <a:r>
              <a:rPr lang="en-US" sz="2800" dirty="0">
                <a:latin typeface="Times New Roman" panose="02020603050405020304" charset="0"/>
                <a:cs typeface="Times New Roman" panose="02020603050405020304" charset="0"/>
              </a:rPr>
              <a:t>What happened at the meeting? </a:t>
            </a:r>
          </a:p>
          <a:p>
            <a:pPr algn="just"/>
            <a:r>
              <a:rPr lang="en-US" sz="2800" dirty="0">
                <a:latin typeface="Times New Roman" panose="02020603050405020304" charset="0"/>
                <a:cs typeface="Times New Roman" panose="02020603050405020304" charset="0"/>
              </a:rPr>
              <a:t>Why did he react that way? </a:t>
            </a:r>
          </a:p>
          <a:p>
            <a:pPr algn="just"/>
            <a:r>
              <a:rPr lang="en-US" sz="2800" dirty="0">
                <a:latin typeface="Times New Roman" panose="02020603050405020304" charset="0"/>
                <a:cs typeface="Times New Roman" panose="02020603050405020304" charset="0"/>
              </a:rPr>
              <a:t>How was the party? </a:t>
            </a:r>
          </a:p>
          <a:p>
            <a:pPr algn="just"/>
            <a:r>
              <a:rPr lang="en-US" sz="2800" dirty="0">
                <a:latin typeface="Times New Roman" panose="02020603050405020304" charset="0"/>
                <a:cs typeface="Times New Roman" panose="02020603050405020304" charset="0"/>
              </a:rPr>
              <a:t>Tell me what happened next. </a:t>
            </a:r>
          </a:p>
          <a:p>
            <a:pPr algn="just"/>
            <a:r>
              <a:rPr lang="en-US" sz="2800" dirty="0">
                <a:latin typeface="Times New Roman" panose="02020603050405020304" charset="0"/>
                <a:cs typeface="Times New Roman" panose="02020603050405020304" charset="0"/>
              </a:rPr>
              <a:t>Describe the circumstances in more detail.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4" y="190500"/>
            <a:ext cx="9689206" cy="582613"/>
          </a:xfrm>
        </p:spPr>
        <p:txBody>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Open Questions</a:t>
            </a:r>
            <a:endParaRPr lang="en-US" dirty="0"/>
          </a:p>
        </p:txBody>
      </p:sp>
      <p:sp>
        <p:nvSpPr>
          <p:cNvPr id="3" name="Content Placeholder 2"/>
          <p:cNvSpPr>
            <a:spLocks noGrp="1"/>
          </p:cNvSpPr>
          <p:nvPr>
            <p:ph idx="1"/>
          </p:nvPr>
        </p:nvSpPr>
        <p:spPr>
          <a:xfrm>
            <a:off x="116205" y="1174750"/>
            <a:ext cx="11765280" cy="4953000"/>
          </a:xfrm>
        </p:spPr>
        <p:txBody>
          <a:bodyPr/>
          <a:lstStyle/>
          <a:p>
            <a:pPr marL="0" indent="0" algn="ctr">
              <a:buNone/>
            </a:pPr>
            <a:r>
              <a:rPr lang="en-US" sz="3600" b="1" dirty="0">
                <a:latin typeface="Times New Roman" panose="02020603050405020304" charset="0"/>
                <a:cs typeface="Times New Roman" panose="02020603050405020304" charset="0"/>
              </a:rPr>
              <a:t>Open questions are good for:</a:t>
            </a:r>
          </a:p>
          <a:p>
            <a:pPr algn="just"/>
            <a:r>
              <a:rPr lang="en-US" sz="3600" b="1" dirty="0">
                <a:latin typeface="Times New Roman" panose="02020603050405020304" charset="0"/>
                <a:cs typeface="Times New Roman" panose="02020603050405020304" charset="0"/>
              </a:rPr>
              <a:t>Developing an open conversation: </a:t>
            </a:r>
            <a:r>
              <a:rPr lang="en-US" sz="3600" dirty="0">
                <a:latin typeface="Times New Roman" panose="02020603050405020304" charset="0"/>
                <a:cs typeface="Times New Roman" panose="02020603050405020304" charset="0"/>
              </a:rPr>
              <a:t>"What did you get up to on vacation?" </a:t>
            </a:r>
          </a:p>
          <a:p>
            <a:pPr algn="just"/>
            <a:r>
              <a:rPr lang="en-US" sz="3600" b="1">
                <a:latin typeface="Times New Roman" panose="02020603050405020304" charset="0"/>
                <a:cs typeface="Times New Roman" panose="02020603050405020304" charset="0"/>
              </a:rPr>
              <a:t>Finding </a:t>
            </a:r>
            <a:r>
              <a:rPr lang="en-US" sz="3600" b="1" smtClean="0">
                <a:latin typeface="Times New Roman" panose="02020603050405020304" charset="0"/>
                <a:cs typeface="Times New Roman" panose="02020603050405020304" charset="0"/>
              </a:rPr>
              <a:t>out </a:t>
            </a:r>
            <a:r>
              <a:rPr lang="en-US" sz="3600" b="1" dirty="0">
                <a:latin typeface="Times New Roman" panose="02020603050405020304" charset="0"/>
                <a:cs typeface="Times New Roman" panose="02020603050405020304" charset="0"/>
              </a:rPr>
              <a:t>more detail: "</a:t>
            </a:r>
            <a:r>
              <a:rPr lang="en-US" sz="3600" dirty="0">
                <a:latin typeface="Times New Roman" panose="02020603050405020304" charset="0"/>
                <a:cs typeface="Times New Roman" panose="02020603050405020304" charset="0"/>
              </a:rPr>
              <a:t>What else do we need to do to make this a success?"</a:t>
            </a:r>
          </a:p>
          <a:p>
            <a:pPr algn="just"/>
            <a:r>
              <a:rPr lang="en-US" sz="3600" b="1" dirty="0">
                <a:latin typeface="Times New Roman" panose="02020603050405020304" charset="0"/>
                <a:cs typeface="Times New Roman" panose="02020603050405020304" charset="0"/>
              </a:rPr>
              <a:t>Finding out the other person's opinion or issues: </a:t>
            </a:r>
            <a:r>
              <a:rPr lang="en-US" sz="3600" dirty="0">
                <a:latin typeface="Times New Roman" panose="02020603050405020304" charset="0"/>
                <a:cs typeface="Times New Roman" panose="02020603050405020304" charset="0"/>
              </a:rPr>
              <a:t>"What do you think about those changes?"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645" y="190500"/>
            <a:ext cx="9850755" cy="582930"/>
          </a:xfrm>
        </p:spPr>
        <p:txBody>
          <a:bodyPr/>
          <a:lstStyle/>
          <a:p>
            <a:pPr algn="l"/>
            <a:r>
              <a:rPr lang="en-US" sz="4400" b="1" dirty="0">
                <a:solidFill>
                  <a:schemeClr val="tx1">
                    <a:lumMod val="95000"/>
                    <a:lumOff val="5000"/>
                  </a:schemeClr>
                </a:solidFill>
                <a:latin typeface="Times New Roman" panose="02020603050405020304" charset="0"/>
                <a:cs typeface="Times New Roman" panose="02020603050405020304" charset="0"/>
              </a:rPr>
              <a:t>3. Funnel Questions</a:t>
            </a:r>
          </a:p>
        </p:txBody>
      </p:sp>
      <p:sp>
        <p:nvSpPr>
          <p:cNvPr id="3" name="Content Placeholder 2"/>
          <p:cNvSpPr>
            <a:spLocks noGrp="1"/>
          </p:cNvSpPr>
          <p:nvPr>
            <p:ph idx="1"/>
          </p:nvPr>
        </p:nvSpPr>
        <p:spPr>
          <a:xfrm>
            <a:off x="609600" y="1174749"/>
            <a:ext cx="4348766" cy="5535143"/>
          </a:xfrm>
        </p:spPr>
        <p:txBody>
          <a:bodyPr/>
          <a:lstStyle/>
          <a:p>
            <a:r>
              <a:rPr lang="en-US" sz="3600" dirty="0">
                <a:latin typeface="Times New Roman" panose="02020603050405020304" charset="0"/>
                <a:cs typeface="Times New Roman" panose="02020603050405020304" charset="0"/>
              </a:rPr>
              <a:t>This technique involves starting </a:t>
            </a:r>
            <a:r>
              <a:rPr lang="en-US" sz="3600" dirty="0" smtClean="0">
                <a:latin typeface="Times New Roman" panose="02020603050405020304" charset="0"/>
                <a:cs typeface="Times New Roman" panose="02020603050405020304" charset="0"/>
              </a:rPr>
              <a:t>with general </a:t>
            </a:r>
            <a:r>
              <a:rPr lang="en-US" sz="3600" dirty="0">
                <a:latin typeface="Times New Roman" panose="02020603050405020304" charset="0"/>
                <a:cs typeface="Times New Roman" panose="02020603050405020304" charset="0"/>
              </a:rPr>
              <a:t>questions, and then homing in on a point in each </a:t>
            </a:r>
            <a:r>
              <a:rPr lang="en-US" sz="3600" dirty="0" smtClean="0">
                <a:latin typeface="Times New Roman" panose="02020603050405020304" charset="0"/>
                <a:cs typeface="Times New Roman" panose="02020603050405020304" charset="0"/>
              </a:rPr>
              <a:t>answer, and </a:t>
            </a:r>
            <a:r>
              <a:rPr lang="en-US" sz="3600" dirty="0">
                <a:latin typeface="Times New Roman" panose="02020603050405020304" charset="0"/>
                <a:cs typeface="Times New Roman" panose="02020603050405020304" charset="0"/>
              </a:rPr>
              <a:t>asking more and more detail at each level. </a:t>
            </a:r>
          </a:p>
        </p:txBody>
      </p:sp>
      <p:pic>
        <p:nvPicPr>
          <p:cNvPr id="4" name="Picture 3"/>
          <p:cNvPicPr>
            <a:picLocks noChangeAspect="1"/>
          </p:cNvPicPr>
          <p:nvPr/>
        </p:nvPicPr>
        <p:blipFill>
          <a:blip r:embed="rId2"/>
          <a:stretch>
            <a:fillRect/>
          </a:stretch>
        </p:blipFill>
        <p:spPr>
          <a:xfrm>
            <a:off x="5095902" y="994445"/>
            <a:ext cx="3368964" cy="5030438"/>
          </a:xfrm>
          <a:prstGeom prst="rect">
            <a:avLst/>
          </a:prstGeom>
        </p:spPr>
      </p:pic>
      <p:pic>
        <p:nvPicPr>
          <p:cNvPr id="5" name="Picture 4"/>
          <p:cNvPicPr>
            <a:picLocks noChangeAspect="1"/>
          </p:cNvPicPr>
          <p:nvPr/>
        </p:nvPicPr>
        <p:blipFill>
          <a:blip r:embed="rId3"/>
          <a:stretch>
            <a:fillRect/>
          </a:stretch>
        </p:blipFill>
        <p:spPr>
          <a:xfrm>
            <a:off x="8975889" y="1451758"/>
            <a:ext cx="2705250" cy="411581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162" y="190500"/>
            <a:ext cx="9792237" cy="582613"/>
          </a:xfrm>
        </p:spPr>
        <p:txBody>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Funnel Questions</a:t>
            </a:r>
            <a:endParaRPr lang="en-US" dirty="0"/>
          </a:p>
        </p:txBody>
      </p:sp>
      <p:sp>
        <p:nvSpPr>
          <p:cNvPr id="3" name="Content Placeholder 2"/>
          <p:cNvSpPr>
            <a:spLocks noGrp="1"/>
          </p:cNvSpPr>
          <p:nvPr>
            <p:ph idx="1"/>
          </p:nvPr>
        </p:nvSpPr>
        <p:spPr>
          <a:xfrm>
            <a:off x="609599" y="1184919"/>
            <a:ext cx="10972800" cy="5354955"/>
          </a:xfrm>
        </p:spPr>
        <p:txBody>
          <a:bodyPr/>
          <a:lstStyle/>
          <a:p>
            <a:pPr marL="0" indent="0" algn="just">
              <a:buNone/>
            </a:pPr>
            <a:r>
              <a:rPr lang="en-US" sz="2800" b="1" dirty="0">
                <a:latin typeface="Times New Roman" panose="02020603050405020304" charset="0"/>
                <a:cs typeface="Times New Roman" panose="02020603050405020304" charset="0"/>
              </a:rPr>
              <a:t>3.It's often used by detectives taking a statement from a witness:</a:t>
            </a:r>
          </a:p>
          <a:p>
            <a:pPr marL="0" indent="0" algn="just">
              <a:buNone/>
            </a:pPr>
            <a:r>
              <a:rPr lang="en-US" sz="2800" dirty="0">
                <a:latin typeface="Times New Roman" panose="02020603050405020304" charset="0"/>
                <a:cs typeface="Times New Roman" panose="02020603050405020304" charset="0"/>
              </a:rPr>
              <a:t>"How many people were involved in the fight?"</a:t>
            </a:r>
          </a:p>
          <a:p>
            <a:pPr marL="0" indent="0" algn="just">
              <a:buNone/>
            </a:pPr>
            <a:r>
              <a:rPr lang="en-US" sz="2800" dirty="0">
                <a:latin typeface="Times New Roman" panose="02020603050405020304" charset="0"/>
                <a:cs typeface="Times New Roman" panose="02020603050405020304" charset="0"/>
              </a:rPr>
              <a:t>"About ten."</a:t>
            </a:r>
          </a:p>
          <a:p>
            <a:pPr marL="0" indent="0" algn="just">
              <a:buNone/>
            </a:pPr>
            <a:r>
              <a:rPr lang="en-US" sz="2800" dirty="0">
                <a:latin typeface="Times New Roman" panose="02020603050405020304" charset="0"/>
                <a:cs typeface="Times New Roman" panose="02020603050405020304" charset="0"/>
              </a:rPr>
              <a:t>"Were they kids or adults?"</a:t>
            </a:r>
          </a:p>
          <a:p>
            <a:pPr marL="0" indent="0" algn="just">
              <a:buNone/>
            </a:pPr>
            <a:r>
              <a:rPr lang="en-US" sz="2800" dirty="0">
                <a:latin typeface="Times New Roman" panose="02020603050405020304" charset="0"/>
                <a:cs typeface="Times New Roman" panose="02020603050405020304" charset="0"/>
              </a:rPr>
              <a:t>"Mostly kids."</a:t>
            </a:r>
          </a:p>
          <a:p>
            <a:pPr marL="0" indent="0" algn="just">
              <a:buNone/>
            </a:pPr>
            <a:r>
              <a:rPr lang="en-US" sz="2800" dirty="0">
                <a:latin typeface="Times New Roman" panose="02020603050405020304" charset="0"/>
                <a:cs typeface="Times New Roman" panose="02020603050405020304" charset="0"/>
              </a:rPr>
              <a:t>"What sort of ages were they?"</a:t>
            </a:r>
          </a:p>
          <a:p>
            <a:pPr marL="0" indent="0" algn="just">
              <a:buNone/>
            </a:pPr>
            <a:r>
              <a:rPr lang="en-US" sz="2800" dirty="0">
                <a:latin typeface="Times New Roman" panose="02020603050405020304" charset="0"/>
                <a:cs typeface="Times New Roman" panose="02020603050405020304" charset="0"/>
              </a:rPr>
              <a:t>"About fourteen or fifteen."</a:t>
            </a:r>
          </a:p>
          <a:p>
            <a:pPr marL="0" indent="0" algn="just">
              <a:buNone/>
            </a:pPr>
            <a:r>
              <a:rPr lang="en-US" sz="2800" dirty="0">
                <a:latin typeface="Times New Roman" panose="02020603050405020304" charset="0"/>
                <a:cs typeface="Times New Roman" panose="02020603050405020304" charset="0"/>
              </a:rPr>
              <a:t>"Were any of them wearing anything distinctive?"</a:t>
            </a:r>
          </a:p>
          <a:p>
            <a:pPr marL="0" indent="0" algn="just">
              <a:buNone/>
            </a:pPr>
            <a:r>
              <a:rPr lang="en-US" sz="2800" dirty="0">
                <a:latin typeface="Times New Roman" panose="02020603050405020304" charset="0"/>
                <a:cs typeface="Times New Roman" panose="02020603050405020304" charset="0"/>
              </a:rPr>
              <a:t>"Yes, several of them had red baseball caps 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132" y="190500"/>
            <a:ext cx="9895268" cy="582613"/>
          </a:xfrm>
        </p:spPr>
        <p:txBody>
          <a:bodyPr/>
          <a:lstStyle/>
          <a:p>
            <a:pPr algn="l"/>
            <a:r>
              <a:rPr lang="en-US" b="1" dirty="0">
                <a:solidFill>
                  <a:schemeClr val="tx1">
                    <a:lumMod val="95000"/>
                    <a:lumOff val="5000"/>
                  </a:schemeClr>
                </a:solidFill>
                <a:latin typeface="Times New Roman" panose="02020603050405020304" charset="0"/>
                <a:cs typeface="Times New Roman" panose="02020603050405020304" charset="0"/>
              </a:rPr>
              <a:t>Funnel Questions</a:t>
            </a:r>
            <a:endParaRPr lang="en-US" dirty="0"/>
          </a:p>
        </p:txBody>
      </p:sp>
      <p:sp>
        <p:nvSpPr>
          <p:cNvPr id="3" name="Content Placeholder 2"/>
          <p:cNvSpPr>
            <a:spLocks noGrp="1"/>
          </p:cNvSpPr>
          <p:nvPr>
            <p:ph idx="1"/>
          </p:nvPr>
        </p:nvSpPr>
        <p:spPr/>
        <p:txBody>
          <a:bodyPr/>
          <a:lstStyle/>
          <a:p>
            <a:pPr marL="0" indent="0" algn="ctr">
              <a:buNone/>
            </a:pPr>
            <a:r>
              <a:rPr lang="en-US" sz="3600" b="1" dirty="0">
                <a:latin typeface="Times New Roman" panose="02020603050405020304" charset="0"/>
                <a:cs typeface="Times New Roman" panose="02020603050405020304" charset="0"/>
              </a:rPr>
              <a:t>Funnel questions are good for:</a:t>
            </a:r>
          </a:p>
          <a:p>
            <a:pPr algn="just"/>
            <a:r>
              <a:rPr lang="en-US" sz="3600" b="1" dirty="0">
                <a:latin typeface="Times New Roman" panose="02020603050405020304" charset="0"/>
                <a:cs typeface="Times New Roman" panose="02020603050405020304" charset="0"/>
              </a:rPr>
              <a:t>Finding out more detail about a specific point: </a:t>
            </a:r>
            <a:r>
              <a:rPr lang="en-US" sz="3600" dirty="0">
                <a:latin typeface="Times New Roman" panose="02020603050405020304" charset="0"/>
                <a:cs typeface="Times New Roman" panose="02020603050405020304" charset="0"/>
              </a:rPr>
              <a:t>"Tell me more about Option 2."</a:t>
            </a:r>
          </a:p>
          <a:p>
            <a:pPr algn="just"/>
            <a:r>
              <a:rPr lang="en-US" sz="3600" b="1" dirty="0">
                <a:latin typeface="Times New Roman" panose="02020603050405020304" charset="0"/>
                <a:cs typeface="Times New Roman" panose="02020603050405020304" charset="0"/>
              </a:rPr>
              <a:t>Gaining the interest or increasing the confidence </a:t>
            </a:r>
            <a:r>
              <a:rPr lang="en-US" sz="3600" dirty="0">
                <a:latin typeface="Times New Roman" panose="02020603050405020304" charset="0"/>
                <a:cs typeface="Times New Roman" panose="02020603050405020304" charset="0"/>
              </a:rPr>
              <a:t>of the person you're speaking with: "Have you used the IT Helpdesk?", "Did they solve your problem?", "What was the attitude of the person who took your call?"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095" y="190500"/>
            <a:ext cx="9806305"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4. Leading Questions</a:t>
            </a:r>
          </a:p>
        </p:txBody>
      </p:sp>
      <p:sp>
        <p:nvSpPr>
          <p:cNvPr id="3" name="Content Placeholder 2"/>
          <p:cNvSpPr>
            <a:spLocks noGrp="1"/>
          </p:cNvSpPr>
          <p:nvPr>
            <p:ph idx="1"/>
          </p:nvPr>
        </p:nvSpPr>
        <p:spPr/>
        <p:txBody>
          <a:bodyPr/>
          <a:lstStyle/>
          <a:p>
            <a:pPr algn="just"/>
            <a:r>
              <a:rPr lang="en-US" sz="3600" dirty="0">
                <a:latin typeface="Times New Roman" panose="02020603050405020304" charset="0"/>
                <a:cs typeface="Times New Roman" panose="02020603050405020304" charset="0"/>
              </a:rPr>
              <a:t>Leading questions try to lead the respondent to your way of thinking. </a:t>
            </a:r>
          </a:p>
          <a:p>
            <a:pPr marL="0" indent="0" algn="just">
              <a:buNone/>
            </a:pPr>
            <a:endParaRPr lang="en-US" sz="3600" dirty="0">
              <a:latin typeface="Times New Roman" panose="02020603050405020304" charset="0"/>
              <a:cs typeface="Times New Roman" panose="02020603050405020304" charset="0"/>
            </a:endParaRPr>
          </a:p>
          <a:p>
            <a:pPr marL="0" indent="0" algn="just">
              <a:buNone/>
            </a:pPr>
            <a:r>
              <a:rPr lang="en-US" sz="3600" b="1" dirty="0" smtClean="0">
                <a:latin typeface="Times New Roman" panose="02020603050405020304" charset="0"/>
                <a:cs typeface="Times New Roman" panose="02020603050405020304" charset="0"/>
              </a:rPr>
              <a:t>Lead with </a:t>
            </a:r>
            <a:r>
              <a:rPr lang="en-US" sz="3600" b="1" dirty="0">
                <a:latin typeface="Times New Roman" panose="02020603050405020304" charset="0"/>
                <a:cs typeface="Times New Roman" panose="02020603050405020304" charset="0"/>
              </a:rPr>
              <a:t>an assumption</a:t>
            </a:r>
            <a:r>
              <a:rPr lang="en-US" sz="3600" dirty="0">
                <a:latin typeface="Times New Roman" panose="02020603050405020304" charset="0"/>
                <a:cs typeface="Times New Roman" panose="02020603050405020304" charset="0"/>
              </a:rPr>
              <a:t>: "How late do you think that the project will deliver?". This assumes that the project will certainly not be completed on time.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920" y="190500"/>
            <a:ext cx="9766479" cy="582613"/>
          </a:xfrm>
        </p:spPr>
        <p:txBody>
          <a:bodyPr/>
          <a:lstStyle/>
          <a:p>
            <a:pPr algn="l"/>
            <a:r>
              <a:rPr lang="en-US" b="1" dirty="0" smtClean="0">
                <a:solidFill>
                  <a:schemeClr val="tx1">
                    <a:lumMod val="95000"/>
                    <a:lumOff val="5000"/>
                  </a:schemeClr>
                </a:solidFill>
                <a:latin typeface="Times New Roman" panose="02020603050405020304" charset="0"/>
                <a:cs typeface="Times New Roman" panose="02020603050405020304" charset="0"/>
              </a:rPr>
              <a:t>Leading </a:t>
            </a:r>
            <a:r>
              <a:rPr lang="en-US" b="1" dirty="0">
                <a:solidFill>
                  <a:schemeClr val="tx1">
                    <a:lumMod val="95000"/>
                    <a:lumOff val="5000"/>
                  </a:schemeClr>
                </a:solidFill>
                <a:latin typeface="Times New Roman" panose="02020603050405020304" charset="0"/>
                <a:cs typeface="Times New Roman" panose="02020603050405020304" charset="0"/>
              </a:rPr>
              <a:t>Questions</a:t>
            </a:r>
            <a:endParaRPr lang="en-US" dirty="0"/>
          </a:p>
        </p:txBody>
      </p:sp>
      <p:sp>
        <p:nvSpPr>
          <p:cNvPr id="3" name="Content Placeholder 2"/>
          <p:cNvSpPr>
            <a:spLocks noGrp="1"/>
          </p:cNvSpPr>
          <p:nvPr>
            <p:ph idx="1"/>
          </p:nvPr>
        </p:nvSpPr>
        <p:spPr/>
        <p:txBody>
          <a:bodyPr/>
          <a:lstStyle/>
          <a:p>
            <a:pPr algn="just"/>
            <a:r>
              <a:rPr lang="en-US" sz="3600">
                <a:latin typeface="Times New Roman" panose="02020603050405020304" charset="0"/>
                <a:cs typeface="Times New Roman" panose="02020603050405020304" charset="0"/>
              </a:rPr>
              <a:t>Leading questions are good for:</a:t>
            </a:r>
          </a:p>
          <a:p>
            <a:pPr algn="just"/>
            <a:r>
              <a:rPr lang="en-US" sz="3600">
                <a:latin typeface="Times New Roman" panose="02020603050405020304" charset="0"/>
                <a:cs typeface="Times New Roman" panose="02020603050405020304" charset="0"/>
              </a:rPr>
              <a:t>Getting the answer you want but leaving the other person feeling that they have had a choice.</a:t>
            </a:r>
          </a:p>
          <a:p>
            <a:pPr algn="just"/>
            <a:r>
              <a:rPr lang="en-US" sz="3600">
                <a:latin typeface="Times New Roman" panose="02020603050405020304" charset="0"/>
                <a:cs typeface="Times New Roman" panose="02020603050405020304" charset="0"/>
              </a:rPr>
              <a:t>Closing a sale: "If that answers all of your questions, shall we agree a price?"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43200" y="0"/>
            <a:ext cx="7772400" cy="990600"/>
          </a:xfrm>
        </p:spPr>
        <p:txBody>
          <a:bodyPr/>
          <a:lstStyle/>
          <a:p>
            <a:pPr algn="l" eaLnBrk="1" hangingPunct="1"/>
            <a:r>
              <a:rPr lang="en-GB" altLang="en-US" sz="3200" dirty="0" smtClean="0">
                <a:solidFill>
                  <a:schemeClr val="tx1"/>
                </a:solidFill>
              </a:rPr>
              <a:t>5. Probes</a:t>
            </a:r>
            <a:endParaRPr lang="en-US" altLang="en-US" sz="3200" dirty="0">
              <a:solidFill>
                <a:schemeClr val="tx1"/>
              </a:solidFill>
            </a:endParaRPr>
          </a:p>
        </p:txBody>
      </p:sp>
      <p:sp>
        <p:nvSpPr>
          <p:cNvPr id="15363" name="Rectangle 3"/>
          <p:cNvSpPr>
            <a:spLocks noGrp="1" noChangeArrowheads="1"/>
          </p:cNvSpPr>
          <p:nvPr>
            <p:ph type="body" idx="1"/>
          </p:nvPr>
        </p:nvSpPr>
        <p:spPr>
          <a:xfrm>
            <a:off x="1081825" y="1143000"/>
            <a:ext cx="9433775" cy="5562600"/>
          </a:xfrm>
        </p:spPr>
        <p:txBody>
          <a:bodyPr/>
          <a:lstStyle/>
          <a:p>
            <a:pPr eaLnBrk="1" hangingPunct="1"/>
            <a:r>
              <a:rPr lang="en-US" altLang="en-US" sz="2800" dirty="0" smtClean="0">
                <a:cs typeface="Times New Roman" panose="02020603050405020304" pitchFamily="18" charset="0"/>
              </a:rPr>
              <a:t>Used to </a:t>
            </a:r>
            <a:r>
              <a:rPr lang="en-US" altLang="en-US" sz="2800" dirty="0">
                <a:cs typeface="Times New Roman" panose="02020603050405020304" pitchFamily="18" charset="0"/>
              </a:rPr>
              <a:t>expand on a </a:t>
            </a:r>
            <a:r>
              <a:rPr lang="en-US" altLang="en-US" sz="2800" dirty="0" smtClean="0">
                <a:cs typeface="Times New Roman" panose="02020603050405020304" pitchFamily="18" charset="0"/>
              </a:rPr>
              <a:t>response and to get more details.</a:t>
            </a:r>
            <a:endParaRPr lang="en-US" altLang="en-US" sz="2800" dirty="0">
              <a:cs typeface="Times New Roman" panose="02020603050405020304" pitchFamily="18" charset="0"/>
            </a:endParaRPr>
          </a:p>
          <a:p>
            <a:pPr eaLnBrk="1" hangingPunct="1"/>
            <a:r>
              <a:rPr lang="en-US" altLang="en-US" sz="2800" dirty="0">
                <a:cs typeface="Times New Roman" panose="02020603050405020304" pitchFamily="18" charset="0"/>
              </a:rPr>
              <a:t>Can be used to explore responses that are of significance to </a:t>
            </a:r>
            <a:r>
              <a:rPr lang="en-US" altLang="en-US" sz="2800" dirty="0" smtClean="0">
                <a:cs typeface="Times New Roman" panose="02020603050405020304" pitchFamily="18" charset="0"/>
              </a:rPr>
              <a:t>the </a:t>
            </a:r>
            <a:r>
              <a:rPr lang="en-US" altLang="en-US" sz="2800" dirty="0">
                <a:cs typeface="Times New Roman" panose="02020603050405020304" pitchFamily="18" charset="0"/>
              </a:rPr>
              <a:t>topic. </a:t>
            </a:r>
          </a:p>
          <a:p>
            <a:pPr eaLnBrk="1" hangingPunct="1"/>
            <a:r>
              <a:rPr lang="en-US" altLang="en-US" sz="2800" dirty="0">
                <a:cs typeface="Times New Roman" panose="02020603050405020304" pitchFamily="18" charset="0"/>
              </a:rPr>
              <a:t>These may be worded like open questions but request a particular focus or direction.</a:t>
            </a:r>
          </a:p>
          <a:p>
            <a:pPr eaLnBrk="1" hangingPunct="1"/>
            <a:r>
              <a:rPr lang="en-US" altLang="en-US" sz="2800" dirty="0" err="1">
                <a:cs typeface="Times New Roman" panose="02020603050405020304" pitchFamily="18" charset="0"/>
              </a:rPr>
              <a:t>e.g</a:t>
            </a:r>
            <a:r>
              <a:rPr lang="en-US" altLang="en-US" sz="2800" dirty="0">
                <a:cs typeface="Times New Roman" panose="02020603050405020304" pitchFamily="18" charset="0"/>
              </a:rPr>
              <a:t> How would you evaluate the success of this new marketing strategy? What external factors caused the corporate strategy to change?</a:t>
            </a:r>
            <a:br>
              <a:rPr lang="en-US" altLang="en-US" sz="2800" dirty="0">
                <a:cs typeface="Times New Roman" panose="02020603050405020304" pitchFamily="18" charset="0"/>
              </a:rPr>
            </a:br>
            <a:endParaRPr lang="en-US" altLang="en-US" sz="2800" dirty="0">
              <a:cs typeface="Times New Roman" panose="02020603050405020304" pitchFamily="18" charset="0"/>
            </a:endParaRPr>
          </a:p>
          <a:p>
            <a:pPr eaLnBrk="1" hangingPunct="1">
              <a:buFont typeface="Symbol" panose="05050102010706020507" pitchFamily="18" charset="2"/>
              <a:buNone/>
            </a:pPr>
            <a:r>
              <a:rPr lang="en-US" altLang="en-US" sz="2800" dirty="0">
                <a:cs typeface="Times New Roman" panose="02020603050405020304" pitchFamily="18" charset="0"/>
              </a:rPr>
              <a:t>	</a:t>
            </a:r>
          </a:p>
        </p:txBody>
      </p:sp>
    </p:spTree>
    <p:extLst>
      <p:ext uri="{BB962C8B-B14F-4D97-AF65-F5344CB8AC3E}">
        <p14:creationId xmlns:p14="http://schemas.microsoft.com/office/powerpoint/2010/main" val="318140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2800">
                <a:cs typeface="Times New Roman" panose="02020603050405020304" pitchFamily="18" charset="0"/>
              </a:rPr>
              <a:t/>
            </a:r>
            <a:br>
              <a:rPr lang="en-US" altLang="en-US" sz="2800">
                <a:cs typeface="Times New Roman" panose="02020603050405020304" pitchFamily="18" charset="0"/>
              </a:rPr>
            </a:br>
            <a:endParaRPr lang="en-US" altLang="en-US" sz="2800">
              <a:cs typeface="Times New Roman" panose="02020603050405020304" pitchFamily="18" charset="0"/>
            </a:endParaRPr>
          </a:p>
        </p:txBody>
      </p:sp>
      <p:sp>
        <p:nvSpPr>
          <p:cNvPr id="16387" name="Rectangle 3"/>
          <p:cNvSpPr>
            <a:spLocks noGrp="1" noChangeArrowheads="1"/>
          </p:cNvSpPr>
          <p:nvPr>
            <p:ph type="body" idx="1"/>
          </p:nvPr>
        </p:nvSpPr>
        <p:spPr>
          <a:xfrm>
            <a:off x="609600" y="1236372"/>
            <a:ext cx="9906000" cy="5393028"/>
          </a:xfrm>
        </p:spPr>
        <p:txBody>
          <a:bodyPr/>
          <a:lstStyle/>
          <a:p>
            <a:pPr eaLnBrk="1" hangingPunct="1">
              <a:buFont typeface="Symbol" panose="05050102010706020507" pitchFamily="18" charset="2"/>
              <a:buNone/>
            </a:pPr>
            <a:r>
              <a:rPr lang="en-US" altLang="en-US" sz="2800" b="1" dirty="0" smtClean="0">
                <a:cs typeface="Times New Roman" panose="02020603050405020304" pitchFamily="18" charset="0"/>
              </a:rPr>
              <a:t>May </a:t>
            </a:r>
            <a:r>
              <a:rPr lang="en-US" altLang="en-US" sz="2800" b="1" dirty="0">
                <a:cs typeface="Times New Roman" panose="02020603050405020304" pitchFamily="18" charset="0"/>
              </a:rPr>
              <a:t>be prefaced with </a:t>
            </a:r>
          </a:p>
          <a:p>
            <a:pPr eaLnBrk="1" hangingPunct="1">
              <a:buFont typeface="Symbol" panose="05050102010706020507" pitchFamily="18" charset="2"/>
              <a:buNone/>
            </a:pPr>
            <a:r>
              <a:rPr lang="en-US" altLang="en-US" sz="2800" dirty="0">
                <a:cs typeface="Times New Roman" panose="02020603050405020304" pitchFamily="18" charset="0"/>
              </a:rPr>
              <a:t>‘That is interesting ….’, </a:t>
            </a:r>
          </a:p>
          <a:p>
            <a:pPr eaLnBrk="1" hangingPunct="1">
              <a:buFont typeface="Symbol" panose="05050102010706020507" pitchFamily="18" charset="2"/>
              <a:buNone/>
            </a:pPr>
            <a:r>
              <a:rPr lang="en-US" altLang="en-US" sz="2800" dirty="0">
                <a:cs typeface="Times New Roman" panose="02020603050405020304" pitchFamily="18" charset="0"/>
              </a:rPr>
              <a:t>‘Tell me more about it …..’</a:t>
            </a:r>
          </a:p>
          <a:p>
            <a:pPr eaLnBrk="1" hangingPunct="1">
              <a:buFont typeface="Symbol" panose="05050102010706020507" pitchFamily="18" charset="2"/>
              <a:buNone/>
            </a:pPr>
            <a:r>
              <a:rPr lang="en-US" altLang="en-US" sz="2800" dirty="0">
                <a:cs typeface="Times New Roman" panose="02020603050405020304" pitchFamily="18" charset="0"/>
              </a:rPr>
              <a:t>‘Anything more?’ </a:t>
            </a:r>
          </a:p>
          <a:p>
            <a:pPr eaLnBrk="1" hangingPunct="1">
              <a:buFont typeface="Symbol" panose="05050102010706020507" pitchFamily="18" charset="2"/>
              <a:buNone/>
            </a:pPr>
            <a:r>
              <a:rPr lang="en-US" altLang="en-US" sz="2800" dirty="0">
                <a:cs typeface="Times New Roman" panose="02020603050405020304" pitchFamily="18" charset="0"/>
              </a:rPr>
              <a:t>‘Could you go over that again?’ </a:t>
            </a:r>
          </a:p>
          <a:p>
            <a:pPr eaLnBrk="1" hangingPunct="1">
              <a:buFont typeface="Symbol" panose="05050102010706020507" pitchFamily="18" charset="2"/>
              <a:buNone/>
            </a:pPr>
            <a:r>
              <a:rPr lang="en-US" altLang="en-US" sz="2800" dirty="0">
                <a:cs typeface="Times New Roman" panose="02020603050405020304" pitchFamily="18" charset="0"/>
              </a:rPr>
              <a:t>‘What is your personal view on this</a:t>
            </a:r>
            <a:r>
              <a:rPr lang="en-US" altLang="en-US" sz="2800" dirty="0" smtClean="0">
                <a:cs typeface="Times New Roman" panose="02020603050405020304" pitchFamily="18" charset="0"/>
              </a:rPr>
              <a:t>?’</a:t>
            </a:r>
          </a:p>
          <a:p>
            <a:pPr eaLnBrk="1" hangingPunct="1">
              <a:buFont typeface="Symbol" panose="05050102010706020507" pitchFamily="18" charset="2"/>
              <a:buNone/>
            </a:pPr>
            <a:endParaRPr lang="en-US" altLang="en-US" sz="2800" dirty="0">
              <a:cs typeface="Times New Roman" panose="02020603050405020304" pitchFamily="18" charset="0"/>
            </a:endParaRPr>
          </a:p>
          <a:p>
            <a:pPr eaLnBrk="1" hangingPunct="1">
              <a:buFont typeface="Symbol" panose="05050102010706020507" pitchFamily="18" charset="2"/>
              <a:buNone/>
            </a:pPr>
            <a:r>
              <a:rPr lang="en-US" altLang="en-US" sz="2800" dirty="0">
                <a:cs typeface="Times New Roman" panose="02020603050405020304" pitchFamily="18" charset="0"/>
              </a:rPr>
              <a:t>There are also very general tactics such as the use of:</a:t>
            </a:r>
          </a:p>
          <a:p>
            <a:pPr eaLnBrk="1" hangingPunct="1">
              <a:buFont typeface="Symbol" panose="05050102010706020507" pitchFamily="18" charset="2"/>
              <a:buNone/>
            </a:pPr>
            <a:r>
              <a:rPr lang="en-US" altLang="en-US" sz="2800" dirty="0">
                <a:cs typeface="Times New Roman" panose="02020603050405020304" pitchFamily="18" charset="0"/>
              </a:rPr>
              <a:t> A period of silence, an enquiring glance, repeating back all or part of what interviewees has just said.</a:t>
            </a:r>
          </a:p>
          <a:p>
            <a:pPr eaLnBrk="1" hangingPunct="1">
              <a:buFont typeface="Symbol" panose="05050102010706020507" pitchFamily="18" charset="2"/>
              <a:buNone/>
            </a:pPr>
            <a:endParaRPr lang="en-US" altLang="en-US" sz="2800" dirty="0">
              <a:cs typeface="Times New Roman" panose="02020603050405020304" pitchFamily="18" charset="0"/>
            </a:endParaRPr>
          </a:p>
          <a:p>
            <a:pPr eaLnBrk="1" hangingPunct="1">
              <a:buFont typeface="Symbol" panose="05050102010706020507" pitchFamily="18" charset="2"/>
              <a:buNone/>
            </a:pPr>
            <a:endParaRPr lang="en-US" altLang="en-US" sz="2800" dirty="0"/>
          </a:p>
        </p:txBody>
      </p:sp>
    </p:spTree>
    <p:extLst>
      <p:ext uri="{BB962C8B-B14F-4D97-AF65-F5344CB8AC3E}">
        <p14:creationId xmlns:p14="http://schemas.microsoft.com/office/powerpoint/2010/main" val="75875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538" y="2328393"/>
            <a:ext cx="10972800" cy="2591337"/>
          </a:xfrm>
        </p:spPr>
        <p:txBody>
          <a:bodyPr/>
          <a:lstStyle/>
          <a:p>
            <a:pPr algn="l"/>
            <a:r>
              <a:rPr lang="en-US" dirty="0" smtClean="0">
                <a:solidFill>
                  <a:schemeClr val="tx1"/>
                </a:solidFill>
              </a:rPr>
              <a:t>LET US SEE AN I.T. RELATED SITUATION TO KNOW WHAT A CLIENT WANTS AND HOW A PRODUCER ACERTAIN THE REQUIREMENTS.</a:t>
            </a:r>
            <a:endParaRPr lang="en-US" dirty="0">
              <a:solidFill>
                <a:schemeClr val="tx1"/>
              </a:solidFill>
            </a:endParaRPr>
          </a:p>
        </p:txBody>
      </p:sp>
    </p:spTree>
    <p:extLst>
      <p:ext uri="{BB962C8B-B14F-4D97-AF65-F5344CB8AC3E}">
        <p14:creationId xmlns:p14="http://schemas.microsoft.com/office/powerpoint/2010/main" val="11617067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22479" y="115910"/>
            <a:ext cx="10972800" cy="850005"/>
          </a:xfrm>
        </p:spPr>
        <p:txBody>
          <a:bodyPr/>
          <a:lstStyle/>
          <a:p>
            <a:pPr algn="ctr" eaLnBrk="1" hangingPunct="1"/>
            <a:r>
              <a:rPr lang="en-US" altLang="en-US" sz="3200" dirty="0">
                <a:solidFill>
                  <a:schemeClr val="tx1"/>
                </a:solidFill>
                <a:cs typeface="Times New Roman" panose="02020603050405020304" pitchFamily="18" charset="0"/>
              </a:rPr>
              <a:t>Questions to avoid in interviews</a:t>
            </a:r>
            <a:br>
              <a:rPr lang="en-US" altLang="en-US" sz="3200" dirty="0">
                <a:solidFill>
                  <a:schemeClr val="tx1"/>
                </a:solidFill>
                <a:cs typeface="Times New Roman" panose="02020603050405020304" pitchFamily="18" charset="0"/>
              </a:rPr>
            </a:br>
            <a:endParaRPr lang="en-US" altLang="en-US" sz="3200" dirty="0">
              <a:solidFill>
                <a:schemeClr val="tx1"/>
              </a:solidFill>
              <a:cs typeface="Times New Roman" panose="02020603050405020304" pitchFamily="18" charset="0"/>
            </a:endParaRPr>
          </a:p>
        </p:txBody>
      </p:sp>
      <p:sp>
        <p:nvSpPr>
          <p:cNvPr id="20483" name="Rectangle 3"/>
          <p:cNvSpPr>
            <a:spLocks noGrp="1" noChangeArrowheads="1"/>
          </p:cNvSpPr>
          <p:nvPr>
            <p:ph type="body" idx="1"/>
          </p:nvPr>
        </p:nvSpPr>
        <p:spPr>
          <a:xfrm>
            <a:off x="489397" y="1143000"/>
            <a:ext cx="10225826" cy="5562600"/>
          </a:xfrm>
        </p:spPr>
        <p:txBody>
          <a:bodyPr/>
          <a:lstStyle/>
          <a:p>
            <a:pPr marL="0" indent="0" eaLnBrk="1" hangingPunct="1">
              <a:buNone/>
            </a:pPr>
            <a:r>
              <a:rPr lang="en-US" altLang="en-US" sz="2800" dirty="0">
                <a:latin typeface="Symbol" panose="05050102010706020507" pitchFamily="18" charset="2"/>
                <a:cs typeface="Times New Roman" panose="02020603050405020304" pitchFamily="18" charset="0"/>
              </a:rPr>
              <a:t>·</a:t>
            </a:r>
            <a:r>
              <a:rPr lang="en-US" altLang="en-US" sz="2800" dirty="0">
                <a:cs typeface="Times New Roman" panose="02020603050405020304" pitchFamily="18" charset="0"/>
              </a:rPr>
              <a:t>     </a:t>
            </a:r>
            <a:r>
              <a:rPr lang="en-US" altLang="en-US" sz="2800" b="1" dirty="0">
                <a:cs typeface="Times New Roman" panose="02020603050405020304" pitchFamily="18" charset="0"/>
              </a:rPr>
              <a:t>Long questions</a:t>
            </a:r>
            <a:r>
              <a:rPr lang="en-US" altLang="en-US" sz="2800" dirty="0">
                <a:cs typeface="Times New Roman" panose="02020603050405020304" pitchFamily="18" charset="0"/>
              </a:rPr>
              <a:t>: The interviewee may remember only part of the question and respond to that part</a:t>
            </a:r>
            <a:r>
              <a:rPr lang="en-US" altLang="en-US" sz="2800" dirty="0" smtClean="0">
                <a:cs typeface="Times New Roman" panose="02020603050405020304" pitchFamily="18" charset="0"/>
              </a:rPr>
              <a:t>.</a:t>
            </a:r>
          </a:p>
          <a:p>
            <a:pPr marL="0" indent="0" eaLnBrk="1" hangingPunct="1">
              <a:buNone/>
            </a:pPr>
            <a:r>
              <a:rPr lang="en-US" altLang="en-US" b="1" dirty="0" smtClean="0">
                <a:latin typeface="Symbol" panose="05050102010706020507" pitchFamily="18" charset="2"/>
                <a:cs typeface="Times New Roman" panose="02020603050405020304" pitchFamily="18" charset="0"/>
              </a:rPr>
              <a:t>·</a:t>
            </a:r>
            <a:r>
              <a:rPr lang="en-US" altLang="en-US" b="1" dirty="0" smtClean="0">
                <a:cs typeface="Times New Roman" panose="02020603050405020304" pitchFamily="18" charset="0"/>
              </a:rPr>
              <a:t>      Double-</a:t>
            </a:r>
            <a:r>
              <a:rPr lang="en-US" altLang="en-US" b="1" dirty="0" err="1" smtClean="0">
                <a:cs typeface="Times New Roman" panose="02020603050405020304" pitchFamily="18" charset="0"/>
              </a:rPr>
              <a:t>barelled</a:t>
            </a:r>
            <a:r>
              <a:rPr lang="en-US" altLang="en-US" b="1" dirty="0" smtClean="0">
                <a:cs typeface="Times New Roman" panose="02020603050405020304" pitchFamily="18" charset="0"/>
              </a:rPr>
              <a:t> questions</a:t>
            </a:r>
            <a:r>
              <a:rPr lang="en-US" altLang="en-US" dirty="0" smtClean="0">
                <a:cs typeface="Times New Roman" panose="02020603050405020304" pitchFamily="18" charset="0"/>
              </a:rPr>
              <a:t>:</a:t>
            </a:r>
          </a:p>
          <a:p>
            <a:pPr eaLnBrk="1" hangingPunct="1">
              <a:buFont typeface="Symbol" panose="05050102010706020507" pitchFamily="18" charset="2"/>
              <a:buNone/>
            </a:pPr>
            <a:r>
              <a:rPr lang="en-US" altLang="en-US" sz="2800" dirty="0">
                <a:cs typeface="Times New Roman" panose="02020603050405020304" pitchFamily="18" charset="0"/>
              </a:rPr>
              <a:t> </a:t>
            </a:r>
            <a:r>
              <a:rPr lang="en-US" altLang="en-US" sz="2800" dirty="0" err="1">
                <a:cs typeface="Times New Roman" panose="02020603050405020304" pitchFamily="18" charset="0"/>
              </a:rPr>
              <a:t>e.g</a:t>
            </a:r>
            <a:r>
              <a:rPr lang="en-US" altLang="en-US" sz="2800" dirty="0">
                <a:cs typeface="Times New Roman" panose="02020603050405020304" pitchFamily="18" charset="0"/>
              </a:rPr>
              <a:t> What do you think about current pop music compared with that five years ago?</a:t>
            </a:r>
          </a:p>
          <a:p>
            <a:pPr eaLnBrk="1" hangingPunct="1">
              <a:buFont typeface="Symbol" panose="05050102010706020507" pitchFamily="18" charset="2"/>
              <a:buNone/>
            </a:pPr>
            <a:r>
              <a:rPr lang="en-US" altLang="en-US" sz="2800" b="1" dirty="0">
                <a:cs typeface="Times New Roman" panose="02020603050405020304" pitchFamily="18" charset="0"/>
              </a:rPr>
              <a:t> Break this down into simpler questions.</a:t>
            </a:r>
          </a:p>
          <a:p>
            <a:pPr eaLnBrk="1" hangingPunct="1">
              <a:buFont typeface="Symbol" panose="05050102010706020507" pitchFamily="18" charset="2"/>
              <a:buNone/>
            </a:pPr>
            <a:r>
              <a:rPr lang="en-US" altLang="en-US" sz="2800" dirty="0">
                <a:cs typeface="Times New Roman" panose="02020603050405020304" pitchFamily="18" charset="0"/>
              </a:rPr>
              <a:t>What do you think about current pop music?</a:t>
            </a:r>
          </a:p>
          <a:p>
            <a:pPr eaLnBrk="1" hangingPunct="1">
              <a:buFont typeface="Symbol" panose="05050102010706020507" pitchFamily="18" charset="2"/>
              <a:buNone/>
            </a:pPr>
            <a:r>
              <a:rPr lang="en-US" altLang="en-US" sz="2800" dirty="0">
                <a:cs typeface="Times New Roman" panose="02020603050405020304" pitchFamily="18" charset="0"/>
              </a:rPr>
              <a:t>Can you recall any pop music from five years ago?</a:t>
            </a:r>
          </a:p>
          <a:p>
            <a:pPr eaLnBrk="1" hangingPunct="1">
              <a:buFont typeface="Symbol" panose="05050102010706020507" pitchFamily="18" charset="2"/>
              <a:buNone/>
            </a:pPr>
            <a:r>
              <a:rPr lang="en-US" altLang="en-US" sz="2800" dirty="0">
                <a:cs typeface="Times New Roman" panose="02020603050405020304" pitchFamily="18" charset="0"/>
              </a:rPr>
              <a:t>How do you feel they compare?</a:t>
            </a:r>
          </a:p>
          <a:p>
            <a:pPr eaLnBrk="1" hangingPunct="1">
              <a:buFont typeface="Symbol" panose="05050102010706020507" pitchFamily="18" charset="2"/>
              <a:buNone/>
            </a:pPr>
            <a:endParaRPr lang="en-US" altLang="en-US" sz="2800" dirty="0"/>
          </a:p>
        </p:txBody>
      </p:sp>
    </p:spTree>
    <p:extLst>
      <p:ext uri="{BB962C8B-B14F-4D97-AF65-F5344CB8AC3E}">
        <p14:creationId xmlns:p14="http://schemas.microsoft.com/office/powerpoint/2010/main" val="3389543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768" y="190500"/>
            <a:ext cx="9856631" cy="582613"/>
          </a:xfrm>
        </p:spPr>
        <p:txBody>
          <a:bodyPr/>
          <a:lstStyle/>
          <a:p>
            <a:pPr algn="l"/>
            <a:r>
              <a:rPr lang="en-US" dirty="0" smtClean="0"/>
              <a:t>TIPS</a:t>
            </a:r>
            <a:endParaRPr lang="en-US" dirty="0"/>
          </a:p>
        </p:txBody>
      </p:sp>
      <p:sp>
        <p:nvSpPr>
          <p:cNvPr id="3" name="Content Placeholder 2"/>
          <p:cNvSpPr>
            <a:spLocks noGrp="1"/>
          </p:cNvSpPr>
          <p:nvPr>
            <p:ph idx="1"/>
          </p:nvPr>
        </p:nvSpPr>
        <p:spPr>
          <a:xfrm>
            <a:off x="221615" y="1174750"/>
            <a:ext cx="11718925" cy="5416550"/>
          </a:xfrm>
        </p:spPr>
        <p:txBody>
          <a:bodyPr/>
          <a:lstStyle/>
          <a:p>
            <a:pPr marL="514350" indent="-514350" algn="just">
              <a:buAutoNum type="arabicPeriod"/>
            </a:pPr>
            <a:r>
              <a:rPr lang="en-US" sz="2800" b="1" dirty="0" smtClean="0">
                <a:latin typeface="Times New Roman" panose="02020603050405020304" charset="0"/>
                <a:cs typeface="Times New Roman" panose="02020603050405020304" charset="0"/>
              </a:rPr>
              <a:t>Review </a:t>
            </a:r>
            <a:r>
              <a:rPr lang="en-US" sz="2800" b="1" dirty="0">
                <a:latin typeface="Times New Roman" panose="02020603050405020304" charset="0"/>
                <a:cs typeface="Times New Roman" panose="02020603050405020304" charset="0"/>
              </a:rPr>
              <a:t>any information about the client</a:t>
            </a:r>
            <a:r>
              <a:rPr lang="en-US" sz="2800" dirty="0">
                <a:latin typeface="Times New Roman" panose="02020603050405020304" charset="0"/>
                <a:cs typeface="Times New Roman" panose="02020603050405020304" charset="0"/>
              </a:rPr>
              <a:t> that you may already have available. </a:t>
            </a:r>
            <a:endParaRPr lang="en-US" sz="2800" dirty="0" smtClean="0">
              <a:latin typeface="Times New Roman" panose="02020603050405020304" charset="0"/>
              <a:cs typeface="Times New Roman" panose="02020603050405020304" charset="0"/>
            </a:endParaRPr>
          </a:p>
          <a:p>
            <a:pPr marL="0" indent="0" algn="just">
              <a:buNone/>
            </a:pPr>
            <a:r>
              <a:rPr lang="en-US" sz="2800" dirty="0" smtClean="0">
                <a:latin typeface="Times New Roman" panose="02020603050405020304" charset="0"/>
                <a:cs typeface="Times New Roman" panose="02020603050405020304" charset="0"/>
              </a:rPr>
              <a:t>It helps:</a:t>
            </a:r>
          </a:p>
          <a:p>
            <a:pPr marL="571500" indent="-571500" algn="just">
              <a:buFont typeface="+mj-lt"/>
              <a:buAutoNum type="romanLcPeriod"/>
            </a:pPr>
            <a:r>
              <a:rPr lang="en-US" sz="2800" dirty="0" smtClean="0">
                <a:latin typeface="Times New Roman" panose="02020603050405020304" charset="0"/>
                <a:cs typeface="Times New Roman" panose="02020603050405020304" charset="0"/>
              </a:rPr>
              <a:t> </a:t>
            </a:r>
            <a:r>
              <a:rPr lang="en-US" sz="2800" b="1" dirty="0">
                <a:latin typeface="Times New Roman" panose="02020603050405020304" charset="0"/>
                <a:cs typeface="Times New Roman" panose="02020603050405020304" charset="0"/>
              </a:rPr>
              <a:t>develop an idea of what specifics you need to get when you meet</a:t>
            </a:r>
            <a:r>
              <a:rPr lang="en-US" sz="2800" dirty="0">
                <a:latin typeface="Times New Roman" panose="02020603050405020304" charset="0"/>
                <a:cs typeface="Times New Roman" panose="02020603050405020304" charset="0"/>
              </a:rPr>
              <a:t>. </a:t>
            </a:r>
            <a:endParaRPr lang="en-US" sz="2800" dirty="0" smtClean="0">
              <a:latin typeface="Times New Roman" panose="02020603050405020304" charset="0"/>
              <a:cs typeface="Times New Roman" panose="02020603050405020304" charset="0"/>
            </a:endParaRPr>
          </a:p>
          <a:p>
            <a:pPr marL="514350" indent="-514350" algn="just">
              <a:buFont typeface="+mj-lt"/>
              <a:buAutoNum type="romanLcPeriod"/>
            </a:pPr>
            <a:r>
              <a:rPr lang="en-US" sz="2800" dirty="0" smtClean="0">
                <a:latin typeface="Times New Roman" panose="02020603050405020304" charset="0"/>
                <a:cs typeface="Times New Roman" panose="02020603050405020304" charset="0"/>
              </a:rPr>
              <a:t>You </a:t>
            </a:r>
            <a:r>
              <a:rPr lang="en-US" sz="2800" dirty="0">
                <a:latin typeface="Times New Roman" panose="02020603050405020304" charset="0"/>
                <a:cs typeface="Times New Roman" panose="02020603050405020304" charset="0"/>
              </a:rPr>
              <a:t>may be able to </a:t>
            </a:r>
            <a:r>
              <a:rPr lang="en-US" sz="2800" b="1" dirty="0">
                <a:latin typeface="Times New Roman" panose="02020603050405020304" charset="0"/>
                <a:cs typeface="Times New Roman" panose="02020603050405020304" charset="0"/>
              </a:rPr>
              <a:t>communicate better</a:t>
            </a:r>
            <a:r>
              <a:rPr lang="en-US" sz="2800" dirty="0">
                <a:latin typeface="Times New Roman" panose="02020603050405020304" charset="0"/>
                <a:cs typeface="Times New Roman" panose="02020603050405020304" charset="0"/>
              </a:rPr>
              <a:t> with the person as </a:t>
            </a:r>
            <a:r>
              <a:rPr lang="en-US" sz="2800" dirty="0" smtClean="0">
                <a:latin typeface="Times New Roman" panose="02020603050405020304" charset="0"/>
                <a:cs typeface="Times New Roman" panose="02020603050405020304" charset="0"/>
              </a:rPr>
              <a:t>well.</a:t>
            </a:r>
          </a:p>
          <a:p>
            <a:pPr marL="514350" indent="-514350" algn="just">
              <a:buFont typeface="+mj-lt"/>
              <a:buAutoNum type="romanLcPeriod"/>
            </a:pPr>
            <a:r>
              <a:rPr lang="en-US" sz="2800" dirty="0" smtClean="0">
                <a:latin typeface="Times New Roman" panose="02020603050405020304" charset="0"/>
                <a:cs typeface="Times New Roman" panose="02020603050405020304" charset="0"/>
              </a:rPr>
              <a:t>Have </a:t>
            </a:r>
            <a:r>
              <a:rPr lang="en-US" sz="2800" dirty="0">
                <a:latin typeface="Times New Roman" panose="02020603050405020304" charset="0"/>
                <a:cs typeface="Times New Roman" panose="02020603050405020304" charset="0"/>
              </a:rPr>
              <a:t>ready any paperwork the client needs to complete.</a:t>
            </a:r>
          </a:p>
          <a:p>
            <a:pPr marL="0" indent="0" algn="just">
              <a:buNone/>
            </a:pPr>
            <a:r>
              <a:rPr lang="en-US" sz="2800" dirty="0">
                <a:latin typeface="Times New Roman" panose="02020603050405020304" charset="0"/>
                <a:cs typeface="Times New Roman" panose="02020603050405020304" charset="0"/>
              </a:rPr>
              <a:t>2. </a:t>
            </a:r>
            <a:r>
              <a:rPr lang="en-US" sz="2800" b="1" dirty="0">
                <a:latin typeface="Times New Roman" panose="02020603050405020304" charset="0"/>
                <a:cs typeface="Times New Roman" panose="02020603050405020304" charset="0"/>
              </a:rPr>
              <a:t>Make the client feel comfortable</a:t>
            </a:r>
            <a:r>
              <a:rPr lang="en-US" sz="2800" dirty="0">
                <a:latin typeface="Times New Roman" panose="02020603050405020304" charset="0"/>
                <a:cs typeface="Times New Roman" panose="02020603050405020304" charset="0"/>
              </a:rPr>
              <a:t>. Building a rapport from the start can get you better results. Begin by introducing yourself and shaking hands. Engage in a bit of small talk. </a:t>
            </a:r>
            <a:r>
              <a:rPr lang="en-US" sz="2800" dirty="0" smtClean="0">
                <a:latin typeface="Times New Roman" panose="02020603050405020304" charset="0"/>
                <a:cs typeface="Times New Roman" panose="02020603050405020304" charset="0"/>
              </a:rPr>
              <a:t>Build trust.</a:t>
            </a:r>
            <a:endParaRPr lang="en-US" sz="28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06" y="190500"/>
            <a:ext cx="9817994" cy="582613"/>
          </a:xfrm>
        </p:spPr>
        <p:txBody>
          <a:bodyPr/>
          <a:lstStyle/>
          <a:p>
            <a:pPr algn="l"/>
            <a:r>
              <a:rPr lang="en-US" dirty="0"/>
              <a:t>TIPS</a:t>
            </a:r>
          </a:p>
        </p:txBody>
      </p:sp>
      <p:sp>
        <p:nvSpPr>
          <p:cNvPr id="3" name="Content Placeholder 2"/>
          <p:cNvSpPr>
            <a:spLocks noGrp="1"/>
          </p:cNvSpPr>
          <p:nvPr>
            <p:ph idx="1"/>
          </p:nvPr>
        </p:nvSpPr>
        <p:spPr>
          <a:xfrm>
            <a:off x="175895" y="1174750"/>
            <a:ext cx="11810365" cy="5461000"/>
          </a:xfrm>
        </p:spPr>
        <p:txBody>
          <a:bodyPr/>
          <a:lstStyle/>
          <a:p>
            <a:pPr marL="0" indent="0" algn="just">
              <a:buNone/>
            </a:pPr>
            <a:r>
              <a:rPr lang="en-US" dirty="0">
                <a:latin typeface="Times New Roman" panose="02020603050405020304" charset="0"/>
                <a:cs typeface="Times New Roman" panose="02020603050405020304" charset="0"/>
              </a:rPr>
              <a:t>3. Explain that whatever the two of you discuss will be strictly </a:t>
            </a:r>
            <a:r>
              <a:rPr lang="en-US" b="1" dirty="0">
                <a:latin typeface="Times New Roman" panose="02020603050405020304" charset="0"/>
                <a:cs typeface="Times New Roman" panose="02020603050405020304" charset="0"/>
              </a:rPr>
              <a:t>confidential</a:t>
            </a:r>
            <a:r>
              <a:rPr lang="en-US" dirty="0">
                <a:latin typeface="Times New Roman" panose="02020603050405020304" charset="0"/>
                <a:cs typeface="Times New Roman" panose="02020603050405020304" charset="0"/>
              </a:rPr>
              <a:t>. Do this first before you start talking about the client’s situation. Show that you </a:t>
            </a:r>
            <a:r>
              <a:rPr lang="en-US" b="1" dirty="0">
                <a:latin typeface="Times New Roman" panose="02020603050405020304" charset="0"/>
                <a:cs typeface="Times New Roman" panose="02020603050405020304" charset="0"/>
              </a:rPr>
              <a:t>intend to work in the client's best interest</a:t>
            </a:r>
            <a:r>
              <a:rPr lang="en-US" dirty="0">
                <a:latin typeface="Times New Roman" panose="02020603050405020304" charset="0"/>
                <a:cs typeface="Times New Roman" panose="02020603050405020304" charset="0"/>
              </a:rPr>
              <a:t> by treating him with respect.</a:t>
            </a:r>
          </a:p>
          <a:p>
            <a:pPr marL="0" indent="0" algn="just">
              <a:buNone/>
            </a:pPr>
            <a:endParaRPr lang="en-US"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4. Gather information about the c</a:t>
            </a:r>
            <a:r>
              <a:rPr lang="en-US" b="1" dirty="0">
                <a:latin typeface="Times New Roman" panose="02020603050405020304" charset="0"/>
                <a:cs typeface="Times New Roman" panose="02020603050405020304" charset="0"/>
              </a:rPr>
              <a:t>lient’s background and the problem at hand.</a:t>
            </a:r>
            <a:r>
              <a:rPr lang="en-US" dirty="0">
                <a:latin typeface="Times New Roman" panose="02020603050405020304" charset="0"/>
                <a:cs typeface="Times New Roman" panose="02020603050405020304" charset="0"/>
              </a:rPr>
              <a:t> This will give you an idea about </a:t>
            </a:r>
            <a:r>
              <a:rPr lang="en-US" b="1" dirty="0">
                <a:latin typeface="Times New Roman" panose="02020603050405020304" charset="0"/>
                <a:cs typeface="Times New Roman" panose="02020603050405020304" charset="0"/>
              </a:rPr>
              <a:t>what kinds of questions you should ask</a:t>
            </a:r>
            <a:r>
              <a:rPr lang="en-US" dirty="0">
                <a:latin typeface="Times New Roman" panose="02020603050405020304" charset="0"/>
                <a:cs typeface="Times New Roman" panose="02020603050405020304" charset="0"/>
              </a:rPr>
              <a:t> later in the interview process.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920" y="190500"/>
            <a:ext cx="9766479" cy="582613"/>
          </a:xfrm>
        </p:spPr>
        <p:txBody>
          <a:bodyPr/>
          <a:lstStyle/>
          <a:p>
            <a:pPr algn="l"/>
            <a:r>
              <a:rPr lang="en-US" dirty="0" smtClean="0"/>
              <a:t>TIPS</a:t>
            </a:r>
            <a:endParaRPr lang="en-US" dirty="0"/>
          </a:p>
        </p:txBody>
      </p:sp>
      <p:sp>
        <p:nvSpPr>
          <p:cNvPr id="3" name="Content Placeholder 2"/>
          <p:cNvSpPr>
            <a:spLocks noGrp="1"/>
          </p:cNvSpPr>
          <p:nvPr>
            <p:ph idx="1"/>
          </p:nvPr>
        </p:nvSpPr>
        <p:spPr>
          <a:xfrm>
            <a:off x="235585" y="1174750"/>
            <a:ext cx="11736070" cy="5431155"/>
          </a:xfrm>
        </p:spPr>
        <p:txBody>
          <a:bodyPr/>
          <a:lstStyle/>
          <a:p>
            <a:pPr marL="0" indent="0" algn="just">
              <a:buNone/>
            </a:pPr>
            <a:r>
              <a:rPr lang="en-US" dirty="0">
                <a:latin typeface="Times New Roman" panose="02020603050405020304" charset="0"/>
                <a:cs typeface="Times New Roman" panose="02020603050405020304" charset="0"/>
              </a:rPr>
              <a:t>5. Ask the client </a:t>
            </a:r>
            <a:r>
              <a:rPr lang="en-US" b="1" dirty="0">
                <a:latin typeface="Times New Roman" panose="02020603050405020304" charset="0"/>
                <a:cs typeface="Times New Roman" panose="02020603050405020304" charset="0"/>
              </a:rPr>
              <a:t>open-ended questions that provide basic information</a:t>
            </a:r>
            <a:r>
              <a:rPr lang="en-US" dirty="0">
                <a:latin typeface="Times New Roman" panose="02020603050405020304" charset="0"/>
                <a:cs typeface="Times New Roman" panose="02020603050405020304" charset="0"/>
              </a:rPr>
              <a:t> you will need to assist </a:t>
            </a:r>
            <a:r>
              <a:rPr lang="en-US" dirty="0" smtClean="0">
                <a:latin typeface="Times New Roman" panose="02020603050405020304" charset="0"/>
                <a:cs typeface="Times New Roman" panose="02020603050405020304" charset="0"/>
              </a:rPr>
              <a:t>him/her</a:t>
            </a:r>
            <a:r>
              <a:rPr lang="en-US" dirty="0">
                <a:latin typeface="Times New Roman" panose="02020603050405020304" charset="0"/>
                <a:cs typeface="Times New Roman" panose="02020603050405020304" charset="0"/>
              </a:rPr>
              <a:t>. Look at the problem from the </a:t>
            </a:r>
            <a:r>
              <a:rPr lang="en-US" b="1" dirty="0">
                <a:latin typeface="Times New Roman" panose="02020603050405020304" charset="0"/>
                <a:cs typeface="Times New Roman" panose="02020603050405020304" charset="0"/>
              </a:rPr>
              <a:t>client’s perspective</a:t>
            </a:r>
            <a:r>
              <a:rPr lang="en-US" dirty="0">
                <a:latin typeface="Times New Roman" panose="02020603050405020304" charset="0"/>
                <a:cs typeface="Times New Roman" panose="02020603050405020304" charset="0"/>
              </a:rPr>
              <a:t> and show her that you </a:t>
            </a:r>
            <a:r>
              <a:rPr lang="en-US" b="1" dirty="0">
                <a:latin typeface="Times New Roman" panose="02020603050405020304" charset="0"/>
                <a:cs typeface="Times New Roman" panose="02020603050405020304" charset="0"/>
              </a:rPr>
              <a:t>empathize</a:t>
            </a:r>
            <a:r>
              <a:rPr lang="en-US" dirty="0">
                <a:latin typeface="Times New Roman" panose="02020603050405020304" charset="0"/>
                <a:cs typeface="Times New Roman" panose="02020603050405020304" charset="0"/>
              </a:rPr>
              <a:t> with </a:t>
            </a:r>
            <a:r>
              <a:rPr lang="en-US" dirty="0" smtClean="0">
                <a:latin typeface="Times New Roman" panose="02020603050405020304" charset="0"/>
                <a:cs typeface="Times New Roman" panose="02020603050405020304" charset="0"/>
              </a:rPr>
              <a:t>him/her </a:t>
            </a:r>
            <a:r>
              <a:rPr lang="en-US" dirty="0">
                <a:latin typeface="Times New Roman" panose="02020603050405020304" charset="0"/>
                <a:cs typeface="Times New Roman" panose="02020603050405020304" charset="0"/>
              </a:rPr>
              <a:t>situation.</a:t>
            </a:r>
          </a:p>
          <a:p>
            <a:pPr marL="0" indent="0" algn="just">
              <a:buNone/>
            </a:pPr>
            <a:endParaRPr lang="en-US"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6. Allow the client the </a:t>
            </a:r>
            <a:r>
              <a:rPr lang="en-US" b="1" dirty="0">
                <a:latin typeface="Times New Roman" panose="02020603050405020304" charset="0"/>
                <a:cs typeface="Times New Roman" panose="02020603050405020304" charset="0"/>
              </a:rPr>
              <a:t>chance to explain the situation in his own way</a:t>
            </a:r>
            <a:r>
              <a:rPr lang="en-US" dirty="0">
                <a:latin typeface="Times New Roman" panose="02020603050405020304" charset="0"/>
                <a:cs typeface="Times New Roman" panose="02020603050405020304" charset="0"/>
              </a:rPr>
              <a:t>. Lean slightly forward, take brief notes and nod your head when appropriate to show the client that you are listening. Maintain eye contact to let him see that he has your attention and you are interested in what he is saying.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678" y="190500"/>
            <a:ext cx="9740721" cy="582613"/>
          </a:xfrm>
        </p:spPr>
        <p:txBody>
          <a:bodyPr/>
          <a:lstStyle/>
          <a:p>
            <a:pPr algn="l"/>
            <a:r>
              <a:rPr lang="en-US" dirty="0"/>
              <a:t>TIPS</a:t>
            </a:r>
          </a:p>
        </p:txBody>
      </p:sp>
      <p:sp>
        <p:nvSpPr>
          <p:cNvPr id="3" name="Content Placeholder 2"/>
          <p:cNvSpPr>
            <a:spLocks noGrp="1"/>
          </p:cNvSpPr>
          <p:nvPr>
            <p:ph idx="1"/>
          </p:nvPr>
        </p:nvSpPr>
        <p:spPr>
          <a:xfrm>
            <a:off x="250190" y="890905"/>
            <a:ext cx="11736070" cy="5715000"/>
          </a:xfrm>
        </p:spPr>
        <p:txBody>
          <a:bodyPr/>
          <a:lstStyle/>
          <a:p>
            <a:pPr marL="0" indent="0" algn="just">
              <a:buNone/>
            </a:pPr>
            <a:r>
              <a:rPr lang="en-US" dirty="0">
                <a:latin typeface="Times New Roman" panose="02020603050405020304" charset="0"/>
                <a:cs typeface="Times New Roman" panose="02020603050405020304" charset="0"/>
              </a:rPr>
              <a:t>7. Ask the </a:t>
            </a:r>
            <a:r>
              <a:rPr lang="en-US" b="1" dirty="0">
                <a:latin typeface="Times New Roman" panose="02020603050405020304" charset="0"/>
                <a:cs typeface="Times New Roman" panose="02020603050405020304" charset="0"/>
              </a:rPr>
              <a:t>client to clarify any unclear </a:t>
            </a:r>
            <a:r>
              <a:rPr lang="en-US" b="1" dirty="0" smtClean="0">
                <a:latin typeface="Times New Roman" panose="02020603050405020304" charset="0"/>
                <a:cs typeface="Times New Roman" panose="02020603050405020304" charset="0"/>
              </a:rPr>
              <a:t>statements </a:t>
            </a:r>
            <a:r>
              <a:rPr lang="en-US" dirty="0" smtClean="0">
                <a:latin typeface="Times New Roman" panose="02020603050405020304" charset="0"/>
                <a:cs typeface="Times New Roman" panose="02020603050405020304" charset="0"/>
              </a:rPr>
              <a:t>. </a:t>
            </a:r>
          </a:p>
          <a:p>
            <a:pPr marL="0" indent="0" algn="just">
              <a:buNone/>
            </a:pPr>
            <a:r>
              <a:rPr lang="en-US" b="1" dirty="0" smtClean="0">
                <a:latin typeface="Times New Roman" panose="02020603050405020304" charset="0"/>
                <a:cs typeface="Times New Roman" panose="02020603050405020304" charset="0"/>
              </a:rPr>
              <a:t>Follow </a:t>
            </a:r>
            <a:r>
              <a:rPr lang="en-US" b="1" dirty="0">
                <a:latin typeface="Times New Roman" panose="02020603050405020304" charset="0"/>
                <a:cs typeface="Times New Roman" panose="02020603050405020304" charset="0"/>
              </a:rPr>
              <a:t>up with additional questions </a:t>
            </a:r>
            <a:r>
              <a:rPr lang="en-US" dirty="0">
                <a:latin typeface="Times New Roman" panose="02020603050405020304" charset="0"/>
                <a:cs typeface="Times New Roman" panose="02020603050405020304" charset="0"/>
              </a:rPr>
              <a:t>that will provide you with more details.</a:t>
            </a:r>
          </a:p>
          <a:p>
            <a:pPr marL="0" indent="0" algn="just">
              <a:buNone/>
            </a:pPr>
            <a:endParaRPr lang="en-US" dirty="0">
              <a:latin typeface="Times New Roman" panose="02020603050405020304" charset="0"/>
              <a:cs typeface="Times New Roman" panose="02020603050405020304" charset="0"/>
            </a:endParaRPr>
          </a:p>
          <a:p>
            <a:pPr marL="0" indent="0" algn="just">
              <a:buNone/>
            </a:pPr>
            <a:r>
              <a:rPr lang="en-US" dirty="0">
                <a:latin typeface="Times New Roman" panose="02020603050405020304" charset="0"/>
                <a:cs typeface="Times New Roman" panose="02020603050405020304" charset="0"/>
              </a:rPr>
              <a:t>8. </a:t>
            </a:r>
            <a:r>
              <a:rPr lang="en-US" b="1" dirty="0">
                <a:latin typeface="Times New Roman" panose="02020603050405020304" charset="0"/>
                <a:cs typeface="Times New Roman" panose="02020603050405020304" charset="0"/>
              </a:rPr>
              <a:t>Watch the client’s body language</a:t>
            </a:r>
            <a:r>
              <a:rPr lang="en-US" dirty="0">
                <a:latin typeface="Times New Roman" panose="02020603050405020304" charset="0"/>
                <a:cs typeface="Times New Roman" panose="02020603050405020304" charset="0"/>
              </a:rPr>
              <a:t>. Pay particular attention to body posture and facial expressions. Body language can be a clue that a client may not be telling you all that </a:t>
            </a:r>
            <a:r>
              <a:rPr lang="en-US" dirty="0" smtClean="0">
                <a:latin typeface="Times New Roman" panose="02020603050405020304" charset="0"/>
                <a:cs typeface="Times New Roman" panose="02020603050405020304" charset="0"/>
              </a:rPr>
              <a:t>he/she </a:t>
            </a:r>
            <a:r>
              <a:rPr lang="en-US" dirty="0">
                <a:latin typeface="Times New Roman" panose="02020603050405020304" charset="0"/>
                <a:cs typeface="Times New Roman" panose="02020603050405020304" charset="0"/>
              </a:rPr>
              <a:t>is really thinking. Look for signs that he may be more upset by a situation than he lets 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558" y="190500"/>
            <a:ext cx="9727842" cy="582613"/>
          </a:xfrm>
        </p:spPr>
        <p:txBody>
          <a:bodyPr/>
          <a:lstStyle/>
          <a:p>
            <a:pPr algn="l"/>
            <a:r>
              <a:rPr lang="en-US" dirty="0"/>
              <a:t>TIPS</a:t>
            </a:r>
          </a:p>
        </p:txBody>
      </p:sp>
      <p:sp>
        <p:nvSpPr>
          <p:cNvPr id="3" name="Content Placeholder 2"/>
          <p:cNvSpPr>
            <a:spLocks noGrp="1"/>
          </p:cNvSpPr>
          <p:nvPr>
            <p:ph idx="1"/>
          </p:nvPr>
        </p:nvSpPr>
        <p:spPr>
          <a:xfrm>
            <a:off x="340360" y="1174750"/>
            <a:ext cx="11570970" cy="4953000"/>
          </a:xfrm>
        </p:spPr>
        <p:txBody>
          <a:bodyPr/>
          <a:lstStyle/>
          <a:p>
            <a:pPr marL="0" indent="0" algn="just">
              <a:buNone/>
            </a:pPr>
            <a:r>
              <a:rPr lang="en-US" dirty="0">
                <a:latin typeface="Times New Roman" panose="02020603050405020304" charset="0"/>
                <a:cs typeface="Times New Roman" panose="02020603050405020304" charset="0"/>
              </a:rPr>
              <a:t>9. </a:t>
            </a:r>
            <a:r>
              <a:rPr lang="en-US" b="1" dirty="0">
                <a:latin typeface="Times New Roman" panose="02020603050405020304" charset="0"/>
                <a:cs typeface="Times New Roman" panose="02020603050405020304" charset="0"/>
              </a:rPr>
              <a:t>Offer the client a summary of the information you’ve gathered</a:t>
            </a:r>
            <a:r>
              <a:rPr lang="en-US" dirty="0">
                <a:latin typeface="Times New Roman" panose="02020603050405020304" charset="0"/>
                <a:cs typeface="Times New Roman" panose="02020603050405020304" charset="0"/>
              </a:rPr>
              <a:t> before concluding the interview. </a:t>
            </a:r>
            <a:endParaRPr lang="en-US" dirty="0" smtClean="0">
              <a:latin typeface="Times New Roman" panose="02020603050405020304" charset="0"/>
              <a:cs typeface="Times New Roman" panose="02020603050405020304" charset="0"/>
            </a:endParaRPr>
          </a:p>
          <a:p>
            <a:pPr marL="0" indent="0" algn="just">
              <a:buNone/>
            </a:pPr>
            <a:r>
              <a:rPr lang="en-US" dirty="0" smtClean="0">
                <a:latin typeface="Times New Roman" panose="02020603050405020304" charset="0"/>
                <a:cs typeface="Times New Roman" panose="02020603050405020304" charset="0"/>
              </a:rPr>
              <a:t>Ask </a:t>
            </a:r>
            <a:r>
              <a:rPr lang="en-US" dirty="0">
                <a:latin typeface="Times New Roman" panose="02020603050405020304" charset="0"/>
                <a:cs typeface="Times New Roman" panose="02020603050405020304" charset="0"/>
              </a:rPr>
              <a:t>if </a:t>
            </a:r>
            <a:r>
              <a:rPr lang="en-US" dirty="0" smtClean="0">
                <a:latin typeface="Times New Roman" panose="02020603050405020304" charset="0"/>
                <a:cs typeface="Times New Roman" panose="02020603050405020304" charset="0"/>
              </a:rPr>
              <a:t>he/she </a:t>
            </a:r>
            <a:r>
              <a:rPr lang="en-US" dirty="0">
                <a:latin typeface="Times New Roman" panose="02020603050405020304" charset="0"/>
                <a:cs typeface="Times New Roman" panose="02020603050405020304" charset="0"/>
              </a:rPr>
              <a:t>has other questions or anything more </a:t>
            </a:r>
            <a:r>
              <a:rPr lang="en-US" dirty="0" smtClean="0">
                <a:latin typeface="Times New Roman" panose="02020603050405020304" charset="0"/>
                <a:cs typeface="Times New Roman" panose="02020603050405020304" charset="0"/>
              </a:rPr>
              <a:t>he/she </a:t>
            </a:r>
            <a:r>
              <a:rPr lang="en-US" dirty="0">
                <a:latin typeface="Times New Roman" panose="02020603050405020304" charset="0"/>
                <a:cs typeface="Times New Roman" panose="02020603050405020304" charset="0"/>
              </a:rPr>
              <a:t>would like to add. </a:t>
            </a:r>
            <a:endParaRPr lang="en-US" dirty="0" smtClean="0">
              <a:latin typeface="Times New Roman" panose="02020603050405020304" charset="0"/>
              <a:cs typeface="Times New Roman" panose="02020603050405020304" charset="0"/>
            </a:endParaRPr>
          </a:p>
          <a:p>
            <a:pPr marL="0" indent="0" algn="just">
              <a:buNone/>
            </a:pPr>
            <a:r>
              <a:rPr lang="en-US" dirty="0" smtClean="0">
                <a:latin typeface="Times New Roman" panose="02020603050405020304" charset="0"/>
                <a:cs typeface="Times New Roman" panose="02020603050405020304" charset="0"/>
              </a:rPr>
              <a:t>If he/she </a:t>
            </a:r>
            <a:r>
              <a:rPr lang="en-US" dirty="0">
                <a:latin typeface="Times New Roman" panose="02020603050405020304" charset="0"/>
                <a:cs typeface="Times New Roman" panose="02020603050405020304" charset="0"/>
              </a:rPr>
              <a:t>has no final comments or questions, </a:t>
            </a:r>
            <a:r>
              <a:rPr lang="en-US" b="1" dirty="0">
                <a:latin typeface="Times New Roman" panose="02020603050405020304" charset="0"/>
                <a:cs typeface="Times New Roman" panose="02020603050405020304" charset="0"/>
              </a:rPr>
              <a:t>explain what your next steps will be</a:t>
            </a:r>
            <a:r>
              <a:rPr lang="en-US" dirty="0">
                <a:latin typeface="Times New Roman" panose="02020603050405020304" charset="0"/>
                <a:cs typeface="Times New Roman" panose="02020603050405020304" charset="0"/>
              </a:rPr>
              <a:t>. </a:t>
            </a:r>
            <a:endParaRPr lang="en-US" dirty="0" smtClean="0">
              <a:latin typeface="Times New Roman" panose="02020603050405020304" charset="0"/>
              <a:cs typeface="Times New Roman" panose="02020603050405020304" charset="0"/>
            </a:endParaRPr>
          </a:p>
          <a:p>
            <a:pPr marL="0" indent="0" algn="just">
              <a:buNone/>
            </a:pPr>
            <a:r>
              <a:rPr lang="en-US" dirty="0" smtClean="0">
                <a:latin typeface="Times New Roman" panose="02020603050405020304" charset="0"/>
                <a:cs typeface="Times New Roman" panose="02020603050405020304" charset="0"/>
              </a:rPr>
              <a:t>Give </a:t>
            </a:r>
            <a:r>
              <a:rPr lang="en-US" dirty="0">
                <a:latin typeface="Times New Roman" panose="02020603050405020304" charset="0"/>
                <a:cs typeface="Times New Roman" panose="02020603050405020304" charset="0"/>
              </a:rPr>
              <a:t>a </a:t>
            </a:r>
            <a:r>
              <a:rPr lang="en-US" b="1" dirty="0">
                <a:latin typeface="Times New Roman" panose="02020603050405020304" charset="0"/>
                <a:cs typeface="Times New Roman" panose="02020603050405020304" charset="0"/>
              </a:rPr>
              <a:t>time frame</a:t>
            </a:r>
            <a:r>
              <a:rPr lang="en-US" dirty="0">
                <a:latin typeface="Times New Roman" panose="02020603050405020304" charset="0"/>
                <a:cs typeface="Times New Roman" panose="02020603050405020304" charset="0"/>
              </a:rPr>
              <a:t> in which the client can expect to hear back from you.</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768" y="190500"/>
            <a:ext cx="9856631" cy="582930"/>
          </a:xfrm>
        </p:spPr>
        <p:txBody>
          <a:bodyPr/>
          <a:lstStyle/>
          <a:p>
            <a:pPr algn="l"/>
            <a:r>
              <a:rPr lang="en-US" sz="4400" b="1" dirty="0">
                <a:solidFill>
                  <a:schemeClr val="tx1">
                    <a:lumMod val="95000"/>
                    <a:lumOff val="5000"/>
                  </a:schemeClr>
                </a:solidFill>
                <a:latin typeface="Times New Roman" panose="02020603050405020304" charset="0"/>
                <a:cs typeface="Times New Roman" panose="02020603050405020304" charset="0"/>
              </a:rPr>
              <a:t>T</a:t>
            </a:r>
            <a:r>
              <a:rPr lang="en-US" sz="4400" b="1" dirty="0" smtClean="0">
                <a:solidFill>
                  <a:schemeClr val="tx1">
                    <a:lumMod val="95000"/>
                    <a:lumOff val="5000"/>
                  </a:schemeClr>
                </a:solidFill>
                <a:latin typeface="Times New Roman" panose="02020603050405020304" charset="0"/>
                <a:cs typeface="Times New Roman" panose="02020603050405020304" charset="0"/>
              </a:rPr>
              <a:t>ools </a:t>
            </a:r>
            <a:r>
              <a:rPr lang="en-US" sz="4400" b="1" dirty="0">
                <a:solidFill>
                  <a:schemeClr val="tx1">
                    <a:lumMod val="95000"/>
                    <a:lumOff val="5000"/>
                  </a:schemeClr>
                </a:solidFill>
                <a:latin typeface="Times New Roman" panose="02020603050405020304" charset="0"/>
                <a:cs typeface="Times New Roman" panose="02020603050405020304" charset="0"/>
              </a:rPr>
              <a:t>for Requirements Gathering</a:t>
            </a:r>
          </a:p>
        </p:txBody>
      </p:sp>
      <p:sp>
        <p:nvSpPr>
          <p:cNvPr id="3" name="Content Placeholder 2"/>
          <p:cNvSpPr>
            <a:spLocks noGrp="1"/>
          </p:cNvSpPr>
          <p:nvPr>
            <p:ph sz="half" idx="1"/>
          </p:nvPr>
        </p:nvSpPr>
        <p:spPr>
          <a:xfrm>
            <a:off x="160655" y="1174750"/>
            <a:ext cx="3919855" cy="5386705"/>
          </a:xfrm>
        </p:spPr>
        <p:txBody>
          <a:bodyPr/>
          <a:lstStyle/>
          <a:p>
            <a:r>
              <a:rPr lang="en-US" dirty="0"/>
              <a:t>use case diagram </a:t>
            </a:r>
          </a:p>
          <a:p>
            <a:r>
              <a:rPr lang="en-US" dirty="0"/>
              <a:t>user stories</a:t>
            </a:r>
          </a:p>
          <a:p>
            <a:endParaRPr lang="en-US" dirty="0"/>
          </a:p>
          <a:p>
            <a:endParaRPr lang="en-US" dirty="0"/>
          </a:p>
          <a:p>
            <a:endParaRPr lang="en-US"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181382734"/>
              </p:ext>
            </p:extLst>
          </p:nvPr>
        </p:nvGraphicFramePr>
        <p:xfrm>
          <a:off x="889626" y="2781837"/>
          <a:ext cx="3540706" cy="3265921"/>
        </p:xfrm>
        <a:graphic>
          <a:graphicData uri="http://schemas.openxmlformats.org/presentationml/2006/ole">
            <mc:AlternateContent xmlns:mc="http://schemas.openxmlformats.org/markup-compatibility/2006">
              <mc:Choice xmlns:v="urn:schemas-microsoft-com:vml" Requires="v">
                <p:oleObj spid="_x0000_s3344" r:id="rId3" imgW="2952750" imgH="2352675" progId="Paint.Picture">
                  <p:embed/>
                </p:oleObj>
              </mc:Choice>
              <mc:Fallback>
                <p:oleObj r:id="rId3" imgW="2952750" imgH="2352675" progId="Paint.Picture">
                  <p:embed/>
                  <p:pic>
                    <p:nvPicPr>
                      <p:cNvPr id="0" name="Picture 4"/>
                      <p:cNvPicPr/>
                      <p:nvPr/>
                    </p:nvPicPr>
                    <p:blipFill>
                      <a:blip r:embed="rId4"/>
                      <a:stretch>
                        <a:fillRect/>
                      </a:stretch>
                    </p:blipFill>
                    <p:spPr>
                      <a:xfrm>
                        <a:off x="889626" y="2781837"/>
                        <a:ext cx="3540706" cy="3265921"/>
                      </a:xfrm>
                      <a:prstGeom prst="rect">
                        <a:avLst/>
                      </a:prstGeom>
                    </p:spPr>
                  </p:pic>
                </p:oleObj>
              </mc:Fallback>
            </mc:AlternateContent>
          </a:graphicData>
        </a:graphic>
      </p:graphicFrame>
      <p:graphicFrame>
        <p:nvGraphicFramePr>
          <p:cNvPr id="8" name="Object 7"/>
          <p:cNvGraphicFramePr/>
          <p:nvPr>
            <p:extLst>
              <p:ext uri="{D42A27DB-BD31-4B8C-83A1-F6EECF244321}">
                <p14:modId xmlns:p14="http://schemas.microsoft.com/office/powerpoint/2010/main" val="2288849765"/>
              </p:ext>
            </p:extLst>
          </p:nvPr>
        </p:nvGraphicFramePr>
        <p:xfrm>
          <a:off x="6842974" y="2682025"/>
          <a:ext cx="4363085" cy="3088640"/>
        </p:xfrm>
        <a:graphic>
          <a:graphicData uri="http://schemas.openxmlformats.org/presentationml/2006/ole">
            <mc:AlternateContent xmlns:mc="http://schemas.openxmlformats.org/markup-compatibility/2006">
              <mc:Choice xmlns:v="urn:schemas-microsoft-com:vml" Requires="v">
                <p:oleObj spid="_x0000_s3345" r:id="rId5" imgW="3810000" imgH="3086100" progId="Paint.Picture">
                  <p:embed/>
                </p:oleObj>
              </mc:Choice>
              <mc:Fallback>
                <p:oleObj r:id="rId5" imgW="3810000" imgH="3086100" progId="Paint.Picture">
                  <p:embed/>
                  <p:pic>
                    <p:nvPicPr>
                      <p:cNvPr id="0" name="Picture 8"/>
                      <p:cNvPicPr/>
                      <p:nvPr/>
                    </p:nvPicPr>
                    <p:blipFill>
                      <a:blip r:embed="rId6"/>
                      <a:stretch>
                        <a:fillRect/>
                      </a:stretch>
                    </p:blipFill>
                    <p:spPr>
                      <a:xfrm>
                        <a:off x="6842974" y="2682025"/>
                        <a:ext cx="4363085" cy="3088640"/>
                      </a:xfrm>
                      <a:prstGeom prst="rect">
                        <a:avLst/>
                      </a:prstGeom>
                    </p:spPr>
                  </p:pic>
                </p:oleObj>
              </mc:Fallback>
            </mc:AlternateContent>
          </a:graphicData>
        </a:graphic>
      </p:graphicFrame>
      <p:sp>
        <p:nvSpPr>
          <p:cNvPr id="5" name="Rectangle 4"/>
          <p:cNvSpPr/>
          <p:nvPr/>
        </p:nvSpPr>
        <p:spPr>
          <a:xfrm>
            <a:off x="7494934" y="1916549"/>
            <a:ext cx="1941557" cy="369332"/>
          </a:xfrm>
          <a:prstGeom prst="rect">
            <a:avLst/>
          </a:prstGeom>
        </p:spPr>
        <p:txBody>
          <a:bodyPr wrap="none">
            <a:spAutoFit/>
          </a:bodyPr>
          <a:lstStyle/>
          <a:p>
            <a:r>
              <a:rPr lang="en-US" dirty="0"/>
              <a:t>context diagrams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p:nvPr>
            <p:extLst>
              <p:ext uri="{D42A27DB-BD31-4B8C-83A1-F6EECF244321}">
                <p14:modId xmlns:p14="http://schemas.microsoft.com/office/powerpoint/2010/main" val="1040705429"/>
              </p:ext>
            </p:extLst>
          </p:nvPr>
        </p:nvGraphicFramePr>
        <p:xfrm>
          <a:off x="605307" y="1764405"/>
          <a:ext cx="10290220" cy="4893971"/>
        </p:xfrm>
        <a:graphic>
          <a:graphicData uri="http://schemas.openxmlformats.org/presentationml/2006/ole">
            <mc:AlternateContent xmlns:mc="http://schemas.openxmlformats.org/markup-compatibility/2006">
              <mc:Choice xmlns:v="urn:schemas-microsoft-com:vml" Requires="v">
                <p:oleObj spid="_x0000_s4121" name="Bitmap Image" r:id="rId3" imgW="5648325" imgH="4267200" progId="Paint.Picture">
                  <p:embed/>
                </p:oleObj>
              </mc:Choice>
              <mc:Fallback>
                <p:oleObj name="Bitmap Image" r:id="rId3" imgW="5648325" imgH="4267200" progId="Paint.Picture">
                  <p:embed/>
                  <p:pic>
                    <p:nvPicPr>
                      <p:cNvPr id="6" name="Object 5"/>
                      <p:cNvPicPr/>
                      <p:nvPr/>
                    </p:nvPicPr>
                    <p:blipFill>
                      <a:blip r:embed="rId4"/>
                      <a:stretch>
                        <a:fillRect/>
                      </a:stretch>
                    </p:blipFill>
                    <p:spPr>
                      <a:xfrm>
                        <a:off x="605307" y="1764405"/>
                        <a:ext cx="10290220" cy="4893971"/>
                      </a:xfrm>
                      <a:prstGeom prst="rect">
                        <a:avLst/>
                      </a:prstGeom>
                    </p:spPr>
                  </p:pic>
                </p:oleObj>
              </mc:Fallback>
            </mc:AlternateContent>
          </a:graphicData>
        </a:graphic>
      </p:graphicFrame>
      <p:sp>
        <p:nvSpPr>
          <p:cNvPr id="3" name="Rectangle 2"/>
          <p:cNvSpPr/>
          <p:nvPr/>
        </p:nvSpPr>
        <p:spPr>
          <a:xfrm>
            <a:off x="859468" y="1067804"/>
            <a:ext cx="3621504" cy="369332"/>
          </a:xfrm>
          <a:prstGeom prst="rect">
            <a:avLst/>
          </a:prstGeom>
        </p:spPr>
        <p:txBody>
          <a:bodyPr wrap="none">
            <a:spAutoFit/>
          </a:bodyPr>
          <a:lstStyle/>
          <a:p>
            <a:r>
              <a:rPr lang="en-US" dirty="0"/>
              <a:t>functional decomposition diagram</a:t>
            </a:r>
          </a:p>
        </p:txBody>
      </p:sp>
    </p:spTree>
    <p:extLst>
      <p:ext uri="{BB962C8B-B14F-4D97-AF65-F5344CB8AC3E}">
        <p14:creationId xmlns:p14="http://schemas.microsoft.com/office/powerpoint/2010/main" val="337870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132" y="190500"/>
            <a:ext cx="9895268" cy="582613"/>
          </a:xfrm>
        </p:spPr>
        <p:txBody>
          <a:bodyPr/>
          <a:lstStyle/>
          <a:p>
            <a:pPr algn="l"/>
            <a:r>
              <a:rPr lang="en-US" dirty="0" smtClean="0">
                <a:solidFill>
                  <a:schemeClr val="tx1"/>
                </a:solidFill>
              </a:rPr>
              <a:t>Project failure and ways to mitigate errors </a:t>
            </a:r>
            <a:endParaRPr lang="en-US" dirty="0">
              <a:solidFill>
                <a:schemeClr val="tx1"/>
              </a:solidFill>
            </a:endParaRPr>
          </a:p>
        </p:txBody>
      </p:sp>
      <p:sp>
        <p:nvSpPr>
          <p:cNvPr id="3" name="Content Placeholder 2"/>
          <p:cNvSpPr>
            <a:spLocks noGrp="1"/>
          </p:cNvSpPr>
          <p:nvPr>
            <p:ph idx="1"/>
          </p:nvPr>
        </p:nvSpPr>
        <p:spPr/>
        <p:txBody>
          <a:bodyPr/>
          <a:lstStyle/>
          <a:p>
            <a:pPr algn="just"/>
            <a:r>
              <a:rPr lang="en-US" sz="3600" dirty="0">
                <a:latin typeface="Times New Roman" panose="02020603050405020304" charset="0"/>
                <a:cs typeface="Times New Roman" panose="02020603050405020304" charset="0"/>
              </a:rPr>
              <a:t>There’s a common refrain that gets uttered at the end of unsuccessful projects: </a:t>
            </a:r>
            <a:r>
              <a:rPr lang="en-US" sz="3600" i="1" dirty="0">
                <a:latin typeface="Times New Roman" panose="02020603050405020304" charset="0"/>
                <a:cs typeface="Times New Roman" panose="02020603050405020304" charset="0"/>
              </a:rPr>
              <a:t>“The requirements weren’t clear.”</a:t>
            </a:r>
          </a:p>
          <a:p>
            <a:pPr algn="just"/>
            <a:r>
              <a:rPr lang="en-US" sz="3600" dirty="0">
                <a:latin typeface="Times New Roman" panose="02020603050405020304" charset="0"/>
                <a:cs typeface="Times New Roman" panose="02020603050405020304" charset="0"/>
              </a:rPr>
              <a:t> Fingers start pointing, blame gets thrown around, and no one ends up happy. </a:t>
            </a:r>
          </a:p>
          <a:p>
            <a:r>
              <a:rPr lang="en-US" sz="3600" dirty="0">
                <a:latin typeface="Times New Roman" panose="02020603050405020304" charset="0"/>
                <a:cs typeface="Times New Roman" panose="02020603050405020304" charset="0"/>
              </a:rPr>
              <a:t>Thankfully, there’s a simple way to alleviate that problem, and it’s as obvious as it is challenging: </a:t>
            </a:r>
            <a:r>
              <a:rPr lang="en-US" sz="3600" b="1" dirty="0">
                <a:latin typeface="Times New Roman" panose="02020603050405020304" charset="0"/>
                <a:cs typeface="Times New Roman" panose="02020603050405020304" charset="0"/>
              </a:rPr>
              <a:t>requirements </a:t>
            </a:r>
            <a:r>
              <a:rPr lang="en-US" sz="3600" b="1" dirty="0" smtClean="0">
                <a:latin typeface="Times New Roman" panose="02020603050405020304" charset="0"/>
                <a:cs typeface="Times New Roman" panose="02020603050405020304" charset="0"/>
              </a:rPr>
              <a:t>engineering.</a:t>
            </a:r>
            <a:r>
              <a:rPr lang="en-US" sz="3600" dirty="0" smtClean="0">
                <a:latin typeface="Times New Roman" panose="02020603050405020304" charset="0"/>
                <a:cs typeface="Times New Roman" panose="02020603050405020304" charset="0"/>
              </a:rPr>
              <a:t> </a:t>
            </a:r>
            <a:endParaRPr lang="en-US" sz="36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180" y="190500"/>
            <a:ext cx="9761220" cy="582930"/>
          </a:xfrm>
        </p:spPr>
        <p:txBody>
          <a:bodyPr/>
          <a:lstStyle/>
          <a:p>
            <a:pPr algn="l"/>
            <a:r>
              <a:rPr lang="en-US" sz="3200" b="1" dirty="0" smtClean="0">
                <a:solidFill>
                  <a:schemeClr val="tx1">
                    <a:lumMod val="95000"/>
                    <a:lumOff val="5000"/>
                  </a:schemeClr>
                </a:solidFill>
                <a:latin typeface="Times New Roman" panose="02020603050405020304" charset="0"/>
                <a:cs typeface="Times New Roman" panose="02020603050405020304" charset="0"/>
              </a:rPr>
              <a:t>Example- Software Requirements For a Project.</a:t>
            </a:r>
            <a:endParaRPr lang="en-US"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4750"/>
            <a:ext cx="11271885" cy="4953000"/>
          </a:xfrm>
        </p:spPr>
        <p:txBody>
          <a:bodyPr/>
          <a:lstStyle/>
          <a:p>
            <a:pPr algn="just"/>
            <a:r>
              <a:rPr lang="en-US" sz="3600" dirty="0">
                <a:latin typeface="Times New Roman" panose="02020603050405020304" charset="0"/>
                <a:cs typeface="Times New Roman" panose="02020603050405020304" charset="0"/>
              </a:rPr>
              <a:t>The software requirements are </a:t>
            </a:r>
            <a:r>
              <a:rPr lang="en-US" sz="3600" b="1" dirty="0">
                <a:latin typeface="Times New Roman" panose="02020603050405020304" charset="0"/>
                <a:cs typeface="Times New Roman" panose="02020603050405020304" charset="0"/>
              </a:rPr>
              <a:t>description of features and functionalities of the target system.</a:t>
            </a:r>
            <a:r>
              <a:rPr lang="en-US" sz="3600" dirty="0">
                <a:latin typeface="Times New Roman" panose="02020603050405020304" charset="0"/>
                <a:cs typeface="Times New Roman" panose="02020603050405020304" charset="0"/>
              </a:rPr>
              <a:t> Requirements convey the </a:t>
            </a:r>
            <a:r>
              <a:rPr lang="en-US" sz="3600" b="1" dirty="0">
                <a:latin typeface="Times New Roman" panose="02020603050405020304" charset="0"/>
                <a:cs typeface="Times New Roman" panose="02020603050405020304" charset="0"/>
              </a:rPr>
              <a:t>expectations of users</a:t>
            </a:r>
            <a:r>
              <a:rPr lang="en-US" sz="3600" dirty="0">
                <a:latin typeface="Times New Roman" panose="02020603050405020304" charset="0"/>
                <a:cs typeface="Times New Roman" panose="02020603050405020304" charset="0"/>
              </a:rPr>
              <a:t> from the software product. </a:t>
            </a:r>
          </a:p>
          <a:p>
            <a:pPr algn="just"/>
            <a:r>
              <a:rPr lang="en-US" sz="3600" dirty="0">
                <a:latin typeface="Times New Roman" panose="02020603050405020304" charset="0"/>
                <a:cs typeface="Times New Roman" panose="02020603050405020304" charset="0"/>
              </a:rPr>
              <a:t>The requirements can be obvious or hidden, known or unknown, expected or unexpected from client’s point of view</a:t>
            </a:r>
            <a:r>
              <a:rPr lang="en-US" sz="3600" dirty="0" smtClean="0">
                <a:latin typeface="Times New Roman" panose="02020603050405020304" charset="0"/>
                <a:cs typeface="Times New Roman" panose="02020603050405020304" charset="0"/>
              </a:rPr>
              <a:t>.</a:t>
            </a:r>
          </a:p>
          <a:p>
            <a:pPr marL="0" indent="0" algn="just">
              <a:buNone/>
            </a:pPr>
            <a:r>
              <a:rPr lang="en-US" sz="3600" dirty="0" smtClean="0">
                <a:latin typeface="Times New Roman" panose="02020603050405020304" charset="0"/>
                <a:cs typeface="Times New Roman" panose="02020603050405020304" charset="0"/>
              </a:rPr>
              <a:t>As a producer, you need to know what is unsaid even. </a:t>
            </a:r>
            <a:endParaRPr lang="en-US" sz="36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645" y="190500"/>
            <a:ext cx="9850755" cy="582930"/>
          </a:xfrm>
        </p:spPr>
        <p:txBody>
          <a:bodyPr/>
          <a:lstStyle/>
          <a:p>
            <a:pPr algn="l"/>
            <a:r>
              <a:rPr lang="en-US" sz="4400" b="1" dirty="0">
                <a:solidFill>
                  <a:schemeClr val="tx1">
                    <a:lumMod val="95000"/>
                    <a:lumOff val="5000"/>
                  </a:schemeClr>
                </a:solidFill>
                <a:latin typeface="Times New Roman" panose="02020603050405020304" charset="0"/>
                <a:cs typeface="Times New Roman" panose="02020603050405020304" charset="0"/>
              </a:rPr>
              <a:t>Requirement </a:t>
            </a:r>
            <a:r>
              <a:rPr lang="en-US" sz="4400" b="1" dirty="0" smtClean="0">
                <a:solidFill>
                  <a:schemeClr val="tx1">
                    <a:lumMod val="95000"/>
                    <a:lumOff val="5000"/>
                  </a:schemeClr>
                </a:solidFill>
                <a:latin typeface="Times New Roman" panose="02020603050405020304" charset="0"/>
                <a:cs typeface="Times New Roman" panose="02020603050405020304" charset="0"/>
              </a:rPr>
              <a:t>Engineering</a:t>
            </a:r>
            <a:endParaRPr lang="en-US" sz="4400" b="1" dirty="0">
              <a:solidFill>
                <a:schemeClr val="tx1">
                  <a:lumMod val="95000"/>
                  <a:lumOff val="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r>
              <a:rPr lang="en-US" sz="3600" dirty="0" smtClean="0">
                <a:latin typeface="Times New Roman" panose="02020603050405020304" charset="0"/>
                <a:cs typeface="Times New Roman" panose="02020603050405020304" charset="0"/>
              </a:rPr>
              <a:t>It is the </a:t>
            </a:r>
            <a:r>
              <a:rPr lang="en-US" sz="3600" dirty="0">
                <a:latin typeface="Times New Roman" panose="02020603050405020304" charset="0"/>
                <a:cs typeface="Times New Roman" panose="02020603050405020304" charset="0"/>
              </a:rPr>
              <a:t>process to gather the software </a:t>
            </a:r>
            <a:r>
              <a:rPr lang="en-US" sz="3600" b="1" dirty="0">
                <a:latin typeface="Times New Roman" panose="02020603050405020304" charset="0"/>
                <a:cs typeface="Times New Roman" panose="02020603050405020304" charset="0"/>
              </a:rPr>
              <a:t>requirements </a:t>
            </a:r>
            <a:r>
              <a:rPr lang="en-US" sz="3600" dirty="0">
                <a:latin typeface="Times New Roman" panose="02020603050405020304" charset="0"/>
                <a:cs typeface="Times New Roman" panose="02020603050405020304" charset="0"/>
              </a:rPr>
              <a:t>from client, </a:t>
            </a:r>
            <a:r>
              <a:rPr lang="en-US" sz="3600" b="1" dirty="0">
                <a:latin typeface="Times New Roman" panose="02020603050405020304" charset="0"/>
                <a:cs typeface="Times New Roman" panose="02020603050405020304" charset="0"/>
              </a:rPr>
              <a:t>analyze</a:t>
            </a:r>
            <a:r>
              <a:rPr lang="en-US" sz="3600" dirty="0">
                <a:latin typeface="Times New Roman" panose="02020603050405020304" charset="0"/>
                <a:cs typeface="Times New Roman" panose="02020603050405020304" charset="0"/>
              </a:rPr>
              <a:t> and </a:t>
            </a:r>
            <a:r>
              <a:rPr lang="en-US" sz="3600" b="1" dirty="0">
                <a:latin typeface="Times New Roman" panose="02020603050405020304" charset="0"/>
                <a:cs typeface="Times New Roman" panose="02020603050405020304" charset="0"/>
              </a:rPr>
              <a:t>document</a:t>
            </a:r>
            <a:r>
              <a:rPr lang="en-US" sz="3600" dirty="0">
                <a:latin typeface="Times New Roman" panose="02020603050405020304" charset="0"/>
                <a:cs typeface="Times New Roman" panose="02020603050405020304" charset="0"/>
              </a:rPr>
              <a:t> them is known as requirement engineering.</a:t>
            </a:r>
          </a:p>
          <a:p>
            <a:pPr algn="just"/>
            <a:endParaRPr lang="en-US" sz="3600" dirty="0">
              <a:latin typeface="Times New Roman" panose="02020603050405020304" charset="0"/>
              <a:cs typeface="Times New Roman" panose="02020603050405020304" charset="0"/>
            </a:endParaRPr>
          </a:p>
          <a:p>
            <a:pPr algn="just"/>
            <a:r>
              <a:rPr lang="en-US" sz="3600" dirty="0">
                <a:latin typeface="Times New Roman" panose="02020603050405020304" charset="0"/>
                <a:cs typeface="Times New Roman" panose="02020603050405020304" charset="0"/>
              </a:rPr>
              <a:t>The </a:t>
            </a:r>
            <a:r>
              <a:rPr lang="en-US" sz="3600" dirty="0" smtClean="0">
                <a:latin typeface="Times New Roman" panose="02020603050405020304" charset="0"/>
                <a:cs typeface="Times New Roman" panose="02020603050405020304" charset="0"/>
              </a:rPr>
              <a:t>goal </a:t>
            </a:r>
            <a:r>
              <a:rPr lang="en-US" sz="3600" dirty="0">
                <a:latin typeface="Times New Roman" panose="02020603050405020304" charset="0"/>
                <a:cs typeface="Times New Roman" panose="02020603050405020304" charset="0"/>
              </a:rPr>
              <a:t>is to develop and maintain sophisticated and descriptive ‘</a:t>
            </a:r>
            <a:r>
              <a:rPr lang="en-US" sz="3600" b="1" dirty="0">
                <a:latin typeface="Times New Roman" panose="02020603050405020304" charset="0"/>
                <a:cs typeface="Times New Roman" panose="02020603050405020304" charset="0"/>
              </a:rPr>
              <a:t>System Requirements Specification’ document.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490" y="190500"/>
            <a:ext cx="9820910"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Requirement Engineering Process</a:t>
            </a:r>
          </a:p>
        </p:txBody>
      </p:sp>
      <p:sp>
        <p:nvSpPr>
          <p:cNvPr id="3" name="Content Placeholder 2"/>
          <p:cNvSpPr>
            <a:spLocks noGrp="1"/>
          </p:cNvSpPr>
          <p:nvPr>
            <p:ph idx="1"/>
          </p:nvPr>
        </p:nvSpPr>
        <p:spPr/>
        <p:txBody>
          <a:bodyPr/>
          <a:lstStyle/>
          <a:p>
            <a:pPr algn="just"/>
            <a:r>
              <a:rPr lang="en-US" sz="3600" dirty="0">
                <a:latin typeface="Times New Roman" panose="02020603050405020304" charset="0"/>
                <a:cs typeface="Times New Roman" panose="02020603050405020304" charset="0"/>
              </a:rPr>
              <a:t>It is a four step process, which includes :</a:t>
            </a:r>
          </a:p>
          <a:p>
            <a:pPr algn="just"/>
            <a:endParaRPr lang="en-US" sz="3600" dirty="0">
              <a:latin typeface="Times New Roman" panose="02020603050405020304" charset="0"/>
              <a:cs typeface="Times New Roman" panose="02020603050405020304" charset="0"/>
            </a:endParaRPr>
          </a:p>
          <a:p>
            <a:pPr marL="742950" indent="-742950" algn="just">
              <a:buAutoNum type="arabicPeriod"/>
            </a:pPr>
            <a:r>
              <a:rPr lang="en-US" sz="3600" dirty="0">
                <a:latin typeface="Times New Roman" panose="02020603050405020304" charset="0"/>
                <a:cs typeface="Times New Roman" panose="02020603050405020304" charset="0"/>
              </a:rPr>
              <a:t>Feasibility Study</a:t>
            </a:r>
          </a:p>
          <a:p>
            <a:pPr marL="742950" indent="-742950" algn="just">
              <a:buAutoNum type="arabicPeriod"/>
            </a:pPr>
            <a:r>
              <a:rPr lang="en-US" sz="3600" dirty="0">
                <a:latin typeface="Times New Roman" panose="02020603050405020304" charset="0"/>
                <a:cs typeface="Times New Roman" panose="02020603050405020304" charset="0"/>
              </a:rPr>
              <a:t>Requirement Gathering</a:t>
            </a:r>
          </a:p>
          <a:p>
            <a:pPr marL="742950" indent="-742950" algn="just">
              <a:buAutoNum type="arabicPeriod"/>
            </a:pPr>
            <a:r>
              <a:rPr lang="en-US" sz="3600" dirty="0">
                <a:latin typeface="Times New Roman" panose="02020603050405020304" charset="0"/>
                <a:cs typeface="Times New Roman" panose="02020603050405020304" charset="0"/>
              </a:rPr>
              <a:t>Software Requirement Specification</a:t>
            </a:r>
          </a:p>
          <a:p>
            <a:pPr marL="742950" indent="-742950" algn="just">
              <a:buAutoNum type="arabicPeriod"/>
            </a:pPr>
            <a:r>
              <a:rPr lang="en-US" sz="3600" dirty="0">
                <a:latin typeface="Times New Roman" panose="02020603050405020304" charset="0"/>
                <a:cs typeface="Times New Roman" panose="02020603050405020304" charset="0"/>
              </a:rPr>
              <a:t>Software Requirement Validation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250" y="190500"/>
            <a:ext cx="9836150" cy="582930"/>
          </a:xfrm>
        </p:spPr>
        <p:txBody>
          <a:bodyPr/>
          <a:lstStyle/>
          <a:p>
            <a:pPr algn="l"/>
            <a:r>
              <a:rPr lang="en-US" sz="4400" b="1">
                <a:solidFill>
                  <a:schemeClr val="tx1">
                    <a:lumMod val="95000"/>
                    <a:lumOff val="5000"/>
                  </a:schemeClr>
                </a:solidFill>
                <a:latin typeface="Times New Roman" panose="02020603050405020304" charset="0"/>
                <a:cs typeface="Times New Roman" panose="02020603050405020304" charset="0"/>
              </a:rPr>
              <a:t>1. Feasibility study</a:t>
            </a:r>
          </a:p>
        </p:txBody>
      </p:sp>
      <p:sp>
        <p:nvSpPr>
          <p:cNvPr id="3" name="Content Placeholder 2"/>
          <p:cNvSpPr>
            <a:spLocks noGrp="1"/>
          </p:cNvSpPr>
          <p:nvPr>
            <p:ph idx="1"/>
          </p:nvPr>
        </p:nvSpPr>
        <p:spPr/>
        <p:txBody>
          <a:bodyPr/>
          <a:lstStyle/>
          <a:p>
            <a:pPr algn="just"/>
            <a:r>
              <a:rPr lang="en-US" sz="3600">
                <a:latin typeface="Times New Roman" panose="02020603050405020304" charset="0"/>
                <a:cs typeface="Times New Roman" panose="02020603050405020304" charset="0"/>
              </a:rPr>
              <a:t>When the client approaches the organization for getting the desired product developed, it comes up with rough idea about what all functions the software must perform and which all features are expected from the software.</a:t>
            </a:r>
          </a:p>
          <a:p>
            <a:pPr algn="just"/>
            <a:endParaRPr lang="en-US" sz="3600">
              <a:latin typeface="Times New Roman" panose="02020603050405020304" charset="0"/>
              <a:cs typeface="Times New Roman" panose="02020603050405020304" charset="0"/>
            </a:endParaRPr>
          </a:p>
          <a:p>
            <a:pPr algn="just"/>
            <a:r>
              <a:rPr lang="en-US" sz="3600">
                <a:latin typeface="Times New Roman" panose="02020603050405020304" charset="0"/>
                <a:cs typeface="Times New Roman" panose="02020603050405020304" charset="0"/>
              </a:rPr>
              <a:t>Referencing to this information, the analysts does a detailed study about whether the desired system and its functionality are feasible to develop.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2547</Words>
  <Application>Microsoft Office PowerPoint</Application>
  <PresentationFormat>Widescreen</PresentationFormat>
  <Paragraphs>258</Paragraphs>
  <Slides>47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SimSun</vt:lpstr>
      <vt:lpstr>Arial</vt:lpstr>
      <vt:lpstr>StoneSerif</vt:lpstr>
      <vt:lpstr>Symbol</vt:lpstr>
      <vt:lpstr>Tahoma</vt:lpstr>
      <vt:lpstr>Times New Roman</vt:lpstr>
      <vt:lpstr>Wingdings</vt:lpstr>
      <vt:lpstr>Communications and Dialogues</vt:lpstr>
      <vt:lpstr>Bitmap Image</vt:lpstr>
      <vt:lpstr>Interview Skills</vt:lpstr>
      <vt:lpstr>Task </vt:lpstr>
      <vt:lpstr>TASK. Observe and Guess. Client expectations are not met</vt:lpstr>
      <vt:lpstr>LET US SEE AN I.T. RELATED SITUATION TO KNOW WHAT A CLIENT WANTS AND HOW A PRODUCER ACERTAIN THE REQUIREMENTS.</vt:lpstr>
      <vt:lpstr>Project failure and ways to mitigate errors </vt:lpstr>
      <vt:lpstr>Example- Software Requirements For a Project.</vt:lpstr>
      <vt:lpstr>Requirement Engineering</vt:lpstr>
      <vt:lpstr>Requirement Engineering Process</vt:lpstr>
      <vt:lpstr>1. Feasibility study</vt:lpstr>
      <vt:lpstr>2.Requirement Gathering</vt:lpstr>
      <vt:lpstr>Requirement Gathering</vt:lpstr>
      <vt:lpstr>3. Software Requirement Specification</vt:lpstr>
      <vt:lpstr>PowerPoint Presentation</vt:lpstr>
      <vt:lpstr>4. Software Requirement Validation, elicitation &amp; specification</vt:lpstr>
      <vt:lpstr>Ways to Discover Requirements</vt:lpstr>
      <vt:lpstr>Interviews</vt:lpstr>
      <vt:lpstr>Kinds- 1. Structured Interviews</vt:lpstr>
      <vt:lpstr>Structured Interviewing Techniques</vt:lpstr>
      <vt:lpstr>Structured Interviewing Considerations</vt:lpstr>
      <vt:lpstr>Structured Interviews</vt:lpstr>
      <vt:lpstr>Kinds- 2. Unstructured Interviews</vt:lpstr>
      <vt:lpstr>Kinds of Interviews...continued</vt:lpstr>
      <vt:lpstr>Why interview a client?</vt:lpstr>
      <vt:lpstr>Conducting Interviews</vt:lpstr>
      <vt:lpstr>How to Conduct Client Interview</vt:lpstr>
      <vt:lpstr>Conducting Interviews</vt:lpstr>
      <vt:lpstr>Conducting Interviews</vt:lpstr>
      <vt:lpstr>Conducting Interviews</vt:lpstr>
      <vt:lpstr>Questioning Techniques</vt:lpstr>
      <vt:lpstr>1.Closed Questions:</vt:lpstr>
      <vt:lpstr>2. Open Questions</vt:lpstr>
      <vt:lpstr>Open Questions</vt:lpstr>
      <vt:lpstr>3. Funnel Questions</vt:lpstr>
      <vt:lpstr>Funnel Questions</vt:lpstr>
      <vt:lpstr>Funnel Questions</vt:lpstr>
      <vt:lpstr>4. Leading Questions</vt:lpstr>
      <vt:lpstr>Leading Questions</vt:lpstr>
      <vt:lpstr>5. Probes</vt:lpstr>
      <vt:lpstr> </vt:lpstr>
      <vt:lpstr>Questions to avoid in interviews </vt:lpstr>
      <vt:lpstr>TIPS</vt:lpstr>
      <vt:lpstr>TIPS</vt:lpstr>
      <vt:lpstr>TIPS</vt:lpstr>
      <vt:lpstr>TIPS</vt:lpstr>
      <vt:lpstr>TIPS</vt:lpstr>
      <vt:lpstr>Tools for Requirements Gathering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Skills</dc:title>
  <dc:creator/>
  <cp:lastModifiedBy>Javed Iqbal</cp:lastModifiedBy>
  <cp:revision>108</cp:revision>
  <dcterms:created xsi:type="dcterms:W3CDTF">2020-04-18T08:56:27Z</dcterms:created>
  <dcterms:modified xsi:type="dcterms:W3CDTF">2020-04-21T10:56:13Z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