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2"/>
  </p:notesMasterIdLst>
  <p:sldIdLst>
    <p:sldId id="256" r:id="rId3"/>
    <p:sldId id="384" r:id="rId4"/>
    <p:sldId id="385" r:id="rId5"/>
    <p:sldId id="427" r:id="rId6"/>
    <p:sldId id="440" r:id="rId7"/>
    <p:sldId id="390" r:id="rId8"/>
    <p:sldId id="392" r:id="rId9"/>
    <p:sldId id="438" r:id="rId10"/>
    <p:sldId id="439" r:id="rId11"/>
    <p:sldId id="441" r:id="rId12"/>
    <p:sldId id="442" r:id="rId13"/>
    <p:sldId id="443" r:id="rId14"/>
    <p:sldId id="444" r:id="rId15"/>
    <p:sldId id="445" r:id="rId16"/>
    <p:sldId id="447" r:id="rId17"/>
    <p:sldId id="453" r:id="rId18"/>
    <p:sldId id="393" r:id="rId19"/>
    <p:sldId id="454" r:id="rId20"/>
    <p:sldId id="455" r:id="rId21"/>
    <p:sldId id="398" r:id="rId22"/>
    <p:sldId id="399" r:id="rId23"/>
    <p:sldId id="459" r:id="rId24"/>
    <p:sldId id="400" r:id="rId25"/>
    <p:sldId id="456" r:id="rId26"/>
    <p:sldId id="457" r:id="rId27"/>
    <p:sldId id="458" r:id="rId28"/>
    <p:sldId id="460" r:id="rId29"/>
    <p:sldId id="463" r:id="rId30"/>
    <p:sldId id="461" r:id="rId31"/>
    <p:sldId id="462" r:id="rId32"/>
    <p:sldId id="446" r:id="rId33"/>
    <p:sldId id="401" r:id="rId34"/>
    <p:sldId id="432" r:id="rId35"/>
    <p:sldId id="402" r:id="rId36"/>
    <p:sldId id="397" r:id="rId37"/>
    <p:sldId id="449" r:id="rId38"/>
    <p:sldId id="450" r:id="rId39"/>
    <p:sldId id="451" r:id="rId40"/>
    <p:sldId id="452" r:id="rId41"/>
  </p:sldIdLst>
  <p:sldSz cx="12192000" cy="6858000"/>
  <p:notesSz cx="6858000" cy="9144000"/>
  <p:custDataLst>
    <p:tags r:id="rId43"/>
  </p:custDataLst>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12F115-2FCC-49EE-8759-A71F26F5819E}">
          <p14:sldIdLst>
            <p14:sldId id="256"/>
            <p14:sldId id="384"/>
            <p14:sldId id="385"/>
            <p14:sldId id="427"/>
            <p14:sldId id="440"/>
            <p14:sldId id="390"/>
            <p14:sldId id="392"/>
            <p14:sldId id="438"/>
            <p14:sldId id="439"/>
            <p14:sldId id="441"/>
            <p14:sldId id="442"/>
            <p14:sldId id="443"/>
            <p14:sldId id="444"/>
            <p14:sldId id="445"/>
            <p14:sldId id="447"/>
            <p14:sldId id="453"/>
            <p14:sldId id="393"/>
            <p14:sldId id="454"/>
            <p14:sldId id="455"/>
            <p14:sldId id="398"/>
            <p14:sldId id="399"/>
            <p14:sldId id="459"/>
            <p14:sldId id="400"/>
            <p14:sldId id="456"/>
            <p14:sldId id="457"/>
            <p14:sldId id="458"/>
            <p14:sldId id="460"/>
            <p14:sldId id="463"/>
            <p14:sldId id="461"/>
            <p14:sldId id="462"/>
            <p14:sldId id="446"/>
            <p14:sldId id="401"/>
            <p14:sldId id="432"/>
            <p14:sldId id="402"/>
            <p14:sldId id="397"/>
            <p14:sldId id="449"/>
            <p14:sldId id="450"/>
            <p14:sldId id="451"/>
            <p14:sldId id="452"/>
          </p14:sldIdLst>
        </p14:section>
        <p14:section name="Untitled Section" id="{B329C0E1-AB38-4EB5-9D9A-0FDB3192741C}">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AF2"/>
    <a:srgbClr val="EFF2F7"/>
    <a:srgbClr val="E8ECF4"/>
    <a:srgbClr val="5075BC"/>
    <a:srgbClr val="4F81BD"/>
    <a:srgbClr val="50AB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Φωτεινό στυλ 2 - Έμφαση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98" autoAdjust="0"/>
    <p:restoredTop sz="94533" autoAdjust="0"/>
  </p:normalViewPr>
  <p:slideViewPr>
    <p:cSldViewPr>
      <p:cViewPr varScale="1">
        <p:scale>
          <a:sx n="69" d="100"/>
          <a:sy n="69" d="100"/>
        </p:scale>
        <p:origin x="882" y="78"/>
      </p:cViewPr>
      <p:guideLst>
        <p:guide orient="horz" pos="2160"/>
        <p:guide pos="3840"/>
      </p:guideLst>
    </p:cSldViewPr>
  </p:slideViewPr>
  <p:outlineViewPr>
    <p:cViewPr>
      <p:scale>
        <a:sx n="33" d="100"/>
        <a:sy n="33" d="100"/>
      </p:scale>
      <p:origin x="0" y="-7789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7A379C-B41D-45E1-80CB-01FC82FDADA9}" type="datetimeFigureOut">
              <a:rPr lang="el-GR" smtClean="0"/>
              <a:pPr/>
              <a:t>11/2/2020</a:t>
            </a:fld>
            <a:endParaRPr lang="el-GR"/>
          </a:p>
        </p:txBody>
      </p:sp>
      <p:sp>
        <p:nvSpPr>
          <p:cNvPr id="4" name="Θέση εικόνας διαφάνειας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6" name="Θέση υποσέλιδου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A60D4E-153C-481E-9C52-31B1E4926C1F}" type="slidenum">
              <a:rPr lang="el-GR" smtClean="0"/>
              <a:pPr/>
              <a:t>‹#›</a:t>
            </a:fld>
            <a:endParaRPr lang="el-GR"/>
          </a:p>
        </p:txBody>
      </p:sp>
    </p:spTree>
    <p:extLst>
      <p:ext uri="{BB962C8B-B14F-4D97-AF65-F5344CB8AC3E}">
        <p14:creationId xmlns:p14="http://schemas.microsoft.com/office/powerpoint/2010/main" val="3955354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71450" indent="-171450">
              <a:buFont typeface="Arial" pitchFamily="34" charset="0"/>
              <a:buChar char="•"/>
            </a:pPr>
            <a:endParaRPr lang="el-GR" dirty="0">
              <a:solidFill>
                <a:srgbClr val="FF0000"/>
              </a:solidFill>
            </a:endParaRPr>
          </a:p>
        </p:txBody>
      </p:sp>
      <p:sp>
        <p:nvSpPr>
          <p:cNvPr id="4" name="Θέση αριθμού διαφάνειας 3"/>
          <p:cNvSpPr>
            <a:spLocks noGrp="1"/>
          </p:cNvSpPr>
          <p:nvPr>
            <p:ph type="sldNum" sz="quarter" idx="10"/>
          </p:nvPr>
        </p:nvSpPr>
        <p:spPr/>
        <p:txBody>
          <a:bodyPr/>
          <a:lstStyle/>
          <a:p>
            <a:fld id="{EBA60D4E-153C-481E-9C52-31B1E4926C1F}" type="slidenum">
              <a:rPr lang="el-GR" smtClean="0"/>
              <a:pPr/>
              <a:t>1</a:t>
            </a:fld>
            <a:endParaRPr lang="el-GR"/>
          </a:p>
        </p:txBody>
      </p:sp>
    </p:spTree>
    <p:extLst>
      <p:ext uri="{BB962C8B-B14F-4D97-AF65-F5344CB8AC3E}">
        <p14:creationId xmlns:p14="http://schemas.microsoft.com/office/powerpoint/2010/main" val="39928127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p:cNvSpPr>
            <a:spLocks noGrp="1"/>
          </p:cNvSpPr>
          <p:nvPr>
            <p:ph type="ctrTitle"/>
          </p:nvPr>
        </p:nvSpPr>
        <p:spPr>
          <a:xfrm>
            <a:off x="914400" y="2130426"/>
            <a:ext cx="10363200" cy="1470025"/>
          </a:xfrm>
        </p:spPr>
        <p:txBody>
          <a:bodyPr/>
          <a:lstStyle>
            <a:lvl1pPr>
              <a:defRPr>
                <a:solidFill>
                  <a:schemeClr val="accent1"/>
                </a:solidFill>
              </a:defRPr>
            </a:lvl1pPr>
          </a:lstStyle>
          <a:p>
            <a:r>
              <a:rPr lang="el-GR" dirty="0" smtClean="0"/>
              <a:t>Στυλ κύριου τίτλου</a:t>
            </a:r>
            <a:endParaRPr lang="el-GR" dirty="0"/>
          </a:p>
        </p:txBody>
      </p:sp>
      <p:sp>
        <p:nvSpPr>
          <p:cNvPr id="3" name="Υπότιτλος 2"/>
          <p:cNvSpPr>
            <a:spLocks noGrp="1"/>
          </p:cNvSpPr>
          <p:nvPr>
            <p:ph type="subTitle" idx="1"/>
          </p:nvPr>
        </p:nvSpPr>
        <p:spPr>
          <a:xfrm>
            <a:off x="911424" y="3886200"/>
            <a:ext cx="10369152"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dirty="0" smtClean="0"/>
              <a:t>Στυλ κύριου υπότιτλου</a:t>
            </a:r>
            <a:endParaRPr lang="el-GR" dirty="0"/>
          </a:p>
        </p:txBody>
      </p:sp>
    </p:spTree>
    <p:custDataLst>
      <p:tags r:id="rId1"/>
    </p:custDataLst>
    <p:extLst>
      <p:ext uri="{BB962C8B-B14F-4D97-AF65-F5344CB8AC3E}">
        <p14:creationId xmlns:p14="http://schemas.microsoft.com/office/powerpoint/2010/main" val="4245247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lvl1pPr>
              <a:defRPr b="0">
                <a:solidFill>
                  <a:schemeClr val="accent1"/>
                </a:solidFill>
              </a:defRPr>
            </a:lvl1pPr>
          </a:lstStyle>
          <a:p>
            <a:r>
              <a:rPr lang="el-GR" dirty="0" smtClean="0"/>
              <a:t>Στυλ κύριου τίτλου</a:t>
            </a:r>
            <a:endParaRPr lang="el-GR" dirty="0"/>
          </a:p>
        </p:txBody>
      </p:sp>
      <p:sp>
        <p:nvSpPr>
          <p:cNvPr id="3" name="Θέση κατακόρυφου κειμένου 2"/>
          <p:cNvSpPr>
            <a:spLocks noGrp="1"/>
          </p:cNvSpPr>
          <p:nvPr>
            <p:ph type="body" orient="vert" idx="1"/>
          </p:nvPr>
        </p:nvSpPr>
        <p:spPr/>
        <p:txBody>
          <a:bodyPr vert="eaVe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αριθμού διαφάνειας 5"/>
          <p:cNvSpPr txBox="1">
            <a:spLocks/>
          </p:cNvSpPr>
          <p:nvPr userDrawn="1"/>
        </p:nvSpPr>
        <p:spPr>
          <a:xfrm>
            <a:off x="11526473" y="6441972"/>
            <a:ext cx="577159" cy="268139"/>
          </a:xfrm>
          <a:prstGeom prst="rect">
            <a:avLst/>
          </a:prstGeom>
          <a:solidFill>
            <a:schemeClr val="bg1">
              <a:lumMod val="95000"/>
            </a:schemeClr>
          </a:solidFill>
        </p:spPr>
        <p:txBody>
          <a:bodyPr/>
          <a:lstStyle>
            <a:defPPr>
              <a:defRPr lang="el-GR"/>
            </a:defPPr>
            <a:lvl1pPr marL="0" algn="l" defTabSz="914400" rtl="0" eaLnBrk="1" latinLnBrk="0" hangingPunct="1">
              <a:defRPr sz="1200" b="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3C4726A-630D-4CB4-B088-BAB00F4188E9}" type="slidenum">
              <a:rPr lang="el-GR" sz="1200" smtClean="0">
                <a:solidFill>
                  <a:srgbClr val="5075BC"/>
                </a:solidFill>
              </a:rPr>
              <a:pPr algn="ctr"/>
              <a:t>‹#›</a:t>
            </a:fld>
            <a:endParaRPr lang="el-GR" sz="1200" dirty="0">
              <a:solidFill>
                <a:srgbClr val="5075BC"/>
              </a:solidFill>
            </a:endParaRPr>
          </a:p>
        </p:txBody>
      </p:sp>
      <p:sp>
        <p:nvSpPr>
          <p:cNvPr id="5" name="2 - Θέση υποσέλιδου"/>
          <p:cNvSpPr txBox="1">
            <a:spLocks/>
          </p:cNvSpPr>
          <p:nvPr userDrawn="1"/>
        </p:nvSpPr>
        <p:spPr bwMode="auto">
          <a:xfrm>
            <a:off x="719403" y="6441601"/>
            <a:ext cx="10657183" cy="268139"/>
          </a:xfrm>
          <a:prstGeom prst="rect">
            <a:avLst/>
          </a:prstGeom>
          <a:solidFill>
            <a:schemeClr val="bg1">
              <a:lumMod val="95000"/>
            </a:schemeClr>
          </a:solidFill>
          <a:ln>
            <a:miter lim="800000"/>
            <a:headEnd/>
            <a:tailEnd/>
          </a:ln>
        </p:spPr>
        <p:txBody>
          <a:bodyPr anchor="ctr"/>
          <a:lstStyle/>
          <a:p>
            <a:pPr fontAlgn="auto">
              <a:spcBef>
                <a:spcPts val="0"/>
              </a:spcBef>
              <a:spcAft>
                <a:spcPts val="0"/>
              </a:spcAft>
              <a:defRPr/>
            </a:pPr>
            <a:r>
              <a:rPr lang="en-GB" sz="1000" dirty="0" smtClean="0">
                <a:solidFill>
                  <a:srgbClr val="5075BC"/>
                </a:solidFill>
              </a:rPr>
              <a:t>Dealing with Listening Skills</a:t>
            </a:r>
            <a:endParaRPr lang="en-US" sz="1000" dirty="0">
              <a:solidFill>
                <a:srgbClr val="5075BC"/>
              </a:solidFill>
              <a:ea typeface="ＭＳ Ｐゴシック" pitchFamily="34" charset="-128"/>
              <a:cs typeface="+mn-cs"/>
            </a:endParaRPr>
          </a:p>
        </p:txBody>
      </p:sp>
      <p:pic>
        <p:nvPicPr>
          <p:cNvPr id="6" name="Picture 5"/>
          <p:cNvPicPr>
            <a:picLocks noChangeAspect="1"/>
          </p:cNvPicPr>
          <p:nvPr userDrawn="1"/>
        </p:nvPicPr>
        <p:blipFill>
          <a:blip r:embed="rId3" cstate="print"/>
          <a:stretch>
            <a:fillRect/>
          </a:stretch>
        </p:blipFill>
        <p:spPr>
          <a:xfrm>
            <a:off x="78297" y="6255465"/>
            <a:ext cx="575779" cy="570020"/>
          </a:xfrm>
          <a:prstGeom prst="rect">
            <a:avLst/>
          </a:prstGeom>
        </p:spPr>
      </p:pic>
    </p:spTree>
    <p:custDataLst>
      <p:tags r:id="rId1"/>
    </p:custDataLst>
    <p:extLst>
      <p:ext uri="{BB962C8B-B14F-4D97-AF65-F5344CB8AC3E}">
        <p14:creationId xmlns:p14="http://schemas.microsoft.com/office/powerpoint/2010/main" val="24586156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8839200" y="274639"/>
            <a:ext cx="2743200" cy="5851525"/>
          </a:xfrm>
        </p:spPr>
        <p:txBody>
          <a:bodyPr vert="eaVert"/>
          <a:lstStyle>
            <a:lvl1pPr>
              <a:defRPr b="0">
                <a:solidFill>
                  <a:srgbClr val="5075BC"/>
                </a:solidFill>
              </a:defRPr>
            </a:lvl1pPr>
          </a:lstStyle>
          <a:p>
            <a:r>
              <a:rPr lang="el-GR" dirty="0" smtClean="0"/>
              <a:t>Στυλ κύριου τίτλου</a:t>
            </a:r>
            <a:endParaRPr lang="el-GR" dirty="0"/>
          </a:p>
        </p:txBody>
      </p:sp>
      <p:sp>
        <p:nvSpPr>
          <p:cNvPr id="3" name="Θέση κατακόρυφου κειμένου 2"/>
          <p:cNvSpPr>
            <a:spLocks noGrp="1"/>
          </p:cNvSpPr>
          <p:nvPr>
            <p:ph type="body" orient="vert" idx="1"/>
          </p:nvPr>
        </p:nvSpPr>
        <p:spPr>
          <a:xfrm>
            <a:off x="609600" y="274639"/>
            <a:ext cx="8026400" cy="5851525"/>
          </a:xfrm>
        </p:spPr>
        <p:txBody>
          <a:bodyPr vert="eaVe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Tree>
    <p:custDataLst>
      <p:tags r:id="rId1"/>
    </p:custDataLst>
    <p:extLst>
      <p:ext uri="{BB962C8B-B14F-4D97-AF65-F5344CB8AC3E}">
        <p14:creationId xmlns:p14="http://schemas.microsoft.com/office/powerpoint/2010/main" val="42386126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lvl1pPr>
              <a:defRPr b="0">
                <a:solidFill>
                  <a:srgbClr val="5075BC"/>
                </a:solidFill>
              </a:defRPr>
            </a:lvl1pPr>
          </a:lstStyle>
          <a:p>
            <a:r>
              <a:rPr lang="el-GR" dirty="0" smtClean="0"/>
              <a:t>Στυλ κύριου τίτλου</a:t>
            </a:r>
            <a:endParaRPr lang="el-GR" dirty="0"/>
          </a:p>
        </p:txBody>
      </p:sp>
      <p:sp>
        <p:nvSpPr>
          <p:cNvPr id="3" name="Θέση περιεχομένου 2"/>
          <p:cNvSpPr>
            <a:spLocks noGrp="1"/>
          </p:cNvSpPr>
          <p:nvPr>
            <p:ph idx="1"/>
          </p:nvPr>
        </p:nvSpPr>
        <p:spPr>
          <a:xfrm>
            <a:off x="618875" y="1556793"/>
            <a:ext cx="10972800" cy="4525963"/>
          </a:xfrm>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l-GR" dirty="0" smtClean="0"/>
              <a:t>Στυλ υποδείγματος κειμένου</a:t>
            </a:r>
          </a:p>
          <a:p>
            <a:pPr lvl="1"/>
            <a:r>
              <a:rPr lang="el-GR" dirty="0" smtClean="0"/>
              <a:t>Δεύτερου επιπέδου</a:t>
            </a:r>
          </a:p>
          <a:p>
            <a:pPr lvl="2"/>
            <a:r>
              <a:rPr lang="el-GR" dirty="0" smtClean="0"/>
              <a:t>Τρίτου επιπέδου</a:t>
            </a:r>
          </a:p>
          <a:p>
            <a:pPr lvl="3"/>
            <a:r>
              <a:rPr lang="el-GR" dirty="0" smtClean="0"/>
              <a:t>Τέταρτου επιπέδου</a:t>
            </a:r>
          </a:p>
          <a:p>
            <a:pPr lvl="4"/>
            <a:r>
              <a:rPr lang="el-GR" dirty="0" smtClean="0"/>
              <a:t>Πέμπτου επιπέδου</a:t>
            </a:r>
            <a:endParaRPr lang="el-GR" dirty="0"/>
          </a:p>
        </p:txBody>
      </p:sp>
      <p:sp>
        <p:nvSpPr>
          <p:cNvPr id="4" name="Θέση αριθμού διαφάνειας 5" descr="[DECORATIVE]"/>
          <p:cNvSpPr txBox="1">
            <a:spLocks/>
          </p:cNvSpPr>
          <p:nvPr userDrawn="1"/>
        </p:nvSpPr>
        <p:spPr>
          <a:xfrm>
            <a:off x="11526473" y="6441972"/>
            <a:ext cx="577159" cy="268139"/>
          </a:xfrm>
          <a:prstGeom prst="rect">
            <a:avLst/>
          </a:prstGeom>
          <a:solidFill>
            <a:schemeClr val="bg1">
              <a:lumMod val="95000"/>
            </a:schemeClr>
          </a:solidFill>
        </p:spPr>
        <p:txBody>
          <a:bodyPr/>
          <a:lstStyle>
            <a:defPPr>
              <a:defRPr lang="el-GR"/>
            </a:defPPr>
            <a:lvl1pPr marL="0" algn="l" defTabSz="914400" rtl="0" eaLnBrk="1" latinLnBrk="0" hangingPunct="1">
              <a:defRPr sz="1200" b="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3C4726A-630D-4CB4-B088-BAB00F4188E9}" type="slidenum">
              <a:rPr lang="el-GR" sz="1200" smtClean="0">
                <a:solidFill>
                  <a:srgbClr val="5075BC"/>
                </a:solidFill>
              </a:rPr>
              <a:pPr algn="ctr"/>
              <a:t>‹#›</a:t>
            </a:fld>
            <a:endParaRPr lang="el-GR" sz="1200" dirty="0">
              <a:solidFill>
                <a:srgbClr val="5075BC"/>
              </a:solidFill>
            </a:endParaRPr>
          </a:p>
        </p:txBody>
      </p:sp>
      <p:sp>
        <p:nvSpPr>
          <p:cNvPr id="5" name="2 - Θέση υποσέλιδου" descr="[DECORATIVE]"/>
          <p:cNvSpPr txBox="1">
            <a:spLocks/>
          </p:cNvSpPr>
          <p:nvPr userDrawn="1"/>
        </p:nvSpPr>
        <p:spPr bwMode="auto">
          <a:xfrm>
            <a:off x="719403" y="6441601"/>
            <a:ext cx="10657183" cy="268139"/>
          </a:xfrm>
          <a:prstGeom prst="rect">
            <a:avLst/>
          </a:prstGeom>
          <a:solidFill>
            <a:schemeClr val="bg1">
              <a:lumMod val="95000"/>
            </a:schemeClr>
          </a:solidFill>
          <a:ln>
            <a:miter lim="800000"/>
            <a:headEnd/>
            <a:tailEnd/>
          </a:ln>
        </p:spPr>
        <p:txBody>
          <a:bodyPr anchor="ctr"/>
          <a:lstStyle/>
          <a:p>
            <a:pPr fontAlgn="auto">
              <a:spcBef>
                <a:spcPts val="0"/>
              </a:spcBef>
              <a:spcAft>
                <a:spcPts val="0"/>
              </a:spcAft>
              <a:defRPr/>
            </a:pPr>
            <a:r>
              <a:rPr lang="en-GB" sz="1000" dirty="0" smtClean="0">
                <a:solidFill>
                  <a:srgbClr val="5075BC"/>
                </a:solidFill>
              </a:rPr>
              <a:t>Dealing with Listening Skills</a:t>
            </a:r>
          </a:p>
        </p:txBody>
      </p:sp>
      <p:pic>
        <p:nvPicPr>
          <p:cNvPr id="6" name="Picture 5" descr="[DECORATIVE]"/>
          <p:cNvPicPr>
            <a:picLocks noChangeAspect="1"/>
          </p:cNvPicPr>
          <p:nvPr userDrawn="1"/>
        </p:nvPicPr>
        <p:blipFill>
          <a:blip r:embed="rId3" cstate="print"/>
          <a:stretch>
            <a:fillRect/>
          </a:stretch>
        </p:blipFill>
        <p:spPr>
          <a:xfrm>
            <a:off x="78297" y="6255465"/>
            <a:ext cx="575779" cy="570020"/>
          </a:xfrm>
          <a:prstGeom prst="rect">
            <a:avLst/>
          </a:prstGeom>
        </p:spPr>
      </p:pic>
    </p:spTree>
    <p:custDataLst>
      <p:tags r:id="rId1"/>
    </p:custDataLst>
    <p:extLst>
      <p:ext uri="{BB962C8B-B14F-4D97-AF65-F5344CB8AC3E}">
        <p14:creationId xmlns:p14="http://schemas.microsoft.com/office/powerpoint/2010/main" val="36375188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963084" y="4406901"/>
            <a:ext cx="10363200" cy="1362075"/>
          </a:xfrm>
        </p:spPr>
        <p:txBody>
          <a:bodyPr anchor="t"/>
          <a:lstStyle>
            <a:lvl1pPr algn="l">
              <a:defRPr sz="4000" b="0" cap="none" baseline="0">
                <a:solidFill>
                  <a:srgbClr val="5075BC"/>
                </a:solidFill>
              </a:defRPr>
            </a:lvl1pPr>
          </a:lstStyle>
          <a:p>
            <a:r>
              <a:rPr lang="el-GR" dirty="0" smtClean="0"/>
              <a:t>Στυλ κύριου τίτλου</a:t>
            </a:r>
            <a:endParaRPr lang="el-GR" dirty="0"/>
          </a:p>
        </p:txBody>
      </p:sp>
      <p:sp>
        <p:nvSpPr>
          <p:cNvPr id="3" name="Θέση κειμένου 2"/>
          <p:cNvSpPr>
            <a:spLocks noGrp="1"/>
          </p:cNvSpPr>
          <p:nvPr>
            <p:ph type="body" idx="1"/>
          </p:nvPr>
        </p:nvSpPr>
        <p:spPr>
          <a:xfrm>
            <a:off x="963084" y="2906713"/>
            <a:ext cx="103632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dirty="0" smtClean="0"/>
              <a:t>Στυλ υποδείγματος κειμένου</a:t>
            </a:r>
          </a:p>
        </p:txBody>
      </p:sp>
    </p:spTree>
    <p:custDataLst>
      <p:tags r:id="rId1"/>
    </p:custDataLst>
    <p:extLst>
      <p:ext uri="{BB962C8B-B14F-4D97-AF65-F5344CB8AC3E}">
        <p14:creationId xmlns:p14="http://schemas.microsoft.com/office/powerpoint/2010/main" val="12120861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lvl1pPr>
              <a:defRPr b="0">
                <a:solidFill>
                  <a:srgbClr val="5075BC"/>
                </a:solidFill>
              </a:defRPr>
            </a:lvl1pPr>
          </a:lstStyle>
          <a:p>
            <a:r>
              <a:rPr lang="el-GR" dirty="0" smtClean="0"/>
              <a:t>Στυλ κύριου τίτλου</a:t>
            </a:r>
            <a:endParaRPr lang="el-GR" dirty="0"/>
          </a:p>
        </p:txBody>
      </p:sp>
      <p:sp>
        <p:nvSpPr>
          <p:cNvPr id="3" name="Θέση περιεχομένου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περιεχομένου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Θέση αριθμού διαφάνειας 5" descr="[DECORATIVE]"/>
          <p:cNvSpPr txBox="1">
            <a:spLocks/>
          </p:cNvSpPr>
          <p:nvPr userDrawn="1"/>
        </p:nvSpPr>
        <p:spPr>
          <a:xfrm>
            <a:off x="11526473" y="6441972"/>
            <a:ext cx="577159" cy="268139"/>
          </a:xfrm>
          <a:prstGeom prst="rect">
            <a:avLst/>
          </a:prstGeom>
          <a:solidFill>
            <a:schemeClr val="bg1">
              <a:lumMod val="95000"/>
            </a:schemeClr>
          </a:solidFill>
        </p:spPr>
        <p:txBody>
          <a:bodyPr/>
          <a:lstStyle>
            <a:defPPr>
              <a:defRPr lang="el-GR"/>
            </a:defPPr>
            <a:lvl1pPr marL="0" algn="l" defTabSz="914400" rtl="0" eaLnBrk="1" latinLnBrk="0" hangingPunct="1">
              <a:defRPr sz="1200" b="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3C4726A-630D-4CB4-B088-BAB00F4188E9}" type="slidenum">
              <a:rPr lang="el-GR" sz="1200" smtClean="0">
                <a:solidFill>
                  <a:srgbClr val="5075BC"/>
                </a:solidFill>
              </a:rPr>
              <a:pPr algn="ctr"/>
              <a:t>‹#›</a:t>
            </a:fld>
            <a:endParaRPr lang="el-GR" sz="1200" dirty="0">
              <a:solidFill>
                <a:srgbClr val="5075BC"/>
              </a:solidFill>
            </a:endParaRPr>
          </a:p>
        </p:txBody>
      </p:sp>
      <p:sp>
        <p:nvSpPr>
          <p:cNvPr id="6" name="2 - Θέση υποσέλιδου" descr="[DECORATIVE]"/>
          <p:cNvSpPr txBox="1">
            <a:spLocks/>
          </p:cNvSpPr>
          <p:nvPr userDrawn="1"/>
        </p:nvSpPr>
        <p:spPr bwMode="auto">
          <a:xfrm>
            <a:off x="719403" y="6441601"/>
            <a:ext cx="10657183" cy="268139"/>
          </a:xfrm>
          <a:prstGeom prst="rect">
            <a:avLst/>
          </a:prstGeom>
          <a:solidFill>
            <a:schemeClr val="bg1">
              <a:lumMod val="95000"/>
            </a:schemeClr>
          </a:solidFill>
          <a:ln>
            <a:miter lim="800000"/>
            <a:headEnd/>
            <a:tailEnd/>
          </a:ln>
        </p:spPr>
        <p:txBody>
          <a:bodyPr anchor="ctr"/>
          <a:lstStyle/>
          <a:p>
            <a:pPr fontAlgn="auto">
              <a:spcBef>
                <a:spcPts val="0"/>
              </a:spcBef>
              <a:spcAft>
                <a:spcPts val="0"/>
              </a:spcAft>
              <a:defRPr/>
            </a:pPr>
            <a:r>
              <a:rPr lang="en-GB" sz="1000" dirty="0" smtClean="0">
                <a:solidFill>
                  <a:srgbClr val="5075BC"/>
                </a:solidFill>
              </a:rPr>
              <a:t>Dealing with Listening Skills</a:t>
            </a:r>
            <a:endParaRPr lang="en-US" sz="1000" dirty="0">
              <a:solidFill>
                <a:srgbClr val="5075BC"/>
              </a:solidFill>
              <a:ea typeface="ＭＳ Ｐゴシック" pitchFamily="34" charset="-128"/>
              <a:cs typeface="+mn-cs"/>
            </a:endParaRPr>
          </a:p>
        </p:txBody>
      </p:sp>
      <p:pic>
        <p:nvPicPr>
          <p:cNvPr id="7" name="Picture 6" descr="[DECORATIVE]"/>
          <p:cNvPicPr>
            <a:picLocks noChangeAspect="1"/>
          </p:cNvPicPr>
          <p:nvPr userDrawn="1"/>
        </p:nvPicPr>
        <p:blipFill>
          <a:blip r:embed="rId3" cstate="print"/>
          <a:stretch>
            <a:fillRect/>
          </a:stretch>
        </p:blipFill>
        <p:spPr>
          <a:xfrm>
            <a:off x="78297" y="6255465"/>
            <a:ext cx="575779" cy="570020"/>
          </a:xfrm>
          <a:prstGeom prst="rect">
            <a:avLst/>
          </a:prstGeom>
        </p:spPr>
      </p:pic>
    </p:spTree>
    <p:custDataLst>
      <p:tags r:id="rId1"/>
    </p:custDataLst>
    <p:extLst>
      <p:ext uri="{BB962C8B-B14F-4D97-AF65-F5344CB8AC3E}">
        <p14:creationId xmlns:p14="http://schemas.microsoft.com/office/powerpoint/2010/main" val="32832509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lvl1pPr>
              <a:defRPr>
                <a:solidFill>
                  <a:srgbClr val="5075BC"/>
                </a:solidFill>
              </a:defRPr>
            </a:lvl1pPr>
          </a:lstStyle>
          <a:p>
            <a:r>
              <a:rPr lang="el-GR" dirty="0" smtClean="0"/>
              <a:t>Στυλ κύριου τίτλου</a:t>
            </a:r>
            <a:endParaRPr lang="el-GR" dirty="0"/>
          </a:p>
        </p:txBody>
      </p:sp>
      <p:sp>
        <p:nvSpPr>
          <p:cNvPr id="3" name="Θέση κειμένου 2"/>
          <p:cNvSpPr>
            <a:spLocks noGrp="1"/>
          </p:cNvSpPr>
          <p:nvPr>
            <p:ph type="body" idx="1"/>
          </p:nvPr>
        </p:nvSpPr>
        <p:spPr>
          <a:xfrm>
            <a:off x="609600" y="1574254"/>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4" name="Θέση περιεχομένου 3"/>
          <p:cNvSpPr>
            <a:spLocks noGrp="1"/>
          </p:cNvSpPr>
          <p:nvPr>
            <p:ph sz="half" idx="2"/>
          </p:nvPr>
        </p:nvSpPr>
        <p:spPr>
          <a:xfrm>
            <a:off x="609600" y="2214016"/>
            <a:ext cx="5386917" cy="38792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Θέση κειμένου 4"/>
          <p:cNvSpPr>
            <a:spLocks noGrp="1"/>
          </p:cNvSpPr>
          <p:nvPr>
            <p:ph type="body" sz="quarter" idx="3"/>
          </p:nvPr>
        </p:nvSpPr>
        <p:spPr>
          <a:xfrm>
            <a:off x="6193368" y="1574254"/>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6" name="Θέση περιεχομένου 5"/>
          <p:cNvSpPr>
            <a:spLocks noGrp="1"/>
          </p:cNvSpPr>
          <p:nvPr>
            <p:ph sz="quarter" idx="4"/>
          </p:nvPr>
        </p:nvSpPr>
        <p:spPr>
          <a:xfrm>
            <a:off x="6193368" y="2214016"/>
            <a:ext cx="5389033" cy="38792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7" name="Θέση αριθμού διαφάνειας 5" descr="[DECORATIVE]"/>
          <p:cNvSpPr txBox="1">
            <a:spLocks/>
          </p:cNvSpPr>
          <p:nvPr userDrawn="1"/>
        </p:nvSpPr>
        <p:spPr>
          <a:xfrm>
            <a:off x="11526473" y="6441972"/>
            <a:ext cx="577159" cy="268139"/>
          </a:xfrm>
          <a:prstGeom prst="rect">
            <a:avLst/>
          </a:prstGeom>
          <a:solidFill>
            <a:schemeClr val="bg1">
              <a:lumMod val="95000"/>
            </a:schemeClr>
          </a:solidFill>
        </p:spPr>
        <p:txBody>
          <a:bodyPr/>
          <a:lstStyle>
            <a:defPPr>
              <a:defRPr lang="el-GR"/>
            </a:defPPr>
            <a:lvl1pPr marL="0" algn="l" defTabSz="914400" rtl="0" eaLnBrk="1" latinLnBrk="0" hangingPunct="1">
              <a:defRPr sz="1200" b="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3C4726A-630D-4CB4-B088-BAB00F4188E9}" type="slidenum">
              <a:rPr lang="el-GR" sz="1200" smtClean="0">
                <a:solidFill>
                  <a:srgbClr val="5075BC"/>
                </a:solidFill>
              </a:rPr>
              <a:pPr algn="ctr"/>
              <a:t>‹#›</a:t>
            </a:fld>
            <a:endParaRPr lang="el-GR" sz="1200" dirty="0">
              <a:solidFill>
                <a:srgbClr val="5075BC"/>
              </a:solidFill>
            </a:endParaRPr>
          </a:p>
        </p:txBody>
      </p:sp>
      <p:sp>
        <p:nvSpPr>
          <p:cNvPr id="8" name="2 - Θέση υποσέλιδου" descr="[DECORATIVE]"/>
          <p:cNvSpPr txBox="1">
            <a:spLocks/>
          </p:cNvSpPr>
          <p:nvPr userDrawn="1"/>
        </p:nvSpPr>
        <p:spPr bwMode="auto">
          <a:xfrm>
            <a:off x="719403" y="6441601"/>
            <a:ext cx="10657183" cy="268139"/>
          </a:xfrm>
          <a:prstGeom prst="rect">
            <a:avLst/>
          </a:prstGeom>
          <a:solidFill>
            <a:schemeClr val="bg1">
              <a:lumMod val="95000"/>
            </a:schemeClr>
          </a:solidFill>
          <a:ln>
            <a:miter lim="800000"/>
            <a:headEnd/>
            <a:tailEnd/>
          </a:ln>
        </p:spPr>
        <p:txBody>
          <a:bodyPr anchor="ctr"/>
          <a:lstStyle/>
          <a:p>
            <a:pPr fontAlgn="auto">
              <a:spcBef>
                <a:spcPts val="0"/>
              </a:spcBef>
              <a:spcAft>
                <a:spcPts val="0"/>
              </a:spcAft>
              <a:defRPr/>
            </a:pPr>
            <a:r>
              <a:rPr lang="en-GB" sz="1000" dirty="0" smtClean="0">
                <a:solidFill>
                  <a:srgbClr val="5075BC"/>
                </a:solidFill>
              </a:rPr>
              <a:t>Dealing with Listening Skills</a:t>
            </a:r>
            <a:endParaRPr lang="en-US" sz="1000" dirty="0">
              <a:solidFill>
                <a:srgbClr val="5075BC"/>
              </a:solidFill>
              <a:ea typeface="ＭＳ Ｐゴシック" pitchFamily="34" charset="-128"/>
              <a:cs typeface="+mn-cs"/>
            </a:endParaRPr>
          </a:p>
        </p:txBody>
      </p:sp>
      <p:pic>
        <p:nvPicPr>
          <p:cNvPr id="9" name="Picture 8" descr="[DECORATIVE]"/>
          <p:cNvPicPr>
            <a:picLocks noChangeAspect="1"/>
          </p:cNvPicPr>
          <p:nvPr userDrawn="1"/>
        </p:nvPicPr>
        <p:blipFill>
          <a:blip r:embed="rId3" cstate="print"/>
          <a:stretch>
            <a:fillRect/>
          </a:stretch>
        </p:blipFill>
        <p:spPr>
          <a:xfrm>
            <a:off x="78297" y="6255465"/>
            <a:ext cx="575779" cy="570020"/>
          </a:xfrm>
          <a:prstGeom prst="rect">
            <a:avLst/>
          </a:prstGeom>
        </p:spPr>
      </p:pic>
    </p:spTree>
    <p:custDataLst>
      <p:tags r:id="rId1"/>
    </p:custDataLst>
    <p:extLst>
      <p:ext uri="{BB962C8B-B14F-4D97-AF65-F5344CB8AC3E}">
        <p14:creationId xmlns:p14="http://schemas.microsoft.com/office/powerpoint/2010/main" val="107611275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lvl1pPr>
              <a:defRPr b="0">
                <a:solidFill>
                  <a:schemeClr val="accent1"/>
                </a:solidFill>
              </a:defRPr>
            </a:lvl1pPr>
          </a:lstStyle>
          <a:p>
            <a:r>
              <a:rPr lang="el-GR" dirty="0" smtClean="0"/>
              <a:t>Στυλ κύριου τίτλου</a:t>
            </a:r>
            <a:endParaRPr lang="el-GR" dirty="0"/>
          </a:p>
        </p:txBody>
      </p:sp>
      <p:sp>
        <p:nvSpPr>
          <p:cNvPr id="3" name="Θέση αριθμού διαφάνειας 5"/>
          <p:cNvSpPr txBox="1">
            <a:spLocks/>
          </p:cNvSpPr>
          <p:nvPr userDrawn="1"/>
        </p:nvSpPr>
        <p:spPr>
          <a:xfrm>
            <a:off x="11526473" y="6441972"/>
            <a:ext cx="577159" cy="268139"/>
          </a:xfrm>
          <a:prstGeom prst="rect">
            <a:avLst/>
          </a:prstGeom>
          <a:solidFill>
            <a:schemeClr val="bg1">
              <a:lumMod val="95000"/>
            </a:schemeClr>
          </a:solidFill>
        </p:spPr>
        <p:txBody>
          <a:bodyPr/>
          <a:lstStyle>
            <a:defPPr>
              <a:defRPr lang="el-GR"/>
            </a:defPPr>
            <a:lvl1pPr marL="0" algn="l" defTabSz="914400" rtl="0" eaLnBrk="1" latinLnBrk="0" hangingPunct="1">
              <a:defRPr sz="1200" b="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3C4726A-630D-4CB4-B088-BAB00F4188E9}" type="slidenum">
              <a:rPr lang="el-GR" sz="1200" smtClean="0">
                <a:solidFill>
                  <a:srgbClr val="5075BC"/>
                </a:solidFill>
              </a:rPr>
              <a:pPr algn="ctr"/>
              <a:t>‹#›</a:t>
            </a:fld>
            <a:endParaRPr lang="el-GR" sz="1200" dirty="0">
              <a:solidFill>
                <a:srgbClr val="5075BC"/>
              </a:solidFill>
            </a:endParaRPr>
          </a:p>
        </p:txBody>
      </p:sp>
      <p:sp>
        <p:nvSpPr>
          <p:cNvPr id="4" name="2 - Θέση υποσέλιδου"/>
          <p:cNvSpPr txBox="1">
            <a:spLocks/>
          </p:cNvSpPr>
          <p:nvPr userDrawn="1"/>
        </p:nvSpPr>
        <p:spPr bwMode="auto">
          <a:xfrm>
            <a:off x="719403" y="6441601"/>
            <a:ext cx="10657183" cy="268139"/>
          </a:xfrm>
          <a:prstGeom prst="rect">
            <a:avLst/>
          </a:prstGeom>
          <a:solidFill>
            <a:schemeClr val="bg1">
              <a:lumMod val="95000"/>
            </a:schemeClr>
          </a:solidFill>
          <a:ln>
            <a:miter lim="800000"/>
            <a:headEnd/>
            <a:tailEnd/>
          </a:ln>
        </p:spPr>
        <p:txBody>
          <a:bodyPr anchor="ctr"/>
          <a:lstStyle/>
          <a:p>
            <a:pPr fontAlgn="auto">
              <a:spcBef>
                <a:spcPts val="0"/>
              </a:spcBef>
              <a:spcAft>
                <a:spcPts val="0"/>
              </a:spcAft>
              <a:defRPr/>
            </a:pPr>
            <a:r>
              <a:rPr lang="en-GB" sz="1000" dirty="0" smtClean="0">
                <a:solidFill>
                  <a:srgbClr val="5075BC"/>
                </a:solidFill>
              </a:rPr>
              <a:t>Dealing with Listening Skills</a:t>
            </a:r>
            <a:endParaRPr lang="en-US" sz="1000" dirty="0">
              <a:solidFill>
                <a:srgbClr val="5075BC"/>
              </a:solidFill>
              <a:ea typeface="ＭＳ Ｐゴシック" pitchFamily="34" charset="-128"/>
              <a:cs typeface="+mn-cs"/>
            </a:endParaRPr>
          </a:p>
        </p:txBody>
      </p:sp>
      <p:pic>
        <p:nvPicPr>
          <p:cNvPr id="5" name="Picture 4"/>
          <p:cNvPicPr>
            <a:picLocks noChangeAspect="1"/>
          </p:cNvPicPr>
          <p:nvPr userDrawn="1"/>
        </p:nvPicPr>
        <p:blipFill>
          <a:blip r:embed="rId3" cstate="print"/>
          <a:stretch>
            <a:fillRect/>
          </a:stretch>
        </p:blipFill>
        <p:spPr>
          <a:xfrm>
            <a:off x="78297" y="6255465"/>
            <a:ext cx="575779" cy="570020"/>
          </a:xfrm>
          <a:prstGeom prst="rect">
            <a:avLst/>
          </a:prstGeom>
        </p:spPr>
      </p:pic>
    </p:spTree>
    <p:custDataLst>
      <p:tags r:id="rId1"/>
    </p:custDataLst>
    <p:extLst>
      <p:ext uri="{BB962C8B-B14F-4D97-AF65-F5344CB8AC3E}">
        <p14:creationId xmlns:p14="http://schemas.microsoft.com/office/powerpoint/2010/main" val="13157946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0096202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Περιεχόμενο με λεζάντα">
    <p:spTree>
      <p:nvGrpSpPr>
        <p:cNvPr id="1" name=""/>
        <p:cNvGrpSpPr/>
        <p:nvPr/>
      </p:nvGrpSpPr>
      <p:grpSpPr>
        <a:xfrm>
          <a:off x="0" y="0"/>
          <a:ext cx="0" cy="0"/>
          <a:chOff x="0" y="0"/>
          <a:chExt cx="0" cy="0"/>
        </a:xfrm>
      </p:grpSpPr>
      <p:sp>
        <p:nvSpPr>
          <p:cNvPr id="3" name="Θέση περιεχομένου 2"/>
          <p:cNvSpPr>
            <a:spLocks noGrp="1"/>
          </p:cNvSpPr>
          <p:nvPr>
            <p:ph idx="1"/>
          </p:nvPr>
        </p:nvSpPr>
        <p:spPr>
          <a:xfrm>
            <a:off x="4766733" y="1556792"/>
            <a:ext cx="6815667" cy="46085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κειμένου 3"/>
          <p:cNvSpPr>
            <a:spLocks noGrp="1"/>
          </p:cNvSpPr>
          <p:nvPr>
            <p:ph type="body" sz="half" idx="2"/>
          </p:nvPr>
        </p:nvSpPr>
        <p:spPr>
          <a:xfrm>
            <a:off x="609601" y="1556792"/>
            <a:ext cx="4011084" cy="4608512"/>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dirty="0" smtClean="0"/>
              <a:t>Στυλ υποδείγματος κειμένου</a:t>
            </a:r>
          </a:p>
        </p:txBody>
      </p:sp>
      <p:sp>
        <p:nvSpPr>
          <p:cNvPr id="6" name="Τίτλος 1"/>
          <p:cNvSpPr>
            <a:spLocks noGrp="1"/>
          </p:cNvSpPr>
          <p:nvPr>
            <p:ph type="title"/>
          </p:nvPr>
        </p:nvSpPr>
        <p:spPr>
          <a:xfrm>
            <a:off x="609600" y="273600"/>
            <a:ext cx="10972800" cy="1144800"/>
          </a:xfrm>
        </p:spPr>
        <p:txBody>
          <a:bodyPr vert="horz" lIns="91440" tIns="45720" rIns="91440" bIns="45720" rtlCol="0" anchor="ctr">
            <a:normAutofit/>
          </a:bodyPr>
          <a:lstStyle>
            <a:lvl1pPr>
              <a:defRPr lang="el-GR" b="0">
                <a:solidFill>
                  <a:schemeClr val="accent1"/>
                </a:solidFill>
              </a:defRPr>
            </a:lvl1pPr>
          </a:lstStyle>
          <a:p>
            <a:pPr lvl="0"/>
            <a:r>
              <a:rPr lang="el-GR" dirty="0" smtClean="0"/>
              <a:t>Στυλ κύριου τίτλου</a:t>
            </a:r>
            <a:endParaRPr lang="el-GR" dirty="0"/>
          </a:p>
        </p:txBody>
      </p:sp>
      <p:sp>
        <p:nvSpPr>
          <p:cNvPr id="5" name="Θέση αριθμού διαφάνειας 5"/>
          <p:cNvSpPr txBox="1">
            <a:spLocks/>
          </p:cNvSpPr>
          <p:nvPr userDrawn="1"/>
        </p:nvSpPr>
        <p:spPr>
          <a:xfrm>
            <a:off x="11526473" y="6441972"/>
            <a:ext cx="577159" cy="268139"/>
          </a:xfrm>
          <a:prstGeom prst="rect">
            <a:avLst/>
          </a:prstGeom>
          <a:solidFill>
            <a:schemeClr val="bg1">
              <a:lumMod val="95000"/>
            </a:schemeClr>
          </a:solidFill>
        </p:spPr>
        <p:txBody>
          <a:bodyPr/>
          <a:lstStyle>
            <a:defPPr>
              <a:defRPr lang="el-GR"/>
            </a:defPPr>
            <a:lvl1pPr marL="0" algn="l" defTabSz="914400" rtl="0" eaLnBrk="1" latinLnBrk="0" hangingPunct="1">
              <a:defRPr sz="1200" b="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3C4726A-630D-4CB4-B088-BAB00F4188E9}" type="slidenum">
              <a:rPr lang="el-GR" sz="1200" smtClean="0">
                <a:solidFill>
                  <a:srgbClr val="5075BC"/>
                </a:solidFill>
              </a:rPr>
              <a:pPr algn="ctr"/>
              <a:t>‹#›</a:t>
            </a:fld>
            <a:endParaRPr lang="el-GR" sz="1200" dirty="0">
              <a:solidFill>
                <a:srgbClr val="5075BC"/>
              </a:solidFill>
            </a:endParaRPr>
          </a:p>
        </p:txBody>
      </p:sp>
      <p:sp>
        <p:nvSpPr>
          <p:cNvPr id="7" name="2 - Θέση υποσέλιδου"/>
          <p:cNvSpPr txBox="1">
            <a:spLocks/>
          </p:cNvSpPr>
          <p:nvPr userDrawn="1"/>
        </p:nvSpPr>
        <p:spPr bwMode="auto">
          <a:xfrm>
            <a:off x="719403" y="6441601"/>
            <a:ext cx="10657183" cy="268139"/>
          </a:xfrm>
          <a:prstGeom prst="rect">
            <a:avLst/>
          </a:prstGeom>
          <a:solidFill>
            <a:schemeClr val="bg1">
              <a:lumMod val="95000"/>
            </a:schemeClr>
          </a:solidFill>
          <a:ln>
            <a:miter lim="800000"/>
            <a:headEnd/>
            <a:tailEnd/>
          </a:ln>
        </p:spPr>
        <p:txBody>
          <a:bodyPr anchor="ctr"/>
          <a:lstStyle/>
          <a:p>
            <a:pPr fontAlgn="auto">
              <a:spcBef>
                <a:spcPts val="0"/>
              </a:spcBef>
              <a:spcAft>
                <a:spcPts val="0"/>
              </a:spcAft>
              <a:defRPr/>
            </a:pPr>
            <a:r>
              <a:rPr lang="en-GB" sz="1000" dirty="0" smtClean="0">
                <a:solidFill>
                  <a:srgbClr val="5075BC"/>
                </a:solidFill>
              </a:rPr>
              <a:t>Dealing with Listening Skills</a:t>
            </a:r>
            <a:endParaRPr lang="en-US" sz="1000" dirty="0">
              <a:solidFill>
                <a:srgbClr val="5075BC"/>
              </a:solidFill>
              <a:ea typeface="ＭＳ Ｐゴシック" pitchFamily="34" charset="-128"/>
              <a:cs typeface="+mn-cs"/>
            </a:endParaRPr>
          </a:p>
        </p:txBody>
      </p:sp>
      <p:pic>
        <p:nvPicPr>
          <p:cNvPr id="8" name="Picture 7"/>
          <p:cNvPicPr>
            <a:picLocks noChangeAspect="1"/>
          </p:cNvPicPr>
          <p:nvPr userDrawn="1"/>
        </p:nvPicPr>
        <p:blipFill>
          <a:blip r:embed="rId3" cstate="print"/>
          <a:stretch>
            <a:fillRect/>
          </a:stretch>
        </p:blipFill>
        <p:spPr>
          <a:xfrm>
            <a:off x="78297" y="6255465"/>
            <a:ext cx="575779" cy="570020"/>
          </a:xfrm>
          <a:prstGeom prst="rect">
            <a:avLst/>
          </a:prstGeom>
        </p:spPr>
      </p:pic>
    </p:spTree>
    <p:custDataLst>
      <p:tags r:id="rId1"/>
    </p:custDataLst>
    <p:extLst>
      <p:ext uri="{BB962C8B-B14F-4D97-AF65-F5344CB8AC3E}">
        <p14:creationId xmlns:p14="http://schemas.microsoft.com/office/powerpoint/2010/main" val="34231715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Εικόνα με λεζάντα">
    <p:spTree>
      <p:nvGrpSpPr>
        <p:cNvPr id="1" name=""/>
        <p:cNvGrpSpPr/>
        <p:nvPr/>
      </p:nvGrpSpPr>
      <p:grpSpPr>
        <a:xfrm>
          <a:off x="0" y="0"/>
          <a:ext cx="0" cy="0"/>
          <a:chOff x="0" y="0"/>
          <a:chExt cx="0" cy="0"/>
        </a:xfrm>
      </p:grpSpPr>
      <p:sp>
        <p:nvSpPr>
          <p:cNvPr id="3" name="Θέση εικόνας 2"/>
          <p:cNvSpPr>
            <a:spLocks noGrp="1"/>
          </p:cNvSpPr>
          <p:nvPr>
            <p:ph type="pic" idx="1"/>
          </p:nvPr>
        </p:nvSpPr>
        <p:spPr>
          <a:xfrm>
            <a:off x="2389717" y="1556792"/>
            <a:ext cx="7315200" cy="3456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dirty="0"/>
          </a:p>
        </p:txBody>
      </p:sp>
      <p:sp>
        <p:nvSpPr>
          <p:cNvPr id="4" name="Θέση κειμένου 3"/>
          <p:cNvSpPr>
            <a:spLocks noGrp="1"/>
          </p:cNvSpPr>
          <p:nvPr>
            <p:ph type="body" sz="half" idx="2"/>
          </p:nvPr>
        </p:nvSpPr>
        <p:spPr>
          <a:xfrm>
            <a:off x="2389717" y="5157192"/>
            <a:ext cx="7315200" cy="1015008"/>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dirty="0" smtClean="0"/>
              <a:t>Στυλ υποδείγματος κειμένου</a:t>
            </a:r>
          </a:p>
        </p:txBody>
      </p:sp>
      <p:sp>
        <p:nvSpPr>
          <p:cNvPr id="9" name="Τίτλος 1"/>
          <p:cNvSpPr>
            <a:spLocks noGrp="1"/>
          </p:cNvSpPr>
          <p:nvPr>
            <p:ph type="title"/>
          </p:nvPr>
        </p:nvSpPr>
        <p:spPr>
          <a:xfrm>
            <a:off x="609600" y="273600"/>
            <a:ext cx="10972800" cy="1144800"/>
          </a:xfrm>
        </p:spPr>
        <p:txBody>
          <a:bodyPr vert="horz" lIns="91440" tIns="45720" rIns="91440" bIns="45720" rtlCol="0" anchor="ctr">
            <a:normAutofit/>
          </a:bodyPr>
          <a:lstStyle>
            <a:lvl1pPr>
              <a:defRPr lang="el-GR" b="0">
                <a:solidFill>
                  <a:schemeClr val="accent1"/>
                </a:solidFill>
              </a:defRPr>
            </a:lvl1pPr>
          </a:lstStyle>
          <a:p>
            <a:pPr lvl="0"/>
            <a:r>
              <a:rPr lang="el-GR" dirty="0" smtClean="0"/>
              <a:t>Στυλ κύριου τίτλου</a:t>
            </a:r>
            <a:endParaRPr lang="el-GR" dirty="0"/>
          </a:p>
        </p:txBody>
      </p:sp>
      <p:sp>
        <p:nvSpPr>
          <p:cNvPr id="5" name="Θέση αριθμού διαφάνειας 5"/>
          <p:cNvSpPr txBox="1">
            <a:spLocks/>
          </p:cNvSpPr>
          <p:nvPr userDrawn="1"/>
        </p:nvSpPr>
        <p:spPr>
          <a:xfrm>
            <a:off x="11526473" y="6441972"/>
            <a:ext cx="577159" cy="268139"/>
          </a:xfrm>
          <a:prstGeom prst="rect">
            <a:avLst/>
          </a:prstGeom>
          <a:solidFill>
            <a:schemeClr val="bg1">
              <a:lumMod val="95000"/>
            </a:schemeClr>
          </a:solidFill>
        </p:spPr>
        <p:txBody>
          <a:bodyPr/>
          <a:lstStyle>
            <a:defPPr>
              <a:defRPr lang="el-GR"/>
            </a:defPPr>
            <a:lvl1pPr marL="0" algn="l" defTabSz="914400" rtl="0" eaLnBrk="1" latinLnBrk="0" hangingPunct="1">
              <a:defRPr sz="1200" b="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3C4726A-630D-4CB4-B088-BAB00F4188E9}" type="slidenum">
              <a:rPr lang="el-GR" sz="1200" smtClean="0">
                <a:solidFill>
                  <a:srgbClr val="5075BC"/>
                </a:solidFill>
              </a:rPr>
              <a:pPr algn="ctr"/>
              <a:t>‹#›</a:t>
            </a:fld>
            <a:endParaRPr lang="el-GR" sz="1200" dirty="0">
              <a:solidFill>
                <a:srgbClr val="5075BC"/>
              </a:solidFill>
            </a:endParaRPr>
          </a:p>
        </p:txBody>
      </p:sp>
      <p:sp>
        <p:nvSpPr>
          <p:cNvPr id="6" name="2 - Θέση υποσέλιδου"/>
          <p:cNvSpPr txBox="1">
            <a:spLocks/>
          </p:cNvSpPr>
          <p:nvPr userDrawn="1"/>
        </p:nvSpPr>
        <p:spPr bwMode="auto">
          <a:xfrm>
            <a:off x="719403" y="6441601"/>
            <a:ext cx="10657183" cy="268139"/>
          </a:xfrm>
          <a:prstGeom prst="rect">
            <a:avLst/>
          </a:prstGeom>
          <a:solidFill>
            <a:schemeClr val="bg1">
              <a:lumMod val="95000"/>
            </a:schemeClr>
          </a:solidFill>
          <a:ln>
            <a:miter lim="800000"/>
            <a:headEnd/>
            <a:tailEnd/>
          </a:ln>
        </p:spPr>
        <p:txBody>
          <a:bodyPr anchor="ctr"/>
          <a:lstStyle/>
          <a:p>
            <a:pPr fontAlgn="auto">
              <a:spcBef>
                <a:spcPts val="0"/>
              </a:spcBef>
              <a:spcAft>
                <a:spcPts val="0"/>
              </a:spcAft>
              <a:defRPr/>
            </a:pPr>
            <a:r>
              <a:rPr lang="en-GB" sz="1000" dirty="0" smtClean="0">
                <a:solidFill>
                  <a:srgbClr val="5075BC"/>
                </a:solidFill>
              </a:rPr>
              <a:t>Dealing with Listening Skills</a:t>
            </a:r>
            <a:endParaRPr lang="en-US" sz="1000" dirty="0">
              <a:solidFill>
                <a:srgbClr val="5075BC"/>
              </a:solidFill>
              <a:ea typeface="ＭＳ Ｐゴシック" pitchFamily="34" charset="-128"/>
              <a:cs typeface="+mn-cs"/>
            </a:endParaRPr>
          </a:p>
        </p:txBody>
      </p:sp>
      <p:pic>
        <p:nvPicPr>
          <p:cNvPr id="7" name="Picture 6"/>
          <p:cNvPicPr>
            <a:picLocks noChangeAspect="1"/>
          </p:cNvPicPr>
          <p:nvPr userDrawn="1"/>
        </p:nvPicPr>
        <p:blipFill>
          <a:blip r:embed="rId3" cstate="print"/>
          <a:stretch>
            <a:fillRect/>
          </a:stretch>
        </p:blipFill>
        <p:spPr>
          <a:xfrm>
            <a:off x="78297" y="6255465"/>
            <a:ext cx="575779" cy="570020"/>
          </a:xfrm>
          <a:prstGeom prst="rect">
            <a:avLst/>
          </a:prstGeom>
        </p:spPr>
      </p:pic>
    </p:spTree>
    <p:custDataLst>
      <p:tags r:id="rId1"/>
    </p:custDataLst>
    <p:extLst>
      <p:ext uri="{BB962C8B-B14F-4D97-AF65-F5344CB8AC3E}">
        <p14:creationId xmlns:p14="http://schemas.microsoft.com/office/powerpoint/2010/main" val="41050776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l-GR" dirty="0" smtClean="0"/>
              <a:t>Στυλ κύριου τίτλου</a:t>
            </a:r>
            <a:endParaRPr lang="el-GR" dirty="0"/>
          </a:p>
        </p:txBody>
      </p:sp>
      <p:sp>
        <p:nvSpPr>
          <p:cNvPr id="3" name="Θέση κειμένου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Tree>
    <p:custDataLst>
      <p:tags r:id="rId13"/>
    </p:custDataLst>
    <p:extLst>
      <p:ext uri="{BB962C8B-B14F-4D97-AF65-F5344CB8AC3E}">
        <p14:creationId xmlns:p14="http://schemas.microsoft.com/office/powerpoint/2010/main" val="983809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b="0" kern="1200">
          <a:solidFill>
            <a:schemeClr val="accent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a:xfrm>
            <a:off x="2209800" y="2006576"/>
            <a:ext cx="7772400" cy="1470025"/>
          </a:xfrm>
        </p:spPr>
        <p:txBody>
          <a:bodyPr>
            <a:normAutofit/>
          </a:bodyPr>
          <a:lstStyle/>
          <a:p>
            <a:r>
              <a:rPr lang="en-GB" sz="4000" dirty="0"/>
              <a:t>Dealing with Listening Skills</a:t>
            </a:r>
            <a:br>
              <a:rPr lang="en-GB" sz="4000" dirty="0"/>
            </a:br>
            <a:endParaRPr lang="en-GB" sz="4000" dirty="0">
              <a:solidFill>
                <a:srgbClr val="5075BC"/>
              </a:solidFill>
            </a:endParaRPr>
          </a:p>
        </p:txBody>
      </p:sp>
      <p:sp>
        <p:nvSpPr>
          <p:cNvPr id="3" name="Υπότιτλος 2"/>
          <p:cNvSpPr>
            <a:spLocks noGrp="1"/>
          </p:cNvSpPr>
          <p:nvPr>
            <p:ph type="subTitle" idx="1"/>
          </p:nvPr>
        </p:nvSpPr>
        <p:spPr>
          <a:xfrm>
            <a:off x="2207568" y="3384823"/>
            <a:ext cx="7632848" cy="2780481"/>
          </a:xfrm>
        </p:spPr>
        <p:txBody>
          <a:bodyPr>
            <a:noAutofit/>
          </a:bodyPr>
          <a:lstStyle/>
          <a:p>
            <a:endParaRPr lang="en-GB" sz="2800" dirty="0"/>
          </a:p>
        </p:txBody>
      </p:sp>
    </p:spTree>
    <p:custDataLst>
      <p:tags r:id="rId1"/>
    </p:custDataLst>
    <p:extLst>
      <p:ext uri="{BB962C8B-B14F-4D97-AF65-F5344CB8AC3E}">
        <p14:creationId xmlns:p14="http://schemas.microsoft.com/office/powerpoint/2010/main" val="3428195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196" y="0"/>
            <a:ext cx="8229600" cy="980728"/>
          </a:xfrm>
        </p:spPr>
        <p:txBody>
          <a:bodyPr/>
          <a:lstStyle/>
          <a:p>
            <a:r>
              <a:rPr lang="en-US" b="1" dirty="0"/>
              <a:t>Receiving</a:t>
            </a:r>
            <a:endParaRPr lang="en-US" dirty="0"/>
          </a:p>
        </p:txBody>
      </p:sp>
      <p:sp>
        <p:nvSpPr>
          <p:cNvPr id="3" name="TextBox 2"/>
          <p:cNvSpPr txBox="1"/>
          <p:nvPr/>
        </p:nvSpPr>
        <p:spPr>
          <a:xfrm>
            <a:off x="335360" y="495548"/>
            <a:ext cx="11161240" cy="6038974"/>
          </a:xfrm>
          <a:prstGeom prst="rect">
            <a:avLst/>
          </a:prstGeom>
        </p:spPr>
        <p:txBody>
          <a:bodyPr vert="horz" wrap="square" lIns="91440" tIns="45720" rIns="91440" bIns="45720" rtlCol="0" anchor="ctr">
            <a:noAutofit/>
          </a:bodyPr>
          <a:lstStyle/>
          <a:p>
            <a:pPr marL="285750" indent="-285750">
              <a:buFont typeface="Wingdings" panose="05000000000000000000" pitchFamily="2" charset="2"/>
              <a:buChar char="Ø"/>
            </a:pPr>
            <a:r>
              <a:rPr lang="en-US" sz="2800" dirty="0"/>
              <a:t>Unlike listening, hearing begins and ends with the first </a:t>
            </a:r>
            <a:r>
              <a:rPr lang="en-US" sz="2800" dirty="0" smtClean="0"/>
              <a:t>stage i.e. </a:t>
            </a:r>
            <a:r>
              <a:rPr lang="en-US" sz="2800" dirty="0"/>
              <a:t>receiving. </a:t>
            </a:r>
          </a:p>
          <a:p>
            <a:pPr marL="285750" indent="-285750">
              <a:buFont typeface="Wingdings" panose="05000000000000000000" pitchFamily="2" charset="2"/>
              <a:buChar char="Ø"/>
            </a:pPr>
            <a:r>
              <a:rPr lang="en-US" sz="2800" dirty="0"/>
              <a:t>At this stage you recognize not only what is said (verbally) but also what is not said (nonverbally). (politicians said and unsaid words).</a:t>
            </a:r>
          </a:p>
          <a:p>
            <a:pPr marL="285750" indent="-285750">
              <a:buFont typeface="Wingdings" panose="05000000000000000000" pitchFamily="2" charset="2"/>
              <a:buChar char="Ø"/>
            </a:pPr>
            <a:r>
              <a:rPr lang="en-US" sz="2800" dirty="0"/>
              <a:t>Receiving messages is a highly selective process. Listener doesn’t listen to all available sounds but selectively tune in to the valuable and interesting ones only. (i.e. questions for exam</a:t>
            </a:r>
            <a:r>
              <a:rPr lang="en-US" sz="2800" dirty="0" smtClean="0"/>
              <a:t>).</a:t>
            </a:r>
          </a:p>
          <a:p>
            <a:r>
              <a:rPr lang="en-US" sz="2800" b="1" dirty="0" smtClean="0"/>
              <a:t>To improve </a:t>
            </a:r>
            <a:r>
              <a:rPr lang="en-US" sz="2800" b="1" dirty="0"/>
              <a:t>your receiving skills:</a:t>
            </a:r>
          </a:p>
          <a:p>
            <a:pPr marL="285750" indent="-285750">
              <a:buFont typeface="Wingdings" panose="05000000000000000000" pitchFamily="2" charset="2"/>
              <a:buChar char="§"/>
            </a:pPr>
            <a:r>
              <a:rPr lang="en-US" sz="2800" dirty="0"/>
              <a:t> Look at the speaker; make your mind follow your </a:t>
            </a:r>
            <a:r>
              <a:rPr lang="en-US" sz="2800" dirty="0" smtClean="0"/>
              <a:t>body.</a:t>
            </a:r>
          </a:p>
          <a:p>
            <a:pPr marL="285750" indent="-285750">
              <a:buFont typeface="Wingdings" panose="05000000000000000000" pitchFamily="2" charset="2"/>
              <a:buChar char="§"/>
            </a:pPr>
            <a:r>
              <a:rPr lang="en-US" sz="2800" dirty="0" smtClean="0"/>
              <a:t>Focus </a:t>
            </a:r>
            <a:r>
              <a:rPr lang="en-US" sz="2800" dirty="0"/>
              <a:t>your attention on the speaker’s verbal and nonverbal </a:t>
            </a:r>
            <a:r>
              <a:rPr lang="en-US" sz="2800" dirty="0" smtClean="0"/>
              <a:t>messages.</a:t>
            </a:r>
          </a:p>
          <a:p>
            <a:pPr marL="285750" indent="-285750">
              <a:buFont typeface="Wingdings" panose="05000000000000000000" pitchFamily="2" charset="2"/>
              <a:buChar char="§"/>
            </a:pPr>
            <a:r>
              <a:rPr lang="en-US" sz="2800" dirty="0" smtClean="0"/>
              <a:t> </a:t>
            </a:r>
            <a:r>
              <a:rPr lang="en-US" sz="2800" dirty="0"/>
              <a:t>Avoid attending to distractions in the </a:t>
            </a:r>
            <a:r>
              <a:rPr lang="en-US" sz="2800" dirty="0" smtClean="0"/>
              <a:t>environment.</a:t>
            </a:r>
          </a:p>
          <a:p>
            <a:pPr marL="285750" indent="-285750">
              <a:buFont typeface="Wingdings" panose="05000000000000000000" pitchFamily="2" charset="2"/>
              <a:buChar char="§"/>
            </a:pPr>
            <a:r>
              <a:rPr lang="en-US" sz="2800" dirty="0" smtClean="0"/>
              <a:t>Focus on speaker`s words rather </a:t>
            </a:r>
            <a:r>
              <a:rPr lang="en-US" sz="2800" dirty="0"/>
              <a:t>than on any </a:t>
            </a:r>
            <a:r>
              <a:rPr lang="en-US" sz="2800" dirty="0" smtClean="0"/>
              <a:t>questions or </a:t>
            </a:r>
            <a:r>
              <a:rPr lang="en-US" sz="2800" dirty="0"/>
              <a:t>objections you may </a:t>
            </a:r>
            <a:r>
              <a:rPr lang="en-US" sz="2800" dirty="0" smtClean="0"/>
              <a:t>have.</a:t>
            </a:r>
            <a:endParaRPr lang="en-US" sz="2800" dirty="0"/>
          </a:p>
        </p:txBody>
      </p:sp>
    </p:spTree>
    <p:extLst>
      <p:ext uri="{BB962C8B-B14F-4D97-AF65-F5344CB8AC3E}">
        <p14:creationId xmlns:p14="http://schemas.microsoft.com/office/powerpoint/2010/main" val="2672339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260648"/>
            <a:ext cx="10972800" cy="850106"/>
          </a:xfrm>
        </p:spPr>
        <p:txBody>
          <a:bodyPr/>
          <a:lstStyle/>
          <a:p>
            <a:r>
              <a:rPr lang="en-US" b="1" dirty="0"/>
              <a:t>Understanding</a:t>
            </a:r>
            <a:endParaRPr lang="en-US" dirty="0"/>
          </a:p>
        </p:txBody>
      </p:sp>
      <p:sp>
        <p:nvSpPr>
          <p:cNvPr id="3" name="Rectangle 2"/>
          <p:cNvSpPr/>
          <p:nvPr/>
        </p:nvSpPr>
        <p:spPr>
          <a:xfrm>
            <a:off x="335360" y="1079351"/>
            <a:ext cx="11188824" cy="4832092"/>
          </a:xfrm>
          <a:prstGeom prst="rect">
            <a:avLst/>
          </a:prstGeom>
        </p:spPr>
        <p:txBody>
          <a:bodyPr wrap="square">
            <a:spAutoFit/>
          </a:bodyPr>
          <a:lstStyle/>
          <a:p>
            <a:r>
              <a:rPr lang="en-US" sz="2800" dirty="0">
                <a:solidFill>
                  <a:srgbClr val="000000"/>
                </a:solidFill>
                <a:latin typeface="Giovanni-Book"/>
              </a:rPr>
              <a:t>understanding of what the speaker means </a:t>
            </a:r>
            <a:r>
              <a:rPr lang="en-US" sz="2800" dirty="0" smtClean="0">
                <a:solidFill>
                  <a:srgbClr val="000000"/>
                </a:solidFill>
                <a:latin typeface="Giovanni-Book"/>
              </a:rPr>
              <a:t>includes </a:t>
            </a:r>
            <a:r>
              <a:rPr lang="en-US" sz="2800" b="1" dirty="0" smtClean="0">
                <a:solidFill>
                  <a:srgbClr val="000000"/>
                </a:solidFill>
                <a:latin typeface="Giovanni-Book"/>
              </a:rPr>
              <a:t>both </a:t>
            </a:r>
            <a:r>
              <a:rPr lang="en-US" sz="2800" b="1" dirty="0">
                <a:solidFill>
                  <a:srgbClr val="000000"/>
                </a:solidFill>
                <a:latin typeface="Giovanni-Book"/>
              </a:rPr>
              <a:t>the thoughts that are expressed as well as the emotional tone that </a:t>
            </a:r>
            <a:r>
              <a:rPr lang="en-US" sz="2800" b="1" dirty="0" smtClean="0">
                <a:solidFill>
                  <a:srgbClr val="000000"/>
                </a:solidFill>
                <a:latin typeface="Giovanni-Book"/>
              </a:rPr>
              <a:t>accompanies </a:t>
            </a:r>
            <a:r>
              <a:rPr lang="en-US" sz="2800" dirty="0" smtClean="0">
                <a:solidFill>
                  <a:srgbClr val="000000"/>
                </a:solidFill>
                <a:latin typeface="Giovanni-Book"/>
              </a:rPr>
              <a:t>these </a:t>
            </a:r>
            <a:r>
              <a:rPr lang="en-US" sz="2800" dirty="0">
                <a:solidFill>
                  <a:srgbClr val="000000"/>
                </a:solidFill>
                <a:latin typeface="Giovanni-Book"/>
              </a:rPr>
              <a:t>thoughts, for example, the urgency or the joy or sorrow expressed </a:t>
            </a:r>
            <a:r>
              <a:rPr lang="en-US" sz="2800" dirty="0" smtClean="0">
                <a:solidFill>
                  <a:srgbClr val="000000"/>
                </a:solidFill>
                <a:latin typeface="Giovanni-Book"/>
              </a:rPr>
              <a:t>in the </a:t>
            </a:r>
            <a:r>
              <a:rPr lang="en-US" sz="2800" dirty="0">
                <a:solidFill>
                  <a:srgbClr val="000000"/>
                </a:solidFill>
                <a:latin typeface="Giovanni-Book"/>
              </a:rPr>
              <a:t>message. </a:t>
            </a:r>
            <a:endParaRPr lang="en-US" sz="2800" dirty="0" smtClean="0">
              <a:solidFill>
                <a:srgbClr val="000000"/>
              </a:solidFill>
              <a:latin typeface="Giovanni-Book"/>
            </a:endParaRPr>
          </a:p>
          <a:p>
            <a:r>
              <a:rPr lang="en-US" sz="2800" b="1" dirty="0" smtClean="0">
                <a:solidFill>
                  <a:srgbClr val="000000"/>
                </a:solidFill>
                <a:latin typeface="Giovanni-Book"/>
              </a:rPr>
              <a:t>To </a:t>
            </a:r>
            <a:r>
              <a:rPr lang="en-US" sz="2800" b="1" dirty="0">
                <a:solidFill>
                  <a:srgbClr val="000000"/>
                </a:solidFill>
                <a:latin typeface="Giovanni-Book"/>
              </a:rPr>
              <a:t>enhance understanding:</a:t>
            </a:r>
          </a:p>
          <a:p>
            <a:pPr marL="285750" indent="-285750">
              <a:buFont typeface="Wingdings" panose="05000000000000000000" pitchFamily="2" charset="2"/>
              <a:buChar char="q"/>
            </a:pPr>
            <a:r>
              <a:rPr lang="en-US" sz="2800" dirty="0">
                <a:solidFill>
                  <a:srgbClr val="F7C44E"/>
                </a:solidFill>
                <a:latin typeface="ZapfDingbats"/>
              </a:rPr>
              <a:t> </a:t>
            </a:r>
            <a:r>
              <a:rPr lang="en-US" sz="2800" dirty="0">
                <a:solidFill>
                  <a:srgbClr val="000000"/>
                </a:solidFill>
                <a:latin typeface="Giovanni-Book"/>
              </a:rPr>
              <a:t>Relate the new information the speaker is giving to what you already </a:t>
            </a:r>
            <a:r>
              <a:rPr lang="en-US" sz="2800" dirty="0" smtClean="0">
                <a:solidFill>
                  <a:srgbClr val="000000"/>
                </a:solidFill>
                <a:latin typeface="Giovanni-Book"/>
              </a:rPr>
              <a:t>know.</a:t>
            </a:r>
          </a:p>
          <a:p>
            <a:pPr marL="285750" indent="-285750">
              <a:buFont typeface="Wingdings" panose="05000000000000000000" pitchFamily="2" charset="2"/>
              <a:buChar char="q"/>
            </a:pPr>
            <a:r>
              <a:rPr lang="en-US" sz="2800" dirty="0" smtClean="0">
                <a:solidFill>
                  <a:srgbClr val="000000"/>
                </a:solidFill>
                <a:latin typeface="Giovanni-Book"/>
              </a:rPr>
              <a:t>See </a:t>
            </a:r>
            <a:r>
              <a:rPr lang="en-US" sz="2800" dirty="0">
                <a:solidFill>
                  <a:srgbClr val="000000"/>
                </a:solidFill>
                <a:latin typeface="Giovanni-Book"/>
              </a:rPr>
              <a:t>the speaker’s messages from the speaker’s point of view; avoid </a:t>
            </a:r>
            <a:r>
              <a:rPr lang="en-US" sz="2800" dirty="0" smtClean="0">
                <a:solidFill>
                  <a:srgbClr val="000000"/>
                </a:solidFill>
                <a:latin typeface="Giovanni-Book"/>
              </a:rPr>
              <a:t>judging the </a:t>
            </a:r>
            <a:r>
              <a:rPr lang="en-US" sz="2800" dirty="0">
                <a:solidFill>
                  <a:srgbClr val="000000"/>
                </a:solidFill>
                <a:latin typeface="Giovanni-Book"/>
              </a:rPr>
              <a:t>message until you fully understand it as the speaker intended it</a:t>
            </a:r>
            <a:r>
              <a:rPr lang="en-US" sz="2800" dirty="0" smtClean="0">
                <a:solidFill>
                  <a:srgbClr val="000000"/>
                </a:solidFill>
                <a:latin typeface="Giovanni-Book"/>
              </a:rPr>
              <a:t>.</a:t>
            </a:r>
          </a:p>
          <a:p>
            <a:pPr marL="285750" indent="-285750">
              <a:buFont typeface="Wingdings" panose="05000000000000000000" pitchFamily="2" charset="2"/>
              <a:buChar char="q"/>
            </a:pPr>
            <a:r>
              <a:rPr lang="en-US" sz="2800" dirty="0" smtClean="0">
                <a:solidFill>
                  <a:srgbClr val="F7C44E"/>
                </a:solidFill>
                <a:latin typeface="ZapfDingbats"/>
              </a:rPr>
              <a:t> </a:t>
            </a:r>
            <a:r>
              <a:rPr lang="en-US" sz="2800" dirty="0" smtClean="0">
                <a:solidFill>
                  <a:srgbClr val="000000"/>
                </a:solidFill>
                <a:latin typeface="Giovanni-Book"/>
              </a:rPr>
              <a:t>Rephrase </a:t>
            </a:r>
            <a:r>
              <a:rPr lang="en-US" sz="2800" dirty="0">
                <a:solidFill>
                  <a:srgbClr val="000000"/>
                </a:solidFill>
                <a:latin typeface="Giovanni-Book"/>
              </a:rPr>
              <a:t>the speaker’s ideas into your own words </a:t>
            </a:r>
            <a:r>
              <a:rPr lang="en-US" sz="2800" dirty="0" smtClean="0">
                <a:solidFill>
                  <a:srgbClr val="000000"/>
                </a:solidFill>
                <a:latin typeface="Giovanni-Book"/>
              </a:rPr>
              <a:t>while listening.</a:t>
            </a:r>
            <a:endParaRPr lang="en-US" sz="2800" dirty="0"/>
          </a:p>
        </p:txBody>
      </p:sp>
    </p:spTree>
    <p:extLst>
      <p:ext uri="{BB962C8B-B14F-4D97-AF65-F5344CB8AC3E}">
        <p14:creationId xmlns:p14="http://schemas.microsoft.com/office/powerpoint/2010/main" val="9299872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760"/>
            <a:ext cx="10972800" cy="962968"/>
          </a:xfrm>
        </p:spPr>
        <p:txBody>
          <a:bodyPr/>
          <a:lstStyle/>
          <a:p>
            <a:r>
              <a:rPr lang="en-US" b="1" dirty="0">
                <a:latin typeface="Giovanni-Bold"/>
              </a:rPr>
              <a:t>Remembering</a:t>
            </a:r>
            <a:endParaRPr lang="en-US" dirty="0"/>
          </a:p>
        </p:txBody>
      </p:sp>
      <p:sp>
        <p:nvSpPr>
          <p:cNvPr id="3" name="Rectangle 2"/>
          <p:cNvSpPr/>
          <p:nvPr/>
        </p:nvSpPr>
        <p:spPr>
          <a:xfrm>
            <a:off x="565176" y="836712"/>
            <a:ext cx="11017224" cy="5509200"/>
          </a:xfrm>
          <a:prstGeom prst="rect">
            <a:avLst/>
          </a:prstGeom>
        </p:spPr>
        <p:txBody>
          <a:bodyPr wrap="square">
            <a:spAutoFit/>
          </a:bodyPr>
          <a:lstStyle/>
          <a:p>
            <a:r>
              <a:rPr lang="en-US" sz="2600" dirty="0" smtClean="0">
                <a:latin typeface="Giovanni-Book"/>
              </a:rPr>
              <a:t>Messages that you receive and understand need to be retained at least for some period of time. What you remember is actually </a:t>
            </a:r>
            <a:r>
              <a:rPr lang="en-US" sz="2600" b="1" dirty="0" smtClean="0">
                <a:latin typeface="Giovanni-Book"/>
              </a:rPr>
              <a:t>“your understanding of the message.” </a:t>
            </a:r>
            <a:r>
              <a:rPr lang="en-US" sz="2600" b="1" dirty="0" smtClean="0"/>
              <a:t>Memory for speech isn’t reproductive; </a:t>
            </a:r>
            <a:r>
              <a:rPr lang="en-US" sz="2600" dirty="0" smtClean="0"/>
              <a:t>you don’t simply reproduce in your memory what the speaker said. Rather, </a:t>
            </a:r>
            <a:r>
              <a:rPr lang="en-US" sz="2600" b="1" dirty="0" smtClean="0"/>
              <a:t>memory is reconstructive</a:t>
            </a:r>
            <a:r>
              <a:rPr lang="en-US" sz="2600" dirty="0" smtClean="0"/>
              <a:t>; you actually reconstruct the messages you hear into a system that seems to make sense to you.</a:t>
            </a:r>
          </a:p>
          <a:p>
            <a:r>
              <a:rPr lang="en-US" sz="2800" b="1" dirty="0"/>
              <a:t>In remembering:</a:t>
            </a:r>
          </a:p>
          <a:p>
            <a:pPr marL="457200" indent="-457200">
              <a:buFont typeface="Wingdings" panose="05000000000000000000" pitchFamily="2" charset="2"/>
              <a:buChar char="§"/>
            </a:pPr>
            <a:r>
              <a:rPr lang="en-US" sz="2800" dirty="0"/>
              <a:t> Identify the thesis or central idea and the major </a:t>
            </a:r>
            <a:r>
              <a:rPr lang="en-US" sz="2800" dirty="0" smtClean="0"/>
              <a:t>propositions.</a:t>
            </a:r>
          </a:p>
          <a:p>
            <a:pPr marL="457200" indent="-457200">
              <a:buFont typeface="Wingdings" panose="05000000000000000000" pitchFamily="2" charset="2"/>
              <a:buChar char="§"/>
            </a:pPr>
            <a:r>
              <a:rPr lang="en-US" sz="2800" dirty="0" smtClean="0"/>
              <a:t>Summarize </a:t>
            </a:r>
            <a:r>
              <a:rPr lang="en-US" sz="2800" dirty="0"/>
              <a:t>the message in a more easily retained </a:t>
            </a:r>
            <a:r>
              <a:rPr lang="en-US" sz="2800" dirty="0" smtClean="0"/>
              <a:t>form: don`t </a:t>
            </a:r>
            <a:r>
              <a:rPr lang="fr-FR" sz="2800" dirty="0" smtClean="0"/>
              <a:t>ignore </a:t>
            </a:r>
            <a:r>
              <a:rPr lang="fr-FR" sz="2800" dirty="0"/>
              <a:t>crucial </a:t>
            </a:r>
            <a:r>
              <a:rPr lang="fr-FR" sz="2800" dirty="0" smtClean="0"/>
              <a:t>détails </a:t>
            </a:r>
            <a:r>
              <a:rPr lang="fr-FR" sz="2800" dirty="0"/>
              <a:t>or important </a:t>
            </a:r>
            <a:r>
              <a:rPr lang="fr-FR" sz="2800" dirty="0" smtClean="0"/>
              <a:t>qualifications.</a:t>
            </a:r>
          </a:p>
          <a:p>
            <a:pPr marL="457200" indent="-457200">
              <a:buFont typeface="Wingdings" panose="05000000000000000000" pitchFamily="2" charset="2"/>
              <a:buChar char="§"/>
            </a:pPr>
            <a:r>
              <a:rPr lang="en-US" sz="2800" dirty="0" smtClean="0"/>
              <a:t>Repeat </a:t>
            </a:r>
            <a:r>
              <a:rPr lang="en-US" sz="2800" dirty="0"/>
              <a:t>names and key concepts to </a:t>
            </a:r>
            <a:r>
              <a:rPr lang="en-US" sz="2800" dirty="0" smtClean="0"/>
              <a:t>yourself.</a:t>
            </a:r>
          </a:p>
          <a:p>
            <a:pPr marL="457200" indent="-457200">
              <a:buFont typeface="Wingdings" panose="05000000000000000000" pitchFamily="2" charset="2"/>
              <a:buChar char="§"/>
            </a:pPr>
            <a:r>
              <a:rPr lang="en-US" sz="2800" dirty="0" smtClean="0"/>
              <a:t>Identify </a:t>
            </a:r>
            <a:r>
              <a:rPr lang="en-US" sz="2800" dirty="0"/>
              <a:t>the organizational pattern and use it (visualize it) to organize </a:t>
            </a:r>
            <a:r>
              <a:rPr lang="en-US" sz="2800" dirty="0" smtClean="0"/>
              <a:t>what the </a:t>
            </a:r>
            <a:r>
              <a:rPr lang="en-US" sz="2800" dirty="0"/>
              <a:t>speaker is saying.</a:t>
            </a:r>
            <a:endParaRPr lang="en-US" sz="2600" dirty="0"/>
          </a:p>
        </p:txBody>
      </p:sp>
    </p:spTree>
    <p:extLst>
      <p:ext uri="{BB962C8B-B14F-4D97-AF65-F5344CB8AC3E}">
        <p14:creationId xmlns:p14="http://schemas.microsoft.com/office/powerpoint/2010/main" val="12557315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8640"/>
            <a:ext cx="10972800" cy="778098"/>
          </a:xfrm>
        </p:spPr>
        <p:txBody>
          <a:bodyPr/>
          <a:lstStyle/>
          <a:p>
            <a:r>
              <a:rPr lang="en-US" b="1" dirty="0"/>
              <a:t>Evaluating</a:t>
            </a:r>
            <a:endParaRPr lang="en-US" dirty="0"/>
          </a:p>
        </p:txBody>
      </p:sp>
      <p:sp>
        <p:nvSpPr>
          <p:cNvPr id="3" name="Rectangle 2"/>
          <p:cNvSpPr/>
          <p:nvPr/>
        </p:nvSpPr>
        <p:spPr>
          <a:xfrm>
            <a:off x="623392" y="966738"/>
            <a:ext cx="11449272" cy="5509200"/>
          </a:xfrm>
          <a:prstGeom prst="rect">
            <a:avLst/>
          </a:prstGeom>
        </p:spPr>
        <p:txBody>
          <a:bodyPr wrap="square">
            <a:spAutoFit/>
          </a:bodyPr>
          <a:lstStyle/>
          <a:p>
            <a:r>
              <a:rPr lang="en-US" sz="3200" dirty="0">
                <a:latin typeface="Giovanni-Book"/>
              </a:rPr>
              <a:t>Evaluating consists of </a:t>
            </a:r>
            <a:r>
              <a:rPr lang="en-US" sz="3200" b="1" dirty="0">
                <a:latin typeface="Giovanni-Book"/>
              </a:rPr>
              <a:t>judging</a:t>
            </a:r>
            <a:r>
              <a:rPr lang="en-US" sz="3200" dirty="0">
                <a:latin typeface="Giovanni-Book"/>
              </a:rPr>
              <a:t> the message and the </a:t>
            </a:r>
            <a:r>
              <a:rPr lang="en-US" sz="3200" dirty="0" smtClean="0">
                <a:latin typeface="Giovanni-Book"/>
              </a:rPr>
              <a:t>speaker’s credibility</a:t>
            </a:r>
            <a:r>
              <a:rPr lang="en-US" sz="3200" dirty="0">
                <a:latin typeface="Giovanni-Book"/>
              </a:rPr>
              <a:t>, truthfulness, or </a:t>
            </a:r>
            <a:r>
              <a:rPr lang="en-US" sz="3200" dirty="0" smtClean="0">
                <a:latin typeface="Giovanni-Book"/>
              </a:rPr>
              <a:t>usefulness. </a:t>
            </a:r>
            <a:r>
              <a:rPr lang="en-US" sz="3200" dirty="0">
                <a:latin typeface="Giovanni-Book"/>
              </a:rPr>
              <a:t>At this stage your own </a:t>
            </a:r>
            <a:r>
              <a:rPr lang="en-US" sz="3200" dirty="0" smtClean="0">
                <a:latin typeface="Giovanni-Book"/>
              </a:rPr>
              <a:t>biases and prejudices may </a:t>
            </a:r>
            <a:r>
              <a:rPr lang="en-US" sz="3200" dirty="0" smtClean="0"/>
              <a:t>influence </a:t>
            </a:r>
            <a:r>
              <a:rPr lang="en-US" sz="3200" dirty="0"/>
              <a:t>what </a:t>
            </a:r>
            <a:r>
              <a:rPr lang="en-US" sz="3200" dirty="0" smtClean="0"/>
              <a:t>you judge </a:t>
            </a:r>
            <a:r>
              <a:rPr lang="en-US" sz="3200" dirty="0"/>
              <a:t>good and what you judge bad</a:t>
            </a:r>
            <a:r>
              <a:rPr lang="en-US" sz="3200" dirty="0" smtClean="0"/>
              <a:t>.</a:t>
            </a:r>
          </a:p>
          <a:p>
            <a:r>
              <a:rPr lang="en-US" sz="3200" b="1" dirty="0"/>
              <a:t>When evaluating:</a:t>
            </a:r>
          </a:p>
          <a:p>
            <a:pPr marL="457200" indent="-457200">
              <a:buFont typeface="Wingdings" panose="05000000000000000000" pitchFamily="2" charset="2"/>
              <a:buChar char="§"/>
            </a:pPr>
            <a:r>
              <a:rPr lang="en-US" sz="3200" dirty="0"/>
              <a:t> Resist evaluation until </a:t>
            </a:r>
            <a:r>
              <a:rPr lang="en-US" sz="3200" dirty="0" smtClean="0"/>
              <a:t>you </a:t>
            </a:r>
            <a:r>
              <a:rPr lang="en-US" sz="3200" dirty="0"/>
              <a:t>understand </a:t>
            </a:r>
            <a:r>
              <a:rPr lang="en-US" sz="3200" dirty="0" smtClean="0"/>
              <a:t>the speaker’s </a:t>
            </a:r>
            <a:r>
              <a:rPr lang="en-US" sz="3200" dirty="0"/>
              <a:t>point of </a:t>
            </a:r>
            <a:r>
              <a:rPr lang="en-US" sz="3200" dirty="0" smtClean="0"/>
              <a:t>view.</a:t>
            </a:r>
          </a:p>
          <a:p>
            <a:pPr marL="457200" indent="-457200">
              <a:buFont typeface="Wingdings" panose="05000000000000000000" pitchFamily="2" charset="2"/>
              <a:buChar char="§"/>
            </a:pPr>
            <a:r>
              <a:rPr lang="en-US" sz="3200" dirty="0" smtClean="0"/>
              <a:t>Distinguish </a:t>
            </a:r>
            <a:r>
              <a:rPr lang="en-US" sz="3200" dirty="0"/>
              <a:t>facts from </a:t>
            </a:r>
            <a:r>
              <a:rPr lang="en-US" sz="3200" dirty="0" smtClean="0"/>
              <a:t>inferences, </a:t>
            </a:r>
            <a:r>
              <a:rPr lang="en-US" sz="3200" dirty="0"/>
              <a:t>opinions, and </a:t>
            </a:r>
            <a:r>
              <a:rPr lang="en-US" sz="3200" dirty="0" smtClean="0"/>
              <a:t>personal Interpretations.</a:t>
            </a:r>
          </a:p>
          <a:p>
            <a:pPr marL="457200" indent="-457200">
              <a:buFont typeface="Wingdings" panose="05000000000000000000" pitchFamily="2" charset="2"/>
              <a:buChar char="§"/>
            </a:pPr>
            <a:r>
              <a:rPr lang="en-US" sz="3200" dirty="0" smtClean="0"/>
              <a:t>Identify </a:t>
            </a:r>
            <a:r>
              <a:rPr lang="en-US" sz="3200" dirty="0"/>
              <a:t>any biases, self-interests, or prejudices that </a:t>
            </a:r>
            <a:r>
              <a:rPr lang="en-US" sz="3200" dirty="0" smtClean="0"/>
              <a:t>may hinder meaning making and lets you forget the opposing ideas.</a:t>
            </a:r>
          </a:p>
        </p:txBody>
      </p:sp>
    </p:spTree>
    <p:extLst>
      <p:ext uri="{BB962C8B-B14F-4D97-AF65-F5344CB8AC3E}">
        <p14:creationId xmlns:p14="http://schemas.microsoft.com/office/powerpoint/2010/main" val="3737693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17760"/>
            <a:ext cx="10972800" cy="962968"/>
          </a:xfrm>
        </p:spPr>
        <p:txBody>
          <a:bodyPr/>
          <a:lstStyle/>
          <a:p>
            <a:r>
              <a:rPr lang="en-US" b="1" dirty="0">
                <a:latin typeface="Giovanni-Bold"/>
              </a:rPr>
              <a:t>Responding</a:t>
            </a:r>
            <a:endParaRPr lang="en-US" dirty="0"/>
          </a:p>
        </p:txBody>
      </p:sp>
      <p:sp>
        <p:nvSpPr>
          <p:cNvPr id="3" name="Rectangle 2"/>
          <p:cNvSpPr/>
          <p:nvPr/>
        </p:nvSpPr>
        <p:spPr>
          <a:xfrm>
            <a:off x="479376" y="1196752"/>
            <a:ext cx="11233248" cy="4401205"/>
          </a:xfrm>
          <a:prstGeom prst="rect">
            <a:avLst/>
          </a:prstGeom>
        </p:spPr>
        <p:txBody>
          <a:bodyPr wrap="square">
            <a:spAutoFit/>
          </a:bodyPr>
          <a:lstStyle/>
          <a:p>
            <a:r>
              <a:rPr lang="en-US" sz="2800" dirty="0" smtClean="0">
                <a:latin typeface="Giovanni-Book"/>
              </a:rPr>
              <a:t>Responding </a:t>
            </a:r>
            <a:r>
              <a:rPr lang="en-US" sz="2800" dirty="0">
                <a:latin typeface="Giovanni-Book"/>
              </a:rPr>
              <a:t>occurs in </a:t>
            </a:r>
            <a:r>
              <a:rPr lang="en-US" sz="2800" b="1" dirty="0">
                <a:latin typeface="Giovanni-Book"/>
              </a:rPr>
              <a:t>two phases: (1) nonverbal </a:t>
            </a:r>
            <a:r>
              <a:rPr lang="en-US" sz="2800" dirty="0">
                <a:latin typeface="Giovanni-Book"/>
              </a:rPr>
              <a:t>(and </a:t>
            </a:r>
            <a:r>
              <a:rPr lang="en-US" sz="2800" dirty="0" smtClean="0">
                <a:latin typeface="Giovanni-Book"/>
              </a:rPr>
              <a:t>occasionally verbal</a:t>
            </a:r>
            <a:r>
              <a:rPr lang="en-US" sz="2800" dirty="0">
                <a:latin typeface="Giovanni-Book"/>
              </a:rPr>
              <a:t>) </a:t>
            </a:r>
            <a:r>
              <a:rPr lang="en-US" sz="2800" b="1" dirty="0">
                <a:latin typeface="Giovanni-Book"/>
              </a:rPr>
              <a:t>responses you make </a:t>
            </a:r>
            <a:r>
              <a:rPr lang="en-US" sz="2800" dirty="0">
                <a:latin typeface="Giovanni-Book"/>
              </a:rPr>
              <a:t>while the speaker is talking and </a:t>
            </a:r>
            <a:r>
              <a:rPr lang="en-US" sz="2800" b="1" dirty="0">
                <a:latin typeface="Giovanni-Book"/>
              </a:rPr>
              <a:t>(2) responses </a:t>
            </a:r>
            <a:r>
              <a:rPr lang="en-US" sz="2800" b="1" dirty="0" smtClean="0">
                <a:latin typeface="Giovanni-Book"/>
              </a:rPr>
              <a:t>you make </a:t>
            </a:r>
            <a:r>
              <a:rPr lang="en-US" sz="2800" b="1" dirty="0">
                <a:latin typeface="Giovanni-Book"/>
              </a:rPr>
              <a:t>after the speaker has stopped talking</a:t>
            </a:r>
            <a:r>
              <a:rPr lang="en-US" sz="2800" b="1" dirty="0" smtClean="0">
                <a:latin typeface="Giovanni-Book"/>
              </a:rPr>
              <a:t>.</a:t>
            </a:r>
          </a:p>
          <a:p>
            <a:pPr marL="457200" indent="-457200">
              <a:buAutoNum type="arabicPeriod"/>
            </a:pPr>
            <a:r>
              <a:rPr lang="en-US" sz="2800" b="1" dirty="0" smtClean="0"/>
              <a:t>Responses given while </a:t>
            </a:r>
            <a:r>
              <a:rPr lang="en-US" sz="2800" dirty="0" smtClean="0"/>
              <a:t>the speaker is speaking (back-channeling cues) include </a:t>
            </a:r>
            <a:r>
              <a:rPr lang="en-US" sz="2800" dirty="0"/>
              <a:t>gestures that let the </a:t>
            </a:r>
            <a:r>
              <a:rPr lang="en-US" sz="2800" dirty="0" smtClean="0"/>
              <a:t>speaker know </a:t>
            </a:r>
            <a:r>
              <a:rPr lang="en-US" sz="2800" dirty="0"/>
              <a:t>that you’re listening, such as nodding your head, smiling, and </a:t>
            </a:r>
            <a:r>
              <a:rPr lang="en-US" sz="2800" dirty="0" smtClean="0"/>
              <a:t>leaning forward.</a:t>
            </a:r>
          </a:p>
          <a:p>
            <a:r>
              <a:rPr lang="en-US" sz="2800" b="1" dirty="0" smtClean="0"/>
              <a:t>2. </a:t>
            </a:r>
            <a:r>
              <a:rPr lang="en-US" sz="2800" dirty="0" smtClean="0"/>
              <a:t>Responses </a:t>
            </a:r>
            <a:r>
              <a:rPr lang="en-US" sz="2800" dirty="0"/>
              <a:t>made after </a:t>
            </a:r>
            <a:r>
              <a:rPr lang="en-US" sz="2800" dirty="0" smtClean="0"/>
              <a:t>are </a:t>
            </a:r>
            <a:r>
              <a:rPr lang="en-US" sz="2800" dirty="0"/>
              <a:t>generally </a:t>
            </a:r>
            <a:r>
              <a:rPr lang="en-US" sz="2800" dirty="0" smtClean="0"/>
              <a:t>more elaborate </a:t>
            </a:r>
            <a:r>
              <a:rPr lang="en-US" sz="2800" dirty="0"/>
              <a:t>and might include </a:t>
            </a:r>
            <a:r>
              <a:rPr lang="en-US" sz="2800" b="1" dirty="0"/>
              <a:t>questions of </a:t>
            </a:r>
            <a:r>
              <a:rPr lang="en-US" sz="2800" b="1" dirty="0" smtClean="0"/>
              <a:t>clarification </a:t>
            </a:r>
            <a:r>
              <a:rPr lang="en-US" sz="2800" dirty="0"/>
              <a:t>(“I wasn’t sure what </a:t>
            </a:r>
            <a:r>
              <a:rPr lang="en-US" sz="2800" dirty="0" smtClean="0"/>
              <a:t>you meant by…), </a:t>
            </a:r>
            <a:r>
              <a:rPr lang="en-US" sz="2800" b="1" dirty="0" smtClean="0"/>
              <a:t>expressions </a:t>
            </a:r>
            <a:r>
              <a:rPr lang="en-US" sz="2800" b="1" dirty="0"/>
              <a:t>of agreement</a:t>
            </a:r>
            <a:r>
              <a:rPr lang="en-US" sz="2800" dirty="0"/>
              <a:t> (“You’re absolutely </a:t>
            </a:r>
            <a:r>
              <a:rPr lang="en-US" sz="2800" dirty="0" smtClean="0"/>
              <a:t>right”), and </a:t>
            </a:r>
            <a:r>
              <a:rPr lang="en-US" sz="2800" b="1" dirty="0" smtClean="0"/>
              <a:t>expressions of </a:t>
            </a:r>
            <a:r>
              <a:rPr lang="en-US" sz="2800" b="1" dirty="0"/>
              <a:t>disagreement </a:t>
            </a:r>
            <a:r>
              <a:rPr lang="en-US" sz="2800" dirty="0"/>
              <a:t>(“I disagree </a:t>
            </a:r>
            <a:r>
              <a:rPr lang="en-US" sz="2800" dirty="0" smtClean="0"/>
              <a:t>that…”). </a:t>
            </a:r>
            <a:endParaRPr lang="en-US" sz="2800" dirty="0"/>
          </a:p>
        </p:txBody>
      </p:sp>
    </p:spTree>
    <p:extLst>
      <p:ext uri="{BB962C8B-B14F-4D97-AF65-F5344CB8AC3E}">
        <p14:creationId xmlns:p14="http://schemas.microsoft.com/office/powerpoint/2010/main" val="4049472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735" y="548680"/>
            <a:ext cx="12000656" cy="5016758"/>
          </a:xfrm>
          <a:prstGeom prst="rect">
            <a:avLst/>
          </a:prstGeom>
        </p:spPr>
        <p:txBody>
          <a:bodyPr wrap="square">
            <a:spAutoFit/>
          </a:bodyPr>
          <a:lstStyle/>
          <a:p>
            <a:r>
              <a:rPr lang="en-US" sz="3200" b="1" dirty="0">
                <a:latin typeface="Giovanni-Book"/>
              </a:rPr>
              <a:t>When responding</a:t>
            </a:r>
            <a:r>
              <a:rPr lang="en-US" sz="3200" b="1" dirty="0" smtClean="0">
                <a:latin typeface="Giovanni-Book"/>
              </a:rPr>
              <a:t>:</a:t>
            </a:r>
          </a:p>
          <a:p>
            <a:pPr marL="285750" indent="-285750">
              <a:buFont typeface="Wingdings" panose="05000000000000000000" pitchFamily="2" charset="2"/>
              <a:buChar char="§"/>
            </a:pPr>
            <a:r>
              <a:rPr lang="en-US" sz="3200" dirty="0"/>
              <a:t>Use a variety of backchanneling cues to support the speaker; using only </a:t>
            </a:r>
            <a:r>
              <a:rPr lang="en-US" sz="3200" dirty="0" smtClean="0"/>
              <a:t>one cue—for </a:t>
            </a:r>
            <a:r>
              <a:rPr lang="en-US" sz="3200" dirty="0"/>
              <a:t>example, nodding constantly—will make it appear that you’re </a:t>
            </a:r>
            <a:r>
              <a:rPr lang="en-US" sz="3200" dirty="0" smtClean="0"/>
              <a:t>not listening </a:t>
            </a:r>
            <a:r>
              <a:rPr lang="en-US" sz="3200" dirty="0"/>
              <a:t>but are on automatic pilot</a:t>
            </a:r>
            <a:r>
              <a:rPr lang="en-US" sz="3200" dirty="0" smtClean="0"/>
              <a:t>.</a:t>
            </a:r>
          </a:p>
          <a:p>
            <a:pPr marL="285750" indent="-285750">
              <a:buFont typeface="Wingdings" panose="05000000000000000000" pitchFamily="2" charset="2"/>
              <a:buChar char="§"/>
            </a:pPr>
            <a:r>
              <a:rPr lang="en-US" sz="3200" dirty="0" smtClean="0"/>
              <a:t> </a:t>
            </a:r>
            <a:r>
              <a:rPr lang="en-US" sz="3200" dirty="0"/>
              <a:t>Support the speaker in your final responses by saying something </a:t>
            </a:r>
            <a:r>
              <a:rPr lang="en-US" sz="3200" dirty="0" smtClean="0"/>
              <a:t>positive. </a:t>
            </a:r>
          </a:p>
          <a:p>
            <a:pPr marL="285750" indent="-285750">
              <a:buFont typeface="Wingdings" panose="05000000000000000000" pitchFamily="2" charset="2"/>
              <a:buChar char="§"/>
            </a:pPr>
            <a:r>
              <a:rPr lang="en-US" sz="3200" dirty="0" smtClean="0"/>
              <a:t>Own </a:t>
            </a:r>
            <a:r>
              <a:rPr lang="en-US" sz="3200" dirty="0"/>
              <a:t>your own responses; state your thoughts and feelings as your own; </a:t>
            </a:r>
            <a:r>
              <a:rPr lang="en-US" sz="3200" dirty="0" smtClean="0"/>
              <a:t>use I-messages </a:t>
            </a:r>
            <a:r>
              <a:rPr lang="en-US" sz="3200" dirty="0"/>
              <a:t>(for example, say “I think the new proposal will entail </a:t>
            </a:r>
            <a:r>
              <a:rPr lang="en-US" sz="3200" dirty="0" smtClean="0"/>
              <a:t>greater expense </a:t>
            </a:r>
            <a:r>
              <a:rPr lang="en-US" sz="3200" dirty="0"/>
              <a:t>than you outlined” rather than “Everyone will object to the </a:t>
            </a:r>
            <a:r>
              <a:rPr lang="en-US" sz="3200" dirty="0" smtClean="0"/>
              <a:t>plan because </a:t>
            </a:r>
            <a:r>
              <a:rPr lang="en-US" sz="3200" dirty="0"/>
              <a:t>it will cost too much”).</a:t>
            </a:r>
          </a:p>
        </p:txBody>
      </p:sp>
    </p:spTree>
    <p:extLst>
      <p:ext uri="{BB962C8B-B14F-4D97-AF65-F5344CB8AC3E}">
        <p14:creationId xmlns:p14="http://schemas.microsoft.com/office/powerpoint/2010/main" val="9357933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The three stages of a listening lesson</a:t>
            </a:r>
            <a:endParaRPr lang="en-GB" dirty="0"/>
          </a:p>
        </p:txBody>
      </p:sp>
      <p:sp>
        <p:nvSpPr>
          <p:cNvPr id="5" name="Content Placeholder 4"/>
          <p:cNvSpPr>
            <a:spLocks noGrp="1"/>
          </p:cNvSpPr>
          <p:nvPr>
            <p:ph idx="1"/>
          </p:nvPr>
        </p:nvSpPr>
        <p:spPr/>
        <p:txBody>
          <a:bodyPr/>
          <a:lstStyle/>
          <a:p>
            <a:r>
              <a:rPr lang="en-GB" dirty="0" smtClean="0"/>
              <a:t>Pre-listening :preparation stage.</a:t>
            </a:r>
          </a:p>
          <a:p>
            <a:r>
              <a:rPr lang="en-GB" dirty="0" smtClean="0"/>
              <a:t>While -listening stage: actual listening &amp; task   response.</a:t>
            </a:r>
          </a:p>
          <a:p>
            <a:r>
              <a:rPr lang="en-GB" dirty="0" smtClean="0"/>
              <a:t>Post-listening stage: feedback &amp; remedial work.</a:t>
            </a:r>
            <a:endParaRPr lang="en-GB" dirty="0"/>
          </a:p>
        </p:txBody>
      </p:sp>
    </p:spTree>
    <p:extLst>
      <p:ext uri="{BB962C8B-B14F-4D97-AF65-F5344CB8AC3E}">
        <p14:creationId xmlns:p14="http://schemas.microsoft.com/office/powerpoint/2010/main" val="39475558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 we listen?</a:t>
            </a:r>
            <a:endParaRPr lang="en-GB" dirty="0"/>
          </a:p>
        </p:txBody>
      </p:sp>
      <p:sp>
        <p:nvSpPr>
          <p:cNvPr id="4" name="Θέση κειμένου 3"/>
          <p:cNvSpPr>
            <a:spLocks noGrp="1"/>
          </p:cNvSpPr>
          <p:nvPr>
            <p:ph type="body" idx="1"/>
          </p:nvPr>
        </p:nvSpPr>
        <p:spPr/>
        <p:txBody>
          <a:bodyPr/>
          <a:lstStyle/>
          <a:p>
            <a:pPr marL="0" lvl="1"/>
            <a:r>
              <a:rPr lang="en-GB" sz="3000" dirty="0"/>
              <a:t>Bottom-up process</a:t>
            </a:r>
          </a:p>
        </p:txBody>
      </p:sp>
      <p:sp>
        <p:nvSpPr>
          <p:cNvPr id="3" name="Content Placeholder 2"/>
          <p:cNvSpPr>
            <a:spLocks noGrp="1"/>
          </p:cNvSpPr>
          <p:nvPr>
            <p:ph sz="half" idx="2"/>
          </p:nvPr>
        </p:nvSpPr>
        <p:spPr/>
        <p:txBody>
          <a:bodyPr>
            <a:noAutofit/>
          </a:bodyPr>
          <a:lstStyle/>
          <a:p>
            <a:pPr marL="0" lvl="1" indent="0">
              <a:spcBef>
                <a:spcPts val="600"/>
              </a:spcBef>
              <a:buNone/>
            </a:pPr>
            <a:r>
              <a:rPr lang="en-GB" sz="3000" dirty="0"/>
              <a:t>We use our knowledge of language and our ability to process acoustic signals to make sense of the sounds that speech presents to us.</a:t>
            </a:r>
          </a:p>
        </p:txBody>
      </p:sp>
      <p:sp>
        <p:nvSpPr>
          <p:cNvPr id="5" name="Θέση κειμένου 4"/>
          <p:cNvSpPr>
            <a:spLocks noGrp="1"/>
          </p:cNvSpPr>
          <p:nvPr>
            <p:ph type="body" sz="quarter" idx="3"/>
          </p:nvPr>
        </p:nvSpPr>
        <p:spPr/>
        <p:txBody>
          <a:bodyPr/>
          <a:lstStyle/>
          <a:p>
            <a:pPr marL="0" lvl="1"/>
            <a:r>
              <a:rPr lang="en-GB" sz="3000" dirty="0"/>
              <a:t>Top-down process</a:t>
            </a:r>
          </a:p>
        </p:txBody>
      </p:sp>
      <p:sp>
        <p:nvSpPr>
          <p:cNvPr id="6" name="Θέση περιεχομένου 5"/>
          <p:cNvSpPr>
            <a:spLocks noGrp="1"/>
          </p:cNvSpPr>
          <p:nvPr>
            <p:ph sz="quarter" idx="4"/>
          </p:nvPr>
        </p:nvSpPr>
        <p:spPr/>
        <p:txBody>
          <a:bodyPr/>
          <a:lstStyle/>
          <a:p>
            <a:pPr marL="0" lvl="1" indent="0">
              <a:buNone/>
            </a:pPr>
            <a:r>
              <a:rPr lang="en-GB" sz="3000" dirty="0"/>
              <a:t>We infer meaning from contextual clues and from making links between the spoken message and various types of prior knowledge which we hold.</a:t>
            </a:r>
          </a:p>
        </p:txBody>
      </p:sp>
    </p:spTree>
    <p:extLst>
      <p:ext uri="{BB962C8B-B14F-4D97-AF65-F5344CB8AC3E}">
        <p14:creationId xmlns:p14="http://schemas.microsoft.com/office/powerpoint/2010/main" val="6075590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800" y="188640"/>
            <a:ext cx="10972800" cy="1143000"/>
          </a:xfrm>
        </p:spPr>
        <p:txBody>
          <a:bodyPr/>
          <a:lstStyle/>
          <a:p>
            <a:r>
              <a:rPr lang="en-GB" dirty="0" smtClean="0"/>
              <a:t>Bottom-up processes</a:t>
            </a:r>
            <a:endParaRPr lang="en-GB" dirty="0"/>
          </a:p>
        </p:txBody>
      </p:sp>
      <p:sp>
        <p:nvSpPr>
          <p:cNvPr id="3" name="Content Placeholder 2"/>
          <p:cNvSpPr>
            <a:spLocks noGrp="1"/>
          </p:cNvSpPr>
          <p:nvPr>
            <p:ph idx="1"/>
          </p:nvPr>
        </p:nvSpPr>
        <p:spPr>
          <a:xfrm>
            <a:off x="609600" y="1556792"/>
            <a:ext cx="10887000" cy="4680520"/>
          </a:xfrm>
        </p:spPr>
        <p:txBody>
          <a:bodyPr>
            <a:noAutofit/>
          </a:bodyPr>
          <a:lstStyle/>
          <a:p>
            <a:r>
              <a:rPr lang="en-GB" sz="2800" dirty="0"/>
              <a:t>Retain input while it is being processed.</a:t>
            </a:r>
          </a:p>
          <a:p>
            <a:r>
              <a:rPr lang="en-GB" sz="2800" dirty="0"/>
              <a:t>Recognize word divisions.</a:t>
            </a:r>
          </a:p>
          <a:p>
            <a:r>
              <a:rPr lang="en-GB" sz="2800" dirty="0"/>
              <a:t>Recognize key words in utterances.</a:t>
            </a:r>
          </a:p>
          <a:p>
            <a:r>
              <a:rPr lang="en-GB" sz="2800" dirty="0"/>
              <a:t>Recognize key transitions in a </a:t>
            </a:r>
            <a:r>
              <a:rPr lang="en-GB" sz="2800" dirty="0" smtClean="0"/>
              <a:t>discourse.</a:t>
            </a:r>
          </a:p>
          <a:p>
            <a:r>
              <a:rPr lang="en-GB" sz="2800" dirty="0"/>
              <a:t>Recognize grammatical relations between key elements in sentences.</a:t>
            </a:r>
          </a:p>
          <a:p>
            <a:r>
              <a:rPr lang="en-GB" sz="2800" dirty="0"/>
              <a:t>Recognize the function of word stress in sentences.</a:t>
            </a:r>
          </a:p>
          <a:p>
            <a:r>
              <a:rPr lang="en-GB" sz="2800" dirty="0"/>
              <a:t>Recognize the function of intonation in sentences</a:t>
            </a:r>
            <a:r>
              <a:rPr lang="en-GB" sz="2800" dirty="0" smtClean="0"/>
              <a:t>.</a:t>
            </a:r>
            <a:endParaRPr lang="en-GB" sz="2800" dirty="0"/>
          </a:p>
        </p:txBody>
      </p:sp>
    </p:spTree>
    <p:extLst>
      <p:ext uri="{BB962C8B-B14F-4D97-AF65-F5344CB8AC3E}">
        <p14:creationId xmlns:p14="http://schemas.microsoft.com/office/powerpoint/2010/main" val="32571396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404664"/>
            <a:ext cx="10972800" cy="706090"/>
          </a:xfrm>
        </p:spPr>
        <p:txBody>
          <a:bodyPr>
            <a:normAutofit fontScale="90000"/>
          </a:bodyPr>
          <a:lstStyle/>
          <a:p>
            <a:r>
              <a:rPr lang="en-GB" dirty="0" smtClean="0"/>
              <a:t>Top-down processes (1/2)</a:t>
            </a:r>
            <a:endParaRPr lang="en-GB" dirty="0"/>
          </a:p>
        </p:txBody>
      </p:sp>
      <p:sp>
        <p:nvSpPr>
          <p:cNvPr id="3" name="Content Placeholder 2"/>
          <p:cNvSpPr>
            <a:spLocks noGrp="1"/>
          </p:cNvSpPr>
          <p:nvPr>
            <p:ph idx="1"/>
          </p:nvPr>
        </p:nvSpPr>
        <p:spPr>
          <a:xfrm>
            <a:off x="623392" y="1340768"/>
            <a:ext cx="10972800" cy="4525963"/>
          </a:xfrm>
        </p:spPr>
        <p:txBody>
          <a:bodyPr>
            <a:noAutofit/>
          </a:bodyPr>
          <a:lstStyle/>
          <a:p>
            <a:r>
              <a:rPr lang="en-GB" sz="2800" dirty="0" smtClean="0"/>
              <a:t>Use key words to construct the schema of discourse.</a:t>
            </a:r>
          </a:p>
          <a:p>
            <a:r>
              <a:rPr lang="en-GB" sz="2800" dirty="0" smtClean="0"/>
              <a:t>Infer the role of the participants in a situation, topic of a discourse, the outcome of an event</a:t>
            </a:r>
            <a:r>
              <a:rPr lang="en-GB" sz="2800" dirty="0"/>
              <a:t> </a:t>
            </a:r>
            <a:r>
              <a:rPr lang="en-GB" sz="2800" dirty="0" smtClean="0"/>
              <a:t>and the cause and effect of an event.</a:t>
            </a:r>
          </a:p>
          <a:p>
            <a:r>
              <a:rPr lang="en-GB" sz="2800" dirty="0" smtClean="0"/>
              <a:t>Infer unstated details of a situation.</a:t>
            </a:r>
          </a:p>
          <a:p>
            <a:r>
              <a:rPr lang="en-GB" sz="2800" dirty="0"/>
              <a:t>Infer the sequence of a series of events.</a:t>
            </a:r>
          </a:p>
          <a:p>
            <a:r>
              <a:rPr lang="en-GB" sz="2800" dirty="0"/>
              <a:t>Infer comparisons.</a:t>
            </a:r>
          </a:p>
          <a:p>
            <a:r>
              <a:rPr lang="en-GB" sz="2800" dirty="0"/>
              <a:t>Distinguish between facts and opinions</a:t>
            </a:r>
            <a:r>
              <a:rPr lang="en-GB" sz="2800" dirty="0" smtClean="0"/>
              <a:t>.</a:t>
            </a:r>
            <a:endParaRPr lang="en-GB" sz="2800" dirty="0"/>
          </a:p>
        </p:txBody>
      </p:sp>
    </p:spTree>
    <p:extLst>
      <p:ext uri="{BB962C8B-B14F-4D97-AF65-F5344CB8AC3E}">
        <p14:creationId xmlns:p14="http://schemas.microsoft.com/office/powerpoint/2010/main" val="35731315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The situation with the listening skill</a:t>
            </a:r>
            <a:endParaRPr lang="en-GB" dirty="0"/>
          </a:p>
        </p:txBody>
      </p:sp>
      <p:sp>
        <p:nvSpPr>
          <p:cNvPr id="6" name="Content Placeholder 5"/>
          <p:cNvSpPr>
            <a:spLocks noGrp="1"/>
          </p:cNvSpPr>
          <p:nvPr>
            <p:ph sz="half" idx="2"/>
          </p:nvPr>
        </p:nvSpPr>
        <p:spPr>
          <a:xfrm>
            <a:off x="6888088" y="1600201"/>
            <a:ext cx="3322712" cy="4525963"/>
          </a:xfrm>
        </p:spPr>
        <p:txBody>
          <a:bodyPr>
            <a:normAutofit/>
          </a:bodyPr>
          <a:lstStyle/>
          <a:p>
            <a:pPr marL="0" indent="0">
              <a:buNone/>
            </a:pPr>
            <a:r>
              <a:rPr lang="en-GB" dirty="0" smtClean="0"/>
              <a:t>The time an individual is engaged in communication: approximately 9% is devoted to writing, 16% to reading, 30% to speaking, and </a:t>
            </a:r>
            <a:r>
              <a:rPr lang="en-GB" b="1" dirty="0" smtClean="0"/>
              <a:t>45% to listening.</a:t>
            </a:r>
            <a:endParaRPr lang="en-GB" b="1" dirty="0"/>
          </a:p>
        </p:txBody>
      </p:sp>
      <p:graphicFrame>
        <p:nvGraphicFramePr>
          <p:cNvPr id="9" name="Content Placeholder 8" descr="Order learnt, Extent of use, Order taught for each skill.&#10;&#10;&#10;"/>
          <p:cNvGraphicFramePr>
            <a:graphicFrameLocks noGrp="1"/>
          </p:cNvGraphicFramePr>
          <p:nvPr>
            <p:ph sz="half" idx="1"/>
            <p:custDataLst>
              <p:tags r:id="rId1"/>
            </p:custDataLst>
            <p:extLst>
              <p:ext uri="{D42A27DB-BD31-4B8C-83A1-F6EECF244321}">
                <p14:modId xmlns:p14="http://schemas.microsoft.com/office/powerpoint/2010/main" val="1925447033"/>
              </p:ext>
            </p:extLst>
          </p:nvPr>
        </p:nvGraphicFramePr>
        <p:xfrm>
          <a:off x="1981200" y="1600200"/>
          <a:ext cx="4690864" cy="2286050"/>
        </p:xfrm>
        <a:graphic>
          <a:graphicData uri="http://schemas.openxmlformats.org/drawingml/2006/table">
            <a:tbl>
              <a:tblPr firstRow="1" bandRow="1">
                <a:tableStyleId>{5C22544A-7EE6-4342-B048-85BDC9FD1C3A}</a:tableStyleId>
              </a:tblPr>
              <a:tblGrid>
                <a:gridCol w="1172716">
                  <a:extLst>
                    <a:ext uri="{9D8B030D-6E8A-4147-A177-3AD203B41FA5}">
                      <a16:colId xmlns:a16="http://schemas.microsoft.com/office/drawing/2014/main" val="2777934916"/>
                    </a:ext>
                  </a:extLst>
                </a:gridCol>
                <a:gridCol w="1172716">
                  <a:extLst>
                    <a:ext uri="{9D8B030D-6E8A-4147-A177-3AD203B41FA5}">
                      <a16:colId xmlns:a16="http://schemas.microsoft.com/office/drawing/2014/main" val="389470945"/>
                    </a:ext>
                  </a:extLst>
                </a:gridCol>
                <a:gridCol w="1172716">
                  <a:extLst>
                    <a:ext uri="{9D8B030D-6E8A-4147-A177-3AD203B41FA5}">
                      <a16:colId xmlns:a16="http://schemas.microsoft.com/office/drawing/2014/main" val="2427546179"/>
                    </a:ext>
                  </a:extLst>
                </a:gridCol>
                <a:gridCol w="1172716">
                  <a:extLst>
                    <a:ext uri="{9D8B030D-6E8A-4147-A177-3AD203B41FA5}">
                      <a16:colId xmlns:a16="http://schemas.microsoft.com/office/drawing/2014/main" val="4265337828"/>
                    </a:ext>
                  </a:extLst>
                </a:gridCol>
              </a:tblGrid>
              <a:tr h="370840">
                <a:tc>
                  <a:txBody>
                    <a:bodyPr/>
                    <a:lstStyle/>
                    <a:p>
                      <a:r>
                        <a:rPr lang="en-GB" sz="2000" dirty="0" smtClean="0">
                          <a:latin typeface="+mn-lt"/>
                        </a:rPr>
                        <a:t>Skill</a:t>
                      </a:r>
                      <a:endParaRPr lang="en-GB" sz="2000" dirty="0">
                        <a:latin typeface="+mn-lt"/>
                      </a:endParaRPr>
                    </a:p>
                  </a:txBody>
                  <a:tcPr anchor="ctr"/>
                </a:tc>
                <a:tc>
                  <a:txBody>
                    <a:bodyPr/>
                    <a:lstStyle/>
                    <a:p>
                      <a:r>
                        <a:rPr lang="en-GB" sz="2000" dirty="0" smtClean="0">
                          <a:latin typeface="+mn-lt"/>
                        </a:rPr>
                        <a:t>Order learnt</a:t>
                      </a:r>
                      <a:endParaRPr lang="en-GB" sz="2000" dirty="0">
                        <a:latin typeface="+mn-lt"/>
                      </a:endParaRPr>
                    </a:p>
                  </a:txBody>
                  <a:tcPr marT="45725" marB="45725" anchor="ctr"/>
                </a:tc>
                <a:tc>
                  <a:txBody>
                    <a:bodyPr/>
                    <a:lstStyle/>
                    <a:p>
                      <a:r>
                        <a:rPr lang="en-GB" sz="2000" dirty="0" smtClean="0">
                          <a:latin typeface="+mn-lt"/>
                        </a:rPr>
                        <a:t>Extent of use</a:t>
                      </a:r>
                      <a:endParaRPr lang="en-GB" sz="2000" dirty="0">
                        <a:latin typeface="+mn-lt"/>
                      </a:endParaRPr>
                    </a:p>
                  </a:txBody>
                  <a:tcPr marT="45725" marB="45725" anchor="ctr"/>
                </a:tc>
                <a:tc>
                  <a:txBody>
                    <a:bodyPr/>
                    <a:lstStyle/>
                    <a:p>
                      <a:r>
                        <a:rPr lang="en-GB" sz="2000" smtClean="0">
                          <a:latin typeface="+mn-lt"/>
                        </a:rPr>
                        <a:t>Order taught</a:t>
                      </a:r>
                      <a:endParaRPr lang="en-GB" sz="2000" dirty="0">
                        <a:latin typeface="+mn-lt"/>
                      </a:endParaRPr>
                    </a:p>
                  </a:txBody>
                  <a:tcPr marT="45725" marB="45725" anchor="ctr"/>
                </a:tc>
                <a:extLst>
                  <a:ext uri="{0D108BD9-81ED-4DB2-BD59-A6C34878D82A}">
                    <a16:rowId xmlns:a16="http://schemas.microsoft.com/office/drawing/2014/main" val="2971047093"/>
                  </a:ext>
                </a:extLst>
              </a:tr>
              <a:tr h="370840">
                <a:tc>
                  <a:txBody>
                    <a:bodyPr/>
                    <a:lstStyle/>
                    <a:p>
                      <a:r>
                        <a:rPr lang="en-GB" sz="2000" dirty="0" smtClean="0">
                          <a:solidFill>
                            <a:srgbClr val="993366"/>
                          </a:solidFill>
                          <a:latin typeface="+mn-lt"/>
                        </a:rPr>
                        <a:t> </a:t>
                      </a:r>
                      <a:r>
                        <a:rPr lang="en-GB" sz="2000" dirty="0" smtClean="0">
                          <a:solidFill>
                            <a:srgbClr val="003300"/>
                          </a:solidFill>
                          <a:latin typeface="+mn-lt"/>
                        </a:rPr>
                        <a:t>Listening </a:t>
                      </a:r>
                      <a:endParaRPr lang="en-GB" sz="2000" dirty="0">
                        <a:latin typeface="+mn-lt"/>
                      </a:endParaRPr>
                    </a:p>
                  </a:txBody>
                  <a:tcPr marT="45725" marB="45725" anchor="ctr"/>
                </a:tc>
                <a:tc>
                  <a:txBody>
                    <a:bodyPr/>
                    <a:lstStyle/>
                    <a:p>
                      <a:r>
                        <a:rPr lang="en-GB" sz="2000" dirty="0" smtClean="0">
                          <a:solidFill>
                            <a:srgbClr val="003300"/>
                          </a:solidFill>
                          <a:latin typeface="+mn-lt"/>
                        </a:rPr>
                        <a:t>First </a:t>
                      </a:r>
                      <a:endParaRPr lang="en-GB" sz="2000" dirty="0">
                        <a:latin typeface="+mn-lt"/>
                      </a:endParaRPr>
                    </a:p>
                  </a:txBody>
                  <a:tcPr marT="45725" marB="45725" anchor="ctr"/>
                </a:tc>
                <a:tc>
                  <a:txBody>
                    <a:bodyPr/>
                    <a:lstStyle/>
                    <a:p>
                      <a:r>
                        <a:rPr lang="en-GB" sz="2000" dirty="0" smtClean="0">
                          <a:solidFill>
                            <a:srgbClr val="003300"/>
                          </a:solidFill>
                          <a:latin typeface="+mn-lt"/>
                        </a:rPr>
                        <a:t>First </a:t>
                      </a:r>
                      <a:endParaRPr lang="en-GB" sz="2000" dirty="0">
                        <a:latin typeface="+mn-lt"/>
                      </a:endParaRPr>
                    </a:p>
                  </a:txBody>
                  <a:tcPr marT="45725" marB="45725" anchor="ctr"/>
                </a:tc>
                <a:tc>
                  <a:txBody>
                    <a:bodyPr/>
                    <a:lstStyle/>
                    <a:p>
                      <a:r>
                        <a:rPr lang="en-GB" sz="2000" noProof="0" dirty="0" smtClean="0">
                          <a:solidFill>
                            <a:srgbClr val="003300"/>
                          </a:solidFill>
                          <a:latin typeface="+mn-lt"/>
                        </a:rPr>
                        <a:t>Fourth</a:t>
                      </a:r>
                      <a:endParaRPr lang="en-GB" sz="2000" noProof="0" dirty="0">
                        <a:latin typeface="+mn-lt"/>
                      </a:endParaRPr>
                    </a:p>
                  </a:txBody>
                  <a:tcPr marT="45725" marB="45725" anchor="ctr"/>
                </a:tc>
                <a:extLst>
                  <a:ext uri="{0D108BD9-81ED-4DB2-BD59-A6C34878D82A}">
                    <a16:rowId xmlns:a16="http://schemas.microsoft.com/office/drawing/2014/main" val="1622059075"/>
                  </a:ext>
                </a:extLst>
              </a:tr>
              <a:tr h="370840">
                <a:tc>
                  <a:txBody>
                    <a:bodyPr/>
                    <a:lstStyle/>
                    <a:p>
                      <a:r>
                        <a:rPr lang="en-GB" sz="2000" noProof="0" dirty="0" smtClean="0">
                          <a:solidFill>
                            <a:srgbClr val="003300"/>
                          </a:solidFill>
                          <a:latin typeface="+mn-lt"/>
                        </a:rPr>
                        <a:t> Speaking </a:t>
                      </a:r>
                      <a:endParaRPr lang="en-GB" sz="2000" noProof="0" dirty="0">
                        <a:latin typeface="+mn-lt"/>
                      </a:endParaRPr>
                    </a:p>
                  </a:txBody>
                  <a:tcPr marT="45725" marB="45725" anchor="ctr"/>
                </a:tc>
                <a:tc>
                  <a:txBody>
                    <a:bodyPr/>
                    <a:lstStyle/>
                    <a:p>
                      <a:r>
                        <a:rPr lang="en-GB" sz="2000" noProof="0" smtClean="0">
                          <a:solidFill>
                            <a:srgbClr val="003300"/>
                          </a:solidFill>
                          <a:latin typeface="+mn-lt"/>
                        </a:rPr>
                        <a:t>Second </a:t>
                      </a:r>
                      <a:endParaRPr lang="en-GB" sz="2000" noProof="0">
                        <a:latin typeface="+mn-lt"/>
                      </a:endParaRPr>
                    </a:p>
                  </a:txBody>
                  <a:tcPr marT="45725" marB="45725" anchor="ctr"/>
                </a:tc>
                <a:tc>
                  <a:txBody>
                    <a:bodyPr/>
                    <a:lstStyle/>
                    <a:p>
                      <a:r>
                        <a:rPr lang="en-GB" sz="2000" noProof="0" smtClean="0">
                          <a:solidFill>
                            <a:srgbClr val="003300"/>
                          </a:solidFill>
                          <a:latin typeface="+mn-lt"/>
                        </a:rPr>
                        <a:t>Second </a:t>
                      </a:r>
                      <a:endParaRPr lang="en-GB" sz="2000" noProof="0">
                        <a:latin typeface="+mn-lt"/>
                      </a:endParaRPr>
                    </a:p>
                  </a:txBody>
                  <a:tcPr marT="45725" marB="45725" anchor="ctr"/>
                </a:tc>
                <a:tc>
                  <a:txBody>
                    <a:bodyPr/>
                    <a:lstStyle/>
                    <a:p>
                      <a:r>
                        <a:rPr lang="en-GB" sz="2000" noProof="0" dirty="0" smtClean="0">
                          <a:solidFill>
                            <a:srgbClr val="003300"/>
                          </a:solidFill>
                          <a:latin typeface="+mn-lt"/>
                        </a:rPr>
                        <a:t>Third</a:t>
                      </a:r>
                      <a:endParaRPr lang="en-GB" sz="2000" noProof="0" dirty="0">
                        <a:latin typeface="+mn-lt"/>
                      </a:endParaRPr>
                    </a:p>
                  </a:txBody>
                  <a:tcPr marT="45725" marB="45725" anchor="ctr"/>
                </a:tc>
                <a:extLst>
                  <a:ext uri="{0D108BD9-81ED-4DB2-BD59-A6C34878D82A}">
                    <a16:rowId xmlns:a16="http://schemas.microsoft.com/office/drawing/2014/main" val="1707294942"/>
                  </a:ext>
                </a:extLst>
              </a:tr>
              <a:tr h="370840">
                <a:tc>
                  <a:txBody>
                    <a:bodyPr/>
                    <a:lstStyle/>
                    <a:p>
                      <a:r>
                        <a:rPr lang="en-GB" sz="2000" noProof="0" smtClean="0">
                          <a:solidFill>
                            <a:srgbClr val="003300"/>
                          </a:solidFill>
                          <a:latin typeface="+mn-lt"/>
                        </a:rPr>
                        <a:t> Reading </a:t>
                      </a:r>
                      <a:endParaRPr lang="en-GB" sz="2000" noProof="0">
                        <a:latin typeface="+mn-lt"/>
                      </a:endParaRPr>
                    </a:p>
                  </a:txBody>
                  <a:tcPr marT="45725" marB="45725" anchor="ctr"/>
                </a:tc>
                <a:tc>
                  <a:txBody>
                    <a:bodyPr/>
                    <a:lstStyle/>
                    <a:p>
                      <a:r>
                        <a:rPr lang="en-GB" sz="2000" noProof="0" smtClean="0">
                          <a:solidFill>
                            <a:srgbClr val="003300"/>
                          </a:solidFill>
                          <a:latin typeface="+mn-lt"/>
                        </a:rPr>
                        <a:t>Third</a:t>
                      </a:r>
                      <a:endParaRPr lang="en-GB" sz="2000" noProof="0">
                        <a:latin typeface="+mn-lt"/>
                      </a:endParaRPr>
                    </a:p>
                  </a:txBody>
                  <a:tcPr marT="45725" marB="45725" anchor="ctr"/>
                </a:tc>
                <a:tc>
                  <a:txBody>
                    <a:bodyPr/>
                    <a:lstStyle/>
                    <a:p>
                      <a:r>
                        <a:rPr lang="en-GB" sz="2000" noProof="0" smtClean="0">
                          <a:solidFill>
                            <a:srgbClr val="003300"/>
                          </a:solidFill>
                          <a:latin typeface="+mn-lt"/>
                        </a:rPr>
                        <a:t>Third</a:t>
                      </a:r>
                      <a:endParaRPr lang="en-GB" sz="2000" noProof="0">
                        <a:latin typeface="+mn-lt"/>
                      </a:endParaRPr>
                    </a:p>
                  </a:txBody>
                  <a:tcPr marT="45725" marB="45725" anchor="ctr"/>
                </a:tc>
                <a:tc>
                  <a:txBody>
                    <a:bodyPr/>
                    <a:lstStyle/>
                    <a:p>
                      <a:r>
                        <a:rPr lang="en-GB" sz="2000" noProof="0" smtClean="0">
                          <a:solidFill>
                            <a:srgbClr val="003300"/>
                          </a:solidFill>
                          <a:latin typeface="+mn-lt"/>
                        </a:rPr>
                        <a:t> Second</a:t>
                      </a:r>
                      <a:endParaRPr lang="en-GB" sz="2000" noProof="0">
                        <a:latin typeface="+mn-lt"/>
                      </a:endParaRPr>
                    </a:p>
                  </a:txBody>
                  <a:tcPr marT="45725" marB="45725" anchor="ctr"/>
                </a:tc>
                <a:extLst>
                  <a:ext uri="{0D108BD9-81ED-4DB2-BD59-A6C34878D82A}">
                    <a16:rowId xmlns:a16="http://schemas.microsoft.com/office/drawing/2014/main" val="653544863"/>
                  </a:ext>
                </a:extLst>
              </a:tr>
              <a:tr h="370840">
                <a:tc>
                  <a:txBody>
                    <a:bodyPr/>
                    <a:lstStyle/>
                    <a:p>
                      <a:r>
                        <a:rPr lang="en-GB" sz="2000" noProof="0" smtClean="0">
                          <a:solidFill>
                            <a:srgbClr val="003300"/>
                          </a:solidFill>
                          <a:latin typeface="+mn-lt"/>
                        </a:rPr>
                        <a:t> Writing </a:t>
                      </a:r>
                      <a:endParaRPr lang="en-GB" sz="2000" noProof="0">
                        <a:latin typeface="+mn-lt"/>
                      </a:endParaRPr>
                    </a:p>
                  </a:txBody>
                  <a:tcPr marT="45725" marB="45725" anchor="ctr"/>
                </a:tc>
                <a:tc>
                  <a:txBody>
                    <a:bodyPr/>
                    <a:lstStyle/>
                    <a:p>
                      <a:r>
                        <a:rPr lang="en-GB" sz="2000" noProof="0" smtClean="0">
                          <a:solidFill>
                            <a:srgbClr val="003300"/>
                          </a:solidFill>
                          <a:latin typeface="+mn-lt"/>
                        </a:rPr>
                        <a:t>Fourth </a:t>
                      </a:r>
                      <a:endParaRPr lang="en-GB" sz="2000" noProof="0">
                        <a:latin typeface="+mn-lt"/>
                      </a:endParaRPr>
                    </a:p>
                  </a:txBody>
                  <a:tcPr marT="45725" marB="45725" anchor="ctr"/>
                </a:tc>
                <a:tc>
                  <a:txBody>
                    <a:bodyPr/>
                    <a:lstStyle/>
                    <a:p>
                      <a:r>
                        <a:rPr lang="en-GB" sz="2000" noProof="0" smtClean="0">
                          <a:solidFill>
                            <a:srgbClr val="003300"/>
                          </a:solidFill>
                          <a:latin typeface="+mn-lt"/>
                        </a:rPr>
                        <a:t>Fourth</a:t>
                      </a:r>
                      <a:endParaRPr lang="en-GB" sz="2000" noProof="0">
                        <a:latin typeface="+mn-lt"/>
                      </a:endParaRPr>
                    </a:p>
                  </a:txBody>
                  <a:tcPr marT="45725" marB="45725" anchor="ctr"/>
                </a:tc>
                <a:tc>
                  <a:txBody>
                    <a:bodyPr/>
                    <a:lstStyle/>
                    <a:p>
                      <a:r>
                        <a:rPr lang="en-GB" sz="2000" noProof="0" dirty="0" smtClean="0">
                          <a:solidFill>
                            <a:srgbClr val="003300"/>
                          </a:solidFill>
                          <a:latin typeface="+mn-lt"/>
                        </a:rPr>
                        <a:t>First</a:t>
                      </a:r>
                      <a:endParaRPr lang="en-GB" sz="2000" noProof="0" dirty="0">
                        <a:latin typeface="+mn-lt"/>
                      </a:endParaRPr>
                    </a:p>
                  </a:txBody>
                  <a:tcPr marT="45725" marB="45725" anchor="ctr"/>
                </a:tc>
                <a:extLst>
                  <a:ext uri="{0D108BD9-81ED-4DB2-BD59-A6C34878D82A}">
                    <a16:rowId xmlns:a16="http://schemas.microsoft.com/office/drawing/2014/main" val="3774009425"/>
                  </a:ext>
                </a:extLst>
              </a:tr>
            </a:tbl>
          </a:graphicData>
        </a:graphic>
      </p:graphicFrame>
    </p:spTree>
    <p:extLst>
      <p:ext uri="{BB962C8B-B14F-4D97-AF65-F5344CB8AC3E}">
        <p14:creationId xmlns:p14="http://schemas.microsoft.com/office/powerpoint/2010/main" val="557578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Two main types of listening (1/2)</a:t>
            </a:r>
            <a:endParaRPr lang="en-GB"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GB" b="1" dirty="0" smtClean="0"/>
              <a:t>Participatory/Active Listening:</a:t>
            </a:r>
          </a:p>
          <a:p>
            <a:pPr marL="971550" lvl="1" indent="-514350">
              <a:buFont typeface="+mj-lt"/>
              <a:buAutoNum type="alphaUcPeriod"/>
            </a:pPr>
            <a:r>
              <a:rPr lang="en-GB" sz="3200" dirty="0"/>
              <a:t>Interactional (for the purpose of engaging in social rituals</a:t>
            </a:r>
            <a:r>
              <a:rPr lang="en-GB" sz="3200" dirty="0" smtClean="0"/>
              <a:t>).</a:t>
            </a:r>
          </a:p>
          <a:p>
            <a:pPr marL="971550" lvl="1" indent="-514350">
              <a:buFont typeface="+mj-lt"/>
              <a:buAutoNum type="alphaUcPeriod"/>
            </a:pPr>
            <a:r>
              <a:rPr lang="en-GB" sz="3200" dirty="0" smtClean="0"/>
              <a:t>Transactional </a:t>
            </a:r>
            <a:r>
              <a:rPr lang="en-GB" sz="3200" dirty="0"/>
              <a:t>(for the purpose exchanging information</a:t>
            </a:r>
            <a:r>
              <a:rPr lang="en-GB" sz="3200" dirty="0" smtClean="0"/>
              <a:t>).</a:t>
            </a:r>
          </a:p>
          <a:p>
            <a:pPr marL="971550" lvl="1" indent="-514350">
              <a:buFont typeface="+mj-lt"/>
              <a:buAutoNum type="alphaUcPeriod"/>
            </a:pPr>
            <a:endParaRPr lang="en-GB" sz="3200" dirty="0"/>
          </a:p>
          <a:p>
            <a:pPr lvl="1">
              <a:buFont typeface="Wingdings" panose="05000000000000000000" pitchFamily="2" charset="2"/>
              <a:buChar char="§"/>
            </a:pPr>
            <a:r>
              <a:rPr lang="en-GB" sz="3200" dirty="0" smtClean="0"/>
              <a:t>It has proper interaction and proper feedback.</a:t>
            </a:r>
            <a:endParaRPr lang="en-GB" sz="3200" dirty="0"/>
          </a:p>
        </p:txBody>
      </p:sp>
    </p:spTree>
    <p:extLst>
      <p:ext uri="{BB962C8B-B14F-4D97-AF65-F5344CB8AC3E}">
        <p14:creationId xmlns:p14="http://schemas.microsoft.com/office/powerpoint/2010/main" val="11693981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Two main types of listening (2/2)</a:t>
            </a:r>
            <a:endParaRPr lang="en-GB" dirty="0"/>
          </a:p>
        </p:txBody>
      </p:sp>
      <p:sp>
        <p:nvSpPr>
          <p:cNvPr id="3" name="Content Placeholder 2"/>
          <p:cNvSpPr>
            <a:spLocks noGrp="1"/>
          </p:cNvSpPr>
          <p:nvPr>
            <p:ph idx="1"/>
          </p:nvPr>
        </p:nvSpPr>
        <p:spPr/>
        <p:txBody>
          <a:bodyPr>
            <a:noAutofit/>
          </a:bodyPr>
          <a:lstStyle/>
          <a:p>
            <a:pPr marL="0" indent="0">
              <a:spcBef>
                <a:spcPts val="600"/>
              </a:spcBef>
              <a:buNone/>
            </a:pPr>
            <a:r>
              <a:rPr lang="en-GB" sz="2800" b="1" dirty="0" smtClean="0"/>
              <a:t>2. Non-Participatory </a:t>
            </a:r>
            <a:r>
              <a:rPr lang="en-GB" sz="2800" b="1" dirty="0"/>
              <a:t>Listening: </a:t>
            </a:r>
          </a:p>
          <a:p>
            <a:pPr>
              <a:spcBef>
                <a:spcPts val="600"/>
              </a:spcBef>
            </a:pPr>
            <a:r>
              <a:rPr lang="en-GB" sz="2800" dirty="0"/>
              <a:t>Listening to live conversations without taking part.</a:t>
            </a:r>
          </a:p>
          <a:p>
            <a:pPr>
              <a:spcBef>
                <a:spcPts val="600"/>
              </a:spcBef>
            </a:pPr>
            <a:r>
              <a:rPr lang="en-GB" sz="2800" dirty="0"/>
              <a:t>Listening to announcements to extract information.</a:t>
            </a:r>
          </a:p>
          <a:p>
            <a:pPr>
              <a:spcBef>
                <a:spcPts val="600"/>
              </a:spcBef>
            </a:pPr>
            <a:r>
              <a:rPr lang="en-GB" sz="2800" dirty="0"/>
              <a:t>Listening to or watching films, plays, radio and songs where the purpose is enjoyment.</a:t>
            </a:r>
          </a:p>
          <a:p>
            <a:pPr>
              <a:spcBef>
                <a:spcPts val="600"/>
              </a:spcBef>
            </a:pPr>
            <a:r>
              <a:rPr lang="en-GB" sz="2800" dirty="0"/>
              <a:t>Following instructions in order to carry out a task efficiently.</a:t>
            </a:r>
          </a:p>
          <a:p>
            <a:pPr>
              <a:spcBef>
                <a:spcPts val="600"/>
              </a:spcBef>
            </a:pPr>
            <a:r>
              <a:rPr lang="en-GB" sz="2800" dirty="0"/>
              <a:t>Attending a lecture or following a lesson.</a:t>
            </a:r>
          </a:p>
          <a:p>
            <a:pPr>
              <a:spcBef>
                <a:spcPts val="600"/>
              </a:spcBef>
            </a:pPr>
            <a:r>
              <a:rPr lang="en-GB" sz="2800" dirty="0"/>
              <a:t>Listening to someone give a public address.</a:t>
            </a:r>
          </a:p>
        </p:txBody>
      </p:sp>
    </p:spTree>
    <p:extLst>
      <p:ext uri="{BB962C8B-B14F-4D97-AF65-F5344CB8AC3E}">
        <p14:creationId xmlns:p14="http://schemas.microsoft.com/office/powerpoint/2010/main" val="36711839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59496" y="260648"/>
            <a:ext cx="9361040" cy="5760640"/>
          </a:xfrm>
          <a:prstGeom prst="rect">
            <a:avLst/>
          </a:prstGeom>
        </p:spPr>
      </p:pic>
    </p:spTree>
    <p:extLst>
      <p:ext uri="{BB962C8B-B14F-4D97-AF65-F5344CB8AC3E}">
        <p14:creationId xmlns:p14="http://schemas.microsoft.com/office/powerpoint/2010/main" val="357996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Task: Text- Purpose and Listening skills</a:t>
            </a:r>
            <a:endParaRPr lang="en-GB" dirty="0"/>
          </a:p>
        </p:txBody>
      </p:sp>
      <p:graphicFrame>
        <p:nvGraphicFramePr>
          <p:cNvPr id="6" name="Content Placeholder 5" descr="Purpose and Listening skills per Activity."/>
          <p:cNvGraphicFramePr>
            <a:graphicFrameLocks noGrp="1"/>
          </p:cNvGraphicFramePr>
          <p:nvPr>
            <p:ph idx="1"/>
            <p:custDataLst>
              <p:tags r:id="rId1"/>
            </p:custDataLst>
            <p:extLst>
              <p:ext uri="{D42A27DB-BD31-4B8C-83A1-F6EECF244321}">
                <p14:modId xmlns:p14="http://schemas.microsoft.com/office/powerpoint/2010/main" val="106476131"/>
              </p:ext>
            </p:extLst>
          </p:nvPr>
        </p:nvGraphicFramePr>
        <p:xfrm>
          <a:off x="1987550" y="1557338"/>
          <a:ext cx="8229600" cy="4480560"/>
        </p:xfrm>
        <a:graphic>
          <a:graphicData uri="http://schemas.openxmlformats.org/drawingml/2006/table">
            <a:tbl>
              <a:tblPr firstRow="1" bandRow="1">
                <a:tableStyleId>{69012ECD-51FC-41F1-AA8D-1B2483CD663E}</a:tableStyleId>
              </a:tblPr>
              <a:tblGrid>
                <a:gridCol w="2743200">
                  <a:extLst>
                    <a:ext uri="{9D8B030D-6E8A-4147-A177-3AD203B41FA5}">
                      <a16:colId xmlns:a16="http://schemas.microsoft.com/office/drawing/2014/main" val="3441000966"/>
                    </a:ext>
                  </a:extLst>
                </a:gridCol>
                <a:gridCol w="2743200">
                  <a:extLst>
                    <a:ext uri="{9D8B030D-6E8A-4147-A177-3AD203B41FA5}">
                      <a16:colId xmlns:a16="http://schemas.microsoft.com/office/drawing/2014/main" val="1545879788"/>
                    </a:ext>
                  </a:extLst>
                </a:gridCol>
                <a:gridCol w="2743200">
                  <a:extLst>
                    <a:ext uri="{9D8B030D-6E8A-4147-A177-3AD203B41FA5}">
                      <a16:colId xmlns:a16="http://schemas.microsoft.com/office/drawing/2014/main" val="1585464789"/>
                    </a:ext>
                  </a:extLst>
                </a:gridCol>
              </a:tblGrid>
              <a:tr h="370840">
                <a:tc>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a:lnSpc>
                          <a:spcPct val="100000"/>
                        </a:lnSpc>
                        <a:spcBef>
                          <a:spcPts val="600"/>
                        </a:spcBef>
                        <a:spcAft>
                          <a:spcPts val="600"/>
                        </a:spcAft>
                      </a:pPr>
                      <a:r>
                        <a:rPr lang="en-GB" sz="2400" noProof="0" dirty="0" smtClean="0">
                          <a:solidFill>
                            <a:schemeClr val="bg1"/>
                          </a:solidFill>
                          <a:latin typeface="+mj-lt"/>
                        </a:rPr>
                        <a:t>Activity</a:t>
                      </a:r>
                      <a:endParaRPr lang="en-GB" sz="2400" noProof="0" dirty="0">
                        <a:solidFill>
                          <a:schemeClr val="bg1"/>
                        </a:solidFill>
                        <a:latin typeface="+mj-lt"/>
                        <a:ea typeface="Calibri"/>
                        <a:cs typeface="Times New Roman"/>
                      </a:endParaRPr>
                    </a:p>
                  </a:txBody>
                  <a:tcPr marL="68576" marR="68576" marT="0" marB="0">
                    <a:lnL w="12700" cap="flat" cmpd="sng" algn="ctr">
                      <a:solidFill>
                        <a:srgbClr val="4F81BD"/>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00000"/>
                        </a:lnSpc>
                        <a:spcBef>
                          <a:spcPts val="600"/>
                        </a:spcBef>
                        <a:spcAft>
                          <a:spcPts val="600"/>
                        </a:spcAft>
                      </a:pPr>
                      <a:r>
                        <a:rPr lang="en-GB" sz="2400" noProof="0" dirty="0" smtClean="0">
                          <a:solidFill>
                            <a:schemeClr val="bg1"/>
                          </a:solidFill>
                          <a:latin typeface="+mj-lt"/>
                        </a:rPr>
                        <a:t>Purpose</a:t>
                      </a:r>
                      <a:endParaRPr lang="en-GB" sz="2400" noProof="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GB" sz="2400" noProof="0" dirty="0" smtClean="0">
                          <a:solidFill>
                            <a:schemeClr val="bg1"/>
                          </a:solidFill>
                          <a:latin typeface="+mj-lt"/>
                          <a:ea typeface="+mn-ea"/>
                          <a:cs typeface="+mn-cs"/>
                        </a:rPr>
                        <a:t>Skills/type of listening</a:t>
                      </a:r>
                      <a:endParaRPr lang="en-GB" sz="2400" noProof="0" dirty="0" smtClean="0">
                        <a:solidFill>
                          <a:schemeClr val="bg1"/>
                        </a:solidFill>
                        <a:latin typeface="+mj-lt"/>
                        <a:ea typeface="Calibri"/>
                        <a:cs typeface="Times New Roman"/>
                      </a:endParaRPr>
                    </a:p>
                  </a:txBody>
                  <a:tcPr>
                    <a:lnL w="12700" cap="flat" cmpd="sng" algn="ctr">
                      <a:solidFill>
                        <a:schemeClr val="bg1"/>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691942014"/>
                  </a:ext>
                </a:extLst>
              </a:tr>
              <a:tr h="370840">
                <a:tc>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a:lnSpc>
                          <a:spcPct val="100000"/>
                        </a:lnSpc>
                        <a:spcBef>
                          <a:spcPts val="600"/>
                        </a:spcBef>
                        <a:spcAft>
                          <a:spcPts val="600"/>
                        </a:spcAft>
                      </a:pPr>
                      <a:r>
                        <a:rPr lang="en-GB" sz="2400" noProof="0" smtClean="0">
                          <a:latin typeface="+mj-lt"/>
                        </a:rPr>
                        <a:t>Listen to a lecture in class at the university.</a:t>
                      </a:r>
                      <a:endParaRPr lang="en-GB" sz="2400" noProof="0">
                        <a:latin typeface="+mj-lt"/>
                        <a:ea typeface="Calibri"/>
                        <a:cs typeface="Times New Roman"/>
                      </a:endParaRPr>
                    </a:p>
                  </a:txBody>
                  <a:tcPr marL="68576" marR="68576"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00000"/>
                        </a:lnSpc>
                        <a:spcBef>
                          <a:spcPts val="600"/>
                        </a:spcBef>
                        <a:spcAft>
                          <a:spcPts val="600"/>
                        </a:spcAft>
                      </a:pPr>
                      <a:endParaRPr lang="en-GB" sz="2400" noProof="0">
                        <a:latin typeface="+mj-lt"/>
                      </a:endParaRP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00000"/>
                        </a:lnSpc>
                        <a:spcBef>
                          <a:spcPts val="600"/>
                        </a:spcBef>
                        <a:spcAft>
                          <a:spcPts val="600"/>
                        </a:spcAft>
                      </a:pPr>
                      <a:endParaRPr lang="en-GB" sz="2400" noProof="0">
                        <a:latin typeface="+mj-lt"/>
                      </a:endParaRP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3074746920"/>
                  </a:ext>
                </a:extLst>
              </a:tr>
              <a:tr h="370840">
                <a:tc>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a:lnSpc>
                          <a:spcPct val="100000"/>
                        </a:lnSpc>
                        <a:spcBef>
                          <a:spcPts val="600"/>
                        </a:spcBef>
                        <a:spcAft>
                          <a:spcPts val="600"/>
                        </a:spcAft>
                      </a:pPr>
                      <a:r>
                        <a:rPr lang="en-GB" sz="2400" noProof="0" smtClean="0">
                          <a:latin typeface="+mj-lt"/>
                        </a:rPr>
                        <a:t>Listen to the evening news on TV.</a:t>
                      </a:r>
                      <a:endParaRPr lang="en-GB" sz="2400" noProof="0">
                        <a:latin typeface="+mj-lt"/>
                        <a:ea typeface="Calibri"/>
                        <a:cs typeface="Times New Roman"/>
                      </a:endParaRPr>
                    </a:p>
                  </a:txBody>
                  <a:tcPr marL="68576" marR="68576"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00000"/>
                        </a:lnSpc>
                        <a:spcBef>
                          <a:spcPts val="600"/>
                        </a:spcBef>
                        <a:spcAft>
                          <a:spcPts val="600"/>
                        </a:spcAft>
                      </a:pPr>
                      <a:endParaRPr lang="en-GB" sz="2400" noProof="0">
                        <a:latin typeface="+mj-lt"/>
                      </a:endParaRP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00000"/>
                        </a:lnSpc>
                        <a:spcBef>
                          <a:spcPts val="600"/>
                        </a:spcBef>
                        <a:spcAft>
                          <a:spcPts val="600"/>
                        </a:spcAft>
                      </a:pPr>
                      <a:endParaRPr lang="en-GB" sz="2400" noProof="0">
                        <a:latin typeface="+mj-lt"/>
                      </a:endParaRP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3931008576"/>
                  </a:ext>
                </a:extLst>
              </a:tr>
              <a:tr h="370840">
                <a:tc>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a:lnSpc>
                          <a:spcPct val="100000"/>
                        </a:lnSpc>
                        <a:spcBef>
                          <a:spcPts val="600"/>
                        </a:spcBef>
                        <a:spcAft>
                          <a:spcPts val="600"/>
                        </a:spcAft>
                      </a:pPr>
                      <a:r>
                        <a:rPr lang="en-GB" sz="2400" noProof="0" smtClean="0">
                          <a:latin typeface="+mj-lt"/>
                        </a:rPr>
                        <a:t>Listen to an announcement at the airport.</a:t>
                      </a:r>
                      <a:endParaRPr lang="en-GB" sz="2400" noProof="0">
                        <a:latin typeface="+mj-lt"/>
                        <a:ea typeface="Calibri"/>
                        <a:cs typeface="Times New Roman"/>
                      </a:endParaRPr>
                    </a:p>
                  </a:txBody>
                  <a:tcPr marL="68576" marR="68576"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00000"/>
                        </a:lnSpc>
                        <a:spcBef>
                          <a:spcPts val="600"/>
                        </a:spcBef>
                        <a:spcAft>
                          <a:spcPts val="600"/>
                        </a:spcAft>
                      </a:pPr>
                      <a:endParaRPr lang="en-GB" sz="2400" noProof="0">
                        <a:latin typeface="+mj-lt"/>
                      </a:endParaRP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00000"/>
                        </a:lnSpc>
                        <a:spcBef>
                          <a:spcPts val="600"/>
                        </a:spcBef>
                        <a:spcAft>
                          <a:spcPts val="600"/>
                        </a:spcAft>
                      </a:pPr>
                      <a:endParaRPr lang="en-GB" sz="2400" noProof="0">
                        <a:latin typeface="+mj-lt"/>
                      </a:endParaRP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2284220551"/>
                  </a:ext>
                </a:extLst>
              </a:tr>
              <a:tr h="370840">
                <a:tc>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a:lnSpc>
                          <a:spcPct val="100000"/>
                        </a:lnSpc>
                        <a:spcBef>
                          <a:spcPts val="600"/>
                        </a:spcBef>
                        <a:spcAft>
                          <a:spcPts val="600"/>
                        </a:spcAft>
                      </a:pPr>
                      <a:r>
                        <a:rPr lang="en-GB" sz="2400" noProof="0" dirty="0" smtClean="0">
                          <a:latin typeface="+mj-lt"/>
                        </a:rPr>
                        <a:t>Listen to football match on the radio.</a:t>
                      </a:r>
                      <a:endParaRPr lang="en-GB" sz="2400" noProof="0" dirty="0">
                        <a:latin typeface="+mj-lt"/>
                        <a:ea typeface="Calibri"/>
                        <a:cs typeface="Times New Roman"/>
                      </a:endParaRPr>
                    </a:p>
                  </a:txBody>
                  <a:tcPr marL="68576" marR="68576"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00000"/>
                        </a:lnSpc>
                        <a:spcBef>
                          <a:spcPts val="600"/>
                        </a:spcBef>
                        <a:spcAft>
                          <a:spcPts val="600"/>
                        </a:spcAft>
                      </a:pPr>
                      <a:endParaRPr lang="en-GB" sz="2400" noProof="0">
                        <a:latin typeface="+mj-lt"/>
                      </a:endParaRP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00000"/>
                        </a:lnSpc>
                        <a:spcBef>
                          <a:spcPts val="600"/>
                        </a:spcBef>
                        <a:spcAft>
                          <a:spcPts val="600"/>
                        </a:spcAft>
                      </a:pPr>
                      <a:endParaRPr lang="en-GB" sz="2400" noProof="0" dirty="0">
                        <a:latin typeface="+mj-lt"/>
                      </a:endParaRP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1897335795"/>
                  </a:ext>
                </a:extLst>
              </a:tr>
            </a:tbl>
          </a:graphicData>
        </a:graphic>
      </p:graphicFrame>
    </p:spTree>
    <p:extLst>
      <p:ext uri="{BB962C8B-B14F-4D97-AF65-F5344CB8AC3E}">
        <p14:creationId xmlns:p14="http://schemas.microsoft.com/office/powerpoint/2010/main" val="7588459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634" y="476672"/>
            <a:ext cx="10972800" cy="850106"/>
          </a:xfrm>
        </p:spPr>
        <p:txBody>
          <a:bodyPr/>
          <a:lstStyle/>
          <a:p>
            <a:r>
              <a:rPr lang="en-US" dirty="0" smtClean="0"/>
              <a:t>More types of listening</a:t>
            </a:r>
            <a:endParaRPr lang="en-US" dirty="0"/>
          </a:p>
        </p:txBody>
      </p:sp>
      <p:sp>
        <p:nvSpPr>
          <p:cNvPr id="3" name="Rectangle 2"/>
          <p:cNvSpPr/>
          <p:nvPr/>
        </p:nvSpPr>
        <p:spPr>
          <a:xfrm>
            <a:off x="473522" y="1844824"/>
            <a:ext cx="11103024" cy="4154984"/>
          </a:xfrm>
          <a:prstGeom prst="rect">
            <a:avLst/>
          </a:prstGeom>
        </p:spPr>
        <p:txBody>
          <a:bodyPr wrap="square">
            <a:spAutoFit/>
          </a:bodyPr>
          <a:lstStyle/>
          <a:p>
            <a:r>
              <a:rPr lang="en-US" sz="2400" dirty="0" smtClean="0">
                <a:latin typeface="KabelITCbyBT-Book"/>
              </a:rPr>
              <a:t>1. INFORMATIVE </a:t>
            </a:r>
            <a:r>
              <a:rPr lang="en-US" sz="2400" dirty="0">
                <a:latin typeface="KabelITCbyBT-Book"/>
              </a:rPr>
              <a:t>LISTENING</a:t>
            </a:r>
          </a:p>
          <a:p>
            <a:r>
              <a:rPr lang="en-US" sz="2400" dirty="0">
                <a:latin typeface="Giovanni-Book"/>
              </a:rPr>
              <a:t>It is a  type of goal-based listening that requires the listener to interpret verbal and non-verbal </a:t>
            </a:r>
            <a:r>
              <a:rPr lang="en-US" sz="2400" dirty="0" smtClean="0">
                <a:latin typeface="Giovanni-Book"/>
              </a:rPr>
              <a:t>cues, concentrating on </a:t>
            </a:r>
            <a:r>
              <a:rPr lang="en-US" sz="2400" smtClean="0">
                <a:latin typeface="Giovanni-Book"/>
              </a:rPr>
              <a:t>the message. </a:t>
            </a:r>
            <a:r>
              <a:rPr lang="en-US" sz="2400" dirty="0">
                <a:latin typeface="Giovanni-Book"/>
              </a:rPr>
              <a:t>This may </a:t>
            </a:r>
            <a:r>
              <a:rPr lang="en-US" sz="2400" dirty="0" smtClean="0">
                <a:latin typeface="Giovanni-Book"/>
              </a:rPr>
              <a:t>be the </a:t>
            </a:r>
            <a:r>
              <a:rPr lang="en-US" sz="2400" dirty="0">
                <a:latin typeface="Giovanni-Book"/>
              </a:rPr>
              <a:t>content of a lesson, directions, instructions, etc</a:t>
            </a:r>
            <a:r>
              <a:rPr lang="en-US" sz="2400" dirty="0" smtClean="0">
                <a:latin typeface="Giovanni-Book"/>
              </a:rPr>
              <a:t>.</a:t>
            </a:r>
          </a:p>
          <a:p>
            <a:endParaRPr lang="en-US" sz="2400" dirty="0">
              <a:latin typeface="Giovanni-Book"/>
            </a:endParaRPr>
          </a:p>
          <a:p>
            <a:r>
              <a:rPr lang="en-US" sz="2400" dirty="0" smtClean="0">
                <a:latin typeface="Giovanni-Book"/>
              </a:rPr>
              <a:t>2. </a:t>
            </a:r>
            <a:r>
              <a:rPr lang="en-US" sz="2400" dirty="0" smtClean="0"/>
              <a:t>APPRECIATIVE/EXTENSIVE </a:t>
            </a:r>
            <a:r>
              <a:rPr lang="en-US" sz="2400" dirty="0"/>
              <a:t>LISTENING</a:t>
            </a:r>
          </a:p>
          <a:p>
            <a:r>
              <a:rPr lang="en-US" sz="2400" dirty="0"/>
              <a:t>Where the </a:t>
            </a:r>
            <a:r>
              <a:rPr lang="en-US" sz="2400" dirty="0" smtClean="0"/>
              <a:t>listens to gain pleasure/satisfaction </a:t>
            </a:r>
            <a:r>
              <a:rPr lang="en-US" sz="2400" dirty="0"/>
              <a:t>and </a:t>
            </a:r>
            <a:r>
              <a:rPr lang="en-US" sz="2400" dirty="0" smtClean="0"/>
              <a:t>language for improvement. Such content be </a:t>
            </a:r>
            <a:r>
              <a:rPr lang="en-US" sz="2400" dirty="0"/>
              <a:t>found from different resources </a:t>
            </a:r>
            <a:r>
              <a:rPr lang="en-US" sz="2400" dirty="0" smtClean="0"/>
              <a:t>such as  music, speeches, recordings </a:t>
            </a:r>
            <a:r>
              <a:rPr lang="en-US" sz="2400" dirty="0"/>
              <a:t>of stories, passages taken from books, television, radio…. All the </a:t>
            </a:r>
            <a:r>
              <a:rPr lang="en-US" sz="2400" dirty="0" smtClean="0"/>
              <a:t>mentioned sources </a:t>
            </a:r>
            <a:r>
              <a:rPr lang="en-US" sz="2400" dirty="0"/>
              <a:t>tend to treat spontaneous conversations, dialogues, interviews… </a:t>
            </a:r>
            <a:r>
              <a:rPr lang="en-US" sz="2400" dirty="0" err="1" smtClean="0"/>
              <a:t>ect</a:t>
            </a:r>
            <a:endParaRPr lang="en-US" sz="2400" dirty="0" smtClean="0"/>
          </a:p>
          <a:p>
            <a:endParaRPr lang="en-US" sz="2400" dirty="0"/>
          </a:p>
        </p:txBody>
      </p:sp>
    </p:spTree>
    <p:extLst>
      <p:ext uri="{BB962C8B-B14F-4D97-AF65-F5344CB8AC3E}">
        <p14:creationId xmlns:p14="http://schemas.microsoft.com/office/powerpoint/2010/main" val="36836587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188640"/>
            <a:ext cx="10972800" cy="850106"/>
          </a:xfrm>
        </p:spPr>
        <p:txBody>
          <a:bodyPr/>
          <a:lstStyle/>
          <a:p>
            <a:r>
              <a:rPr lang="en-US" dirty="0" smtClean="0"/>
              <a:t>More types of listening</a:t>
            </a:r>
            <a:endParaRPr lang="en-US" dirty="0"/>
          </a:p>
        </p:txBody>
      </p:sp>
      <p:sp>
        <p:nvSpPr>
          <p:cNvPr id="3" name="Rectangle 2"/>
          <p:cNvSpPr/>
          <p:nvPr/>
        </p:nvSpPr>
        <p:spPr>
          <a:xfrm>
            <a:off x="407368" y="1196752"/>
            <a:ext cx="11089232" cy="4154984"/>
          </a:xfrm>
          <a:prstGeom prst="rect">
            <a:avLst/>
          </a:prstGeom>
        </p:spPr>
        <p:txBody>
          <a:bodyPr wrap="square">
            <a:spAutoFit/>
          </a:bodyPr>
          <a:lstStyle/>
          <a:p>
            <a:r>
              <a:rPr lang="en-US" sz="2400" dirty="0"/>
              <a:t>3. INTENSIVE LISTENING</a:t>
            </a:r>
          </a:p>
          <a:p>
            <a:r>
              <a:rPr lang="en-US" sz="2400" dirty="0"/>
              <a:t>It refers to</a:t>
            </a:r>
            <a:r>
              <a:rPr lang="en-US" sz="2400" b="1" dirty="0"/>
              <a:t>" the process of listening for precise sounds words, phrases, grammatical units and pragmatic units"(</a:t>
            </a:r>
            <a:r>
              <a:rPr lang="en-US" sz="2400" dirty="0" err="1"/>
              <a:t>Rost</a:t>
            </a:r>
            <a:r>
              <a:rPr lang="en-US" sz="2400" dirty="0"/>
              <a:t>, 2002, 138</a:t>
            </a:r>
            <a:r>
              <a:rPr lang="en-US" sz="2400" dirty="0" smtClean="0"/>
              <a:t>).</a:t>
            </a:r>
            <a:endParaRPr lang="en-US" sz="2400" dirty="0" smtClean="0">
              <a:latin typeface="KabelITCbyBT-Book"/>
            </a:endParaRPr>
          </a:p>
          <a:p>
            <a:endParaRPr lang="en-US" sz="2400" dirty="0">
              <a:latin typeface="KabelITCbyBT-Book"/>
            </a:endParaRPr>
          </a:p>
          <a:p>
            <a:r>
              <a:rPr lang="en-US" sz="2400" dirty="0" smtClean="0">
                <a:latin typeface="KabelITCbyBT-Book"/>
              </a:rPr>
              <a:t>4.</a:t>
            </a:r>
            <a:r>
              <a:rPr lang="en-US" sz="2400" dirty="0"/>
              <a:t> </a:t>
            </a:r>
            <a:r>
              <a:rPr lang="en-US" sz="2400" dirty="0" smtClean="0">
                <a:latin typeface="KabelITCbyBT-Book"/>
              </a:rPr>
              <a:t>DISCRIMINATIVE </a:t>
            </a:r>
            <a:r>
              <a:rPr lang="en-US" sz="2400" dirty="0">
                <a:latin typeface="KabelITCbyBT-Book"/>
              </a:rPr>
              <a:t>LISTENING</a:t>
            </a:r>
          </a:p>
          <a:p>
            <a:r>
              <a:rPr lang="en-US" sz="2400" dirty="0">
                <a:latin typeface="Giovanni-Book"/>
              </a:rPr>
              <a:t>Where the listener is able to identify and distinguish inferences or </a:t>
            </a:r>
            <a:r>
              <a:rPr lang="en-US" sz="2400" dirty="0" smtClean="0">
                <a:latin typeface="Giovanni-Book"/>
              </a:rPr>
              <a:t>emotions through </a:t>
            </a:r>
            <a:r>
              <a:rPr lang="en-US" sz="2400" dirty="0">
                <a:latin typeface="Giovanni-Book"/>
              </a:rPr>
              <a:t>the speaker’s change in voice tone, their use of pause, etc. </a:t>
            </a:r>
            <a:r>
              <a:rPr lang="en-US" sz="2400" dirty="0" smtClean="0">
                <a:latin typeface="Giovanni-Book"/>
              </a:rPr>
              <a:t>Few people are able </a:t>
            </a:r>
            <a:r>
              <a:rPr lang="en-US" sz="2400" dirty="0">
                <a:latin typeface="Giovanni-Book"/>
              </a:rPr>
              <a:t>to </a:t>
            </a:r>
            <a:r>
              <a:rPr lang="en-US" sz="2400" dirty="0" smtClean="0">
                <a:latin typeface="Giovanni-Book"/>
              </a:rPr>
              <a:t>pick up </a:t>
            </a:r>
            <a:r>
              <a:rPr lang="en-US" sz="2400" dirty="0">
                <a:latin typeface="Giovanni-Book"/>
              </a:rPr>
              <a:t>these subtle cues</a:t>
            </a:r>
            <a:r>
              <a:rPr lang="en-US" sz="2400" dirty="0" smtClean="0">
                <a:latin typeface="Giovanni-Book"/>
              </a:rPr>
              <a:t>.</a:t>
            </a:r>
          </a:p>
          <a:p>
            <a:r>
              <a:rPr lang="en-US" sz="2400" dirty="0"/>
              <a:t>Where the listener may recognize and pinpoint </a:t>
            </a:r>
            <a:r>
              <a:rPr lang="en-US" sz="2400" dirty="0" smtClean="0"/>
              <a:t>a specific </a:t>
            </a:r>
            <a:r>
              <a:rPr lang="en-US" sz="2400" dirty="0"/>
              <a:t>engine fault, a familiar laugh from a crowded theatre or their </a:t>
            </a:r>
            <a:r>
              <a:rPr lang="en-US" sz="2400" dirty="0" smtClean="0"/>
              <a:t>own child’s </a:t>
            </a:r>
            <a:r>
              <a:rPr lang="en-US" sz="2400" dirty="0"/>
              <a:t>cry in a noisy playground</a:t>
            </a:r>
            <a:r>
              <a:rPr lang="en-US" sz="2400" dirty="0" smtClean="0"/>
              <a:t>.</a:t>
            </a:r>
          </a:p>
          <a:p>
            <a:endParaRPr lang="en-US" sz="2400" dirty="0"/>
          </a:p>
        </p:txBody>
      </p:sp>
    </p:spTree>
    <p:extLst>
      <p:ext uri="{BB962C8B-B14F-4D97-AF65-F5344CB8AC3E}">
        <p14:creationId xmlns:p14="http://schemas.microsoft.com/office/powerpoint/2010/main" val="2869723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0"/>
            <a:ext cx="10972800" cy="850106"/>
          </a:xfrm>
        </p:spPr>
        <p:txBody>
          <a:bodyPr/>
          <a:lstStyle/>
          <a:p>
            <a:r>
              <a:rPr lang="en-US" dirty="0" smtClean="0"/>
              <a:t>More types of listening</a:t>
            </a:r>
            <a:endParaRPr lang="en-US" dirty="0"/>
          </a:p>
        </p:txBody>
      </p:sp>
      <p:sp>
        <p:nvSpPr>
          <p:cNvPr id="3" name="Rectangle 2"/>
          <p:cNvSpPr/>
          <p:nvPr/>
        </p:nvSpPr>
        <p:spPr>
          <a:xfrm>
            <a:off x="335360" y="1090999"/>
            <a:ext cx="10657184" cy="4524315"/>
          </a:xfrm>
          <a:prstGeom prst="rect">
            <a:avLst/>
          </a:prstGeom>
        </p:spPr>
        <p:txBody>
          <a:bodyPr wrap="square">
            <a:spAutoFit/>
          </a:bodyPr>
          <a:lstStyle/>
          <a:p>
            <a:r>
              <a:rPr lang="en-US" sz="2400" b="1" dirty="0"/>
              <a:t>5</a:t>
            </a:r>
            <a:r>
              <a:rPr lang="en-US" sz="2400" b="1" dirty="0" smtClean="0"/>
              <a:t>. EMPATHIC </a:t>
            </a:r>
            <a:r>
              <a:rPr lang="en-US" sz="2400" b="1" dirty="0"/>
              <a:t>LISTENING</a:t>
            </a:r>
          </a:p>
          <a:p>
            <a:r>
              <a:rPr lang="en-US" sz="2400" dirty="0"/>
              <a:t>Where the listener tends to listen rather than talk. </a:t>
            </a:r>
            <a:r>
              <a:rPr lang="en-US" sz="2400" b="1" dirty="0" smtClean="0"/>
              <a:t>The </a:t>
            </a:r>
            <a:r>
              <a:rPr lang="en-US" sz="2400" b="1" dirty="0"/>
              <a:t>emphasis is on understanding the speaker’s feelings and being supportive and patient.</a:t>
            </a:r>
          </a:p>
          <a:p>
            <a:r>
              <a:rPr lang="en-US" sz="2400" b="1" dirty="0"/>
              <a:t>"Empathic listening provides emotional support for the speaker, as when a psychiatrist listens to a patient or when we lend </a:t>
            </a:r>
            <a:r>
              <a:rPr lang="en-US" sz="2400" b="1" dirty="0" smtClean="0"/>
              <a:t>a </a:t>
            </a:r>
            <a:r>
              <a:rPr lang="en-US" sz="2400" b="1" dirty="0"/>
              <a:t>sympathetic ear to a friend in distress“ (Stephen, Lucas, 1998, 58)</a:t>
            </a:r>
            <a:endParaRPr lang="en-US" sz="2400" dirty="0"/>
          </a:p>
          <a:p>
            <a:endParaRPr lang="en-US" sz="2400" b="1" dirty="0" smtClean="0">
              <a:latin typeface="Times-Bold"/>
            </a:endParaRPr>
          </a:p>
          <a:p>
            <a:r>
              <a:rPr lang="en-US" sz="2400" b="1" dirty="0">
                <a:latin typeface="Times-Bold"/>
              </a:rPr>
              <a:t>6</a:t>
            </a:r>
            <a:r>
              <a:rPr lang="en-US" sz="2400" b="1" dirty="0" smtClean="0">
                <a:latin typeface="Times-Bold"/>
              </a:rPr>
              <a:t>. COMPREHENSIVE LISTENING</a:t>
            </a:r>
          </a:p>
          <a:p>
            <a:endParaRPr lang="en-US" sz="2400" b="1" dirty="0">
              <a:latin typeface="Times-Bold"/>
            </a:endParaRPr>
          </a:p>
          <a:p>
            <a:r>
              <a:rPr lang="en-US" sz="2400" dirty="0" smtClean="0"/>
              <a:t>Comprehensive </a:t>
            </a:r>
            <a:r>
              <a:rPr lang="en-US" sz="2400" dirty="0"/>
              <a:t>listening </a:t>
            </a:r>
            <a:r>
              <a:rPr lang="en-US" sz="2400" dirty="0" smtClean="0"/>
              <a:t>is </a:t>
            </a:r>
            <a:r>
              <a:rPr lang="en-US" sz="2400" dirty="0"/>
              <a:t>the </a:t>
            </a:r>
            <a:r>
              <a:rPr lang="en-US" sz="2400" dirty="0" smtClean="0"/>
              <a:t>interpretation </a:t>
            </a:r>
            <a:r>
              <a:rPr lang="en-US" sz="2400" smtClean="0"/>
              <a:t>and understanding </a:t>
            </a:r>
            <a:r>
              <a:rPr lang="en-US" sz="2400" dirty="0"/>
              <a:t>of </a:t>
            </a:r>
            <a:r>
              <a:rPr lang="en-US" sz="2400"/>
              <a:t>the </a:t>
            </a:r>
            <a:r>
              <a:rPr lang="en-US" sz="2400" smtClean="0"/>
              <a:t>words, thoughts</a:t>
            </a:r>
            <a:r>
              <a:rPr lang="en-US" sz="2400" dirty="0"/>
              <a:t>, ideas, and message.  This type of listening requires that the listener understands the language and vocabulary.</a:t>
            </a:r>
          </a:p>
        </p:txBody>
      </p:sp>
    </p:spTree>
    <p:extLst>
      <p:ext uri="{BB962C8B-B14F-4D97-AF65-F5344CB8AC3E}">
        <p14:creationId xmlns:p14="http://schemas.microsoft.com/office/powerpoint/2010/main" val="25346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068" y="116632"/>
            <a:ext cx="10972800" cy="562074"/>
          </a:xfrm>
        </p:spPr>
        <p:txBody>
          <a:bodyPr>
            <a:normAutofit fontScale="90000"/>
          </a:bodyPr>
          <a:lstStyle/>
          <a:p>
            <a:r>
              <a:rPr lang="en-US" dirty="0" smtClean="0"/>
              <a:t>More types of listening</a:t>
            </a:r>
            <a:endParaRPr lang="en-US" dirty="0"/>
          </a:p>
        </p:txBody>
      </p:sp>
      <p:sp>
        <p:nvSpPr>
          <p:cNvPr id="3" name="Rectangle 2"/>
          <p:cNvSpPr/>
          <p:nvPr/>
        </p:nvSpPr>
        <p:spPr>
          <a:xfrm>
            <a:off x="551384" y="1412776"/>
            <a:ext cx="11328564" cy="4524315"/>
          </a:xfrm>
          <a:prstGeom prst="rect">
            <a:avLst/>
          </a:prstGeom>
        </p:spPr>
        <p:txBody>
          <a:bodyPr wrap="square">
            <a:spAutoFit/>
          </a:bodyPr>
          <a:lstStyle/>
          <a:p>
            <a:r>
              <a:rPr lang="en-US" sz="2400" dirty="0">
                <a:latin typeface="Times-Roman"/>
              </a:rPr>
              <a:t>7</a:t>
            </a:r>
            <a:r>
              <a:rPr lang="en-US" sz="2400" smtClean="0">
                <a:latin typeface="Times-Roman"/>
              </a:rPr>
              <a:t>. </a:t>
            </a:r>
            <a:r>
              <a:rPr lang="en-US" sz="2400" dirty="0" smtClean="0">
                <a:latin typeface="Times-Roman"/>
              </a:rPr>
              <a:t>CRITICAL LISTENING</a:t>
            </a:r>
          </a:p>
          <a:p>
            <a:r>
              <a:rPr lang="en-US" sz="2400" dirty="0" smtClean="0"/>
              <a:t>Aim </a:t>
            </a:r>
            <a:r>
              <a:rPr lang="en-US" sz="2400" dirty="0"/>
              <a:t>of the listener is to judge whether the speaker is credible, whether the message being given is logical and whether they are being duped or manipulated by the speaker. I.e. a situation of an offer or sales pitch that requires a decision from the listener.</a:t>
            </a:r>
          </a:p>
          <a:p>
            <a:r>
              <a:rPr lang="en-US" sz="2400" dirty="0" smtClean="0">
                <a:latin typeface="Times-Roman"/>
              </a:rPr>
              <a:t>“It </a:t>
            </a:r>
            <a:r>
              <a:rPr lang="en-US" sz="2400" dirty="0">
                <a:latin typeface="Times-Roman"/>
              </a:rPr>
              <a:t>is listening to evaluate </a:t>
            </a:r>
            <a:r>
              <a:rPr lang="en-US" sz="2400" dirty="0" smtClean="0">
                <a:latin typeface="Times-Roman"/>
              </a:rPr>
              <a:t>a message </a:t>
            </a:r>
            <a:r>
              <a:rPr lang="en-US" sz="2400" dirty="0">
                <a:latin typeface="Times-Roman"/>
              </a:rPr>
              <a:t>for purposes of accepting or rejecting </a:t>
            </a:r>
            <a:r>
              <a:rPr lang="en-US" sz="2400" dirty="0" smtClean="0">
                <a:latin typeface="Times-Roman"/>
              </a:rPr>
              <a:t>it.” </a:t>
            </a:r>
            <a:r>
              <a:rPr lang="en-US" sz="2400" dirty="0">
                <a:latin typeface="Times-Roman"/>
              </a:rPr>
              <a:t>(Stephen, Lucas, 1998</a:t>
            </a:r>
            <a:r>
              <a:rPr lang="en-US" sz="2400" dirty="0" smtClean="0">
                <a:latin typeface="Times-Roman"/>
              </a:rPr>
              <a:t>).</a:t>
            </a:r>
          </a:p>
          <a:p>
            <a:r>
              <a:rPr lang="en-US" sz="2400" dirty="0" smtClean="0">
                <a:latin typeface="Times-Roman"/>
              </a:rPr>
              <a:t>AIMS:</a:t>
            </a:r>
            <a:endParaRPr lang="en-US" sz="2400" dirty="0">
              <a:latin typeface="Times-Roman"/>
            </a:endParaRPr>
          </a:p>
          <a:p>
            <a:r>
              <a:rPr lang="en-US" sz="2400" dirty="0"/>
              <a:t>- Separate facts from opinions and </a:t>
            </a:r>
            <a:r>
              <a:rPr lang="en-US" sz="2400" dirty="0" smtClean="0"/>
              <a:t>distinguish </a:t>
            </a:r>
            <a:r>
              <a:rPr lang="en-US" sz="2400" dirty="0"/>
              <a:t>opinions </a:t>
            </a:r>
            <a:r>
              <a:rPr lang="en-US" sz="2400" dirty="0" smtClean="0"/>
              <a:t>from </a:t>
            </a:r>
            <a:r>
              <a:rPr lang="en-US" sz="2400" dirty="0"/>
              <a:t>facts.</a:t>
            </a:r>
          </a:p>
          <a:p>
            <a:r>
              <a:rPr lang="en-US" sz="2400" dirty="0"/>
              <a:t>- Evaluate speakers' qualifications, motives, biases and </a:t>
            </a:r>
            <a:r>
              <a:rPr lang="en-US" sz="2400" dirty="0" smtClean="0"/>
              <a:t>try to weight </a:t>
            </a:r>
            <a:r>
              <a:rPr lang="en-US" sz="2400" dirty="0"/>
              <a:t>fact and arguments.</a:t>
            </a:r>
          </a:p>
          <a:p>
            <a:r>
              <a:rPr lang="en-US" sz="2400" dirty="0"/>
              <a:t>- Test ideas for effectiveness and appropriateness </a:t>
            </a:r>
            <a:r>
              <a:rPr lang="en-US" sz="2400" dirty="0" smtClean="0"/>
              <a:t>and test your ideas learnt.</a:t>
            </a:r>
            <a:endParaRPr lang="en-US" sz="2400" dirty="0"/>
          </a:p>
          <a:p>
            <a:r>
              <a:rPr lang="en-US" sz="2400" dirty="0"/>
              <a:t>- Recognize the speaker's reasoning and </a:t>
            </a:r>
            <a:r>
              <a:rPr lang="en-US" sz="2400" dirty="0" smtClean="0"/>
              <a:t>understand </a:t>
            </a:r>
            <a:r>
              <a:rPr lang="en-US" sz="2400" dirty="0"/>
              <a:t>the </a:t>
            </a:r>
            <a:r>
              <a:rPr lang="en-US" sz="2400" dirty="0" smtClean="0"/>
              <a:t>speaker's logic </a:t>
            </a:r>
            <a:r>
              <a:rPr lang="en-US" sz="2400" dirty="0"/>
              <a:t>or lack of logic</a:t>
            </a:r>
            <a:r>
              <a:rPr lang="en-US" sz="2400" dirty="0" smtClean="0"/>
              <a:t>. (</a:t>
            </a:r>
            <a:r>
              <a:rPr lang="en-US" sz="2400" dirty="0" err="1"/>
              <a:t>Rost</a:t>
            </a:r>
            <a:r>
              <a:rPr lang="en-US" sz="2400" dirty="0"/>
              <a:t> ,1994).</a:t>
            </a:r>
          </a:p>
        </p:txBody>
      </p:sp>
    </p:spTree>
    <p:extLst>
      <p:ext uri="{BB962C8B-B14F-4D97-AF65-F5344CB8AC3E}">
        <p14:creationId xmlns:p14="http://schemas.microsoft.com/office/powerpoint/2010/main" val="38050525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068" y="116632"/>
            <a:ext cx="10972800" cy="562074"/>
          </a:xfrm>
        </p:spPr>
        <p:txBody>
          <a:bodyPr>
            <a:normAutofit fontScale="90000"/>
          </a:bodyPr>
          <a:lstStyle/>
          <a:p>
            <a:r>
              <a:rPr lang="en-US" dirty="0" smtClean="0"/>
              <a:t>More types of listening</a:t>
            </a:r>
            <a:endParaRPr lang="en-US" dirty="0"/>
          </a:p>
        </p:txBody>
      </p:sp>
      <p:sp>
        <p:nvSpPr>
          <p:cNvPr id="3" name="Rectangle 2"/>
          <p:cNvSpPr/>
          <p:nvPr/>
        </p:nvSpPr>
        <p:spPr>
          <a:xfrm>
            <a:off x="551384" y="1412776"/>
            <a:ext cx="11328564" cy="2308324"/>
          </a:xfrm>
          <a:prstGeom prst="rect">
            <a:avLst/>
          </a:prstGeom>
        </p:spPr>
        <p:txBody>
          <a:bodyPr wrap="square">
            <a:spAutoFit/>
          </a:bodyPr>
          <a:lstStyle/>
          <a:p>
            <a:r>
              <a:rPr lang="en-US" sz="2400" dirty="0" smtClean="0"/>
              <a:t>THERAPEUTIC LISTENING</a:t>
            </a:r>
          </a:p>
          <a:p>
            <a:r>
              <a:rPr lang="en-US" sz="2400" dirty="0" smtClean="0"/>
              <a:t>It </a:t>
            </a:r>
            <a:r>
              <a:rPr lang="en-US" sz="2400" dirty="0"/>
              <a:t>is a form of active listening in which the listener helps the speaker to draw out and understand their feelings and emotions.  The goal is for the help the listen evaluate and cure their own problems. </a:t>
            </a:r>
            <a:endParaRPr lang="en-US" sz="2400" dirty="0" smtClean="0"/>
          </a:p>
          <a:p>
            <a:r>
              <a:rPr lang="en-US" sz="2400" dirty="0"/>
              <a:t>L</a:t>
            </a:r>
            <a:r>
              <a:rPr lang="en-US" sz="2400" dirty="0" smtClean="0"/>
              <a:t>eaders </a:t>
            </a:r>
            <a:r>
              <a:rPr lang="en-US" sz="2400" dirty="0"/>
              <a:t>often use therapeutic listening to facilitate the resolution of people problems rather than using more authoritarian techniques.</a:t>
            </a:r>
          </a:p>
        </p:txBody>
      </p:sp>
    </p:spTree>
    <p:extLst>
      <p:ext uri="{BB962C8B-B14F-4D97-AF65-F5344CB8AC3E}">
        <p14:creationId xmlns:p14="http://schemas.microsoft.com/office/powerpoint/2010/main" val="25054313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50106"/>
          </a:xfrm>
        </p:spPr>
        <p:txBody>
          <a:bodyPr/>
          <a:lstStyle/>
          <a:p>
            <a:r>
              <a:rPr lang="en-US" dirty="0" smtClean="0"/>
              <a:t>More types of listening</a:t>
            </a:r>
            <a:endParaRPr lang="en-US" dirty="0"/>
          </a:p>
        </p:txBody>
      </p:sp>
      <p:sp>
        <p:nvSpPr>
          <p:cNvPr id="3" name="TextBox 2"/>
          <p:cNvSpPr txBox="1"/>
          <p:nvPr/>
        </p:nvSpPr>
        <p:spPr>
          <a:xfrm>
            <a:off x="1415480" y="2276872"/>
            <a:ext cx="8928992" cy="2088232"/>
          </a:xfrm>
          <a:prstGeom prst="rect">
            <a:avLst/>
          </a:prstGeom>
        </p:spPr>
        <p:txBody>
          <a:bodyPr vert="horz" wrap="square" lIns="91440" tIns="45720" rIns="91440" bIns="45720" rtlCol="0" anchor="ctr">
            <a:normAutofit/>
          </a:bodyPr>
          <a:lstStyle/>
          <a:p>
            <a:r>
              <a:rPr lang="en-US" dirty="0" smtClean="0"/>
              <a:t>What kind of listening experience you have observed in life and what were your feelings. </a:t>
            </a:r>
          </a:p>
        </p:txBody>
      </p:sp>
    </p:spTree>
    <p:extLst>
      <p:ext uri="{BB962C8B-B14F-4D97-AF65-F5344CB8AC3E}">
        <p14:creationId xmlns:p14="http://schemas.microsoft.com/office/powerpoint/2010/main" val="963231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3"/>
          <p:cNvSpPr>
            <a:spLocks noGrp="1"/>
          </p:cNvSpPr>
          <p:nvPr>
            <p:ph type="title"/>
          </p:nvPr>
        </p:nvSpPr>
        <p:spPr/>
        <p:txBody>
          <a:bodyPr>
            <a:normAutofit fontScale="90000"/>
          </a:bodyPr>
          <a:lstStyle/>
          <a:p>
            <a:r>
              <a:rPr lang="en-GB" dirty="0" smtClean="0"/>
              <a:t>Why is listening comprehension an important ability? (1/2)</a:t>
            </a:r>
            <a:endParaRPr lang="en-GB" dirty="0"/>
          </a:p>
        </p:txBody>
      </p:sp>
      <p:sp>
        <p:nvSpPr>
          <p:cNvPr id="2" name="Content Placeholder 1"/>
          <p:cNvSpPr>
            <a:spLocks noGrp="1"/>
          </p:cNvSpPr>
          <p:nvPr>
            <p:ph idx="1"/>
          </p:nvPr>
        </p:nvSpPr>
        <p:spPr/>
        <p:txBody>
          <a:bodyPr>
            <a:noAutofit/>
          </a:bodyPr>
          <a:lstStyle/>
          <a:p>
            <a:pPr>
              <a:spcBef>
                <a:spcPts val="600"/>
              </a:spcBef>
            </a:pPr>
            <a:r>
              <a:rPr lang="en-GB" dirty="0" smtClean="0"/>
              <a:t>It is vital for language learning as it provides essential input for the learner.</a:t>
            </a:r>
          </a:p>
          <a:p>
            <a:pPr>
              <a:spcBef>
                <a:spcPts val="600"/>
              </a:spcBef>
            </a:pPr>
            <a:r>
              <a:rPr lang="en-GB" dirty="0" smtClean="0"/>
              <a:t>It is necessary for communication “since we cannot communicate face-to-face unless speaking and listening are developed in tandem” (Anderson &amp; Lynch, 1988: 3).</a:t>
            </a:r>
            <a:endParaRPr lang="en-GB" dirty="0"/>
          </a:p>
        </p:txBody>
      </p:sp>
    </p:spTree>
    <p:extLst>
      <p:ext uri="{BB962C8B-B14F-4D97-AF65-F5344CB8AC3E}">
        <p14:creationId xmlns:p14="http://schemas.microsoft.com/office/powerpoint/2010/main" val="20337411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352" y="332656"/>
            <a:ext cx="11593288" cy="6192688"/>
          </a:xfrm>
          <a:prstGeom prst="rect">
            <a:avLst/>
          </a:prstGeom>
        </p:spPr>
      </p:pic>
    </p:spTree>
    <p:extLst>
      <p:ext uri="{BB962C8B-B14F-4D97-AF65-F5344CB8AC3E}">
        <p14:creationId xmlns:p14="http://schemas.microsoft.com/office/powerpoint/2010/main" val="19426338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17760"/>
            <a:ext cx="10972800" cy="674936"/>
          </a:xfrm>
        </p:spPr>
        <p:txBody>
          <a:bodyPr>
            <a:normAutofit fontScale="90000"/>
          </a:bodyPr>
          <a:lstStyle/>
          <a:p>
            <a:r>
              <a:rPr lang="en-US" b="1" dirty="0"/>
              <a:t>Culture and Listening</a:t>
            </a:r>
            <a:endParaRPr lang="en-US" dirty="0"/>
          </a:p>
        </p:txBody>
      </p:sp>
      <p:sp>
        <p:nvSpPr>
          <p:cNvPr id="3" name="Rectangle 2"/>
          <p:cNvSpPr/>
          <p:nvPr/>
        </p:nvSpPr>
        <p:spPr>
          <a:xfrm>
            <a:off x="19819" y="692696"/>
            <a:ext cx="11280576" cy="5632311"/>
          </a:xfrm>
          <a:prstGeom prst="rect">
            <a:avLst/>
          </a:prstGeom>
        </p:spPr>
        <p:txBody>
          <a:bodyPr wrap="square">
            <a:spAutoFit/>
          </a:bodyPr>
          <a:lstStyle/>
          <a:p>
            <a:r>
              <a:rPr lang="en-US" sz="2400" dirty="0" smtClean="0">
                <a:latin typeface="Giovanni-Book"/>
              </a:rPr>
              <a:t>Different </a:t>
            </a:r>
            <a:r>
              <a:rPr lang="en-US" sz="2400" dirty="0">
                <a:latin typeface="Giovanni-Book"/>
              </a:rPr>
              <a:t>cultures, the differences and </a:t>
            </a:r>
            <a:r>
              <a:rPr lang="en-US" sz="2400" dirty="0" smtClean="0">
                <a:latin typeface="Giovanni-Book"/>
              </a:rPr>
              <a:t>speakers effect </a:t>
            </a:r>
            <a:r>
              <a:rPr lang="en-US" sz="2400" dirty="0">
                <a:latin typeface="Giovanni-Book"/>
              </a:rPr>
              <a:t>are naturally </a:t>
            </a:r>
            <a:r>
              <a:rPr lang="en-US" sz="2400" dirty="0" smtClean="0">
                <a:latin typeface="Giovanni-Book"/>
              </a:rPr>
              <a:t>much greater.</a:t>
            </a:r>
          </a:p>
          <a:p>
            <a:pPr marL="342900" indent="-342900">
              <a:buAutoNum type="arabicPeriod"/>
            </a:pPr>
            <a:r>
              <a:rPr lang="en-US" sz="2400" b="1" dirty="0" smtClean="0"/>
              <a:t>Language </a:t>
            </a:r>
            <a:r>
              <a:rPr lang="en-US" sz="2400" b="1" dirty="0"/>
              <a:t>and </a:t>
            </a:r>
            <a:r>
              <a:rPr lang="en-US" sz="2400" b="1" dirty="0" smtClean="0"/>
              <a:t>Speech: </a:t>
            </a:r>
            <a:r>
              <a:rPr lang="en-US" sz="2400" dirty="0"/>
              <a:t>they speak it with different </a:t>
            </a:r>
            <a:r>
              <a:rPr lang="en-US" sz="2400" dirty="0" smtClean="0"/>
              <a:t>meanings, due to different experiences and beliefs, </a:t>
            </a:r>
            <a:r>
              <a:rPr lang="en-US" sz="2400" dirty="0"/>
              <a:t>and different </a:t>
            </a:r>
            <a:r>
              <a:rPr lang="en-US" sz="2400" dirty="0" smtClean="0"/>
              <a:t>accents.</a:t>
            </a:r>
          </a:p>
          <a:p>
            <a:pPr marL="342900" indent="-342900">
              <a:buAutoNum type="arabicPeriod"/>
            </a:pPr>
            <a:r>
              <a:rPr lang="en-US" sz="2400" b="1" dirty="0" smtClean="0"/>
              <a:t>Nonverbal </a:t>
            </a:r>
            <a:r>
              <a:rPr lang="en-US" sz="2400" b="1" dirty="0"/>
              <a:t>Differences </a:t>
            </a:r>
            <a:r>
              <a:rPr lang="en-US" sz="2400" dirty="0"/>
              <a:t>Speakers from different cultures have different </a:t>
            </a:r>
            <a:r>
              <a:rPr lang="en-US" sz="2400" dirty="0" smtClean="0"/>
              <a:t>display rules</a:t>
            </a:r>
            <a:r>
              <a:rPr lang="en-US" sz="2400" dirty="0"/>
              <a:t>, cultural rules that govern which nonverbal behaviors are </a:t>
            </a:r>
            <a:r>
              <a:rPr lang="en-US" sz="2400" dirty="0" smtClean="0"/>
              <a:t>appropriate and </a:t>
            </a:r>
            <a:r>
              <a:rPr lang="en-US" sz="2400" dirty="0"/>
              <a:t>which are inappropriate in a public </a:t>
            </a:r>
            <a:r>
              <a:rPr lang="en-US" sz="2400" dirty="0" smtClean="0"/>
              <a:t>setting.</a:t>
            </a:r>
          </a:p>
          <a:p>
            <a:pPr marL="342900" indent="-342900">
              <a:buAutoNum type="arabicPeriod"/>
            </a:pPr>
            <a:r>
              <a:rPr lang="en-US" sz="2400" b="1" dirty="0" smtClean="0"/>
              <a:t>Ethnocentrism </a:t>
            </a:r>
            <a:r>
              <a:rPr lang="en-US" sz="2400" b="1" dirty="0"/>
              <a:t>Ethnocentrism </a:t>
            </a:r>
            <a:r>
              <a:rPr lang="en-US" sz="2400" dirty="0"/>
              <a:t>is the tendency to evaluate the values, </a:t>
            </a:r>
            <a:r>
              <a:rPr lang="en-US" sz="2400" dirty="0" smtClean="0"/>
              <a:t>beliefs, and </a:t>
            </a:r>
            <a:r>
              <a:rPr lang="en-US" sz="2400" dirty="0"/>
              <a:t>behaviors of your own culture as being more positive, logical, and natural </a:t>
            </a:r>
            <a:r>
              <a:rPr lang="en-US" sz="2400" dirty="0" smtClean="0"/>
              <a:t>than those </a:t>
            </a:r>
            <a:r>
              <a:rPr lang="en-US" sz="2400" dirty="0"/>
              <a:t>of others. The </a:t>
            </a:r>
            <a:r>
              <a:rPr lang="en-US" sz="2400" dirty="0" smtClean="0"/>
              <a:t>non-ethnocentric</a:t>
            </a:r>
            <a:r>
              <a:rPr lang="en-US" sz="2400" dirty="0"/>
              <a:t>, on the other hand, would see both himself </a:t>
            </a:r>
            <a:r>
              <a:rPr lang="en-US" sz="2400" dirty="0" smtClean="0"/>
              <a:t>or herself </a:t>
            </a:r>
            <a:r>
              <a:rPr lang="en-US" sz="2400" dirty="0"/>
              <a:t>and others as different but equal, with neither being inferior nor </a:t>
            </a:r>
            <a:r>
              <a:rPr lang="en-US" sz="2400" dirty="0" smtClean="0"/>
              <a:t>superior.</a:t>
            </a:r>
          </a:p>
          <a:p>
            <a:pPr marL="342900" indent="-342900">
              <a:buAutoNum type="arabicPeriod"/>
            </a:pPr>
            <a:r>
              <a:rPr lang="en-US" sz="2400" b="1" dirty="0" smtClean="0"/>
              <a:t>Gender </a:t>
            </a:r>
            <a:r>
              <a:rPr lang="en-US" sz="2400" b="1" dirty="0"/>
              <a:t>and Listening </a:t>
            </a:r>
            <a:r>
              <a:rPr lang="en-US" sz="2400" dirty="0"/>
              <a:t>According to Deborah </a:t>
            </a:r>
            <a:r>
              <a:rPr lang="en-US" sz="2400" dirty="0" err="1" smtClean="0"/>
              <a:t>Tannen</a:t>
            </a:r>
            <a:r>
              <a:rPr lang="en-US" sz="2400" dirty="0" smtClean="0"/>
              <a:t>, women </a:t>
            </a:r>
            <a:r>
              <a:rPr lang="en-US" sz="2400" dirty="0"/>
              <a:t>seek to build </a:t>
            </a:r>
            <a:r>
              <a:rPr lang="en-US" sz="2400" dirty="0" smtClean="0"/>
              <a:t>rapport and </a:t>
            </a:r>
            <a:r>
              <a:rPr lang="en-US" sz="2400" dirty="0"/>
              <a:t>establish a closer relationship and so use </a:t>
            </a:r>
            <a:r>
              <a:rPr lang="en-US" sz="2400" dirty="0" smtClean="0"/>
              <a:t>listening</a:t>
            </a:r>
            <a:r>
              <a:rPr lang="en-US" sz="2400" dirty="0"/>
              <a:t> </a:t>
            </a:r>
            <a:r>
              <a:rPr lang="en-US" sz="2400" dirty="0" smtClean="0"/>
              <a:t>to </a:t>
            </a:r>
            <a:r>
              <a:rPr lang="en-US" sz="2400" dirty="0"/>
              <a:t>achieve these ends. Men, on the other hand, will play </a:t>
            </a:r>
            <a:r>
              <a:rPr lang="en-US" sz="2400" dirty="0" smtClean="0"/>
              <a:t>up their </a:t>
            </a:r>
            <a:r>
              <a:rPr lang="en-US" sz="2400" dirty="0"/>
              <a:t>expertise, emphasize it, and use it to dominate </a:t>
            </a:r>
            <a:r>
              <a:rPr lang="en-US" sz="2400" dirty="0" smtClean="0"/>
              <a:t>the interaction</a:t>
            </a:r>
            <a:r>
              <a:rPr lang="en-US" sz="2400" dirty="0"/>
              <a:t>. Women play down their expertise and </a:t>
            </a:r>
            <a:r>
              <a:rPr lang="en-US" sz="2400" dirty="0" smtClean="0"/>
              <a:t>are more </a:t>
            </a:r>
            <a:r>
              <a:rPr lang="en-US" sz="2400" dirty="0"/>
              <a:t>interested </a:t>
            </a:r>
            <a:r>
              <a:rPr lang="en-US" sz="2400" dirty="0" smtClean="0"/>
              <a:t>in communicating </a:t>
            </a:r>
            <a:r>
              <a:rPr lang="en-US" sz="2400" dirty="0"/>
              <a:t>supportiveness.</a:t>
            </a:r>
            <a:endParaRPr lang="en-US" sz="2400" b="1" dirty="0"/>
          </a:p>
        </p:txBody>
      </p:sp>
    </p:spTree>
    <p:extLst>
      <p:ext uri="{BB962C8B-B14F-4D97-AF65-F5344CB8AC3E}">
        <p14:creationId xmlns:p14="http://schemas.microsoft.com/office/powerpoint/2010/main" val="1792462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1175032" cy="1143000"/>
          </a:xfrm>
        </p:spPr>
        <p:txBody>
          <a:bodyPr>
            <a:normAutofit fontScale="90000"/>
          </a:bodyPr>
          <a:lstStyle/>
          <a:p>
            <a:r>
              <a:rPr lang="en-GB" dirty="0"/>
              <a:t>Other  factors affecting </a:t>
            </a:r>
            <a:r>
              <a:rPr lang="en-GB" dirty="0" smtClean="0"/>
              <a:t>listening comprehension(1/3)</a:t>
            </a:r>
            <a:endParaRPr lang="en-GB" dirty="0"/>
          </a:p>
        </p:txBody>
      </p:sp>
      <p:sp>
        <p:nvSpPr>
          <p:cNvPr id="3" name="Content Placeholder 2"/>
          <p:cNvSpPr>
            <a:spLocks noGrp="1"/>
          </p:cNvSpPr>
          <p:nvPr>
            <p:ph idx="1"/>
          </p:nvPr>
        </p:nvSpPr>
        <p:spPr/>
        <p:txBody>
          <a:bodyPr>
            <a:noAutofit/>
          </a:bodyPr>
          <a:lstStyle/>
          <a:p>
            <a:r>
              <a:rPr lang="en-GB" sz="2800" b="1" dirty="0"/>
              <a:t>The way information is organized</a:t>
            </a:r>
            <a:r>
              <a:rPr lang="en-GB" sz="2800" dirty="0"/>
              <a:t>. For example, there are some indications that listeners/readers remember more of the content of an expository text when it has informative title and when the main points come before the illustrations of main points.</a:t>
            </a:r>
          </a:p>
          <a:p>
            <a:r>
              <a:rPr lang="en-GB" sz="2800" b="1" dirty="0"/>
              <a:t>The reader’s/listener’s familiarity with the topic and way of delivery, </a:t>
            </a:r>
            <a:r>
              <a:rPr lang="en-GB" sz="2800" dirty="0"/>
              <a:t>his/her concern with the issues involved and his/her interest in the topic under consideration.</a:t>
            </a:r>
          </a:p>
        </p:txBody>
      </p:sp>
    </p:spTree>
    <p:extLst>
      <p:ext uri="{BB962C8B-B14F-4D97-AF65-F5344CB8AC3E}">
        <p14:creationId xmlns:p14="http://schemas.microsoft.com/office/powerpoint/2010/main" val="836010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Other </a:t>
            </a:r>
            <a:r>
              <a:rPr lang="en-GB" sz="3600" dirty="0" smtClean="0"/>
              <a:t> factors affecting listening comprehension(2/3)</a:t>
            </a:r>
            <a:endParaRPr lang="en-GB" sz="3600" dirty="0"/>
          </a:p>
        </p:txBody>
      </p:sp>
      <p:sp>
        <p:nvSpPr>
          <p:cNvPr id="3" name="Content Placeholder 2"/>
          <p:cNvSpPr>
            <a:spLocks noGrp="1"/>
          </p:cNvSpPr>
          <p:nvPr>
            <p:ph idx="1"/>
          </p:nvPr>
        </p:nvSpPr>
        <p:spPr/>
        <p:txBody>
          <a:bodyPr>
            <a:normAutofit/>
          </a:bodyPr>
          <a:lstStyle/>
          <a:p>
            <a:r>
              <a:rPr lang="en-GB" sz="2800" b="1" dirty="0"/>
              <a:t>The reader’s/listener’s familiarity with the particular type of discourse and genre. </a:t>
            </a:r>
          </a:p>
          <a:p>
            <a:r>
              <a:rPr lang="en-GB" sz="2800" b="1" dirty="0"/>
              <a:t>Purposefulness of text </a:t>
            </a:r>
            <a:r>
              <a:rPr lang="en-GB" sz="2800" dirty="0"/>
              <a:t>for the reader/listener.</a:t>
            </a:r>
          </a:p>
          <a:p>
            <a:r>
              <a:rPr lang="en-GB" sz="2800" b="1" dirty="0"/>
              <a:t>The nature of the text. </a:t>
            </a:r>
            <a:r>
              <a:rPr lang="en-GB" sz="2800" dirty="0"/>
              <a:t>Texts describing objects/giving instructions (“static”) are supposed to easier to understand than texts that focus on people’s opinions and ideas (“abstract”).</a:t>
            </a:r>
          </a:p>
          <a:p>
            <a:r>
              <a:rPr lang="en-GB" sz="2800" b="1" dirty="0"/>
              <a:t>Processing load </a:t>
            </a:r>
            <a:r>
              <a:rPr lang="en-GB" sz="2800" dirty="0"/>
              <a:t>(amount of information that needs to be processed and time available). </a:t>
            </a:r>
          </a:p>
        </p:txBody>
      </p:sp>
    </p:spTree>
    <p:extLst>
      <p:ext uri="{BB962C8B-B14F-4D97-AF65-F5344CB8AC3E}">
        <p14:creationId xmlns:p14="http://schemas.microsoft.com/office/powerpoint/2010/main" val="7746289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1582400" cy="1143000"/>
          </a:xfrm>
        </p:spPr>
        <p:txBody>
          <a:bodyPr>
            <a:normAutofit fontScale="90000"/>
          </a:bodyPr>
          <a:lstStyle/>
          <a:p>
            <a:r>
              <a:rPr lang="en-GB" dirty="0"/>
              <a:t>Other  factors affecting listening comprehension(3/3</a:t>
            </a:r>
            <a:r>
              <a:rPr lang="en-GB" dirty="0" smtClean="0"/>
              <a:t>)</a:t>
            </a:r>
            <a:endParaRPr lang="en-GB" dirty="0"/>
          </a:p>
        </p:txBody>
      </p:sp>
      <p:sp>
        <p:nvSpPr>
          <p:cNvPr id="3" name="Content Placeholder 2"/>
          <p:cNvSpPr>
            <a:spLocks noGrp="1"/>
          </p:cNvSpPr>
          <p:nvPr>
            <p:ph idx="1"/>
          </p:nvPr>
        </p:nvSpPr>
        <p:spPr>
          <a:xfrm>
            <a:off x="1988156" y="1556792"/>
            <a:ext cx="8229600" cy="4680520"/>
          </a:xfrm>
        </p:spPr>
        <p:txBody>
          <a:bodyPr>
            <a:noAutofit/>
          </a:bodyPr>
          <a:lstStyle/>
          <a:p>
            <a:r>
              <a:rPr lang="en-GB" sz="2800" b="1" dirty="0"/>
              <a:t>Visual support </a:t>
            </a:r>
            <a:r>
              <a:rPr lang="en-GB" sz="2800" dirty="0"/>
              <a:t>(graphics, photographs, tables) plays an important role in the interpretation of what readers/listeners are reading/listening to.</a:t>
            </a:r>
          </a:p>
          <a:p>
            <a:r>
              <a:rPr lang="en-GB" sz="2800" b="1" dirty="0"/>
              <a:t>Type of reading/listening task</a:t>
            </a:r>
            <a:r>
              <a:rPr lang="en-GB" sz="2800" dirty="0"/>
              <a:t>: Evaluative listening tasks (writing summaries or distinguishing fact from opinion) are more difficult than those involving immediate response.</a:t>
            </a:r>
          </a:p>
        </p:txBody>
      </p:sp>
    </p:spTree>
    <p:extLst>
      <p:ext uri="{BB962C8B-B14F-4D97-AF65-F5344CB8AC3E}">
        <p14:creationId xmlns:p14="http://schemas.microsoft.com/office/powerpoint/2010/main" val="25622086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Utilization of Listening skills</a:t>
            </a:r>
            <a:endParaRPr lang="en-GB" dirty="0"/>
          </a:p>
        </p:txBody>
      </p:sp>
      <p:sp>
        <p:nvSpPr>
          <p:cNvPr id="3" name="Content Placeholder 2"/>
          <p:cNvSpPr>
            <a:spLocks noGrp="1"/>
          </p:cNvSpPr>
          <p:nvPr>
            <p:ph idx="1"/>
          </p:nvPr>
        </p:nvSpPr>
        <p:spPr/>
        <p:txBody>
          <a:bodyPr>
            <a:noAutofit/>
          </a:bodyPr>
          <a:lstStyle/>
          <a:p>
            <a:r>
              <a:rPr lang="en-GB" sz="2800" dirty="0"/>
              <a:t>Understanding single utterances. </a:t>
            </a:r>
          </a:p>
          <a:p>
            <a:r>
              <a:rPr lang="en-GB" sz="2800" dirty="0"/>
              <a:t>Understanding relations between utterances or parts of a text.</a:t>
            </a:r>
          </a:p>
          <a:p>
            <a:r>
              <a:rPr lang="en-GB" sz="2800" dirty="0"/>
              <a:t>Obtaining the gist or a general impression of the text.</a:t>
            </a:r>
          </a:p>
          <a:p>
            <a:r>
              <a:rPr lang="en-GB" sz="2800" dirty="0"/>
              <a:t>Extracting specific information from text.</a:t>
            </a:r>
          </a:p>
          <a:p>
            <a:r>
              <a:rPr lang="en-GB" sz="2800" dirty="0"/>
              <a:t>Deducing unfamiliar or missing meaning.</a:t>
            </a:r>
          </a:p>
          <a:p>
            <a:r>
              <a:rPr lang="en-GB" sz="2800" dirty="0"/>
              <a:t>Understanding information not explicitly stated. </a:t>
            </a:r>
          </a:p>
          <a:p>
            <a:r>
              <a:rPr lang="en-GB" sz="2800" dirty="0"/>
              <a:t>Understanding the text so as to perform a task. </a:t>
            </a:r>
          </a:p>
        </p:txBody>
      </p:sp>
    </p:spTree>
    <p:extLst>
      <p:ext uri="{BB962C8B-B14F-4D97-AF65-F5344CB8AC3E}">
        <p14:creationId xmlns:p14="http://schemas.microsoft.com/office/powerpoint/2010/main" val="14065645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188640"/>
            <a:ext cx="11582400" cy="634082"/>
          </a:xfrm>
        </p:spPr>
        <p:txBody>
          <a:bodyPr>
            <a:normAutofit fontScale="90000"/>
          </a:bodyPr>
          <a:lstStyle/>
          <a:p>
            <a:r>
              <a:rPr lang="en-US" b="1" dirty="0"/>
              <a:t>Guidelines for </a:t>
            </a:r>
            <a:r>
              <a:rPr lang="en-US" b="1" dirty="0" smtClean="0"/>
              <a:t>Listening More </a:t>
            </a:r>
            <a:r>
              <a:rPr lang="en-US" b="1" dirty="0"/>
              <a:t>Effectively</a:t>
            </a:r>
            <a:endParaRPr lang="en-US" dirty="0"/>
          </a:p>
        </p:txBody>
      </p:sp>
      <p:sp>
        <p:nvSpPr>
          <p:cNvPr id="3" name="Content Placeholder 2"/>
          <p:cNvSpPr>
            <a:spLocks noGrp="1"/>
          </p:cNvSpPr>
          <p:nvPr>
            <p:ph idx="1"/>
          </p:nvPr>
        </p:nvSpPr>
        <p:spPr>
          <a:xfrm>
            <a:off x="513482" y="980728"/>
            <a:ext cx="11127134" cy="5184576"/>
          </a:xfrm>
        </p:spPr>
        <p:txBody>
          <a:bodyPr>
            <a:noAutofit/>
          </a:bodyPr>
          <a:lstStyle/>
          <a:p>
            <a:pPr marL="0" indent="0">
              <a:buNone/>
            </a:pPr>
            <a:r>
              <a:rPr lang="en-US" sz="2400" b="1" dirty="0"/>
              <a:t>Listen </a:t>
            </a:r>
            <a:r>
              <a:rPr lang="en-US" sz="2400" b="1" dirty="0" smtClean="0"/>
              <a:t>Actively: </a:t>
            </a:r>
            <a:r>
              <a:rPr lang="en-US" sz="2400" dirty="0" smtClean="0"/>
              <a:t>Listening is active, not passive. Act like an active listener.</a:t>
            </a:r>
          </a:p>
          <a:p>
            <a:pPr marL="0" indent="0">
              <a:buNone/>
            </a:pPr>
            <a:r>
              <a:rPr lang="en-US" sz="2400" dirty="0" smtClean="0"/>
              <a:t>In listening actively</a:t>
            </a:r>
            <a:r>
              <a:rPr lang="en-US" sz="2400" dirty="0"/>
              <a:t>:</a:t>
            </a:r>
          </a:p>
          <a:p>
            <a:r>
              <a:rPr lang="en-US" sz="2400" dirty="0" smtClean="0"/>
              <a:t>Think about </a:t>
            </a:r>
            <a:r>
              <a:rPr lang="en-US" sz="2400" dirty="0"/>
              <a:t>what the speaker is saying, </a:t>
            </a:r>
            <a:r>
              <a:rPr lang="en-US" sz="2400" dirty="0" smtClean="0"/>
              <a:t>summarizing the </a:t>
            </a:r>
            <a:r>
              <a:rPr lang="en-US" sz="2400" dirty="0"/>
              <a:t>speaker’s thoughts, formulating questions, drawing </a:t>
            </a:r>
            <a:r>
              <a:rPr lang="en-US" sz="2400" dirty="0" smtClean="0"/>
              <a:t>connections between </a:t>
            </a:r>
            <a:r>
              <a:rPr lang="en-US" sz="2400" dirty="0"/>
              <a:t>what the speaker says and what you already know</a:t>
            </a:r>
            <a:r>
              <a:rPr lang="en-US" sz="2400" dirty="0" smtClean="0"/>
              <a:t>.</a:t>
            </a:r>
          </a:p>
          <a:p>
            <a:r>
              <a:rPr lang="en-US" sz="2400" dirty="0"/>
              <a:t>Remove distractions or other </a:t>
            </a:r>
            <a:r>
              <a:rPr lang="en-US" sz="2400" dirty="0" smtClean="0"/>
              <a:t>interferences including </a:t>
            </a:r>
            <a:r>
              <a:rPr lang="en-US" sz="2400" dirty="0"/>
              <a:t>“the entertainment </a:t>
            </a:r>
            <a:r>
              <a:rPr lang="en-US" sz="2400" dirty="0" smtClean="0"/>
              <a:t>syndrome.”</a:t>
            </a:r>
          </a:p>
          <a:p>
            <a:r>
              <a:rPr lang="en-US" sz="2400" dirty="0"/>
              <a:t> Assume there’s value in what the speaker is saying</a:t>
            </a:r>
            <a:r>
              <a:rPr lang="en-US" sz="2400" dirty="0" smtClean="0"/>
              <a:t>. It helps you ask questions and make statements.</a:t>
            </a:r>
          </a:p>
          <a:p>
            <a:r>
              <a:rPr lang="en-US" sz="2400" dirty="0"/>
              <a:t>Take notes if appropriate</a:t>
            </a:r>
            <a:r>
              <a:rPr lang="en-US" sz="2400" dirty="0" smtClean="0"/>
              <a:t>.</a:t>
            </a:r>
          </a:p>
          <a:p>
            <a:r>
              <a:rPr lang="en-US" sz="2400" dirty="0"/>
              <a:t>Avoid becoming preoccupied with </a:t>
            </a:r>
            <a:r>
              <a:rPr lang="en-US" sz="2400" dirty="0" smtClean="0"/>
              <a:t>yourself and the external issues. </a:t>
            </a:r>
            <a:r>
              <a:rPr lang="en-US" sz="2400" dirty="0"/>
              <a:t>If you focus on yourself, you’ll </a:t>
            </a:r>
            <a:r>
              <a:rPr lang="en-US" sz="2400" dirty="0" smtClean="0"/>
              <a:t>invariably miss </a:t>
            </a:r>
            <a:r>
              <a:rPr lang="en-US" sz="2400" dirty="0"/>
              <a:t>much of what the speaker is saying.</a:t>
            </a:r>
            <a:endParaRPr lang="en-US" sz="2400" dirty="0" smtClean="0"/>
          </a:p>
        </p:txBody>
      </p:sp>
    </p:spTree>
    <p:extLst>
      <p:ext uri="{BB962C8B-B14F-4D97-AF65-F5344CB8AC3E}">
        <p14:creationId xmlns:p14="http://schemas.microsoft.com/office/powerpoint/2010/main" val="514070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116632"/>
            <a:ext cx="10972800" cy="562074"/>
          </a:xfrm>
        </p:spPr>
        <p:txBody>
          <a:bodyPr>
            <a:normAutofit fontScale="90000"/>
          </a:bodyPr>
          <a:lstStyle/>
          <a:p>
            <a:r>
              <a:rPr lang="en-US" b="1" dirty="0"/>
              <a:t>Listen for Total Meaning</a:t>
            </a:r>
            <a:endParaRPr lang="en-US" dirty="0"/>
          </a:p>
        </p:txBody>
      </p:sp>
      <p:sp>
        <p:nvSpPr>
          <p:cNvPr id="3" name="Rectangle 2"/>
          <p:cNvSpPr/>
          <p:nvPr/>
        </p:nvSpPr>
        <p:spPr>
          <a:xfrm>
            <a:off x="551384" y="1340768"/>
            <a:ext cx="10873208" cy="3970318"/>
          </a:xfrm>
          <a:prstGeom prst="rect">
            <a:avLst/>
          </a:prstGeom>
        </p:spPr>
        <p:txBody>
          <a:bodyPr wrap="square">
            <a:spAutoFit/>
          </a:bodyPr>
          <a:lstStyle/>
          <a:p>
            <a:r>
              <a:rPr lang="en-US" sz="2800" dirty="0">
                <a:solidFill>
                  <a:srgbClr val="000000"/>
                </a:solidFill>
                <a:latin typeface="Giovanni-Book"/>
              </a:rPr>
              <a:t>In listening for total meaning:</a:t>
            </a:r>
          </a:p>
          <a:p>
            <a:pPr marL="285750" indent="-285750">
              <a:buFont typeface="Arial" panose="020B0604020202020204" pitchFamily="34" charset="0"/>
              <a:buChar char="•"/>
            </a:pPr>
            <a:r>
              <a:rPr lang="en-US" sz="2800" dirty="0">
                <a:solidFill>
                  <a:srgbClr val="F7C44E"/>
                </a:solidFill>
                <a:latin typeface="ZapfDingbats"/>
              </a:rPr>
              <a:t> </a:t>
            </a:r>
            <a:r>
              <a:rPr lang="en-US" sz="2800" dirty="0">
                <a:solidFill>
                  <a:srgbClr val="000000"/>
                </a:solidFill>
                <a:latin typeface="Giovanni-Book"/>
              </a:rPr>
              <a:t>Focus on both verbal and nonverbal </a:t>
            </a:r>
            <a:r>
              <a:rPr lang="en-US" sz="2800" dirty="0" smtClean="0">
                <a:solidFill>
                  <a:srgbClr val="000000"/>
                </a:solidFill>
                <a:latin typeface="Giovanni-Book"/>
              </a:rPr>
              <a:t>messages, omissions, consistent and inconsistent packages. Ask questions.</a:t>
            </a:r>
          </a:p>
          <a:p>
            <a:pPr marL="285750" indent="-285750">
              <a:buFont typeface="Arial" panose="020B0604020202020204" pitchFamily="34" charset="0"/>
              <a:buChar char="•"/>
            </a:pPr>
            <a:r>
              <a:rPr lang="en-US" sz="2800" dirty="0" smtClean="0"/>
              <a:t> </a:t>
            </a:r>
            <a:r>
              <a:rPr lang="en-US" sz="2800" dirty="0"/>
              <a:t>See the forest, then the trees. Connect the specifics to the speaker’s </a:t>
            </a:r>
            <a:r>
              <a:rPr lang="en-US" sz="2800" dirty="0" smtClean="0"/>
              <a:t>general theme.</a:t>
            </a:r>
          </a:p>
          <a:p>
            <a:pPr marL="285750" indent="-285750">
              <a:buFont typeface="Arial" panose="020B0604020202020204" pitchFamily="34" charset="0"/>
              <a:buChar char="•"/>
            </a:pPr>
            <a:r>
              <a:rPr lang="en-US" sz="2800" dirty="0" smtClean="0"/>
              <a:t>Develop balance between surface and hidden meanings.</a:t>
            </a:r>
          </a:p>
          <a:p>
            <a:pPr marL="285750" indent="-285750">
              <a:buFont typeface="Arial" panose="020B0604020202020204" pitchFamily="34" charset="0"/>
              <a:buChar char="•"/>
            </a:pPr>
            <a:r>
              <a:rPr lang="en-US" sz="2800" dirty="0" smtClean="0"/>
              <a:t>Resist </a:t>
            </a:r>
            <a:r>
              <a:rPr lang="en-US" sz="2800" dirty="0"/>
              <a:t>the temptation to filter out difficult or unpleasant </a:t>
            </a:r>
            <a:r>
              <a:rPr lang="en-US" sz="2800" dirty="0" smtClean="0"/>
              <a:t>messages even if it hurts. </a:t>
            </a:r>
            <a:r>
              <a:rPr lang="en-US" sz="2800" dirty="0"/>
              <a:t>These are the messages that will lead you to examine and </a:t>
            </a:r>
            <a:r>
              <a:rPr lang="en-US" sz="2800" dirty="0" smtClean="0"/>
              <a:t>reexamine your </a:t>
            </a:r>
            <a:r>
              <a:rPr lang="en-US" sz="2800" dirty="0"/>
              <a:t>implicit and unconscious assumptions.</a:t>
            </a:r>
            <a:endParaRPr lang="en-US" sz="2800" dirty="0" smtClean="0"/>
          </a:p>
        </p:txBody>
      </p:sp>
    </p:spTree>
    <p:extLst>
      <p:ext uri="{BB962C8B-B14F-4D97-AF65-F5344CB8AC3E}">
        <p14:creationId xmlns:p14="http://schemas.microsoft.com/office/powerpoint/2010/main" val="10163723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iovanni-Bold"/>
              </a:rPr>
              <a:t>Listen with Empathy</a:t>
            </a:r>
            <a:endParaRPr lang="en-US" dirty="0"/>
          </a:p>
        </p:txBody>
      </p:sp>
      <p:sp>
        <p:nvSpPr>
          <p:cNvPr id="3" name="Rectangle 2"/>
          <p:cNvSpPr/>
          <p:nvPr/>
        </p:nvSpPr>
        <p:spPr>
          <a:xfrm>
            <a:off x="609600" y="1417638"/>
            <a:ext cx="9937104" cy="4401205"/>
          </a:xfrm>
          <a:prstGeom prst="rect">
            <a:avLst/>
          </a:prstGeom>
        </p:spPr>
        <p:txBody>
          <a:bodyPr wrap="square">
            <a:spAutoFit/>
          </a:bodyPr>
          <a:lstStyle/>
          <a:p>
            <a:pPr marL="285750" indent="-285750">
              <a:buFont typeface="Arial" panose="020B0604020202020204" pitchFamily="34" charset="0"/>
              <a:buChar char="•"/>
            </a:pPr>
            <a:r>
              <a:rPr lang="en-US" sz="2800" dirty="0" smtClean="0"/>
              <a:t>See </a:t>
            </a:r>
            <a:r>
              <a:rPr lang="en-US" sz="2800" dirty="0"/>
              <a:t>the speaker’s point of </a:t>
            </a:r>
            <a:r>
              <a:rPr lang="en-US" sz="2800" dirty="0" smtClean="0"/>
              <a:t>view before </a:t>
            </a:r>
            <a:r>
              <a:rPr lang="en-US" sz="2800" dirty="0"/>
              <a:t>you can </a:t>
            </a:r>
            <a:r>
              <a:rPr lang="en-US" sz="2800" dirty="0" smtClean="0"/>
              <a:t>understand what </a:t>
            </a:r>
            <a:r>
              <a:rPr lang="en-US" sz="2800" dirty="0"/>
              <a:t>the speaker is </a:t>
            </a:r>
            <a:r>
              <a:rPr lang="en-US" sz="2800" dirty="0" smtClean="0"/>
              <a:t>saying.</a:t>
            </a:r>
          </a:p>
          <a:p>
            <a:pPr marL="285750" indent="-285750">
              <a:buFont typeface="Arial" panose="020B0604020202020204" pitchFamily="34" charset="0"/>
              <a:buChar char="•"/>
            </a:pPr>
            <a:r>
              <a:rPr lang="en-US" sz="2800" dirty="0"/>
              <a:t>Avoid “offensive </a:t>
            </a:r>
            <a:r>
              <a:rPr lang="en-US" sz="2800" dirty="0" smtClean="0"/>
              <a:t>listening”- listening to bits and pieces </a:t>
            </a:r>
            <a:r>
              <a:rPr lang="en-US" sz="2800" dirty="0"/>
              <a:t>that will enable you to attack the speaker or find </a:t>
            </a:r>
            <a:r>
              <a:rPr lang="en-US" sz="2800" dirty="0" smtClean="0"/>
              <a:t>fault.</a:t>
            </a:r>
          </a:p>
          <a:p>
            <a:pPr marL="285750" indent="-285750">
              <a:buFont typeface="Arial" panose="020B0604020202020204" pitchFamily="34" charset="0"/>
              <a:buChar char="•"/>
            </a:pPr>
            <a:r>
              <a:rPr lang="en-US" sz="2800" dirty="0">
                <a:latin typeface="Giovanni-Book"/>
              </a:rPr>
              <a:t>Try to feel what the speaker feels—empathize with the speaker. </a:t>
            </a:r>
            <a:r>
              <a:rPr lang="en-US" sz="2800" dirty="0"/>
              <a:t>Listen to the speaker`s  feelings as well as to thoughts and </a:t>
            </a:r>
            <a:r>
              <a:rPr lang="en-US" sz="2800" dirty="0" smtClean="0"/>
              <a:t>ideas.</a:t>
            </a:r>
          </a:p>
          <a:p>
            <a:pPr marL="285750" indent="-285750">
              <a:buFont typeface="Arial" panose="020B0604020202020204" pitchFamily="34" charset="0"/>
              <a:buChar char="•"/>
            </a:pPr>
            <a:r>
              <a:rPr lang="en-US" sz="2800" dirty="0" smtClean="0"/>
              <a:t>Don’t </a:t>
            </a:r>
            <a:r>
              <a:rPr lang="en-US" sz="2800" dirty="0"/>
              <a:t>distort messages because of the “</a:t>
            </a:r>
            <a:r>
              <a:rPr lang="en-US" sz="2800" dirty="0" smtClean="0"/>
              <a:t>friend-or-foe” factor—listening </a:t>
            </a:r>
            <a:r>
              <a:rPr lang="en-US" sz="2800" dirty="0"/>
              <a:t>for positive qualities about </a:t>
            </a:r>
            <a:r>
              <a:rPr lang="en-US" sz="2800" dirty="0" smtClean="0"/>
              <a:t>friends </a:t>
            </a:r>
            <a:r>
              <a:rPr lang="en-US" sz="2800" dirty="0"/>
              <a:t>and negative qualities about enemies</a:t>
            </a:r>
            <a:r>
              <a:rPr lang="en-US" sz="2800" dirty="0" smtClean="0"/>
              <a:t>. </a:t>
            </a:r>
            <a:endParaRPr lang="en-US" sz="2800" dirty="0"/>
          </a:p>
        </p:txBody>
      </p:sp>
    </p:spTree>
    <p:extLst>
      <p:ext uri="{BB962C8B-B14F-4D97-AF65-F5344CB8AC3E}">
        <p14:creationId xmlns:p14="http://schemas.microsoft.com/office/powerpoint/2010/main" val="42519825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830" y="116632"/>
            <a:ext cx="10972800" cy="792088"/>
          </a:xfrm>
        </p:spPr>
        <p:txBody>
          <a:bodyPr>
            <a:normAutofit/>
          </a:bodyPr>
          <a:lstStyle/>
          <a:p>
            <a:r>
              <a:rPr lang="en-US" sz="3800" b="1" dirty="0" smtClean="0"/>
              <a:t>Listen with an Open Mind; accept positive criticism</a:t>
            </a:r>
            <a:endParaRPr lang="en-US" sz="3800" dirty="0"/>
          </a:p>
        </p:txBody>
      </p:sp>
      <p:sp>
        <p:nvSpPr>
          <p:cNvPr id="3" name="Rectangle 2"/>
          <p:cNvSpPr/>
          <p:nvPr/>
        </p:nvSpPr>
        <p:spPr>
          <a:xfrm>
            <a:off x="479376" y="908720"/>
            <a:ext cx="11432826" cy="4893647"/>
          </a:xfrm>
          <a:prstGeom prst="rect">
            <a:avLst/>
          </a:prstGeom>
        </p:spPr>
        <p:txBody>
          <a:bodyPr wrap="square">
            <a:spAutoFit/>
          </a:bodyPr>
          <a:lstStyle/>
          <a:p>
            <a:pPr marL="285750" indent="-285750">
              <a:buFont typeface="Wingdings" panose="05000000000000000000" pitchFamily="2" charset="2"/>
              <a:buChar char="§"/>
            </a:pPr>
            <a:r>
              <a:rPr lang="en-US" sz="2600" dirty="0">
                <a:solidFill>
                  <a:srgbClr val="000000"/>
                </a:solidFill>
              </a:rPr>
              <a:t>Avoid prejudging. Delay both positive and negative evaluation until </a:t>
            </a:r>
            <a:r>
              <a:rPr lang="en-US" sz="2600" dirty="0" smtClean="0">
                <a:solidFill>
                  <a:srgbClr val="000000"/>
                </a:solidFill>
              </a:rPr>
              <a:t>you’ve fully </a:t>
            </a:r>
            <a:r>
              <a:rPr lang="en-US" sz="2600" dirty="0">
                <a:solidFill>
                  <a:srgbClr val="000000"/>
                </a:solidFill>
              </a:rPr>
              <a:t>understood the intention and the content of the message being communicated</a:t>
            </a:r>
            <a:r>
              <a:rPr lang="en-US" sz="2600" dirty="0" smtClean="0">
                <a:solidFill>
                  <a:srgbClr val="000000"/>
                </a:solidFill>
              </a:rPr>
              <a:t>.</a:t>
            </a:r>
          </a:p>
          <a:p>
            <a:pPr marL="285750" indent="-285750">
              <a:buFont typeface="Wingdings" panose="05000000000000000000" pitchFamily="2" charset="2"/>
              <a:buChar char="§"/>
            </a:pPr>
            <a:r>
              <a:rPr lang="en-US" sz="2600" dirty="0" smtClean="0">
                <a:solidFill>
                  <a:srgbClr val="F7C44E"/>
                </a:solidFill>
              </a:rPr>
              <a:t> </a:t>
            </a:r>
            <a:r>
              <a:rPr lang="en-US" sz="2600" dirty="0">
                <a:solidFill>
                  <a:srgbClr val="000000"/>
                </a:solidFill>
              </a:rPr>
              <a:t>Avoid filtering out difficult, unpleasant, or undesirable messages. Avoid </a:t>
            </a:r>
            <a:r>
              <a:rPr lang="en-US" sz="2600" dirty="0" smtClean="0">
                <a:solidFill>
                  <a:srgbClr val="000000"/>
                </a:solidFill>
              </a:rPr>
              <a:t>distorting messages </a:t>
            </a:r>
            <a:r>
              <a:rPr lang="en-US" sz="2600" dirty="0">
                <a:solidFill>
                  <a:srgbClr val="000000"/>
                </a:solidFill>
              </a:rPr>
              <a:t>through oversimplification or leveling, </a:t>
            </a:r>
            <a:r>
              <a:rPr lang="en-US" sz="2600" dirty="0" smtClean="0">
                <a:solidFill>
                  <a:srgbClr val="000000"/>
                </a:solidFill>
              </a:rPr>
              <a:t>the </a:t>
            </a:r>
            <a:r>
              <a:rPr lang="en-US" sz="2600" dirty="0">
                <a:solidFill>
                  <a:srgbClr val="000000"/>
                </a:solidFill>
              </a:rPr>
              <a:t>tendency </a:t>
            </a:r>
            <a:r>
              <a:rPr lang="en-US" sz="2600" dirty="0" smtClean="0">
                <a:solidFill>
                  <a:srgbClr val="000000"/>
                </a:solidFill>
              </a:rPr>
              <a:t>to eliminate details, </a:t>
            </a:r>
            <a:r>
              <a:rPr lang="en-US" sz="2600" dirty="0">
                <a:solidFill>
                  <a:srgbClr val="000000"/>
                </a:solidFill>
              </a:rPr>
              <a:t>and to simplify complex messages to make them easier </a:t>
            </a:r>
            <a:r>
              <a:rPr lang="en-US" sz="2600" dirty="0" smtClean="0">
                <a:solidFill>
                  <a:srgbClr val="000000"/>
                </a:solidFill>
              </a:rPr>
              <a:t>to remember. </a:t>
            </a:r>
          </a:p>
          <a:p>
            <a:pPr marL="285750" indent="-285750">
              <a:buFont typeface="Wingdings" panose="05000000000000000000" pitchFamily="2" charset="2"/>
              <a:buChar char="§"/>
            </a:pPr>
            <a:r>
              <a:rPr lang="en-US" sz="2600" dirty="0" smtClean="0"/>
              <a:t>Recognize </a:t>
            </a:r>
            <a:r>
              <a:rPr lang="en-US" sz="2600" dirty="0"/>
              <a:t>your own </a:t>
            </a:r>
            <a:r>
              <a:rPr lang="en-US" sz="2600" dirty="0" smtClean="0"/>
              <a:t>biases and avoid </a:t>
            </a:r>
            <a:r>
              <a:rPr lang="en-US" sz="2600" dirty="0"/>
              <a:t>assimilation—the tendency to reconstruct </a:t>
            </a:r>
            <a:r>
              <a:rPr lang="en-US" sz="2600" dirty="0" smtClean="0"/>
              <a:t>messages or make your own explanations according to your own </a:t>
            </a:r>
            <a:r>
              <a:rPr lang="en-US" sz="2600" dirty="0"/>
              <a:t>attitudes, prejudices, needs, and </a:t>
            </a:r>
            <a:r>
              <a:rPr lang="en-US" sz="2600" dirty="0" smtClean="0"/>
              <a:t>values.</a:t>
            </a:r>
          </a:p>
          <a:p>
            <a:pPr marL="285750" indent="-285750">
              <a:buFont typeface="Wingdings" panose="05000000000000000000" pitchFamily="2" charset="2"/>
              <a:buChar char="§"/>
            </a:pPr>
            <a:r>
              <a:rPr lang="en-US" sz="2600" dirty="0" smtClean="0"/>
              <a:t>Whether </a:t>
            </a:r>
            <a:r>
              <a:rPr lang="en-US" sz="2600" dirty="0"/>
              <a:t>in a lecture auditorium or in a small group, avoid prejudging </a:t>
            </a:r>
            <a:r>
              <a:rPr lang="en-US" sz="2600" dirty="0" smtClean="0"/>
              <a:t>some speeches </a:t>
            </a:r>
            <a:r>
              <a:rPr lang="en-US" sz="2600" dirty="0"/>
              <a:t>as uninteresting or irrelevant</a:t>
            </a:r>
            <a:r>
              <a:rPr lang="en-US" sz="2600" dirty="0" smtClean="0"/>
              <a:t>. If you pre-judge, you </a:t>
            </a:r>
            <a:r>
              <a:rPr lang="en-US" sz="2600" dirty="0"/>
              <a:t>close yourself off from potentially </a:t>
            </a:r>
            <a:r>
              <a:rPr lang="en-US" sz="2600" dirty="0" smtClean="0"/>
              <a:t>useful information</a:t>
            </a:r>
            <a:r>
              <a:rPr lang="en-US" sz="2600" dirty="0"/>
              <a:t>. Most important, perhaps, is that you’re not giving the other </a:t>
            </a:r>
            <a:r>
              <a:rPr lang="en-US" sz="2600" dirty="0" smtClean="0"/>
              <a:t>person a </a:t>
            </a:r>
            <a:r>
              <a:rPr lang="en-US" sz="2600" dirty="0"/>
              <a:t>fair hearing.</a:t>
            </a:r>
          </a:p>
        </p:txBody>
      </p:sp>
    </p:spTree>
    <p:extLst>
      <p:ext uri="{BB962C8B-B14F-4D97-AF65-F5344CB8AC3E}">
        <p14:creationId xmlns:p14="http://schemas.microsoft.com/office/powerpoint/2010/main" val="2155773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3"/>
          <p:cNvSpPr>
            <a:spLocks noGrp="1"/>
          </p:cNvSpPr>
          <p:nvPr>
            <p:ph type="title"/>
          </p:nvPr>
        </p:nvSpPr>
        <p:spPr/>
        <p:txBody>
          <a:bodyPr>
            <a:normAutofit fontScale="90000"/>
          </a:bodyPr>
          <a:lstStyle/>
          <a:p>
            <a:r>
              <a:rPr lang="en-GB" dirty="0" smtClean="0"/>
              <a:t>Why is listening comprehension an important ability? (2/2)</a:t>
            </a:r>
            <a:endParaRPr lang="en-GB" dirty="0"/>
          </a:p>
        </p:txBody>
      </p:sp>
      <p:sp>
        <p:nvSpPr>
          <p:cNvPr id="2" name="Content Placeholder 1"/>
          <p:cNvSpPr>
            <a:spLocks noGrp="1"/>
          </p:cNvSpPr>
          <p:nvPr>
            <p:ph idx="1"/>
          </p:nvPr>
        </p:nvSpPr>
        <p:spPr/>
        <p:txBody>
          <a:bodyPr>
            <a:noAutofit/>
          </a:bodyPr>
          <a:lstStyle/>
          <a:p>
            <a:pPr>
              <a:spcBef>
                <a:spcPts val="600"/>
              </a:spcBef>
            </a:pPr>
            <a:r>
              <a:rPr lang="en-GB" dirty="0" smtClean="0"/>
              <a:t>It is significantly different from the other three language abilities in view of characteristics that are unique to listening </a:t>
            </a:r>
            <a:r>
              <a:rPr lang="en-GB" b="1" dirty="0" smtClean="0"/>
              <a:t>(i.e., speech rate, accent, elision, the placement of stress and intonation, redundancy and hesitation).</a:t>
            </a:r>
            <a:endParaRPr lang="en-GB" b="1" dirty="0"/>
          </a:p>
        </p:txBody>
      </p:sp>
    </p:spTree>
    <p:extLst>
      <p:ext uri="{BB962C8B-B14F-4D97-AF65-F5344CB8AC3E}">
        <p14:creationId xmlns:p14="http://schemas.microsoft.com/office/powerpoint/2010/main" val="4252199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91544" y="2348880"/>
            <a:ext cx="7776864" cy="1872208"/>
          </a:xfrm>
          <a:prstGeom prst="rect">
            <a:avLst/>
          </a:prstGeom>
        </p:spPr>
        <p:txBody>
          <a:bodyPr vert="horz" wrap="square" lIns="91440" tIns="45720" rIns="91440" bIns="45720" rtlCol="0" anchor="ctr">
            <a:normAutofit/>
          </a:bodyPr>
          <a:lstStyle/>
          <a:p>
            <a:r>
              <a:rPr lang="en-US" sz="4400" dirty="0"/>
              <a:t>What is the difference between hearing and listening?</a:t>
            </a:r>
          </a:p>
        </p:txBody>
      </p:sp>
    </p:spTree>
    <p:extLst>
      <p:ext uri="{BB962C8B-B14F-4D97-AF65-F5344CB8AC3E}">
        <p14:creationId xmlns:p14="http://schemas.microsoft.com/office/powerpoint/2010/main" val="801444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What is listening comprehension? (1/2)</a:t>
            </a:r>
            <a:endParaRPr lang="en-GB" dirty="0"/>
          </a:p>
        </p:txBody>
      </p:sp>
      <p:sp>
        <p:nvSpPr>
          <p:cNvPr id="3" name="Content Placeholder 2"/>
          <p:cNvSpPr>
            <a:spLocks noGrp="1"/>
          </p:cNvSpPr>
          <p:nvPr>
            <p:ph idx="1"/>
          </p:nvPr>
        </p:nvSpPr>
        <p:spPr/>
        <p:txBody>
          <a:bodyPr>
            <a:normAutofit/>
          </a:bodyPr>
          <a:lstStyle/>
          <a:p>
            <a:r>
              <a:rPr lang="en-GB" dirty="0" smtClean="0"/>
              <a:t>Listening is not a ‘passive” skill but a “receptive” active skill. It requires as much attention and mental activity as speaking.</a:t>
            </a:r>
          </a:p>
          <a:p>
            <a:r>
              <a:rPr lang="en-GB" dirty="0" smtClean="0"/>
              <a:t> Listening comprehension is the act of understanding an oral message. It is an extremely complex activity (Buck, 2001) that requires much more than simple perception of the acoustic signal.</a:t>
            </a:r>
          </a:p>
        </p:txBody>
      </p:sp>
    </p:spTree>
    <p:extLst>
      <p:ext uri="{BB962C8B-B14F-4D97-AF65-F5344CB8AC3E}">
        <p14:creationId xmlns:p14="http://schemas.microsoft.com/office/powerpoint/2010/main" val="683132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What is listening comprehension? (2/2)</a:t>
            </a:r>
            <a:endParaRPr lang="en-GB" dirty="0"/>
          </a:p>
        </p:txBody>
      </p:sp>
      <p:sp>
        <p:nvSpPr>
          <p:cNvPr id="3" name="Content Placeholder 2"/>
          <p:cNvSpPr>
            <a:spLocks noGrp="1"/>
          </p:cNvSpPr>
          <p:nvPr>
            <p:ph idx="1"/>
          </p:nvPr>
        </p:nvSpPr>
        <p:spPr/>
        <p:txBody>
          <a:bodyPr>
            <a:normAutofit/>
          </a:bodyPr>
          <a:lstStyle/>
          <a:p>
            <a:r>
              <a:rPr lang="en-GB" dirty="0" smtClean="0"/>
              <a:t>It involves speech decoding and comprehending.</a:t>
            </a:r>
          </a:p>
          <a:p>
            <a:r>
              <a:rPr lang="en-GB" dirty="0" smtClean="0"/>
              <a:t>Listening comprehension is not something that happens because of what the speaker says, but </a:t>
            </a:r>
            <a:r>
              <a:rPr lang="en-GB" b="1" dirty="0" smtClean="0"/>
              <a:t>“the listener has a crucial part to play in the process, by activating various types of knowledge and by applying what he knows to what he hears and trying to understand what the speaker means</a:t>
            </a:r>
            <a:r>
              <a:rPr lang="en-GB" dirty="0" smtClean="0"/>
              <a:t>” (Anderson &amp; Lynch, 1988: 6).</a:t>
            </a:r>
          </a:p>
        </p:txBody>
      </p:sp>
    </p:spTree>
    <p:extLst>
      <p:ext uri="{BB962C8B-B14F-4D97-AF65-F5344CB8AC3E}">
        <p14:creationId xmlns:p14="http://schemas.microsoft.com/office/powerpoint/2010/main" val="2130163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What Is Listening?</a:t>
            </a:r>
            <a:endParaRPr lang="en-US" sz="5400" dirty="0"/>
          </a:p>
        </p:txBody>
      </p:sp>
      <p:sp>
        <p:nvSpPr>
          <p:cNvPr id="3" name="Content Placeholder 2"/>
          <p:cNvSpPr>
            <a:spLocks noGrp="1"/>
          </p:cNvSpPr>
          <p:nvPr>
            <p:ph idx="1"/>
          </p:nvPr>
        </p:nvSpPr>
        <p:spPr/>
        <p:txBody>
          <a:bodyPr>
            <a:normAutofit/>
          </a:bodyPr>
          <a:lstStyle/>
          <a:p>
            <a:r>
              <a:rPr lang="en-US" sz="4800" dirty="0"/>
              <a:t>Listening can be described as a series of five steps: </a:t>
            </a:r>
            <a:r>
              <a:rPr lang="en-US" sz="4800" b="1" dirty="0"/>
              <a:t>receiving, understanding, remembering, evaluating, and responding. </a:t>
            </a:r>
          </a:p>
        </p:txBody>
      </p:sp>
      <p:pic>
        <p:nvPicPr>
          <p:cNvPr id="4" name="Picture 3"/>
          <p:cNvPicPr>
            <a:picLocks noChangeAspect="1"/>
          </p:cNvPicPr>
          <p:nvPr/>
        </p:nvPicPr>
        <p:blipFill>
          <a:blip r:embed="rId2"/>
          <a:stretch>
            <a:fillRect/>
          </a:stretch>
        </p:blipFill>
        <p:spPr>
          <a:xfrm>
            <a:off x="786236" y="234163"/>
            <a:ext cx="10619527" cy="6389673"/>
          </a:xfrm>
          <a:prstGeom prst="rect">
            <a:avLst/>
          </a:prstGeom>
        </p:spPr>
      </p:pic>
    </p:spTree>
    <p:extLst>
      <p:ext uri="{BB962C8B-B14F-4D97-AF65-F5344CB8AC3E}">
        <p14:creationId xmlns:p14="http://schemas.microsoft.com/office/powerpoint/2010/main" val="3047568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981201" y="274638"/>
            <a:ext cx="7859215" cy="5808662"/>
          </a:xfrm>
          <a:prstGeom prst="rect">
            <a:avLst/>
          </a:prstGeom>
        </p:spPr>
      </p:pic>
    </p:spTree>
    <p:extLst>
      <p:ext uri="{BB962C8B-B14F-4D97-AF65-F5344CB8AC3E}">
        <p14:creationId xmlns:p14="http://schemas.microsoft.com/office/powerpoint/2010/main" val="329175147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9"/>
  <p:tag name="ZHAW.ACCESSIBILITYADDIN.CHECKTIMEDATE" val="9/8/2015 1:17:20 PM"/>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ZHAW.ACCESSIBILITYADDIN.READINGORDER" val="5,2,3,"/>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ZHAW.ACCESSIBILITYADDIN.TABLEHEADER" val="R0;"/>
</p:tagLst>
</file>

<file path=ppt/tags/tag16.xml><?xml version="1.0" encoding="utf-8"?>
<p:tagLst xmlns:a="http://schemas.openxmlformats.org/drawingml/2006/main" xmlns:r="http://schemas.openxmlformats.org/officeDocument/2006/relationships" xmlns:p="http://schemas.openxmlformats.org/presentationml/2006/main">
  <p:tag name="ZHAW.ACCESSIBILITYADDIN.TABLEHEADER" val="R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ctr">
        <a:normAutofit/>
      </a:bodyPr>
      <a:lstStyle>
        <a:defPPr>
          <a:defRPr dirty="0" smtClean="0"/>
        </a:defPPr>
      </a:lstStyle>
    </a:txDef>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1 6 " ? > < D o c u m e n t S e t t i n g s   x m l n s : x s i = " h t t p : / / w w w . w 3 . o r g / 2 0 0 1 / X M L S c h e m a - i n s t a n c e "   x m l n s : x s d = " h t t p : / / w w w . w 3 . o r g / 2 0 0 1 / X M L S c h e m a "   x m l n s = " h t t p : / / w w w . z h a w . c h / A c c e s s i b i l i t y A d d I n " >  
     < C h e c k R e a d i n g O r d e r > t r u e < / C h e c k R e a d i n g O r d e r >  
     < C h e c k T a b l e H e a d e r > t r u e < / C h e c k T a b l e H e a d e r >  
     < C h e c k S l i d e T i t l e > t r u e < / C h e c k S l i d e T i t l e >  
     < C h e c k L a n g u a g e S e t t i n g > t r u e < / C h e c k L a n g u a g e S e t t i n g >  
     < C h e c k A l t T e x t > t r u e < / C h e c k A l t T e x t >  
     < C h e c k T e x t S i z e > f a l s e < / C h e c k T e x t S i z e >  
     < C h e c k S c r e e n T i p > f a l s e < / C h e c k S c r e e n T i p >  
     < S h o w S h a p e N a m e C o l u m n > f a l s e < / S h o w S h a p e N a m e C o l u m n >  
     < S h o w I s s u e D e s c r i p t i o n > t r u e < / S h o w I s s u e D e s c r i p t i o n >  
 < / D o c u m e n t S e t t i n g s > 
</file>

<file path=customXml/itemProps1.xml><?xml version="1.0" encoding="utf-8"?>
<ds:datastoreItem xmlns:ds="http://schemas.openxmlformats.org/officeDocument/2006/customXml" ds:itemID="{19BE5290-89BF-4E7C-8182-3A5637FA15F9}">
  <ds:schemaRefs>
    <ds:schemaRef ds:uri="http://www.w3.org/2001/XMLSchema"/>
    <ds:schemaRef ds:uri="http://www.zhaw.ch/AccessibilityAddIn"/>
  </ds:schemaRefs>
</ds:datastoreItem>
</file>

<file path=docProps/app.xml><?xml version="1.0" encoding="utf-8"?>
<Properties xmlns="http://schemas.openxmlformats.org/officeDocument/2006/extended-properties" xmlns:vt="http://schemas.openxmlformats.org/officeDocument/2006/docPropsVTypes">
  <Template>Ion</Template>
  <TotalTime>593</TotalTime>
  <Words>2772</Words>
  <Application>Microsoft Office PowerPoint</Application>
  <PresentationFormat>Widescreen</PresentationFormat>
  <Paragraphs>205</Paragraphs>
  <Slides>39</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ＭＳ Ｐゴシック</vt:lpstr>
      <vt:lpstr>黑体</vt:lpstr>
      <vt:lpstr>Arial</vt:lpstr>
      <vt:lpstr>Calibri</vt:lpstr>
      <vt:lpstr>Giovanni-Bold</vt:lpstr>
      <vt:lpstr>Giovanni-Book</vt:lpstr>
      <vt:lpstr>KabelITCbyBT-Book</vt:lpstr>
      <vt:lpstr>Times New Roman</vt:lpstr>
      <vt:lpstr>Times-Bold</vt:lpstr>
      <vt:lpstr>Times-Roman</vt:lpstr>
      <vt:lpstr>Wingdings</vt:lpstr>
      <vt:lpstr>ZapfDingbats</vt:lpstr>
      <vt:lpstr>Θέμα του Office</vt:lpstr>
      <vt:lpstr>Dealing with Listening Skills </vt:lpstr>
      <vt:lpstr>The situation with the listening skill</vt:lpstr>
      <vt:lpstr>Why is listening comprehension an important ability? (1/2)</vt:lpstr>
      <vt:lpstr>Why is listening comprehension an important ability? (2/2)</vt:lpstr>
      <vt:lpstr>PowerPoint Presentation</vt:lpstr>
      <vt:lpstr>What is listening comprehension? (1/2)</vt:lpstr>
      <vt:lpstr>What is listening comprehension? (2/2)</vt:lpstr>
      <vt:lpstr>What Is Listening?</vt:lpstr>
      <vt:lpstr>PowerPoint Presentation</vt:lpstr>
      <vt:lpstr>Receiving</vt:lpstr>
      <vt:lpstr>Understanding</vt:lpstr>
      <vt:lpstr>Remembering</vt:lpstr>
      <vt:lpstr>Evaluating</vt:lpstr>
      <vt:lpstr>Responding</vt:lpstr>
      <vt:lpstr>PowerPoint Presentation</vt:lpstr>
      <vt:lpstr>The three stages of a listening lesson</vt:lpstr>
      <vt:lpstr>How do we listen?</vt:lpstr>
      <vt:lpstr>Bottom-up processes</vt:lpstr>
      <vt:lpstr>Top-down processes (1/2)</vt:lpstr>
      <vt:lpstr>Two main types of listening (1/2)</vt:lpstr>
      <vt:lpstr>Two main types of listening (2/2)</vt:lpstr>
      <vt:lpstr>PowerPoint Presentation</vt:lpstr>
      <vt:lpstr>Task: Text- Purpose and Listening skills</vt:lpstr>
      <vt:lpstr>More types of listening</vt:lpstr>
      <vt:lpstr>More types of listening</vt:lpstr>
      <vt:lpstr>More types of listening</vt:lpstr>
      <vt:lpstr>More types of listening</vt:lpstr>
      <vt:lpstr>More types of listening</vt:lpstr>
      <vt:lpstr>More types of listening</vt:lpstr>
      <vt:lpstr>PowerPoint Presentation</vt:lpstr>
      <vt:lpstr>Culture and Listening</vt:lpstr>
      <vt:lpstr>Other  factors affecting listening comprehension(1/3)</vt:lpstr>
      <vt:lpstr>Other  factors affecting listening comprehension(2/3)</vt:lpstr>
      <vt:lpstr>Other  factors affecting listening comprehension(3/3)</vt:lpstr>
      <vt:lpstr>Utilization of Listening skills</vt:lpstr>
      <vt:lpstr>Guidelines for Listening More Effectively</vt:lpstr>
      <vt:lpstr>Listen for Total Meaning</vt:lpstr>
      <vt:lpstr>Listen with Empathy</vt:lpstr>
      <vt:lpstr>Listen with an Open Mind; accept positive criticism</vt:lpstr>
    </vt:vector>
  </TitlesOfParts>
  <Manager>Faculty of English Language and Literature</Manager>
  <Company>National and Kapodistrian University of Athens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Dealing with Listening Skills</dc:title>
  <dc:subject>ELT Methods and Practices</dc:subject>
  <dc:creator>Evdokia Karavas</dc:creator>
  <cp:keywords>listening comprehension, models of the listening comprehension process, listening purposes, oral texts and listening strategies, factors affecting listening comprehension difficulty, stages of a listening lesson, types of listening activities</cp:keywords>
  <dc:description>This unit focuses on the development of listening comprehension skills in the foreign language. The unit begins with an overview of models of the listening comprehension process highlighting the range of listening skills and strategies that students need to develop. Factors affecting listening comprehension difficulty for native speakers and foreign language learners are then discussed. The last part of the unit highlights the stages of a listening lesson, the purpose of each stage and kinds of activities that can be used in each stage to develop students’ reading comprehension skills.</dc:description>
  <cp:lastModifiedBy>Javed Iqbal</cp:lastModifiedBy>
  <cp:revision>99</cp:revision>
  <dcterms:created xsi:type="dcterms:W3CDTF">2015-08-10T14:47:42Z</dcterms:created>
  <dcterms:modified xsi:type="dcterms:W3CDTF">2020-02-11T06:48:27Z</dcterms:modified>
  <cp:category>Foreign Language Teaching and Learning</cp:category>
</cp:coreProperties>
</file>