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300" r:id="rId3"/>
    <p:sldId id="311" r:id="rId4"/>
    <p:sldId id="302" r:id="rId5"/>
    <p:sldId id="315" r:id="rId6"/>
    <p:sldId id="316" r:id="rId7"/>
    <p:sldId id="301" r:id="rId8"/>
    <p:sldId id="303" r:id="rId9"/>
    <p:sldId id="304" r:id="rId10"/>
    <p:sldId id="309" r:id="rId11"/>
    <p:sldId id="305" r:id="rId12"/>
    <p:sldId id="306" r:id="rId13"/>
    <p:sldId id="313" r:id="rId14"/>
    <p:sldId id="308" r:id="rId15"/>
    <p:sldId id="307" r:id="rId16"/>
    <p:sldId id="314" r:id="rId17"/>
    <p:sldId id="318" r:id="rId18"/>
    <p:sldId id="317" r:id="rId19"/>
    <p:sldId id="312" r:id="rId20"/>
    <p:sldId id="319" r:id="rId21"/>
    <p:sldId id="32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1AB91-F151-4594-BE9F-4F5BFC78291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44BE8-33F2-4F52-AC4F-0F1D967F7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1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51" y="437882"/>
            <a:ext cx="8825658" cy="861348"/>
          </a:xfrm>
        </p:spPr>
        <p:txBody>
          <a:bodyPr/>
          <a:lstStyle/>
          <a:p>
            <a:pPr algn="ctr"/>
            <a:r>
              <a:rPr lang="en-US" dirty="0" smtClean="0"/>
              <a:t>PERSONAL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556" y="3141763"/>
            <a:ext cx="9665030" cy="2834034"/>
          </a:xfrm>
        </p:spPr>
        <p:txBody>
          <a:bodyPr>
            <a:no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7" y="1159097"/>
            <a:ext cx="11243257" cy="614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9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Second section: the subjects you are currently studying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4038" y="2432235"/>
            <a:ext cx="107064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Answer </a:t>
            </a:r>
            <a:r>
              <a:rPr lang="en-US" sz="2400" b="1" dirty="0"/>
              <a:t>the following </a:t>
            </a:r>
            <a:r>
              <a:rPr lang="en-US" sz="2400" b="1" dirty="0" smtClean="0"/>
              <a:t>questions. 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Why have you chosen to read the subject at university?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What is the background to your interest in the subject</a:t>
            </a:r>
            <a:r>
              <a:rPr lang="en-US" sz="2400" dirty="0" smtClean="0"/>
              <a:t>? Any wider readings?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For how long have you had this </a:t>
            </a:r>
            <a:r>
              <a:rPr lang="en-US" sz="2400" dirty="0" smtClean="0"/>
              <a:t>interest and What </a:t>
            </a:r>
            <a:r>
              <a:rPr lang="en-US" sz="2400" dirty="0"/>
              <a:t>particular areas of your studies appeal most and </a:t>
            </a:r>
            <a:r>
              <a:rPr lang="en-US" sz="2400" dirty="0" smtClean="0"/>
              <a:t>why?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Why you are the most suitable candidate?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Have </a:t>
            </a:r>
            <a:r>
              <a:rPr lang="en-US" sz="2400" dirty="0"/>
              <a:t>you spent any time on a residential course run by a university?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did you </a:t>
            </a:r>
            <a:r>
              <a:rPr lang="en-US" sz="2400" dirty="0" smtClean="0"/>
              <a:t>learn?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How </a:t>
            </a:r>
            <a:r>
              <a:rPr lang="en-US" sz="2400" dirty="0"/>
              <a:t>useful were the courses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6</a:t>
            </a:r>
            <a:r>
              <a:rPr lang="en-US" sz="2400" dirty="0" smtClean="0"/>
              <a:t>. What </a:t>
            </a:r>
            <a:r>
              <a:rPr lang="en-US" sz="2400" dirty="0"/>
              <a:t>are your career aspirations</a:t>
            </a:r>
            <a:r>
              <a:rPr lang="en-US" sz="2400" dirty="0" smtClean="0"/>
              <a:t>?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41152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Second section: the subjects you are currently studying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95458" y="2413338"/>
            <a:ext cx="104576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Paragraphs should address specific questions from the application. 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Each</a:t>
            </a:r>
            <a:r>
              <a:rPr lang="en-US" sz="2400" dirty="0"/>
              <a:t> </a:t>
            </a:r>
            <a:r>
              <a:rPr lang="en-US" sz="2400" dirty="0" smtClean="0"/>
              <a:t>paragraph </a:t>
            </a:r>
            <a:r>
              <a:rPr lang="en-US" sz="2400" dirty="0"/>
              <a:t>should be focused and support a topic sentence. 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Keep </a:t>
            </a:r>
            <a:r>
              <a:rPr lang="en-US" sz="2400" dirty="0"/>
              <a:t>your examples relevant to </a:t>
            </a:r>
            <a:r>
              <a:rPr lang="en-US" sz="2400" dirty="0" smtClean="0"/>
              <a:t>your qualifications.</a:t>
            </a:r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Mention </a:t>
            </a:r>
            <a:r>
              <a:rPr lang="en-US" sz="2400" dirty="0"/>
              <a:t>all of your subjects and </a:t>
            </a:r>
            <a:r>
              <a:rPr lang="en-US" sz="2400" dirty="0" smtClean="0"/>
              <a:t>briefly </a:t>
            </a:r>
            <a:r>
              <a:rPr lang="en-US" sz="2400" dirty="0"/>
              <a:t>explain which parts of the course </a:t>
            </a:r>
            <a:r>
              <a:rPr lang="en-US" sz="2400" dirty="0" smtClean="0"/>
              <a:t>you have </a:t>
            </a:r>
            <a:r>
              <a:rPr lang="en-US" sz="2400" dirty="0"/>
              <a:t>found most interesting and </a:t>
            </a:r>
            <a:r>
              <a:rPr lang="en-US" sz="2400" dirty="0" smtClean="0"/>
              <a:t>why.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Provide the </a:t>
            </a:r>
            <a:r>
              <a:rPr lang="en-US" sz="2400" dirty="0"/>
              <a:t>evidence of wider reading or experience beyond the syllabus </a:t>
            </a:r>
            <a:r>
              <a:rPr lang="en-US" sz="2400" dirty="0" smtClean="0"/>
              <a:t>directly </a:t>
            </a:r>
            <a:r>
              <a:rPr lang="en-US" sz="2400" dirty="0"/>
              <a:t>relevant to </a:t>
            </a:r>
            <a:r>
              <a:rPr lang="en-US" sz="2400" dirty="0" smtClean="0"/>
              <a:t>your chosen </a:t>
            </a:r>
            <a:r>
              <a:rPr lang="en-US" sz="2400" dirty="0"/>
              <a:t>subject?</a:t>
            </a:r>
          </a:p>
        </p:txBody>
      </p:sp>
    </p:spTree>
    <p:extLst>
      <p:ext uri="{BB962C8B-B14F-4D97-AF65-F5344CB8AC3E}">
        <p14:creationId xmlns:p14="http://schemas.microsoft.com/office/powerpoint/2010/main" val="2331224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38" y="1012304"/>
            <a:ext cx="8761413" cy="706964"/>
          </a:xfrm>
        </p:spPr>
        <p:txBody>
          <a:bodyPr/>
          <a:lstStyle/>
          <a:p>
            <a:r>
              <a:rPr lang="en-US" b="1" dirty="0"/>
              <a:t>Second section</a:t>
            </a:r>
            <a:r>
              <a:rPr lang="en-US" b="1" dirty="0" smtClean="0"/>
              <a:t>: A crucial part.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9549" y="2323186"/>
            <a:ext cx="1045764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Many </a:t>
            </a:r>
            <a:r>
              <a:rPr lang="en-US" sz="2400" dirty="0" smtClean="0"/>
              <a:t>applicants simply </a:t>
            </a:r>
            <a:r>
              <a:rPr lang="en-US" sz="2400" dirty="0"/>
              <a:t>do not read anything beyond their textbooks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You should name books, articles </a:t>
            </a:r>
            <a:r>
              <a:rPr lang="en-US" sz="2400" dirty="0" smtClean="0"/>
              <a:t>or media </a:t>
            </a:r>
            <a:r>
              <a:rPr lang="en-US" sz="2400" dirty="0"/>
              <a:t>events that have inspired or challenged you, and be able to </a:t>
            </a:r>
            <a:r>
              <a:rPr lang="en-US" sz="2400" dirty="0" smtClean="0"/>
              <a:t>explain why.</a:t>
            </a:r>
          </a:p>
          <a:p>
            <a:endParaRPr lang="en-US" sz="2400" dirty="0" smtClean="0"/>
          </a:p>
          <a:p>
            <a:r>
              <a:rPr lang="en-US" sz="2400" dirty="0"/>
              <a:t>If you are likely to be called for </a:t>
            </a:r>
            <a:r>
              <a:rPr lang="en-US" sz="2400" dirty="0" smtClean="0"/>
              <a:t>interview, be </a:t>
            </a:r>
            <a:r>
              <a:rPr lang="en-US" sz="2400" dirty="0"/>
              <a:t>prepared to discuss some of the references at length. In other words – </a:t>
            </a:r>
            <a:r>
              <a:rPr lang="en-US" sz="2400" dirty="0" smtClean="0"/>
              <a:t>do not </a:t>
            </a:r>
            <a:r>
              <a:rPr lang="en-US" sz="2400" dirty="0"/>
              <a:t>lie</a:t>
            </a:r>
            <a:r>
              <a:rPr lang="en-US" sz="2400" dirty="0" smtClean="0"/>
              <a:t>!</a:t>
            </a:r>
          </a:p>
          <a:p>
            <a:endParaRPr lang="en-US" sz="2400" dirty="0"/>
          </a:p>
          <a:p>
            <a:pPr lvl="0"/>
            <a:r>
              <a:rPr lang="en-US" sz="2400" dirty="0"/>
              <a:t>Expand on just a few experiences. </a:t>
            </a:r>
          </a:p>
          <a:p>
            <a:pPr lvl="0"/>
            <a:r>
              <a:rPr lang="en-US" sz="2400" dirty="0"/>
              <a:t>Use ARC format: describe an ACTIVITY in detail; critically REFLECT on the experience; relate the experience to your chosen university COURSE. </a:t>
            </a:r>
          </a:p>
        </p:txBody>
      </p:sp>
    </p:spTree>
    <p:extLst>
      <p:ext uri="{BB962C8B-B14F-4D97-AF65-F5344CB8AC3E}">
        <p14:creationId xmlns:p14="http://schemas.microsoft.com/office/powerpoint/2010/main" val="129751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38" y="1012304"/>
            <a:ext cx="9032235" cy="706964"/>
          </a:xfrm>
        </p:spPr>
        <p:txBody>
          <a:bodyPr/>
          <a:lstStyle/>
          <a:p>
            <a:pPr algn="ctr"/>
            <a:r>
              <a:rPr lang="en-US" b="1" dirty="0"/>
              <a:t>Third section: your extracurricular pursuits and skills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3791" y="2323186"/>
            <a:ext cx="112174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Focus</a:t>
            </a:r>
            <a:r>
              <a:rPr lang="en-US" dirty="0" smtClean="0"/>
              <a:t> </a:t>
            </a:r>
            <a:r>
              <a:rPr lang="en-US" dirty="0"/>
              <a:t>particularly on your extracurricular pursuits (both in </a:t>
            </a:r>
            <a:r>
              <a:rPr lang="en-US" dirty="0" smtClean="0"/>
              <a:t>and out </a:t>
            </a:r>
            <a:r>
              <a:rPr lang="en-US" dirty="0"/>
              <a:t>of school or college). You can also </a:t>
            </a:r>
            <a:r>
              <a:rPr lang="en-US" dirty="0" smtClean="0"/>
              <a:t>emphasize </a:t>
            </a:r>
            <a:r>
              <a:rPr lang="en-US" dirty="0"/>
              <a:t>important skills you possess,</a:t>
            </a:r>
          </a:p>
          <a:p>
            <a:r>
              <a:rPr lang="en-US" dirty="0"/>
              <a:t>such as leadership, initiative and personal skills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give evidence of the following areas.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Extracurricular subjects: </a:t>
            </a:r>
            <a:r>
              <a:rPr lang="en-US" dirty="0"/>
              <a:t>what subjects are you studying outside </a:t>
            </a:r>
            <a:r>
              <a:rPr lang="en-US" dirty="0" smtClean="0"/>
              <a:t>the curriculum?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Other </a:t>
            </a:r>
            <a:r>
              <a:rPr lang="en-US" b="1" dirty="0"/>
              <a:t>achievements: </a:t>
            </a:r>
            <a:r>
              <a:rPr lang="en-US" dirty="0"/>
              <a:t>these achievements should be substantive </a:t>
            </a:r>
            <a:r>
              <a:rPr lang="en-US" dirty="0" smtClean="0"/>
              <a:t>and show </a:t>
            </a:r>
            <a:r>
              <a:rPr lang="en-US" dirty="0"/>
              <a:t>that you are both able and dedicated. High grades in music </a:t>
            </a:r>
            <a:r>
              <a:rPr lang="en-US" dirty="0" smtClean="0"/>
              <a:t>or </a:t>
            </a:r>
            <a:r>
              <a:rPr lang="en-US" dirty="0"/>
              <a:t>drama </a:t>
            </a:r>
            <a:r>
              <a:rPr lang="en-US" dirty="0" smtClean="0"/>
              <a:t>exams and Scout </a:t>
            </a:r>
            <a:r>
              <a:rPr lang="en-US" dirty="0"/>
              <a:t>awards are all worthy </a:t>
            </a:r>
            <a:r>
              <a:rPr lang="en-US" dirty="0" smtClean="0"/>
              <a:t>examples.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Leadership </a:t>
            </a:r>
            <a:r>
              <a:rPr lang="en-US" b="1" dirty="0"/>
              <a:t>potential: </a:t>
            </a:r>
            <a:r>
              <a:rPr lang="en-US" dirty="0"/>
              <a:t>give evidence of your leadership potential, how</a:t>
            </a:r>
          </a:p>
          <a:p>
            <a:r>
              <a:rPr lang="en-US" dirty="0"/>
              <a:t>you were selected (elected?) and what you learned from leading your</a:t>
            </a:r>
          </a:p>
          <a:p>
            <a:r>
              <a:rPr lang="en-US" dirty="0"/>
              <a:t>team.</a:t>
            </a:r>
          </a:p>
        </p:txBody>
      </p:sp>
    </p:spTree>
    <p:extLst>
      <p:ext uri="{BB962C8B-B14F-4D97-AF65-F5344CB8AC3E}">
        <p14:creationId xmlns:p14="http://schemas.microsoft.com/office/powerpoint/2010/main" val="1574934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9765" y="5507031"/>
            <a:ext cx="9032235" cy="706964"/>
          </a:xfrm>
        </p:spPr>
        <p:txBody>
          <a:bodyPr/>
          <a:lstStyle/>
          <a:p>
            <a:pPr algn="ctr"/>
            <a:r>
              <a:rPr lang="en-US" b="1" dirty="0"/>
              <a:t>Third section: your extracurricular pursuits and skills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3791" y="2323186"/>
            <a:ext cx="112174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Inside school: </a:t>
            </a:r>
            <a:r>
              <a:rPr lang="en-US" dirty="0"/>
              <a:t>have you held positions of </a:t>
            </a:r>
            <a:r>
              <a:rPr lang="en-US" dirty="0" smtClean="0"/>
              <a:t>significant </a:t>
            </a:r>
            <a:r>
              <a:rPr lang="en-US" dirty="0"/>
              <a:t>responsibility, </a:t>
            </a:r>
            <a:r>
              <a:rPr lang="en-US" dirty="0" smtClean="0"/>
              <a:t>for example </a:t>
            </a:r>
            <a:r>
              <a:rPr lang="en-US" dirty="0"/>
              <a:t>head boy or girl, house captain or prefect, chair of the </a:t>
            </a:r>
            <a:r>
              <a:rPr lang="en-US" dirty="0" smtClean="0"/>
              <a:t>student council</a:t>
            </a:r>
            <a:r>
              <a:rPr lang="en-US" dirty="0"/>
              <a:t>, debating society, enterprise teams, Target 2.5 interest </a:t>
            </a:r>
            <a:r>
              <a:rPr lang="en-US" dirty="0" smtClean="0"/>
              <a:t>rate challenge</a:t>
            </a:r>
            <a:r>
              <a:rPr lang="en-US" dirty="0"/>
              <a:t>, or sports captain.</a:t>
            </a:r>
          </a:p>
          <a:p>
            <a:r>
              <a:rPr lang="en-US" b="1" dirty="0"/>
              <a:t>Outside school: </a:t>
            </a:r>
            <a:r>
              <a:rPr lang="en-US" dirty="0"/>
              <a:t>local political party work, charity work, church </a:t>
            </a:r>
            <a:r>
              <a:rPr lang="en-US" dirty="0" smtClean="0"/>
              <a:t>choir, uniformed </a:t>
            </a:r>
            <a:r>
              <a:rPr lang="en-US" dirty="0" err="1"/>
              <a:t>organisation</a:t>
            </a:r>
            <a:r>
              <a:rPr lang="en-US" dirty="0"/>
              <a:t>, young church leader, non-school </a:t>
            </a:r>
            <a:r>
              <a:rPr lang="en-US" dirty="0" smtClean="0"/>
              <a:t>sporting achievement</a:t>
            </a:r>
            <a:r>
              <a:rPr lang="en-US" dirty="0"/>
              <a:t>.</a:t>
            </a:r>
          </a:p>
          <a:p>
            <a:r>
              <a:rPr lang="en-US" b="1" dirty="0"/>
              <a:t>Other successes: </a:t>
            </a:r>
            <a:r>
              <a:rPr lang="en-US" dirty="0"/>
              <a:t>details of </a:t>
            </a:r>
            <a:r>
              <a:rPr lang="en-US" dirty="0" err="1"/>
              <a:t>signifi</a:t>
            </a:r>
            <a:r>
              <a:rPr lang="en-US" dirty="0"/>
              <a:t> cant other successes you </a:t>
            </a:r>
            <a:r>
              <a:rPr lang="en-US" dirty="0" smtClean="0"/>
              <a:t>have enjoyed </a:t>
            </a:r>
            <a:r>
              <a:rPr lang="en-US" dirty="0"/>
              <a:t>– these may include community or charity work, for </a:t>
            </a:r>
            <a:r>
              <a:rPr lang="en-US" dirty="0" smtClean="0"/>
              <a:t>example, running </a:t>
            </a:r>
            <a:r>
              <a:rPr lang="en-US" dirty="0"/>
              <a:t>the London Marathon, or anything else that sets you apart </a:t>
            </a:r>
            <a:r>
              <a:rPr lang="en-US" dirty="0" smtClean="0"/>
              <a:t>from the </a:t>
            </a:r>
            <a:r>
              <a:rPr lang="en-US" dirty="0"/>
              <a:t>couch potatoes with their eyes glued to Sky or the latest PS3 game</a:t>
            </a:r>
            <a:r>
              <a:rPr lang="en-US" dirty="0" smtClean="0"/>
              <a:t>!</a:t>
            </a:r>
          </a:p>
          <a:p>
            <a:r>
              <a:rPr lang="en-US" b="1" dirty="0">
                <a:solidFill>
                  <a:srgbClr val="4D4D4D"/>
                </a:solidFill>
                <a:latin typeface="HelveticaNeue-Bold"/>
              </a:rPr>
              <a:t>Gap year: </a:t>
            </a:r>
            <a:r>
              <a:rPr lang="en-US" dirty="0">
                <a:solidFill>
                  <a:srgbClr val="4D4D4D"/>
                </a:solidFill>
                <a:latin typeface="HelveticaNeue-Roman"/>
              </a:rPr>
              <a:t>mention any gap year plans you have, accentuating </a:t>
            </a:r>
            <a:r>
              <a:rPr lang="en-US" dirty="0" smtClean="0">
                <a:solidFill>
                  <a:srgbClr val="4D4D4D"/>
                </a:solidFill>
                <a:latin typeface="HelveticaNeue-Roman"/>
              </a:rPr>
              <a:t>the positive </a:t>
            </a:r>
            <a:r>
              <a:rPr lang="en-US" dirty="0">
                <a:solidFill>
                  <a:srgbClr val="4D4D4D"/>
                </a:solidFill>
                <a:latin typeface="HelveticaNeue-Roman"/>
              </a:rPr>
              <a:t>advantages of such a gap year for your future vocation. </a:t>
            </a:r>
            <a:r>
              <a:rPr lang="en-US" dirty="0" smtClean="0">
                <a:solidFill>
                  <a:srgbClr val="4D4D4D"/>
                </a:solidFill>
                <a:latin typeface="HelveticaNeue-Roman"/>
              </a:rPr>
              <a:t>Most universities </a:t>
            </a:r>
            <a:r>
              <a:rPr lang="en-US" dirty="0">
                <a:solidFill>
                  <a:srgbClr val="4D4D4D"/>
                </a:solidFill>
                <a:latin typeface="HelveticaNeue-Roman"/>
              </a:rPr>
              <a:t>are happy to offer you a deferred place but Oxbridge tends</a:t>
            </a:r>
          </a:p>
          <a:p>
            <a:r>
              <a:rPr lang="en-US" dirty="0">
                <a:solidFill>
                  <a:srgbClr val="4D4D4D"/>
                </a:solidFill>
                <a:latin typeface="HelveticaNeue-Roman"/>
              </a:rPr>
              <a:t>not to encourage deferred applications for mathematicians and that </a:t>
            </a:r>
            <a:r>
              <a:rPr lang="en-US" dirty="0" smtClean="0">
                <a:solidFill>
                  <a:srgbClr val="4D4D4D"/>
                </a:solidFill>
                <a:latin typeface="HelveticaNeue-Roman"/>
              </a:rPr>
              <a:t>is also </a:t>
            </a:r>
            <a:r>
              <a:rPr lang="en-US" dirty="0">
                <a:solidFill>
                  <a:srgbClr val="4D4D4D"/>
                </a:solidFill>
                <a:latin typeface="HelveticaNeue-Roman"/>
              </a:rPr>
              <a:t>true of other major universities. This is something to research </a:t>
            </a:r>
            <a:r>
              <a:rPr lang="en-US" dirty="0" smtClean="0">
                <a:solidFill>
                  <a:srgbClr val="4D4D4D"/>
                </a:solidFill>
                <a:latin typeface="HelveticaNeue-Roman"/>
              </a:rPr>
              <a:t>and consider </a:t>
            </a:r>
            <a:r>
              <a:rPr lang="en-US" dirty="0">
                <a:solidFill>
                  <a:srgbClr val="4D4D4D"/>
                </a:solidFill>
                <a:latin typeface="HelveticaNeue-Roman"/>
              </a:rPr>
              <a:t>carefully before you fi </a:t>
            </a:r>
            <a:r>
              <a:rPr lang="en-US" dirty="0" err="1">
                <a:solidFill>
                  <a:srgbClr val="4D4D4D"/>
                </a:solidFill>
                <a:latin typeface="HelveticaNeue-Roman"/>
              </a:rPr>
              <a:t>ll</a:t>
            </a:r>
            <a:r>
              <a:rPr lang="en-US" dirty="0">
                <a:solidFill>
                  <a:srgbClr val="4D4D4D"/>
                </a:solidFill>
                <a:latin typeface="HelveticaNeue-Roman"/>
              </a:rPr>
              <a:t> in your UCAS 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8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38" y="1012304"/>
            <a:ext cx="9032235" cy="706964"/>
          </a:xfrm>
        </p:spPr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3791" y="2323186"/>
            <a:ext cx="112174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the last paragraph tie together any examples you sited, and restate your interest in </a:t>
            </a:r>
            <a:r>
              <a:rPr lang="en-US" sz="2400" dirty="0" smtClean="0"/>
              <a:t>the program </a:t>
            </a:r>
            <a:r>
              <a:rPr lang="en-US" sz="2400" dirty="0"/>
              <a:t>or position. Finishing statement can tie-in how this position is a step towards a long-term goal.</a:t>
            </a:r>
          </a:p>
        </p:txBody>
      </p:sp>
    </p:spTree>
    <p:extLst>
      <p:ext uri="{BB962C8B-B14F-4D97-AF65-F5344CB8AC3E}">
        <p14:creationId xmlns:p14="http://schemas.microsoft.com/office/powerpoint/2010/main" val="2794823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enturyGothic"/>
              </a:rPr>
              <a:t>EDITING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9251" y="2822293"/>
            <a:ext cx="93758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Neue-Light"/>
              </a:rPr>
              <a:t>A good Personal Statement will probably take three weeks to write. So do not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Neue-Light"/>
              </a:rPr>
              <a:t>leave it to the last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Neue-Light"/>
              </a:rPr>
              <a:t>minute</a:t>
            </a:r>
          </a:p>
          <a:p>
            <a:endParaRPr lang="en-US" dirty="0">
              <a:solidFill>
                <a:srgbClr val="365F92"/>
              </a:solidFill>
              <a:latin typeface="CenturyGothic"/>
            </a:endParaRPr>
          </a:p>
          <a:p>
            <a:r>
              <a:rPr lang="en-US" dirty="0">
                <a:solidFill>
                  <a:srgbClr val="000000"/>
                </a:solidFill>
                <a:latin typeface="CenturyGothic"/>
              </a:rPr>
              <a:t>Allow for several edits and ample proofreading. Check for proper content and for technical errors.</a:t>
            </a:r>
          </a:p>
          <a:p>
            <a:r>
              <a:rPr lang="en-US" dirty="0">
                <a:solidFill>
                  <a:srgbClr val="000000"/>
                </a:solidFill>
                <a:latin typeface="CenturyGothic"/>
              </a:rPr>
              <a:t>Read through the essay yourself (out-loud helps) and have others (Career Services, professors, parents,</a:t>
            </a:r>
          </a:p>
          <a:p>
            <a:r>
              <a:rPr lang="en-US" dirty="0">
                <a:solidFill>
                  <a:srgbClr val="000000"/>
                </a:solidFill>
                <a:latin typeface="CenturyGothic"/>
              </a:rPr>
              <a:t>etc.) review it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34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EDITING-</a:t>
            </a:r>
            <a:r>
              <a:rPr lang="en-US" b="1" dirty="0"/>
              <a:t> STATEMENT CHECKLIST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4247" y="2381038"/>
            <a:ext cx="107023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• Spelling and grammar have been checked</a:t>
            </a:r>
          </a:p>
          <a:p>
            <a:r>
              <a:rPr lang="en-US" sz="2400" dirty="0"/>
              <a:t>• Single-spaced and printed on one side of paper</a:t>
            </a:r>
          </a:p>
          <a:p>
            <a:r>
              <a:rPr lang="en-US" sz="2400" dirty="0"/>
              <a:t>• Two spaces between each paragraph and the content is positioned on the page well</a:t>
            </a:r>
          </a:p>
          <a:p>
            <a:r>
              <a:rPr lang="en-US" sz="2400" dirty="0"/>
              <a:t>• All lines start on the left-hand side of the page</a:t>
            </a:r>
          </a:p>
          <a:p>
            <a:r>
              <a:rPr lang="en-US" sz="2400" dirty="0"/>
              <a:t>• The opening paragraph is engaging</a:t>
            </a:r>
          </a:p>
          <a:p>
            <a:r>
              <a:rPr lang="en-US" sz="2400" dirty="0"/>
              <a:t>• Reflects genuine interest and enthusiasm in the kind of work to be done</a:t>
            </a:r>
          </a:p>
          <a:p>
            <a:r>
              <a:rPr lang="en-US" sz="2400" dirty="0"/>
              <a:t>• Overall positive </a:t>
            </a:r>
            <a:r>
              <a:rPr lang="en-US" sz="2400" dirty="0" smtClean="0"/>
              <a:t>tone.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9483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TIPS</a:t>
            </a:r>
          </a:p>
        </p:txBody>
      </p:sp>
      <p:sp>
        <p:nvSpPr>
          <p:cNvPr id="3" name="Rectangle 2"/>
          <p:cNvSpPr/>
          <p:nvPr/>
        </p:nvSpPr>
        <p:spPr>
          <a:xfrm>
            <a:off x="669701" y="2329934"/>
            <a:ext cx="109084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Answer the Question</a:t>
            </a:r>
            <a:r>
              <a:rPr lang="en-US" sz="2000" dirty="0" smtClean="0"/>
              <a:t>: </a:t>
            </a:r>
            <a:r>
              <a:rPr lang="en-US" sz="2000" dirty="0"/>
              <a:t>D</a:t>
            </a:r>
            <a:r>
              <a:rPr lang="en-US" sz="2000" dirty="0" smtClean="0"/>
              <a:t>o </a:t>
            </a:r>
            <a:r>
              <a:rPr lang="en-US" sz="2000" dirty="0"/>
              <a:t>not spend the entire letter talking about your </a:t>
            </a:r>
            <a:r>
              <a:rPr lang="en-US" sz="2000" dirty="0" smtClean="0"/>
              <a:t>qualifications. Instead</a:t>
            </a:r>
            <a:r>
              <a:rPr lang="en-US" sz="2000" dirty="0"/>
              <a:t>, talk about what attracted you to the company or program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Consider The “I” Problem: </a:t>
            </a:r>
            <a:r>
              <a:rPr lang="en-US" sz="2000" dirty="0"/>
              <a:t>This letter is about you. It is okay to use first </a:t>
            </a:r>
            <a:r>
              <a:rPr lang="en-US" sz="2000" dirty="0" smtClean="0"/>
              <a:t>person; </a:t>
            </a:r>
            <a:r>
              <a:rPr lang="en-US" sz="2000" dirty="0"/>
              <a:t>h</a:t>
            </a:r>
            <a:r>
              <a:rPr lang="en-US" sz="2000" dirty="0" smtClean="0"/>
              <a:t>owever</a:t>
            </a:r>
            <a:r>
              <a:rPr lang="en-US" sz="2000" dirty="0"/>
              <a:t>, </a:t>
            </a:r>
            <a:r>
              <a:rPr lang="en-US" sz="2000" dirty="0" smtClean="0"/>
              <a:t>do not </a:t>
            </a:r>
            <a:r>
              <a:rPr lang="en-US" sz="2000" dirty="0"/>
              <a:t>start every sentence with “I</a:t>
            </a:r>
            <a:r>
              <a:rPr lang="en-US" sz="2000" dirty="0" smtClean="0"/>
              <a:t>.”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Avoid </a:t>
            </a:r>
            <a:r>
              <a:rPr lang="en-US" sz="2000" b="1" dirty="0"/>
              <a:t>Duplication: </a:t>
            </a:r>
            <a:r>
              <a:rPr lang="en-US" sz="2000" dirty="0" smtClean="0"/>
              <a:t>Do </a:t>
            </a:r>
            <a:r>
              <a:rPr lang="en-US" sz="2000" dirty="0"/>
              <a:t>not </a:t>
            </a:r>
            <a:r>
              <a:rPr lang="en-US" sz="2000" dirty="0" smtClean="0"/>
              <a:t>reiterate, rather be general, if needed. </a:t>
            </a:r>
            <a:r>
              <a:rPr lang="en-US" sz="2000" dirty="0"/>
              <a:t>For example: “I was on </a:t>
            </a:r>
            <a:r>
              <a:rPr lang="en-US" sz="2000" dirty="0" smtClean="0"/>
              <a:t>the Dean’s </a:t>
            </a:r>
            <a:r>
              <a:rPr lang="en-US" sz="2000" dirty="0"/>
              <a:t>List” and then move on to discuss other </a:t>
            </a:r>
            <a:r>
              <a:rPr lang="en-US" sz="2000" dirty="0" smtClean="0"/>
              <a:t>experiences.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Make </a:t>
            </a:r>
            <a:r>
              <a:rPr lang="en-US" sz="2000" b="1" dirty="0"/>
              <a:t>Your Statement Standout: </a:t>
            </a:r>
            <a:r>
              <a:rPr lang="en-US" sz="2000" dirty="0" smtClean="0"/>
              <a:t>Include at </a:t>
            </a:r>
            <a:r>
              <a:rPr lang="en-US" sz="2000" dirty="0"/>
              <a:t>least one detailed </a:t>
            </a:r>
            <a:r>
              <a:rPr lang="en-US" sz="2000" dirty="0" smtClean="0"/>
              <a:t>example specific </a:t>
            </a:r>
            <a:r>
              <a:rPr lang="en-US" sz="2000" dirty="0"/>
              <a:t>to your own experience. For example, describe how a family member or personal </a:t>
            </a:r>
            <a:r>
              <a:rPr lang="en-US" sz="2000" dirty="0" smtClean="0"/>
              <a:t>moment influenced </a:t>
            </a:r>
            <a:r>
              <a:rPr lang="en-US" sz="2000" dirty="0"/>
              <a:t>your career or degree </a:t>
            </a:r>
            <a:r>
              <a:rPr lang="en-US" sz="2000" dirty="0" smtClean="0"/>
              <a:t>decisions.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Keep </a:t>
            </a:r>
            <a:r>
              <a:rPr lang="en-US" sz="2000" b="1" dirty="0"/>
              <a:t>It Brief: </a:t>
            </a:r>
            <a:r>
              <a:rPr lang="en-US" sz="2000" dirty="0" smtClean="0"/>
              <a:t>250–500 words. </a:t>
            </a:r>
            <a:r>
              <a:rPr lang="en-US" sz="2000" dirty="0"/>
              <a:t>Statements should </a:t>
            </a:r>
            <a:r>
              <a:rPr lang="en-US" sz="2000" dirty="0" smtClean="0"/>
              <a:t>be concise</a:t>
            </a:r>
            <a:r>
              <a:rPr lang="en-US" sz="2000" dirty="0"/>
              <a:t>, clear and detailed. </a:t>
            </a:r>
            <a:r>
              <a:rPr lang="en-US" sz="2000" dirty="0" smtClean="0"/>
              <a:t>Per paragraph single </a:t>
            </a:r>
            <a:r>
              <a:rPr lang="en-US" sz="2000" dirty="0"/>
              <a:t>idea. Use a </a:t>
            </a:r>
            <a:r>
              <a:rPr lang="en-US" sz="2000" dirty="0" smtClean="0"/>
              <a:t>thesaurus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/>
              <a:t>repetition but avoid </a:t>
            </a:r>
            <a:r>
              <a:rPr lang="en-US" sz="2000" dirty="0" smtClean="0"/>
              <a:t>unfamiliar </a:t>
            </a:r>
            <a:r>
              <a:rPr lang="en-US" sz="2000" dirty="0"/>
              <a:t>vocabulary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4837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 goal: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4953" y="2509827"/>
            <a:ext cx="1037163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Grab </a:t>
            </a:r>
            <a:r>
              <a:rPr lang="en-US" sz="2000" dirty="0"/>
              <a:t>the readers’ interest, and make </a:t>
            </a:r>
            <a:r>
              <a:rPr lang="en-US" sz="2000" dirty="0" smtClean="0"/>
              <a:t>them want </a:t>
            </a:r>
            <a:r>
              <a:rPr lang="en-US" sz="2000" dirty="0"/>
              <a:t>to meet you for an interview. 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Get </a:t>
            </a:r>
            <a:r>
              <a:rPr lang="en-US" sz="2000" dirty="0"/>
              <a:t>a sense of the </a:t>
            </a:r>
            <a:r>
              <a:rPr lang="en-US" sz="2000" dirty="0" smtClean="0"/>
              <a:t>experiences and </a:t>
            </a:r>
            <a:r>
              <a:rPr lang="en-US" sz="2000" dirty="0"/>
              <a:t>dreams you wish to share, then examine them for a </a:t>
            </a:r>
            <a:r>
              <a:rPr lang="en-US" sz="2000" dirty="0" smtClean="0"/>
              <a:t>helpful means </a:t>
            </a:r>
            <a:r>
              <a:rPr lang="en-US" sz="2000" dirty="0"/>
              <a:t>of making sense of it </a:t>
            </a:r>
            <a:r>
              <a:rPr lang="en-US" sz="2000" dirty="0" smtClean="0"/>
              <a:t>all.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You </a:t>
            </a:r>
            <a:r>
              <a:rPr lang="en-US" sz="2000" dirty="0"/>
              <a:t>will find your story; and if </a:t>
            </a:r>
            <a:r>
              <a:rPr lang="en-US" sz="2000" dirty="0" smtClean="0"/>
              <a:t>you share </a:t>
            </a:r>
            <a:r>
              <a:rPr lang="en-US" sz="2000" dirty="0"/>
              <a:t>it honestly, you will have written a personal statement</a:t>
            </a:r>
            <a:r>
              <a:rPr lang="en-US" sz="20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/>
              <a:t>Finally, know that writing a personal </a:t>
            </a:r>
            <a:r>
              <a:rPr lang="en-US" sz="2000" dirty="0" smtClean="0"/>
              <a:t>statement </a:t>
            </a:r>
            <a:r>
              <a:rPr lang="en-US" sz="2000" dirty="0"/>
              <a:t>is hard and will </a:t>
            </a:r>
            <a:r>
              <a:rPr lang="en-US" sz="2000" dirty="0" smtClean="0"/>
              <a:t>take many </a:t>
            </a:r>
            <a:r>
              <a:rPr lang="en-US" sz="2000" dirty="0"/>
              <a:t>drafts and much reflection. </a:t>
            </a:r>
            <a:endParaRPr lang="en-US" sz="2000" dirty="0" smtClean="0"/>
          </a:p>
          <a:p>
            <a:r>
              <a:rPr lang="en-US" sz="2000" dirty="0" smtClean="0"/>
              <a:t>Don’t </a:t>
            </a:r>
            <a:r>
              <a:rPr lang="en-US" sz="2000" dirty="0"/>
              <a:t>wait until you have it </a:t>
            </a:r>
            <a:r>
              <a:rPr lang="en-US" sz="2000" dirty="0" smtClean="0"/>
              <a:t>right to </a:t>
            </a:r>
            <a:r>
              <a:rPr lang="en-US" sz="2000" dirty="0"/>
              <a:t>share it with others; their input will likely make it stronger, </a:t>
            </a:r>
            <a:r>
              <a:rPr lang="en-US" sz="2000" dirty="0" smtClean="0"/>
              <a:t>clearer, and </a:t>
            </a:r>
            <a:r>
              <a:rPr lang="en-US" sz="2000" dirty="0"/>
              <a:t>tighter. </a:t>
            </a:r>
            <a:endParaRPr lang="en-US" sz="2000" dirty="0" smtClean="0"/>
          </a:p>
          <a:p>
            <a:r>
              <a:rPr lang="en-US" sz="2000" dirty="0" smtClean="0"/>
              <a:t>Don’t </a:t>
            </a:r>
            <a:r>
              <a:rPr lang="en-US" sz="2000" dirty="0"/>
              <a:t>put it off until you have it right … just write!</a:t>
            </a:r>
          </a:p>
        </p:txBody>
      </p:sp>
    </p:spTree>
    <p:extLst>
      <p:ext uri="{BB962C8B-B14F-4D97-AF65-F5344CB8AC3E}">
        <p14:creationId xmlns:p14="http://schemas.microsoft.com/office/powerpoint/2010/main" val="237791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074" y="870637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PERSONAL STATEMENT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553792" y="2248463"/>
            <a:ext cx="1120461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 smtClean="0"/>
          </a:p>
          <a:p>
            <a:endParaRPr lang="en-US" sz="2000" b="1" dirty="0"/>
          </a:p>
          <a:p>
            <a:r>
              <a:rPr lang="en-US" sz="2000" b="1" dirty="0" smtClean="0"/>
              <a:t>A </a:t>
            </a:r>
            <a:r>
              <a:rPr lang="en-US" sz="2000" b="1" dirty="0"/>
              <a:t>personal statement is</a:t>
            </a:r>
            <a:r>
              <a:rPr lang="en-US" sz="20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/>
              <a:t>A picture. </a:t>
            </a:r>
            <a:r>
              <a:rPr lang="en-US" sz="2000" dirty="0"/>
              <a:t>Your personal essay </a:t>
            </a:r>
            <a:r>
              <a:rPr lang="en-US" sz="2000" dirty="0" smtClean="0"/>
              <a:t>should produce </a:t>
            </a:r>
            <a:r>
              <a:rPr lang="en-US" sz="2000" dirty="0"/>
              <a:t>a picture of you </a:t>
            </a:r>
            <a:r>
              <a:rPr lang="en-US" sz="2000" dirty="0" smtClean="0"/>
              <a:t>as a </a:t>
            </a:r>
            <a:r>
              <a:rPr lang="en-US" sz="2000" dirty="0"/>
              <a:t>person, a student, a potential scholarship winner, and </a:t>
            </a:r>
            <a:r>
              <a:rPr lang="en-US" sz="2000" dirty="0" smtClean="0"/>
              <a:t>a change maker after scholarship recipient.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 smtClean="0"/>
              <a:t>An </a:t>
            </a:r>
            <a:r>
              <a:rPr lang="en-US" sz="2000" b="1" i="1" dirty="0"/>
              <a:t>invitation. </a:t>
            </a:r>
            <a:r>
              <a:rPr lang="en-US" sz="2000" dirty="0"/>
              <a:t>The reader must be invited to get to know </a:t>
            </a:r>
            <a:r>
              <a:rPr lang="en-US" sz="2000" dirty="0" smtClean="0"/>
              <a:t>you, personally</a:t>
            </a:r>
            <a:r>
              <a:rPr lang="en-US" sz="2000" dirty="0"/>
              <a:t>. Bridge the assumed distance of strangers. </a:t>
            </a:r>
            <a:r>
              <a:rPr lang="en-US" sz="2000" dirty="0" smtClean="0"/>
              <a:t>Make your </a:t>
            </a:r>
            <a:r>
              <a:rPr lang="en-US" sz="2000" dirty="0"/>
              <a:t>reader welcome.</a:t>
            </a:r>
          </a:p>
          <a:p>
            <a:r>
              <a:rPr lang="en-US" sz="2000" dirty="0"/>
              <a:t>• </a:t>
            </a:r>
            <a:r>
              <a:rPr lang="en-US" sz="2000" b="1" i="1" dirty="0"/>
              <a:t>An indication of your priorities and judgement</a:t>
            </a:r>
            <a:r>
              <a:rPr lang="en-US" sz="2000" i="1" dirty="0"/>
              <a:t>. </a:t>
            </a:r>
            <a:r>
              <a:rPr lang="en-US" sz="2000" dirty="0"/>
              <a:t>T</a:t>
            </a:r>
            <a:r>
              <a:rPr lang="en-US" sz="2000" dirty="0" smtClean="0"/>
              <a:t>ell </a:t>
            </a:r>
            <a:r>
              <a:rPr lang="en-US" sz="2000" dirty="0"/>
              <a:t>the committee what your </a:t>
            </a:r>
            <a:r>
              <a:rPr lang="en-US" sz="2000" dirty="0" smtClean="0"/>
              <a:t>priorities are</a:t>
            </a:r>
            <a:r>
              <a:rPr lang="en-US" sz="2000" dirty="0"/>
              <a:t>. </a:t>
            </a:r>
          </a:p>
          <a:p>
            <a:r>
              <a:rPr lang="en-US" sz="2000" dirty="0" smtClean="0"/>
              <a:t>•</a:t>
            </a:r>
            <a:r>
              <a:rPr lang="en-US" sz="2000" b="1" dirty="0" smtClean="0"/>
              <a:t> </a:t>
            </a:r>
            <a:r>
              <a:rPr lang="en-US" sz="2000" b="1" i="1" dirty="0"/>
              <a:t>A story, or more precisely, your story</a:t>
            </a:r>
            <a:r>
              <a:rPr lang="en-US" sz="2000" i="1" dirty="0"/>
              <a:t>. </a:t>
            </a:r>
            <a:r>
              <a:rPr lang="en-US" sz="2000" dirty="0" smtClean="0"/>
              <a:t>Be a natural storyteller. Be unique and know your life`s </a:t>
            </a:r>
            <a:r>
              <a:rPr lang="en-US" sz="2000" dirty="0"/>
              <a:t>inherent drama. </a:t>
            </a:r>
            <a:r>
              <a:rPr lang="en-US" sz="2000" dirty="0" smtClean="0"/>
              <a:t>Do </a:t>
            </a:r>
            <a:r>
              <a:rPr lang="en-US" sz="2000" dirty="0"/>
              <a:t>serious </a:t>
            </a:r>
            <a:r>
              <a:rPr lang="en-US" sz="2000" dirty="0" smtClean="0"/>
              <a:t>self-reflection, conversation </a:t>
            </a:r>
            <a:r>
              <a:rPr lang="en-US" sz="2000" dirty="0"/>
              <a:t>with friends, family, and mentors, </a:t>
            </a:r>
            <a:r>
              <a:rPr lang="en-US" sz="2000" dirty="0" smtClean="0"/>
              <a:t>and </a:t>
            </a:r>
            <a:r>
              <a:rPr lang="en-US" sz="2000" dirty="0"/>
              <a:t>be </a:t>
            </a:r>
            <a:r>
              <a:rPr lang="en-US" sz="2000" dirty="0" smtClean="0"/>
              <a:t>creative.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57883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6822" y="988101"/>
            <a:ext cx="936294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enturyGothic"/>
              </a:rPr>
              <a:t>DO…</a:t>
            </a:r>
          </a:p>
          <a:p>
            <a:r>
              <a:rPr lang="en-US" sz="1200" dirty="0">
                <a:latin typeface="Symbol" panose="05050102010706020507" pitchFamily="18" charset="2"/>
              </a:rPr>
              <a:t>• </a:t>
            </a:r>
            <a:r>
              <a:rPr lang="en-US" sz="1200" dirty="0">
                <a:latin typeface="CenturyGothic"/>
              </a:rPr>
              <a:t>Allow plenty of time to brainstorm and</a:t>
            </a:r>
          </a:p>
          <a:p>
            <a:r>
              <a:rPr lang="en-US" sz="1200" dirty="0">
                <a:latin typeface="CenturyGothic"/>
              </a:rPr>
              <a:t>rewrite your essays</a:t>
            </a:r>
          </a:p>
          <a:p>
            <a:r>
              <a:rPr lang="en-US" sz="1200" dirty="0">
                <a:latin typeface="Symbol" panose="05050102010706020507" pitchFamily="18" charset="2"/>
              </a:rPr>
              <a:t>• </a:t>
            </a:r>
            <a:r>
              <a:rPr lang="en-US" sz="1200" dirty="0">
                <a:latin typeface="CenturyGothic"/>
              </a:rPr>
              <a:t>Take time to think about who you are and</a:t>
            </a:r>
          </a:p>
          <a:p>
            <a:r>
              <a:rPr lang="en-US" sz="1200" dirty="0">
                <a:latin typeface="CenturyGothic"/>
              </a:rPr>
              <a:t>the experiences that have shaped your life</a:t>
            </a:r>
          </a:p>
          <a:p>
            <a:r>
              <a:rPr lang="en-US" sz="1200" dirty="0">
                <a:latin typeface="Symbol" panose="05050102010706020507" pitchFamily="18" charset="2"/>
              </a:rPr>
              <a:t>• </a:t>
            </a:r>
            <a:r>
              <a:rPr lang="en-US" sz="1200" dirty="0">
                <a:latin typeface="CenturyGothic"/>
              </a:rPr>
              <a:t>Look at this as an opportunity to tell</a:t>
            </a:r>
          </a:p>
          <a:p>
            <a:r>
              <a:rPr lang="en-US" sz="1200" dirty="0">
                <a:latin typeface="CenturyGothic"/>
              </a:rPr>
              <a:t>admissions committees about you, and go</a:t>
            </a:r>
          </a:p>
          <a:p>
            <a:r>
              <a:rPr lang="en-US" sz="1200" dirty="0">
                <a:latin typeface="CenturyGothic"/>
              </a:rPr>
              <a:t>beyond the facts that are conveyed by</a:t>
            </a:r>
          </a:p>
          <a:p>
            <a:r>
              <a:rPr lang="en-US" sz="1200" dirty="0">
                <a:latin typeface="CenturyGothic"/>
              </a:rPr>
              <a:t>other parts in the application</a:t>
            </a:r>
          </a:p>
          <a:p>
            <a:r>
              <a:rPr lang="en-US" sz="1200" dirty="0">
                <a:latin typeface="Symbol" panose="05050102010706020507" pitchFamily="18" charset="2"/>
              </a:rPr>
              <a:t>• </a:t>
            </a:r>
            <a:r>
              <a:rPr lang="en-US" sz="1200" dirty="0">
                <a:latin typeface="CenturyGothic"/>
              </a:rPr>
              <a:t>Tailor and adapt an essay for each specific</a:t>
            </a:r>
          </a:p>
          <a:p>
            <a:r>
              <a:rPr lang="en-US" sz="1200" dirty="0">
                <a:latin typeface="CenturyGothic"/>
              </a:rPr>
              <a:t>program you are applying to, unless it is to</a:t>
            </a:r>
          </a:p>
          <a:p>
            <a:r>
              <a:rPr lang="en-US" sz="1200" dirty="0">
                <a:latin typeface="CenturyGothic"/>
              </a:rPr>
              <a:t>be submitted to multiple schools via a</a:t>
            </a:r>
          </a:p>
          <a:p>
            <a:r>
              <a:rPr lang="en-US" sz="1200" dirty="0">
                <a:latin typeface="CenturyGothic"/>
              </a:rPr>
              <a:t>centralized application service</a:t>
            </a:r>
          </a:p>
          <a:p>
            <a:r>
              <a:rPr lang="en-US" sz="1200" dirty="0">
                <a:latin typeface="Symbol" panose="05050102010706020507" pitchFamily="18" charset="2"/>
              </a:rPr>
              <a:t>• </a:t>
            </a:r>
            <a:r>
              <a:rPr lang="en-US" sz="1200" dirty="0">
                <a:latin typeface="CenturyGothic"/>
              </a:rPr>
              <a:t>Mention possible career paths, interests,</a:t>
            </a:r>
          </a:p>
          <a:p>
            <a:r>
              <a:rPr lang="en-US" sz="1200" dirty="0">
                <a:latin typeface="CenturyGothic"/>
              </a:rPr>
              <a:t>professional goals, and explain why you are</a:t>
            </a:r>
          </a:p>
          <a:p>
            <a:r>
              <a:rPr lang="en-US" sz="1200" dirty="0">
                <a:latin typeface="CenturyGothic"/>
              </a:rPr>
              <a:t>ready for an advanced degree in this field</a:t>
            </a:r>
          </a:p>
          <a:p>
            <a:r>
              <a:rPr lang="en-US" sz="1200" dirty="0">
                <a:latin typeface="Symbol" panose="05050102010706020507" pitchFamily="18" charset="2"/>
              </a:rPr>
              <a:t>• </a:t>
            </a:r>
            <a:r>
              <a:rPr lang="en-US" sz="1200" dirty="0">
                <a:latin typeface="CenturyGothic"/>
              </a:rPr>
              <a:t>Be specific; be sure to back up all</a:t>
            </a:r>
          </a:p>
          <a:p>
            <a:r>
              <a:rPr lang="en-US" sz="1200" dirty="0">
                <a:latin typeface="CenturyGothic"/>
              </a:rPr>
              <a:t>statements with examples and concrete</a:t>
            </a:r>
          </a:p>
          <a:p>
            <a:r>
              <a:rPr lang="en-US" sz="1200" dirty="0">
                <a:latin typeface="CenturyGothic"/>
              </a:rPr>
              <a:t>evidence</a:t>
            </a:r>
          </a:p>
          <a:p>
            <a:r>
              <a:rPr lang="en-US" sz="1200" dirty="0">
                <a:latin typeface="Symbol" panose="05050102010706020507" pitchFamily="18" charset="2"/>
              </a:rPr>
              <a:t>• </a:t>
            </a:r>
            <a:r>
              <a:rPr lang="en-US" sz="1200" dirty="0">
                <a:latin typeface="CenturyGothic"/>
              </a:rPr>
              <a:t>Research your programs and schools. Ask</a:t>
            </a:r>
          </a:p>
          <a:p>
            <a:r>
              <a:rPr lang="en-US" sz="1200" dirty="0">
                <a:latin typeface="CenturyGothic"/>
              </a:rPr>
              <a:t>yourself if there are certain values expressed</a:t>
            </a:r>
          </a:p>
          <a:p>
            <a:r>
              <a:rPr lang="en-US" sz="1200" dirty="0">
                <a:latin typeface="CenturyGothic"/>
              </a:rPr>
              <a:t>in the program or aspects, such as a thesis,</a:t>
            </a:r>
          </a:p>
          <a:p>
            <a:r>
              <a:rPr lang="en-US" sz="1200" dirty="0">
                <a:latin typeface="CenturyGothic"/>
              </a:rPr>
              <a:t>that intrigue you</a:t>
            </a:r>
          </a:p>
          <a:p>
            <a:r>
              <a:rPr lang="en-US" sz="1200" dirty="0">
                <a:latin typeface="Symbol" panose="05050102010706020507" pitchFamily="18" charset="2"/>
              </a:rPr>
              <a:t>• </a:t>
            </a:r>
            <a:r>
              <a:rPr lang="en-US" sz="1200" dirty="0">
                <a:latin typeface="CenturyGothic"/>
              </a:rPr>
              <a:t>Answer all parts of the prompt</a:t>
            </a:r>
          </a:p>
          <a:p>
            <a:r>
              <a:rPr lang="en-US" sz="1200" dirty="0">
                <a:latin typeface="Symbol" panose="05050102010706020507" pitchFamily="18" charset="2"/>
              </a:rPr>
              <a:t>• </a:t>
            </a:r>
            <a:r>
              <a:rPr lang="en-US" sz="1200" dirty="0">
                <a:latin typeface="CenturyGothic"/>
              </a:rPr>
              <a:t>Stay within the word or character count</a:t>
            </a:r>
          </a:p>
          <a:p>
            <a:r>
              <a:rPr lang="en-US" sz="1200" dirty="0">
                <a:latin typeface="Symbol" panose="05050102010706020507" pitchFamily="18" charset="2"/>
              </a:rPr>
              <a:t>• </a:t>
            </a:r>
            <a:r>
              <a:rPr lang="en-US" sz="1200" dirty="0">
                <a:latin typeface="CenturyGothic"/>
              </a:rPr>
              <a:t>Frequently save your document in multiple</a:t>
            </a:r>
          </a:p>
          <a:p>
            <a:r>
              <a:rPr lang="en-US" sz="1200" dirty="0">
                <a:latin typeface="CenturyGothic"/>
              </a:rPr>
              <a:t>locations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18844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8941" y="1416478"/>
            <a:ext cx="555508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Symbol" panose="05050102010706020507" pitchFamily="18" charset="2"/>
              </a:rPr>
              <a:t>• </a:t>
            </a:r>
            <a:r>
              <a:rPr lang="en-US" sz="2400" dirty="0">
                <a:latin typeface="CenturyGothic"/>
              </a:rPr>
              <a:t>Try to be funny or make jokes</a:t>
            </a:r>
          </a:p>
          <a:p>
            <a:r>
              <a:rPr lang="en-US" sz="2400" dirty="0">
                <a:latin typeface="Symbol" panose="05050102010706020507" pitchFamily="18" charset="2"/>
              </a:rPr>
              <a:t>• </a:t>
            </a:r>
            <a:r>
              <a:rPr lang="en-US" sz="2400" dirty="0">
                <a:latin typeface="CenturyGothic"/>
              </a:rPr>
              <a:t>Start every sentence with </a:t>
            </a:r>
            <a:r>
              <a:rPr lang="en-US" sz="2400" b="1" dirty="0">
                <a:latin typeface="CenturyGothic-Bold"/>
              </a:rPr>
              <a:t>I</a:t>
            </a:r>
          </a:p>
          <a:p>
            <a:r>
              <a:rPr lang="en-US" sz="2400" dirty="0">
                <a:latin typeface="Symbol" panose="05050102010706020507" pitchFamily="18" charset="2"/>
              </a:rPr>
              <a:t>• </a:t>
            </a:r>
            <a:r>
              <a:rPr lang="en-US" sz="2400" dirty="0">
                <a:latin typeface="CenturyGothic"/>
              </a:rPr>
              <a:t>Include your hobbies/interests unless</a:t>
            </a:r>
          </a:p>
          <a:p>
            <a:r>
              <a:rPr lang="en-US" sz="2400" dirty="0">
                <a:latin typeface="CenturyGothic"/>
              </a:rPr>
              <a:t>relevant</a:t>
            </a:r>
          </a:p>
          <a:p>
            <a:r>
              <a:rPr lang="en-US" sz="2400" dirty="0">
                <a:latin typeface="Symbol" panose="05050102010706020507" pitchFamily="18" charset="2"/>
              </a:rPr>
              <a:t>• </a:t>
            </a:r>
            <a:r>
              <a:rPr lang="en-US" sz="2400" dirty="0">
                <a:latin typeface="CenturyGothic"/>
              </a:rPr>
              <a:t>Use vocabulary you don't normally </a:t>
            </a:r>
            <a:r>
              <a:rPr lang="en-US" sz="2400" dirty="0" smtClean="0">
                <a:latin typeface="CenturyGothic"/>
              </a:rPr>
              <a:t>use and </a:t>
            </a:r>
            <a:r>
              <a:rPr lang="en-US" sz="2400" dirty="0">
                <a:latin typeface="CenturyGothic"/>
              </a:rPr>
              <a:t>just looked up in a dictionary</a:t>
            </a:r>
          </a:p>
          <a:p>
            <a:r>
              <a:rPr lang="en-US" sz="2400" dirty="0">
                <a:latin typeface="Symbol" panose="05050102010706020507" pitchFamily="18" charset="2"/>
              </a:rPr>
              <a:t>• </a:t>
            </a:r>
            <a:r>
              <a:rPr lang="en-US" sz="2400" dirty="0">
                <a:latin typeface="CenturyGothic"/>
              </a:rPr>
              <a:t>Use famous quotes</a:t>
            </a:r>
          </a:p>
          <a:p>
            <a:r>
              <a:rPr lang="en-US" sz="2400" dirty="0">
                <a:latin typeface="Symbol" panose="05050102010706020507" pitchFamily="18" charset="2"/>
              </a:rPr>
              <a:t>• </a:t>
            </a:r>
            <a:r>
              <a:rPr lang="en-US" sz="2400" dirty="0">
                <a:latin typeface="CenturyGothic"/>
              </a:rPr>
              <a:t>Repeat things in your application</a:t>
            </a:r>
          </a:p>
          <a:p>
            <a:r>
              <a:rPr lang="en-US" sz="2400" dirty="0">
                <a:latin typeface="Symbol" panose="05050102010706020507" pitchFamily="18" charset="2"/>
              </a:rPr>
              <a:t>• </a:t>
            </a:r>
            <a:r>
              <a:rPr lang="en-US" sz="2400" dirty="0">
                <a:latin typeface="CenturyGothic"/>
              </a:rPr>
              <a:t>Write a list of all your hobbies and</a:t>
            </a:r>
          </a:p>
          <a:p>
            <a:r>
              <a:rPr lang="en-US" sz="2400" dirty="0">
                <a:latin typeface="CenturyGothic"/>
              </a:rPr>
              <a:t>interests without explaining them</a:t>
            </a:r>
          </a:p>
          <a:p>
            <a:pPr marL="342900" indent="-342900">
              <a:buFont typeface="Symbol" panose="05050102010706020507" pitchFamily="18" charset="2"/>
              <a:buChar char="•"/>
            </a:pPr>
            <a:r>
              <a:rPr lang="en-US" sz="2400" dirty="0" smtClean="0">
                <a:latin typeface="CenturyGothic"/>
              </a:rPr>
              <a:t>Lie </a:t>
            </a:r>
            <a:r>
              <a:rPr lang="en-US" sz="2400" dirty="0">
                <a:latin typeface="CenturyGothic"/>
              </a:rPr>
              <a:t>or embellish the </a:t>
            </a:r>
            <a:r>
              <a:rPr lang="en-US" sz="2400" dirty="0" smtClean="0">
                <a:latin typeface="CenturyGothic"/>
              </a:rPr>
              <a:t>truth</a:t>
            </a:r>
          </a:p>
          <a:p>
            <a:r>
              <a:rPr lang="en-US" sz="2400" dirty="0">
                <a:latin typeface="Symbol" panose="05050102010706020507" pitchFamily="18" charset="2"/>
              </a:rPr>
              <a:t>• </a:t>
            </a:r>
            <a:r>
              <a:rPr lang="en-US" sz="2400" dirty="0">
                <a:latin typeface="CenturyGothic"/>
              </a:rPr>
              <a:t>Say you are going to do something</a:t>
            </a:r>
          </a:p>
          <a:p>
            <a:r>
              <a:rPr lang="en-US" sz="2400" dirty="0">
                <a:latin typeface="CenturyGothic"/>
              </a:rPr>
              <a:t>before you come to </a:t>
            </a:r>
            <a:r>
              <a:rPr lang="en-US" sz="2400" dirty="0" smtClean="0">
                <a:latin typeface="CenturyGothic"/>
              </a:rPr>
              <a:t>university</a:t>
            </a:r>
            <a:endParaRPr lang="en-US" sz="2400" dirty="0">
              <a:latin typeface="CenturyGothic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01554" y="1223097"/>
            <a:ext cx="60401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Symbol" panose="05050102010706020507" pitchFamily="18" charset="2"/>
              </a:rPr>
              <a:t>• </a:t>
            </a:r>
            <a:r>
              <a:rPr lang="en-US" sz="2400" dirty="0">
                <a:latin typeface="CenturyGothic"/>
              </a:rPr>
              <a:t>Take any political or religious </a:t>
            </a:r>
            <a:r>
              <a:rPr lang="en-US" sz="2400" dirty="0" smtClean="0">
                <a:latin typeface="CenturyGothic"/>
              </a:rPr>
              <a:t>viewpoints unless </a:t>
            </a:r>
            <a:r>
              <a:rPr lang="en-US" sz="2400" dirty="0">
                <a:latin typeface="CenturyGothic"/>
              </a:rPr>
              <a:t>relevant</a:t>
            </a:r>
          </a:p>
          <a:p>
            <a:r>
              <a:rPr lang="en-US" sz="2400" dirty="0">
                <a:latin typeface="Symbol" panose="05050102010706020507" pitchFamily="18" charset="2"/>
              </a:rPr>
              <a:t>• </a:t>
            </a:r>
            <a:r>
              <a:rPr lang="en-US" sz="2400" dirty="0">
                <a:latin typeface="CenturyGothic"/>
              </a:rPr>
              <a:t>Sound defensive or arrogant- Tone is key</a:t>
            </a:r>
          </a:p>
          <a:p>
            <a:r>
              <a:rPr lang="en-US" sz="2400" dirty="0">
                <a:latin typeface="Symbol" panose="05050102010706020507" pitchFamily="18" charset="2"/>
              </a:rPr>
              <a:t>• </a:t>
            </a:r>
            <a:r>
              <a:rPr lang="en-US" sz="2400" dirty="0">
                <a:latin typeface="CenturyGothic"/>
              </a:rPr>
              <a:t>Be cliché or use generalizations</a:t>
            </a:r>
          </a:p>
          <a:p>
            <a:r>
              <a:rPr lang="en-US" sz="2400" dirty="0">
                <a:latin typeface="Symbol" panose="05050102010706020507" pitchFamily="18" charset="2"/>
              </a:rPr>
              <a:t>• </a:t>
            </a:r>
            <a:r>
              <a:rPr lang="en-US" sz="2400" dirty="0">
                <a:latin typeface="CenturyGothic"/>
              </a:rPr>
              <a:t>Write in the third person. First person is</a:t>
            </a:r>
          </a:p>
          <a:p>
            <a:r>
              <a:rPr lang="en-US" sz="2400" dirty="0">
                <a:latin typeface="CenturyGothic"/>
              </a:rPr>
              <a:t>always best</a:t>
            </a:r>
          </a:p>
          <a:p>
            <a:r>
              <a:rPr lang="en-US" sz="2400" dirty="0">
                <a:latin typeface="Symbol" panose="05050102010706020507" pitchFamily="18" charset="2"/>
              </a:rPr>
              <a:t>• </a:t>
            </a:r>
            <a:r>
              <a:rPr lang="en-US" sz="2400" dirty="0">
                <a:latin typeface="CenturyGothic"/>
              </a:rPr>
              <a:t>Make lists of accomplishments. Instead</a:t>
            </a:r>
          </a:p>
          <a:p>
            <a:r>
              <a:rPr lang="en-US" sz="2400" dirty="0">
                <a:latin typeface="CenturyGothic"/>
              </a:rPr>
              <a:t>elaborate on them with examples and</a:t>
            </a:r>
          </a:p>
          <a:p>
            <a:r>
              <a:rPr lang="en-US" sz="2400" dirty="0">
                <a:latin typeface="CenturyGothic"/>
              </a:rPr>
              <a:t>stories highlighting your skills and</a:t>
            </a:r>
          </a:p>
          <a:p>
            <a:r>
              <a:rPr lang="en-US" sz="2400" dirty="0">
                <a:latin typeface="CenturyGothic"/>
              </a:rPr>
              <a:t>experience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009275" y="372346"/>
            <a:ext cx="21507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CenturyGothic"/>
              </a:rPr>
              <a:t>DON’T...</a:t>
            </a:r>
          </a:p>
        </p:txBody>
      </p:sp>
    </p:spTree>
    <p:extLst>
      <p:ext uri="{BB962C8B-B14F-4D97-AF65-F5344CB8AC3E}">
        <p14:creationId xmlns:p14="http://schemas.microsoft.com/office/powerpoint/2010/main" val="388415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074" y="870637"/>
            <a:ext cx="8761413" cy="706964"/>
          </a:xfrm>
        </p:spPr>
        <p:txBody>
          <a:bodyPr/>
          <a:lstStyle/>
          <a:p>
            <a:pPr algn="ctr"/>
            <a:r>
              <a:rPr lang="en-US" dirty="0" smtClean="0"/>
              <a:t>WHAT NOT IS A PERSONAL STATEMENT.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592429" y="2312857"/>
            <a:ext cx="1120461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 personal statement is not</a:t>
            </a:r>
            <a:r>
              <a:rPr lang="en-US" sz="24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An academic </a:t>
            </a:r>
            <a:r>
              <a:rPr lang="en-US" sz="2400" b="1" dirty="0" smtClean="0"/>
              <a:t>paper</a:t>
            </a:r>
            <a:r>
              <a:rPr lang="en-US" sz="2400" dirty="0" smtClean="0"/>
              <a:t>. P.S. is subjective. </a:t>
            </a:r>
            <a:r>
              <a:rPr lang="en-US" sz="2400" dirty="0"/>
              <a:t>Y</a:t>
            </a:r>
            <a:r>
              <a:rPr lang="en-US" sz="2400" dirty="0" smtClean="0"/>
              <a:t>our </a:t>
            </a:r>
            <a:r>
              <a:rPr lang="en-US" sz="2400" dirty="0"/>
              <a:t>goal is to close the distance between </a:t>
            </a:r>
            <a:r>
              <a:rPr lang="en-US" sz="2400" dirty="0" smtClean="0"/>
              <a:t>you and </a:t>
            </a:r>
            <a:r>
              <a:rPr lang="en-US" sz="2400" dirty="0"/>
              <a:t>the </a:t>
            </a:r>
            <a:r>
              <a:rPr lang="en-US" sz="2400" dirty="0" smtClean="0"/>
              <a:t>reader in the P.S.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A </a:t>
            </a:r>
            <a:r>
              <a:rPr lang="en-US" sz="2400" b="1" dirty="0"/>
              <a:t>resume in narrative form</a:t>
            </a:r>
            <a:r>
              <a:rPr lang="en-US" sz="2400" dirty="0" smtClean="0"/>
              <a:t>. </a:t>
            </a:r>
            <a:r>
              <a:rPr lang="en-US" sz="2400" dirty="0"/>
              <a:t>R</a:t>
            </a:r>
            <a:r>
              <a:rPr lang="en-US" sz="2400" dirty="0" smtClean="0"/>
              <a:t>esume like list of </a:t>
            </a:r>
            <a:r>
              <a:rPr lang="en-US" sz="2400" dirty="0" smtClean="0"/>
              <a:t>accomplishments </a:t>
            </a:r>
            <a:r>
              <a:rPr lang="en-US" sz="2400" dirty="0"/>
              <a:t>and goals </a:t>
            </a:r>
            <a:r>
              <a:rPr lang="en-US" sz="2400" dirty="0" smtClean="0"/>
              <a:t>reveals </a:t>
            </a:r>
            <a:r>
              <a:rPr lang="en-US" sz="2400" dirty="0" smtClean="0"/>
              <a:t>little about </a:t>
            </a:r>
            <a:r>
              <a:rPr lang="en-US" sz="2400" dirty="0"/>
              <a:t>the </a:t>
            </a:r>
            <a:r>
              <a:rPr lang="en-US" sz="2400" dirty="0" smtClean="0"/>
              <a:t>candidate. It`s a </a:t>
            </a:r>
            <a:r>
              <a:rPr lang="en-US" sz="2400" dirty="0"/>
              <a:t>wasted </a:t>
            </a:r>
            <a:r>
              <a:rPr lang="en-US" sz="2400" dirty="0" smtClean="0"/>
              <a:t>opportunity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A </a:t>
            </a:r>
            <a:r>
              <a:rPr lang="en-US" sz="2400" b="1" dirty="0"/>
              <a:t>journal entry. </a:t>
            </a:r>
            <a:r>
              <a:rPr lang="en-US" sz="2400" dirty="0" smtClean="0"/>
              <a:t>Mention your relevant experiences </a:t>
            </a:r>
            <a:r>
              <a:rPr lang="en-US" sz="2400" dirty="0"/>
              <a:t>or </a:t>
            </a:r>
            <a:r>
              <a:rPr lang="en-US" sz="2400" dirty="0" smtClean="0"/>
              <a:t>personal observations that you are confident with. Your P.S. </a:t>
            </a:r>
            <a:r>
              <a:rPr lang="en-US" sz="2400" dirty="0"/>
              <a:t>should </a:t>
            </a:r>
            <a:r>
              <a:rPr lang="en-US" sz="2400" dirty="0" smtClean="0"/>
              <a:t>not read </a:t>
            </a:r>
            <a:r>
              <a:rPr lang="en-US" sz="2400" dirty="0"/>
              <a:t>like a diary</a:t>
            </a:r>
            <a:r>
              <a:rPr lang="en-US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6047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personal statement is written?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54953" y="2690336"/>
            <a:ext cx="967617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Gothic"/>
              </a:rPr>
              <a:t>Graduate admissions committees use personal statements to learn more about an </a:t>
            </a:r>
            <a:r>
              <a:rPr lang="en-US" sz="2800" dirty="0" smtClean="0">
                <a:latin typeface="CenturyGothic"/>
              </a:rPr>
              <a:t>applicant, what </a:t>
            </a:r>
            <a:r>
              <a:rPr lang="en-US" sz="2800" dirty="0">
                <a:latin typeface="CenturyGothic"/>
              </a:rPr>
              <a:t>interests them about the program, and what they can contribute in terms of </a:t>
            </a:r>
            <a:r>
              <a:rPr lang="en-US" sz="2800" dirty="0" smtClean="0">
                <a:latin typeface="CenturyGothic"/>
              </a:rPr>
              <a:t>research, conferences </a:t>
            </a:r>
            <a:r>
              <a:rPr lang="en-US" sz="2800" dirty="0">
                <a:latin typeface="CenturyGothic"/>
              </a:rPr>
              <a:t>and other collaborative opportunities.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0253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Prompt types.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0255" y="2802872"/>
            <a:ext cx="101398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enturyGothic"/>
              </a:rPr>
              <a:t>General: May have a word or character count, with a generic prompt such as “Write </a:t>
            </a:r>
            <a:r>
              <a:rPr lang="en-US" sz="2400" dirty="0" smtClean="0">
                <a:latin typeface="CenturyGothic"/>
              </a:rPr>
              <a:t>a personal </a:t>
            </a:r>
            <a:r>
              <a:rPr lang="en-US" sz="2400" dirty="0">
                <a:latin typeface="CenturyGothic"/>
              </a:rPr>
              <a:t>statement describing your experiences and goals</a:t>
            </a:r>
            <a:r>
              <a:rPr lang="en-US" sz="2400" dirty="0" smtClean="0">
                <a:latin typeface="CenturyGothic"/>
              </a:rPr>
              <a:t>.”</a:t>
            </a:r>
          </a:p>
          <a:p>
            <a:endParaRPr lang="en-US" sz="2400" dirty="0">
              <a:latin typeface="CenturyGothic"/>
            </a:endParaRPr>
          </a:p>
          <a:p>
            <a:r>
              <a:rPr lang="en-US" sz="2400" dirty="0">
                <a:latin typeface="CenturyGothic"/>
              </a:rPr>
              <a:t>Specific: This prompt often includes several questions such as, “Explain why this program is </a:t>
            </a:r>
            <a:r>
              <a:rPr lang="en-US" sz="2400" dirty="0" smtClean="0">
                <a:latin typeface="CenturyGothic"/>
              </a:rPr>
              <a:t>the best </a:t>
            </a:r>
            <a:r>
              <a:rPr lang="en-US" sz="2400" dirty="0">
                <a:latin typeface="CenturyGothic"/>
              </a:rPr>
              <a:t>fit for you” or “Tell us about </a:t>
            </a:r>
            <a:r>
              <a:rPr lang="en-US" sz="2400" dirty="0" smtClean="0">
                <a:latin typeface="CenturyGothic"/>
              </a:rPr>
              <a:t>an accomplishment </a:t>
            </a:r>
            <a:r>
              <a:rPr lang="en-US" sz="2400" dirty="0">
                <a:latin typeface="CenturyGothic"/>
              </a:rPr>
              <a:t>that is important to you.”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773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 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631066" y="2529248"/>
            <a:ext cx="98137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Gothic"/>
              </a:rPr>
              <a:t>Before you begin, gather information such as transcripts, resume and </a:t>
            </a:r>
            <a:r>
              <a:rPr lang="en-US" sz="2800" dirty="0" smtClean="0">
                <a:latin typeface="CenturyGothic"/>
              </a:rPr>
              <a:t>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enturyGothic"/>
              </a:rPr>
              <a:t>Brainstorm information </a:t>
            </a:r>
            <a:r>
              <a:rPr lang="en-US" sz="2800" dirty="0">
                <a:latin typeface="CenturyGothic"/>
              </a:rPr>
              <a:t>to include in your essay: names of past supervisors, applicable job titles, experiences, </a:t>
            </a:r>
            <a:r>
              <a:rPr lang="en-US" sz="2800" dirty="0" smtClean="0">
                <a:latin typeface="CenturyGothic"/>
              </a:rPr>
              <a:t>past successes</a:t>
            </a:r>
            <a:r>
              <a:rPr lang="en-US" sz="2800" dirty="0">
                <a:latin typeface="CenturyGothic"/>
              </a:rPr>
              <a:t>, </a:t>
            </a:r>
            <a:r>
              <a:rPr lang="en-US" sz="2800" dirty="0" smtClean="0">
                <a:latin typeface="CenturyGothic"/>
              </a:rPr>
              <a:t>observations, dreams, aims, struggles, job </a:t>
            </a:r>
            <a:r>
              <a:rPr lang="en-US" sz="2800" dirty="0">
                <a:latin typeface="CenturyGothic"/>
              </a:rPr>
              <a:t>skills and personal traits you want to specifically communicate. </a:t>
            </a:r>
            <a:endParaRPr lang="en-US" sz="2800" dirty="0" smtClean="0">
              <a:latin typeface="Century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enturyGothic"/>
              </a:rPr>
              <a:t>Having </a:t>
            </a:r>
            <a:r>
              <a:rPr lang="en-US" sz="2800" dirty="0">
                <a:latin typeface="CenturyGothic"/>
              </a:rPr>
              <a:t>this at </a:t>
            </a:r>
            <a:r>
              <a:rPr lang="en-US" sz="2800" dirty="0" smtClean="0">
                <a:latin typeface="CenturyGothic"/>
              </a:rPr>
              <a:t>your fingertips </a:t>
            </a:r>
            <a:r>
              <a:rPr lang="en-US" sz="2800" dirty="0">
                <a:latin typeface="CenturyGothic"/>
              </a:rPr>
              <a:t>will make the overall writing process easier.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448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1009678"/>
          </a:xfrm>
        </p:spPr>
        <p:txBody>
          <a:bodyPr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hat to </a:t>
            </a:r>
            <a:r>
              <a:rPr lang="en-US" dirty="0"/>
              <a:t>include in the personal statement?</a:t>
            </a:r>
          </a:p>
        </p:txBody>
      </p:sp>
      <p:sp>
        <p:nvSpPr>
          <p:cNvPr id="3" name="Rectangle 2"/>
          <p:cNvSpPr/>
          <p:nvPr/>
        </p:nvSpPr>
        <p:spPr>
          <a:xfrm>
            <a:off x="965916" y="2596810"/>
            <a:ext cx="104318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personal statement is a way to sell your abilities.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effective personal statement will answer the following questions: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Who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Who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 I want to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interests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 qualifications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make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right applicant for this program?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What kind of contribution do I want to make, and how?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Why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am I pursuing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career in this field?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Why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does it make sense for me to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study at XYZ college </a:t>
            </a:r>
            <a:r>
              <a:rPr lang="en-US" sz="2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 </a:t>
            </a:r>
            <a:r>
              <a:rPr lang="en-US" sz="2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university?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464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559" y="844879"/>
            <a:ext cx="9611785" cy="706964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THE STRUCTURE OF YOUR </a:t>
            </a:r>
            <a:r>
              <a:rPr lang="en-US" b="1" dirty="0" smtClean="0">
                <a:solidFill>
                  <a:schemeClr val="bg1"/>
                </a:solidFill>
                <a:latin typeface="+mn-lt"/>
              </a:rPr>
              <a:t>STATEMENT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3742" y="4343222"/>
            <a:ext cx="10264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731106"/>
              </p:ext>
            </p:extLst>
          </p:nvPr>
        </p:nvGraphicFramePr>
        <p:xfrm>
          <a:off x="1090561" y="3331587"/>
          <a:ext cx="975345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8739">
                  <a:extLst>
                    <a:ext uri="{9D8B030D-6E8A-4147-A177-3AD203B41FA5}">
                      <a16:colId xmlns:a16="http://schemas.microsoft.com/office/drawing/2014/main" val="902938216"/>
                    </a:ext>
                  </a:extLst>
                </a:gridCol>
                <a:gridCol w="2051785">
                  <a:extLst>
                    <a:ext uri="{9D8B030D-6E8A-4147-A177-3AD203B41FA5}">
                      <a16:colId xmlns:a16="http://schemas.microsoft.com/office/drawing/2014/main" val="1247010630"/>
                    </a:ext>
                  </a:extLst>
                </a:gridCol>
                <a:gridCol w="5122926">
                  <a:extLst>
                    <a:ext uri="{9D8B030D-6E8A-4147-A177-3AD203B41FA5}">
                      <a16:colId xmlns:a16="http://schemas.microsoft.com/office/drawing/2014/main" val="3843185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HelveticaNeue-Bold"/>
                        </a:rPr>
                        <a:t>First section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HelveticaNeue-Light"/>
                        </a:rPr>
                        <a:t>20%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Your choice of subject to study at university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33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HelveticaNeue-Bold"/>
                        </a:rPr>
                        <a:t>Second section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HelveticaNeue-Light"/>
                        </a:rPr>
                        <a:t>70%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The subjects you are currently studying, your extracurricular interests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and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achievements.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77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HelveticaNeue-Bold"/>
                        </a:rPr>
                        <a:t>Third section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HelveticaNeue-Light"/>
                        </a:rPr>
                        <a:t>10%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tie-in how this position is a step towards a long-term goal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41454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19725" y="5617131"/>
            <a:ext cx="9753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You need to have evidence to support your claims, </a:t>
            </a:r>
            <a:r>
              <a:rPr lang="en-US" dirty="0" smtClean="0"/>
              <a:t>so think </a:t>
            </a:r>
            <a:r>
              <a:rPr lang="en-US" dirty="0"/>
              <a:t>about what evidence you might provide.</a:t>
            </a:r>
          </a:p>
        </p:txBody>
      </p:sp>
      <p:sp>
        <p:nvSpPr>
          <p:cNvPr id="8" name="Rectangle 7"/>
          <p:cNvSpPr/>
          <p:nvPr/>
        </p:nvSpPr>
        <p:spPr>
          <a:xfrm>
            <a:off x="948892" y="2301201"/>
            <a:ext cx="10036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Personal statements are personal, there is no one type or style of writing that is set out as a model; however, its purpose is the same.</a:t>
            </a:r>
          </a:p>
        </p:txBody>
      </p:sp>
    </p:spTree>
    <p:extLst>
      <p:ext uri="{BB962C8B-B14F-4D97-AF65-F5344CB8AC3E}">
        <p14:creationId xmlns:p14="http://schemas.microsoft.com/office/powerpoint/2010/main" val="258343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HelveticaNeue-Medium"/>
              </a:rPr>
              <a:t>First section</a:t>
            </a:r>
            <a:r>
              <a:rPr lang="en-US" b="1" dirty="0" smtClean="0">
                <a:solidFill>
                  <a:schemeClr val="bg1"/>
                </a:solidFill>
                <a:latin typeface="HelveticaNeue-Medium"/>
              </a:rPr>
              <a:t>: Introduction-</a:t>
            </a:r>
            <a:br>
              <a:rPr lang="en-US" b="1" dirty="0" smtClean="0">
                <a:solidFill>
                  <a:schemeClr val="bg1"/>
                </a:solidFill>
                <a:latin typeface="HelveticaNeue-Medium"/>
              </a:rPr>
            </a:br>
            <a:r>
              <a:rPr lang="en-US" b="1" dirty="0" smtClean="0">
                <a:solidFill>
                  <a:schemeClr val="bg1"/>
                </a:solidFill>
                <a:latin typeface="HelveticaNeue-Medium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HelveticaNeue-Medium"/>
              </a:rPr>
              <a:t>your choice of </a:t>
            </a:r>
            <a:r>
              <a:rPr lang="en-US" b="1" dirty="0" smtClean="0">
                <a:solidFill>
                  <a:schemeClr val="bg1"/>
                </a:solidFill>
                <a:latin typeface="HelveticaNeue-Medium"/>
              </a:rPr>
              <a:t>subject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8098" y="2336722"/>
            <a:ext cx="1084834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100" dirty="0" smtClean="0"/>
              <a:t>Grab </a:t>
            </a:r>
            <a:r>
              <a:rPr lang="en-US" sz="2100" dirty="0"/>
              <a:t>the reviewer’s attention with a catchy opening, such as a distinctive </a:t>
            </a:r>
            <a:r>
              <a:rPr lang="en-US" sz="2100" dirty="0" smtClean="0"/>
              <a:t>personal example</a:t>
            </a:r>
            <a:r>
              <a:rPr lang="en-US" sz="2100" dirty="0"/>
              <a:t>. </a:t>
            </a:r>
            <a:endParaRPr lang="en-US" sz="21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100" dirty="0" smtClean="0"/>
              <a:t>Then</a:t>
            </a:r>
            <a:r>
              <a:rPr lang="en-US" sz="2100" dirty="0"/>
              <a:t>, connect the example to the program/position for which you are applying. </a:t>
            </a:r>
            <a:endParaRPr lang="en-US" sz="21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100" dirty="0" smtClean="0"/>
              <a:t>Mention the specific </a:t>
            </a:r>
            <a:r>
              <a:rPr lang="en-US" sz="2100" dirty="0"/>
              <a:t>name of the program or company, as well as the title of the position or degree you are seeking</a:t>
            </a:r>
            <a:r>
              <a:rPr lang="en-US" sz="21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100" dirty="0"/>
              <a:t>Mention any relevant work experience, summer employment or voluntary work that supports your application</a:t>
            </a:r>
            <a:r>
              <a:rPr lang="en-US" sz="2100" dirty="0" smtClean="0"/>
              <a:t>.</a:t>
            </a:r>
          </a:p>
          <a:p>
            <a:pPr algn="ctr"/>
            <a:r>
              <a:rPr lang="en-US" sz="2100" b="1" u="sng" dirty="0" smtClean="0"/>
              <a:t>USE THE A.R.C. MODAL</a:t>
            </a:r>
          </a:p>
          <a:p>
            <a:r>
              <a:rPr lang="en-US" sz="2100" b="1" i="1" dirty="0"/>
              <a:t>Activity:</a:t>
            </a:r>
            <a:r>
              <a:rPr lang="en-US" sz="2100" i="1" dirty="0"/>
              <a:t> what have you read, watched or </a:t>
            </a:r>
            <a:r>
              <a:rPr lang="en-US" sz="2100" i="1" dirty="0" smtClean="0"/>
              <a:t>done, interested that inspired </a:t>
            </a:r>
            <a:r>
              <a:rPr lang="en-US" sz="2100" i="1" dirty="0"/>
              <a:t>you?</a:t>
            </a:r>
            <a:endParaRPr lang="en-US" sz="2100" dirty="0"/>
          </a:p>
          <a:p>
            <a:r>
              <a:rPr lang="en-US" sz="2100" b="1" i="1" dirty="0"/>
              <a:t>Reflection:</a:t>
            </a:r>
            <a:r>
              <a:rPr lang="en-US" sz="2100" i="1" dirty="0"/>
              <a:t> Why did it inspire you? What did you find out? </a:t>
            </a:r>
            <a:r>
              <a:rPr lang="en-US" sz="2100" i="1" dirty="0" smtClean="0"/>
              <a:t>What </a:t>
            </a:r>
            <a:r>
              <a:rPr lang="en-US" sz="2100" i="1" dirty="0"/>
              <a:t>questions did it make you ask?</a:t>
            </a:r>
            <a:endParaRPr lang="en-US" sz="2100" dirty="0"/>
          </a:p>
          <a:p>
            <a:r>
              <a:rPr lang="en-US" sz="2100" b="1" i="1" dirty="0"/>
              <a:t>Course:</a:t>
            </a:r>
            <a:r>
              <a:rPr lang="en-US" sz="2100" i="1" dirty="0"/>
              <a:t> How did it develop your interest in the subject you are applying to study</a:t>
            </a:r>
            <a:r>
              <a:rPr lang="en-US" sz="2100" i="1" dirty="0" smtClean="0"/>
              <a:t>?</a:t>
            </a:r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3767914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2952</TotalTime>
  <Words>2041</Words>
  <Application>Microsoft Office PowerPoint</Application>
  <PresentationFormat>Widescreen</PresentationFormat>
  <Paragraphs>177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Calibri</vt:lpstr>
      <vt:lpstr>Century Gothic</vt:lpstr>
      <vt:lpstr>CenturyGothic</vt:lpstr>
      <vt:lpstr>CenturyGothic-Bold</vt:lpstr>
      <vt:lpstr>HelveticaNeue-Bold</vt:lpstr>
      <vt:lpstr>HelveticaNeue-Light</vt:lpstr>
      <vt:lpstr>HelveticaNeue-Medium</vt:lpstr>
      <vt:lpstr>HelveticaNeue-Roman</vt:lpstr>
      <vt:lpstr>Symbol</vt:lpstr>
      <vt:lpstr>Wingdings</vt:lpstr>
      <vt:lpstr>Wingdings 3</vt:lpstr>
      <vt:lpstr>Ion Boardroom</vt:lpstr>
      <vt:lpstr>PERSONAL STATEMENT</vt:lpstr>
      <vt:lpstr>PERSONAL STATEMENT</vt:lpstr>
      <vt:lpstr>WHAT NOT IS A PERSONAL STATEMENT.</vt:lpstr>
      <vt:lpstr>Why a personal statement is written?</vt:lpstr>
      <vt:lpstr>Prompt types.</vt:lpstr>
      <vt:lpstr>PREP WORK</vt:lpstr>
      <vt:lpstr>What to include in the personal statement?</vt:lpstr>
      <vt:lpstr>THE STRUCTURE OF YOUR STATEMENT</vt:lpstr>
      <vt:lpstr>First section: Introduction-  your choice of subject</vt:lpstr>
      <vt:lpstr>Second section: the subjects you are currently studying</vt:lpstr>
      <vt:lpstr>Second section: the subjects you are currently studying</vt:lpstr>
      <vt:lpstr>Second section: A crucial part.</vt:lpstr>
      <vt:lpstr>Third section: your extracurricular pursuits and skills</vt:lpstr>
      <vt:lpstr>Third section: your extracurricular pursuits and skills</vt:lpstr>
      <vt:lpstr>Conclusion</vt:lpstr>
      <vt:lpstr>EDITING</vt:lpstr>
      <vt:lpstr>EDITING- STATEMENT CHECKLIST</vt:lpstr>
      <vt:lpstr>WRITING TIPS</vt:lpstr>
      <vt:lpstr>Remember the goal: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speaking</dc:title>
  <dc:creator>Administrator</dc:creator>
  <cp:lastModifiedBy>Javed Iqbal</cp:lastModifiedBy>
  <cp:revision>204</cp:revision>
  <dcterms:created xsi:type="dcterms:W3CDTF">2019-10-15T05:44:49Z</dcterms:created>
  <dcterms:modified xsi:type="dcterms:W3CDTF">2020-04-14T09:42:18Z</dcterms:modified>
</cp:coreProperties>
</file>