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Lst>
  <p:notesMasterIdLst>
    <p:notesMasterId r:id="rId23"/>
  </p:notesMasterIdLst>
  <p:sldIdLst>
    <p:sldId id="271" r:id="rId4"/>
    <p:sldId id="256" r:id="rId5"/>
    <p:sldId id="270" r:id="rId6"/>
    <p:sldId id="257" r:id="rId7"/>
    <p:sldId id="258" r:id="rId8"/>
    <p:sldId id="259" r:id="rId9"/>
    <p:sldId id="260" r:id="rId10"/>
    <p:sldId id="261" r:id="rId11"/>
    <p:sldId id="262" r:id="rId12"/>
    <p:sldId id="263" r:id="rId13"/>
    <p:sldId id="272" r:id="rId14"/>
    <p:sldId id="273" r:id="rId15"/>
    <p:sldId id="275" r:id="rId16"/>
    <p:sldId id="265" r:id="rId17"/>
    <p:sldId id="266" r:id="rId18"/>
    <p:sldId id="267" r:id="rId19"/>
    <p:sldId id="268" r:id="rId20"/>
    <p:sldId id="274" r:id="rId21"/>
    <p:sldId id="269"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19261F-3FBB-4AA3-85D4-A05FB9CA2F7B}" type="slidenum">
              <a:rPr lang="en-US"/>
              <a:pPr/>
              <a:t>‹#›</a:t>
            </a:fld>
            <a:endParaRPr lang="en-US" dirty="0"/>
          </a:p>
        </p:txBody>
      </p:sp>
    </p:spTree>
    <p:extLst>
      <p:ext uri="{BB962C8B-B14F-4D97-AF65-F5344CB8AC3E}">
        <p14:creationId xmlns:p14="http://schemas.microsoft.com/office/powerpoint/2010/main" val="98392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2</a:t>
            </a:fld>
            <a:endParaRPr lang="en-US" dirty="0"/>
          </a:p>
        </p:txBody>
      </p:sp>
    </p:spTree>
    <p:extLst>
      <p:ext uri="{BB962C8B-B14F-4D97-AF65-F5344CB8AC3E}">
        <p14:creationId xmlns:p14="http://schemas.microsoft.com/office/powerpoint/2010/main" val="166300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15</a:t>
            </a:fld>
            <a:endParaRPr lang="en-US" dirty="0"/>
          </a:p>
        </p:txBody>
      </p:sp>
    </p:spTree>
    <p:extLst>
      <p:ext uri="{BB962C8B-B14F-4D97-AF65-F5344CB8AC3E}">
        <p14:creationId xmlns:p14="http://schemas.microsoft.com/office/powerpoint/2010/main" val="349811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16</a:t>
            </a:fld>
            <a:endParaRPr lang="en-US" dirty="0"/>
          </a:p>
        </p:txBody>
      </p:sp>
    </p:spTree>
    <p:extLst>
      <p:ext uri="{BB962C8B-B14F-4D97-AF65-F5344CB8AC3E}">
        <p14:creationId xmlns:p14="http://schemas.microsoft.com/office/powerpoint/2010/main" val="42944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17</a:t>
            </a:fld>
            <a:endParaRPr lang="en-US" dirty="0"/>
          </a:p>
        </p:txBody>
      </p:sp>
    </p:spTree>
    <p:extLst>
      <p:ext uri="{BB962C8B-B14F-4D97-AF65-F5344CB8AC3E}">
        <p14:creationId xmlns:p14="http://schemas.microsoft.com/office/powerpoint/2010/main" val="50969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4</a:t>
            </a:fld>
            <a:endParaRPr lang="en-US" dirty="0"/>
          </a:p>
        </p:txBody>
      </p:sp>
    </p:spTree>
    <p:extLst>
      <p:ext uri="{BB962C8B-B14F-4D97-AF65-F5344CB8AC3E}">
        <p14:creationId xmlns:p14="http://schemas.microsoft.com/office/powerpoint/2010/main" val="230921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5</a:t>
            </a:fld>
            <a:endParaRPr lang="en-US" dirty="0"/>
          </a:p>
        </p:txBody>
      </p:sp>
    </p:spTree>
    <p:extLst>
      <p:ext uri="{BB962C8B-B14F-4D97-AF65-F5344CB8AC3E}">
        <p14:creationId xmlns:p14="http://schemas.microsoft.com/office/powerpoint/2010/main" val="20627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6</a:t>
            </a:fld>
            <a:endParaRPr lang="en-US" dirty="0"/>
          </a:p>
        </p:txBody>
      </p:sp>
    </p:spTree>
    <p:extLst>
      <p:ext uri="{BB962C8B-B14F-4D97-AF65-F5344CB8AC3E}">
        <p14:creationId xmlns:p14="http://schemas.microsoft.com/office/powerpoint/2010/main" val="29629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7</a:t>
            </a:fld>
            <a:endParaRPr lang="en-US" dirty="0"/>
          </a:p>
        </p:txBody>
      </p:sp>
    </p:spTree>
    <p:extLst>
      <p:ext uri="{BB962C8B-B14F-4D97-AF65-F5344CB8AC3E}">
        <p14:creationId xmlns:p14="http://schemas.microsoft.com/office/powerpoint/2010/main" val="11304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8</a:t>
            </a:fld>
            <a:endParaRPr lang="en-US" dirty="0"/>
          </a:p>
        </p:txBody>
      </p:sp>
    </p:spTree>
    <p:extLst>
      <p:ext uri="{BB962C8B-B14F-4D97-AF65-F5344CB8AC3E}">
        <p14:creationId xmlns:p14="http://schemas.microsoft.com/office/powerpoint/2010/main" val="30520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9</a:t>
            </a:fld>
            <a:endParaRPr lang="en-US" dirty="0"/>
          </a:p>
        </p:txBody>
      </p:sp>
    </p:spTree>
    <p:extLst>
      <p:ext uri="{BB962C8B-B14F-4D97-AF65-F5344CB8AC3E}">
        <p14:creationId xmlns:p14="http://schemas.microsoft.com/office/powerpoint/2010/main" val="38116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Slide Number Placeholder 3"/>
          <p:cNvSpPr>
            <a:spLocks noGrp="1"/>
          </p:cNvSpPr>
          <p:nvPr>
            <p:ph type="sldNum" sz="quarter" idx="10"/>
          </p:nvPr>
        </p:nvSpPr>
        <p:spPr/>
        <p:txBody>
          <a:bodyPr/>
          <a:lstStyle/>
          <a:p>
            <a:fld id="{FD19261F-3FBB-4AA3-85D4-A05FB9CA2F7B}" type="slidenum">
              <a:rPr lang="en-US" smtClean="0"/>
              <a:pPr/>
              <a:t>10</a:t>
            </a:fld>
            <a:endParaRPr lang="en-US" dirty="0"/>
          </a:p>
        </p:txBody>
      </p:sp>
    </p:spTree>
    <p:extLst>
      <p:ext uri="{BB962C8B-B14F-4D97-AF65-F5344CB8AC3E}">
        <p14:creationId xmlns:p14="http://schemas.microsoft.com/office/powerpoint/2010/main" val="236222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14</a:t>
            </a:fld>
            <a:endParaRPr lang="en-US" dirty="0"/>
          </a:p>
        </p:txBody>
      </p:sp>
    </p:spTree>
    <p:extLst>
      <p:ext uri="{BB962C8B-B14F-4D97-AF65-F5344CB8AC3E}">
        <p14:creationId xmlns:p14="http://schemas.microsoft.com/office/powerpoint/2010/main" val="235812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19459"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19460" name="Rectangle 4"/>
          <p:cNvSpPr>
            <a:spLocks noGrp="1" noChangeArrowheads="1"/>
          </p:cNvSpPr>
          <p:nvPr>
            <p:ph type="dt" sz="half" idx="2"/>
          </p:nvPr>
        </p:nvSpPr>
        <p:spPr/>
        <p:txBody>
          <a:bodyPr/>
          <a:lstStyle>
            <a:lvl1pPr>
              <a:buClrTx/>
              <a:defRPr/>
            </a:lvl1pPr>
          </a:lstStyle>
          <a:p>
            <a:endParaRPr lang="en-US" dirty="0"/>
          </a:p>
        </p:txBody>
      </p:sp>
      <p:sp>
        <p:nvSpPr>
          <p:cNvPr id="19461" name="Rectangle 5"/>
          <p:cNvSpPr>
            <a:spLocks noGrp="1" noChangeArrowheads="1"/>
          </p:cNvSpPr>
          <p:nvPr>
            <p:ph type="ftr" sz="quarter" idx="3"/>
          </p:nvPr>
        </p:nvSpPr>
        <p:spPr/>
        <p:txBody>
          <a:bodyPr/>
          <a:lstStyle>
            <a:lvl1pPr>
              <a:buClrTx/>
              <a:defRPr/>
            </a:lvl1pPr>
          </a:lstStyle>
          <a:p>
            <a:endParaRPr lang="en-US" dirty="0"/>
          </a:p>
        </p:txBody>
      </p:sp>
      <p:sp>
        <p:nvSpPr>
          <p:cNvPr id="19462" name="Rectangle 6"/>
          <p:cNvSpPr>
            <a:spLocks noGrp="1" noChangeArrowheads="1"/>
          </p:cNvSpPr>
          <p:nvPr>
            <p:ph type="sldNum" sz="quarter" idx="4"/>
          </p:nvPr>
        </p:nvSpPr>
        <p:spPr/>
        <p:txBody>
          <a:bodyPr/>
          <a:lstStyle>
            <a:lvl1pPr>
              <a:buClrTx/>
              <a:defRPr/>
            </a:lvl1pPr>
          </a:lstStyle>
          <a:p>
            <a:fld id="{E222F339-4D17-4D5E-BC88-6AEBF73B191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D6B452-B94A-4AC0-9502-0FF810F889F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F2011C8-CBF7-4967-A464-F012BA98E11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6627"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6628"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6629" name="Rectangle 5"/>
          <p:cNvSpPr>
            <a:spLocks noGrp="1" noChangeArrowheads="1"/>
          </p:cNvSpPr>
          <p:nvPr>
            <p:ph type="dt" sz="half" idx="2"/>
          </p:nvPr>
        </p:nvSpPr>
        <p:spPr/>
        <p:txBody>
          <a:bodyPr/>
          <a:lstStyle>
            <a:lvl1pPr>
              <a:buClrTx/>
              <a:defRPr/>
            </a:lvl1pPr>
          </a:lstStyle>
          <a:p>
            <a:endParaRPr lang="en-US" dirty="0"/>
          </a:p>
        </p:txBody>
      </p:sp>
      <p:sp>
        <p:nvSpPr>
          <p:cNvPr id="26630" name="Rectangle 6"/>
          <p:cNvSpPr>
            <a:spLocks noGrp="1" noChangeArrowheads="1"/>
          </p:cNvSpPr>
          <p:nvPr>
            <p:ph type="ftr" sz="quarter" idx="3"/>
          </p:nvPr>
        </p:nvSpPr>
        <p:spPr/>
        <p:txBody>
          <a:bodyPr/>
          <a:lstStyle>
            <a:lvl1pPr>
              <a:buClrTx/>
              <a:defRPr/>
            </a:lvl1pPr>
          </a:lstStyle>
          <a:p>
            <a:endParaRPr lang="en-US" dirty="0"/>
          </a:p>
        </p:txBody>
      </p:sp>
      <p:sp>
        <p:nvSpPr>
          <p:cNvPr id="26631" name="Rectangle 7"/>
          <p:cNvSpPr>
            <a:spLocks noGrp="1" noChangeArrowheads="1"/>
          </p:cNvSpPr>
          <p:nvPr>
            <p:ph type="sldNum" sz="quarter" idx="4"/>
          </p:nvPr>
        </p:nvSpPr>
        <p:spPr/>
        <p:txBody>
          <a:bodyPr/>
          <a:lstStyle>
            <a:lvl1pPr>
              <a:buClrTx/>
              <a:defRPr/>
            </a:lvl1pPr>
          </a:lstStyle>
          <a:p>
            <a:fld id="{0255B67F-0194-4196-B1E7-3C3AD2D3D34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97921D-8CE3-4CFF-8449-2E487FD8140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D92E085-3129-4843-B3D4-8D71CFB1511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1D56939-A368-4FCE-93B7-EFFE3A75379F}"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18EC347-826F-4907-BE85-5BF50C71E7A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22D94-FF66-4D83-9429-26E49C806469}"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C14B522-3033-4A72-9F74-319A936F365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BB6F00-F4C5-4542-AA7D-F042471119E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101C7A5-C4A8-478E-A692-A8D7CAF9EFBE}"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7811425-6556-4C8E-AB6F-677D94958984}"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3271D88-41DF-4B41-8D9C-8C1A55F28392}"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F2EA96-C4C1-4AB7-8B2C-46B5743AB708}"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2F339-4D17-4D5E-BC88-6AEBF73B1916}" type="slidenum">
              <a:rPr lang="en-US" smtClean="0"/>
              <a:pPr/>
              <a:t>‹#›</a:t>
            </a:fld>
            <a:endParaRPr lang="en-US" dirty="0"/>
          </a:p>
        </p:txBody>
      </p:sp>
    </p:spTree>
    <p:extLst>
      <p:ext uri="{BB962C8B-B14F-4D97-AF65-F5344CB8AC3E}">
        <p14:creationId xmlns:p14="http://schemas.microsoft.com/office/powerpoint/2010/main" val="3453236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1C7A5-C4A8-478E-A692-A8D7CAF9EFBE}" type="slidenum">
              <a:rPr lang="en-US" smtClean="0"/>
              <a:pPr/>
              <a:t>‹#›</a:t>
            </a:fld>
            <a:endParaRPr lang="en-US" dirty="0"/>
          </a:p>
        </p:txBody>
      </p:sp>
    </p:spTree>
    <p:extLst>
      <p:ext uri="{BB962C8B-B14F-4D97-AF65-F5344CB8AC3E}">
        <p14:creationId xmlns:p14="http://schemas.microsoft.com/office/powerpoint/2010/main" val="397029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47001-013C-4B82-AF33-6CFED9853D7C}" type="slidenum">
              <a:rPr lang="en-US" smtClean="0"/>
              <a:pPr/>
              <a:t>‹#›</a:t>
            </a:fld>
            <a:endParaRPr lang="en-US" dirty="0"/>
          </a:p>
        </p:txBody>
      </p:sp>
    </p:spTree>
    <p:extLst>
      <p:ext uri="{BB962C8B-B14F-4D97-AF65-F5344CB8AC3E}">
        <p14:creationId xmlns:p14="http://schemas.microsoft.com/office/powerpoint/2010/main" val="1131567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384668-71E7-4F3B-8939-E9B53DB8D8C4}" type="slidenum">
              <a:rPr lang="en-US" smtClean="0"/>
              <a:pPr/>
              <a:t>‹#›</a:t>
            </a:fld>
            <a:endParaRPr lang="en-US" dirty="0"/>
          </a:p>
        </p:txBody>
      </p:sp>
    </p:spTree>
    <p:extLst>
      <p:ext uri="{BB962C8B-B14F-4D97-AF65-F5344CB8AC3E}">
        <p14:creationId xmlns:p14="http://schemas.microsoft.com/office/powerpoint/2010/main" val="2860284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1F8274-E55B-4C1C-81AC-552CCE9D290E}" type="slidenum">
              <a:rPr lang="en-US" smtClean="0"/>
              <a:pPr/>
              <a:t>‹#›</a:t>
            </a:fld>
            <a:endParaRPr lang="en-US" dirty="0"/>
          </a:p>
        </p:txBody>
      </p:sp>
    </p:spTree>
    <p:extLst>
      <p:ext uri="{BB962C8B-B14F-4D97-AF65-F5344CB8AC3E}">
        <p14:creationId xmlns:p14="http://schemas.microsoft.com/office/powerpoint/2010/main" val="263191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AA248F-A8EC-4A73-8E59-80D1F6452B49}" type="slidenum">
              <a:rPr lang="en-US" smtClean="0"/>
              <a:pPr/>
              <a:t>‹#›</a:t>
            </a:fld>
            <a:endParaRPr lang="en-US" dirty="0"/>
          </a:p>
        </p:txBody>
      </p:sp>
    </p:spTree>
    <p:extLst>
      <p:ext uri="{BB962C8B-B14F-4D97-AF65-F5344CB8AC3E}">
        <p14:creationId xmlns:p14="http://schemas.microsoft.com/office/powerpoint/2010/main" val="37205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D5C28A-DB2D-4B5A-B8AF-11186D51B222}" type="slidenum">
              <a:rPr lang="en-US" smtClean="0"/>
              <a:pPr/>
              <a:t>‹#›</a:t>
            </a:fld>
            <a:endParaRPr lang="en-US" dirty="0"/>
          </a:p>
        </p:txBody>
      </p:sp>
    </p:spTree>
    <p:extLst>
      <p:ext uri="{BB962C8B-B14F-4D97-AF65-F5344CB8AC3E}">
        <p14:creationId xmlns:p14="http://schemas.microsoft.com/office/powerpoint/2010/main" val="3864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847001-013C-4B82-AF33-6CFED9853D7C}"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F3CD9-3062-4640-91CC-E0346ACF741E}" type="slidenum">
              <a:rPr lang="en-US" smtClean="0"/>
              <a:pPr/>
              <a:t>‹#›</a:t>
            </a:fld>
            <a:endParaRPr lang="en-US" dirty="0"/>
          </a:p>
        </p:txBody>
      </p:sp>
    </p:spTree>
    <p:extLst>
      <p:ext uri="{BB962C8B-B14F-4D97-AF65-F5344CB8AC3E}">
        <p14:creationId xmlns:p14="http://schemas.microsoft.com/office/powerpoint/2010/main" val="3774453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58BF63-7FD3-43E2-B90D-73E6E0A1016B}" type="slidenum">
              <a:rPr lang="en-US" smtClean="0"/>
              <a:pPr/>
              <a:t>‹#›</a:t>
            </a:fld>
            <a:endParaRPr lang="en-US" dirty="0"/>
          </a:p>
        </p:txBody>
      </p:sp>
    </p:spTree>
    <p:extLst>
      <p:ext uri="{BB962C8B-B14F-4D97-AF65-F5344CB8AC3E}">
        <p14:creationId xmlns:p14="http://schemas.microsoft.com/office/powerpoint/2010/main" val="403820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56216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6339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2409497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44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3538504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6B452-B94A-4AC0-9502-0FF810F889FF}" type="slidenum">
              <a:rPr lang="en-US" smtClean="0"/>
              <a:pPr/>
              <a:t>‹#›</a:t>
            </a:fld>
            <a:endParaRPr lang="en-US" dirty="0"/>
          </a:p>
        </p:txBody>
      </p:sp>
    </p:spTree>
    <p:extLst>
      <p:ext uri="{BB962C8B-B14F-4D97-AF65-F5344CB8AC3E}">
        <p14:creationId xmlns:p14="http://schemas.microsoft.com/office/powerpoint/2010/main" val="1683096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011C8-CBF7-4967-A464-F012BA98E119}" type="slidenum">
              <a:rPr lang="en-US" smtClean="0"/>
              <a:pPr/>
              <a:t>‹#›</a:t>
            </a:fld>
            <a:endParaRPr lang="en-US" dirty="0"/>
          </a:p>
        </p:txBody>
      </p:sp>
    </p:spTree>
    <p:extLst>
      <p:ext uri="{BB962C8B-B14F-4D97-AF65-F5344CB8AC3E}">
        <p14:creationId xmlns:p14="http://schemas.microsoft.com/office/powerpoint/2010/main" val="344645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A384668-71E7-4F3B-8939-E9B53DB8D8C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31F8274-E55B-4C1C-81AC-552CCE9D290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AA248F-A8EC-4A73-8E59-80D1F6452B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1D5C28A-DB2D-4B5A-B8AF-11186D51B2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8F3CD9-3062-4640-91CC-E0346ACF741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58BF63-7FD3-43E2-B90D-73E6E0A1016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21271532-68FA-4771-8493-0A259BED5380}"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5603"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604"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2560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2560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FBCC3D7-EAEC-4235-9A7B-E3A2583D4E85}"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48207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76D-A2CF-4F1D-A0DC-C7D33EDE0713}"/>
              </a:ext>
            </a:extLst>
          </p:cNvPr>
          <p:cNvSpPr>
            <a:spLocks noGrp="1"/>
          </p:cNvSpPr>
          <p:nvPr>
            <p:ph type="title"/>
          </p:nvPr>
        </p:nvSpPr>
        <p:spPr>
          <a:xfrm>
            <a:off x="152400" y="2667000"/>
            <a:ext cx="7848600" cy="2286000"/>
          </a:xfrm>
        </p:spPr>
        <p:txBody>
          <a:bodyPr>
            <a:normAutofit/>
          </a:bodyPr>
          <a:lstStyle/>
          <a:p>
            <a:br>
              <a:rPr lang="en-US" sz="4400" b="1" i="1" u="sng" dirty="0"/>
            </a:br>
            <a:r>
              <a:rPr lang="en-US" sz="4800" b="1" i="1" u="sng" dirty="0"/>
              <a:t>Personality Development</a:t>
            </a:r>
            <a:endParaRPr lang="en-US" sz="4400" b="1" i="1" u="sng" dirty="0"/>
          </a:p>
        </p:txBody>
      </p:sp>
    </p:spTree>
    <p:extLst>
      <p:ext uri="{BB962C8B-B14F-4D97-AF65-F5344CB8AC3E}">
        <p14:creationId xmlns:p14="http://schemas.microsoft.com/office/powerpoint/2010/main" val="141803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6705599" cy="685800"/>
          </a:xfrm>
        </p:spPr>
        <p:txBody>
          <a:bodyPr>
            <a:normAutofit/>
          </a:bodyPr>
          <a:lstStyle/>
          <a:p>
            <a:r>
              <a:rPr lang="en-US" b="1" u="sng" dirty="0"/>
              <a:t>Seventh Characteristic</a:t>
            </a:r>
          </a:p>
        </p:txBody>
      </p:sp>
      <p:sp>
        <p:nvSpPr>
          <p:cNvPr id="3" name="Content Placeholder 2"/>
          <p:cNvSpPr>
            <a:spLocks noGrp="1"/>
          </p:cNvSpPr>
          <p:nvPr>
            <p:ph idx="1"/>
          </p:nvPr>
        </p:nvSpPr>
        <p:spPr>
          <a:xfrm>
            <a:off x="319586" y="1524000"/>
            <a:ext cx="7224214" cy="4191000"/>
          </a:xfrm>
        </p:spPr>
        <p:txBody>
          <a:bodyPr>
            <a:normAutofit/>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ولايقتلون النفس التي حرم الله إلا بالحق</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en-US" sz="3600" dirty="0">
              <a:latin typeface="noorehira" panose="02000500000000020004" pitchFamily="2" charset="-78"/>
              <a:cs typeface="noorehira" panose="02000500000000020004" pitchFamily="2" charset="-78"/>
            </a:endParaRPr>
          </a:p>
          <a:p>
            <a:pPr marL="0" indent="0" algn="ctr">
              <a:lnSpc>
                <a:spcPct val="80000"/>
              </a:lnSpc>
              <a:buNone/>
            </a:pPr>
            <a:r>
              <a:rPr lang="en-US" sz="2600" dirty="0"/>
              <a:t>(The servants of the Rahman (the All-Merciful, Allah)</a:t>
            </a:r>
          </a:p>
          <a:p>
            <a:pPr marL="0" indent="0" algn="ctr">
              <a:lnSpc>
                <a:spcPct val="80000"/>
              </a:lnSpc>
              <a:buNone/>
            </a:pPr>
            <a:r>
              <a:rPr lang="en-US" sz="2800" b="1" dirty="0"/>
              <a:t>(Are those)</a:t>
            </a:r>
            <a:endParaRPr lang="ar-SA" b="1" dirty="0">
              <a:cs typeface="Traditional Arabic" pitchFamily="2" charset="-78"/>
            </a:endParaRPr>
          </a:p>
          <a:p>
            <a:pPr marL="0" indent="0" algn="ctr">
              <a:buNone/>
            </a:pPr>
            <a:r>
              <a:rPr lang="en-US" sz="2800" b="1" dirty="0"/>
              <a:t>And </a:t>
            </a:r>
            <a:r>
              <a:rPr lang="en-US" sz="2800" b="1" u="sng" dirty="0"/>
              <a:t>do not kill a person </a:t>
            </a:r>
            <a:r>
              <a:rPr lang="en-US" sz="2800" b="1" dirty="0"/>
              <a:t>whom Allah has given sanctity, except rightfully, </a:t>
            </a:r>
            <a:endParaRPr lang="en-US" sz="2000"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1D42-FBFB-4213-996A-A47FABB99B01}"/>
              </a:ext>
            </a:extLst>
          </p:cNvPr>
          <p:cNvSpPr>
            <a:spLocks noGrp="1"/>
          </p:cNvSpPr>
          <p:nvPr>
            <p:ph type="title"/>
          </p:nvPr>
        </p:nvSpPr>
        <p:spPr>
          <a:xfrm>
            <a:off x="609599" y="457200"/>
            <a:ext cx="5791201" cy="838200"/>
          </a:xfrm>
        </p:spPr>
        <p:txBody>
          <a:bodyPr/>
          <a:lstStyle/>
          <a:p>
            <a:r>
              <a:rPr lang="en-US" b="1" u="sng" dirty="0"/>
              <a:t> Eighth Characteristic</a:t>
            </a:r>
            <a:endParaRPr lang="en-US" dirty="0"/>
          </a:p>
        </p:txBody>
      </p:sp>
      <p:sp>
        <p:nvSpPr>
          <p:cNvPr id="3" name="Content Placeholder 2">
            <a:extLst>
              <a:ext uri="{FF2B5EF4-FFF2-40B4-BE49-F238E27FC236}">
                <a16:creationId xmlns:a16="http://schemas.microsoft.com/office/drawing/2014/main" id="{D7C5334E-D7B4-457A-90FF-38B6348609D5}"/>
              </a:ext>
            </a:extLst>
          </p:cNvPr>
          <p:cNvSpPr>
            <a:spLocks noGrp="1"/>
          </p:cNvSpPr>
          <p:nvPr>
            <p:ph idx="1"/>
          </p:nvPr>
        </p:nvSpPr>
        <p:spPr>
          <a:xfrm>
            <a:off x="645992" y="1600200"/>
            <a:ext cx="6347714" cy="3880773"/>
          </a:xfrm>
        </p:spPr>
        <p:txBody>
          <a:bodyPr>
            <a:normAutofit/>
          </a:bodyPr>
          <a:lstStyle/>
          <a:p>
            <a:pPr marL="0" indent="0" algn="ctr">
              <a:buNone/>
            </a:pPr>
            <a:r>
              <a:rPr lang="ar-SA" sz="3300" dirty="0">
                <a:latin typeface="noorehira" panose="02000500000000020004" pitchFamily="2" charset="-78"/>
                <a:cs typeface="noorehira" panose="02000500000000020004" pitchFamily="2" charset="-78"/>
              </a:rPr>
              <a:t>ولايزنون</a:t>
            </a:r>
            <a:endParaRPr lang="en-US" sz="3300" dirty="0">
              <a:latin typeface="noorehira" panose="02000500000000020004" pitchFamily="2" charset="-78"/>
              <a:cs typeface="noorehira" panose="02000500000000020004" pitchFamily="2" charset="-78"/>
            </a:endParaRPr>
          </a:p>
          <a:p>
            <a:pPr marL="0" indent="0" algn="ctr">
              <a:buNone/>
            </a:pPr>
            <a:r>
              <a:rPr lang="en-US" sz="2800" dirty="0"/>
              <a:t>(The servants of the Rahman (the All-Merciful, Allah)</a:t>
            </a:r>
          </a:p>
          <a:p>
            <a:pPr marL="0" indent="0" algn="ctr">
              <a:buNone/>
            </a:pPr>
            <a:r>
              <a:rPr lang="en-US" sz="2800" b="1" dirty="0"/>
              <a:t>(Are those)</a:t>
            </a:r>
          </a:p>
          <a:p>
            <a:pPr marL="0" indent="0" algn="ctr">
              <a:buNone/>
            </a:pPr>
            <a:r>
              <a:rPr lang="en-US" sz="2800" b="1" u="sng" dirty="0"/>
              <a:t>Who doesn’t commit Adultery.</a:t>
            </a:r>
          </a:p>
          <a:p>
            <a:pPr marL="0" indent="0" algn="ctr">
              <a:buNone/>
            </a:pPr>
            <a:endParaRPr lang="ar-SA" sz="2800" b="1" dirty="0">
              <a:cs typeface="Traditional Arabic" pitchFamily="2" charset="-78"/>
            </a:endParaRPr>
          </a:p>
          <a:p>
            <a:pPr marL="0" indent="0" algn="ctr">
              <a:buNone/>
            </a:pPr>
            <a:endParaRPr lang="en-US" sz="3300" dirty="0"/>
          </a:p>
        </p:txBody>
      </p:sp>
    </p:spTree>
    <p:extLst>
      <p:ext uri="{BB962C8B-B14F-4D97-AF65-F5344CB8AC3E}">
        <p14:creationId xmlns:p14="http://schemas.microsoft.com/office/powerpoint/2010/main" val="255830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E755-39C3-4252-AE7E-07DE1ED9CCC1}"/>
              </a:ext>
            </a:extLst>
          </p:cNvPr>
          <p:cNvSpPr>
            <a:spLocks noGrp="1"/>
          </p:cNvSpPr>
          <p:nvPr>
            <p:ph type="title"/>
          </p:nvPr>
        </p:nvSpPr>
        <p:spPr>
          <a:xfrm>
            <a:off x="304800" y="304800"/>
            <a:ext cx="6553199" cy="762000"/>
          </a:xfrm>
        </p:spPr>
        <p:txBody>
          <a:bodyPr>
            <a:normAutofit fontScale="90000"/>
          </a:bodyPr>
          <a:lstStyle/>
          <a:p>
            <a:r>
              <a:rPr lang="en-US" b="1" u="sng" dirty="0"/>
              <a:t>Punishment of above three sins </a:t>
            </a:r>
          </a:p>
        </p:txBody>
      </p:sp>
      <p:sp>
        <p:nvSpPr>
          <p:cNvPr id="3" name="Content Placeholder 2">
            <a:extLst>
              <a:ext uri="{FF2B5EF4-FFF2-40B4-BE49-F238E27FC236}">
                <a16:creationId xmlns:a16="http://schemas.microsoft.com/office/drawing/2014/main" id="{D01C7A8C-AE92-4DF7-9ECB-D688FFB689F4}"/>
              </a:ext>
            </a:extLst>
          </p:cNvPr>
          <p:cNvSpPr>
            <a:spLocks noGrp="1"/>
          </p:cNvSpPr>
          <p:nvPr>
            <p:ph idx="1"/>
          </p:nvPr>
        </p:nvSpPr>
        <p:spPr>
          <a:xfrm>
            <a:off x="229772" y="1371600"/>
            <a:ext cx="8040806" cy="3200400"/>
          </a:xfrm>
        </p:spPr>
        <p:txBody>
          <a:bodyPr>
            <a:normAutofit/>
          </a:bodyPr>
          <a:lstStyle/>
          <a:p>
            <a:pPr marL="0" indent="0" algn="ctr">
              <a:buNone/>
            </a:pPr>
            <a:r>
              <a:rPr lang="ar-SA" sz="3200" dirty="0">
                <a:latin typeface="noorehira" panose="02000500000000020004" pitchFamily="2" charset="-78"/>
                <a:cs typeface="noorehira" panose="02000500000000020004" pitchFamily="2" charset="-78"/>
              </a:rPr>
              <a:t>ومن يفعل ذلك يلق أثاما</a:t>
            </a:r>
            <a:endParaRPr lang="en-US" sz="3200" dirty="0">
              <a:latin typeface="noorehira" panose="02000500000000020004" pitchFamily="2" charset="-78"/>
              <a:cs typeface="noorehira" panose="02000500000000020004" pitchFamily="2" charset="-78"/>
            </a:endParaRPr>
          </a:p>
          <a:p>
            <a:pPr marL="0" indent="0" algn="ctr">
              <a:buNone/>
            </a:pPr>
            <a:r>
              <a:rPr lang="en-US" sz="3200" b="1" dirty="0"/>
              <a:t>And whoever does it, shall face the recompense of his sin</a:t>
            </a:r>
            <a:endParaRPr lang="en-US" sz="3200" dirty="0">
              <a:latin typeface="noorehira" panose="02000500000000020004" pitchFamily="2" charset="-78"/>
              <a:cs typeface="noorehira" panose="02000500000000020004" pitchFamily="2" charset="-78"/>
            </a:endParaRPr>
          </a:p>
          <a:p>
            <a:pPr marL="0" indent="0" algn="ctr">
              <a:buNone/>
            </a:pPr>
            <a:r>
              <a:rPr lang="ar-SA" sz="3200" dirty="0">
                <a:latin typeface="noorehira" panose="02000500000000020004" pitchFamily="2" charset="-78"/>
                <a:cs typeface="noorehira" panose="02000500000000020004" pitchFamily="2" charset="-78"/>
              </a:rPr>
              <a:t> </a:t>
            </a:r>
            <a:endParaRPr lang="en-US" dirty="0"/>
          </a:p>
        </p:txBody>
      </p:sp>
    </p:spTree>
    <p:extLst>
      <p:ext uri="{BB962C8B-B14F-4D97-AF65-F5344CB8AC3E}">
        <p14:creationId xmlns:p14="http://schemas.microsoft.com/office/powerpoint/2010/main" val="211672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BB1-FD7D-47CB-8382-1082224AD6C4}"/>
              </a:ext>
            </a:extLst>
          </p:cNvPr>
          <p:cNvSpPr>
            <a:spLocks noGrp="1"/>
          </p:cNvSpPr>
          <p:nvPr>
            <p:ph type="title"/>
          </p:nvPr>
        </p:nvSpPr>
        <p:spPr>
          <a:xfrm>
            <a:off x="152401" y="228600"/>
            <a:ext cx="5638799" cy="762000"/>
          </a:xfrm>
        </p:spPr>
        <p:txBody>
          <a:bodyPr>
            <a:normAutofit/>
          </a:bodyPr>
          <a:lstStyle/>
          <a:p>
            <a:r>
              <a:rPr lang="en-US" b="1" u="sng" dirty="0"/>
              <a:t>Punishment of </a:t>
            </a:r>
            <a:r>
              <a:rPr lang="en-US" b="1" u="sng" dirty="0" err="1"/>
              <a:t>Mushrik</a:t>
            </a:r>
            <a:endParaRPr lang="en-US" dirty="0"/>
          </a:p>
        </p:txBody>
      </p:sp>
      <p:sp>
        <p:nvSpPr>
          <p:cNvPr id="3" name="Content Placeholder 2">
            <a:extLst>
              <a:ext uri="{FF2B5EF4-FFF2-40B4-BE49-F238E27FC236}">
                <a16:creationId xmlns:a16="http://schemas.microsoft.com/office/drawing/2014/main" id="{4649B2C0-FD22-4F16-877F-B3B468264B0F}"/>
              </a:ext>
            </a:extLst>
          </p:cNvPr>
          <p:cNvSpPr>
            <a:spLocks noGrp="1"/>
          </p:cNvSpPr>
          <p:nvPr>
            <p:ph idx="1"/>
          </p:nvPr>
        </p:nvSpPr>
        <p:spPr>
          <a:xfrm>
            <a:off x="304800" y="1219200"/>
            <a:ext cx="8077200" cy="5105400"/>
          </a:xfrm>
        </p:spPr>
        <p:txBody>
          <a:bodyPr/>
          <a:lstStyle/>
          <a:p>
            <a:pPr marL="0" indent="0" algn="ctr">
              <a:buNone/>
            </a:pPr>
            <a:r>
              <a:rPr lang="ar-SA" sz="2800" b="1" u="sng" dirty="0">
                <a:latin typeface="noorehira" panose="02000500000000020004" pitchFamily="2" charset="-78"/>
                <a:cs typeface="noorehira" panose="02000500000000020004" pitchFamily="2" charset="-78"/>
              </a:rPr>
              <a:t>يضاعف</a:t>
            </a:r>
            <a:r>
              <a:rPr lang="ar-SA" sz="2800" dirty="0">
                <a:latin typeface="noorehira" panose="02000500000000020004" pitchFamily="2" charset="-78"/>
                <a:cs typeface="noorehira" panose="02000500000000020004" pitchFamily="2" charset="-78"/>
              </a:rPr>
              <a:t> له العذاب يوم القيامة ويخلد فيه </a:t>
            </a:r>
            <a:r>
              <a:rPr lang="ar-SA" sz="2800" b="1" u="sng" dirty="0">
                <a:latin typeface="noorehira" panose="02000500000000020004" pitchFamily="2" charset="-78"/>
                <a:cs typeface="noorehira" panose="02000500000000020004" pitchFamily="2" charset="-78"/>
              </a:rPr>
              <a:t>مهانا</a:t>
            </a:r>
            <a:r>
              <a:rPr lang="ar-SA" sz="2800" dirty="0">
                <a:latin typeface="noorehira" panose="02000500000000020004" pitchFamily="2" charset="-78"/>
                <a:cs typeface="noorehira" panose="02000500000000020004" pitchFamily="2" charset="-78"/>
              </a:rPr>
              <a:t> إلا من تاب وآمن وعمل عملا صالحا فأولئك يبدل الله سيآتهم حسنات وكان الله غفورا رحيما ومن تاب وعمل صالحا فإنه يتوب إلى الله متابا</a:t>
            </a:r>
            <a:endParaRPr lang="en-US" sz="2800" dirty="0">
              <a:latin typeface="noorehira" panose="02000500000000020004" pitchFamily="2" charset="-78"/>
              <a:cs typeface="noorehira" panose="02000500000000020004" pitchFamily="2" charset="-78"/>
            </a:endParaRPr>
          </a:p>
          <a:p>
            <a:pPr marL="0" indent="0" algn="ctr">
              <a:buNone/>
            </a:pPr>
            <a:r>
              <a:rPr lang="en-US" sz="2800" b="1" dirty="0"/>
              <a:t>the punishment will be </a:t>
            </a:r>
            <a:r>
              <a:rPr lang="en-US" sz="2800" b="1" u="sng" dirty="0"/>
              <a:t>DOUBLED</a:t>
            </a:r>
            <a:r>
              <a:rPr lang="en-US" sz="2800" b="1" dirty="0"/>
              <a:t> for him, and he will remain there </a:t>
            </a:r>
            <a:r>
              <a:rPr lang="en-US" sz="2800" b="1" u="sng" dirty="0"/>
              <a:t>DISDAINED</a:t>
            </a:r>
            <a:r>
              <a:rPr lang="en-US" sz="2800" b="1" dirty="0"/>
              <a:t>, for ever, except the one who repents and believes and does good deeds, then Allah will replace the evils of such people by good deeds, and Allah is Most-Forgiving, Very-Merciful.</a:t>
            </a:r>
          </a:p>
          <a:p>
            <a:pPr marL="0" indent="0" algn="ctr">
              <a:buNone/>
            </a:pPr>
            <a:r>
              <a:rPr lang="en-US" sz="2800" b="1" dirty="0"/>
              <a:t>Whoever repents and does righteous deeds turn to Allah truly.</a:t>
            </a:r>
          </a:p>
          <a:p>
            <a:endParaRPr lang="en-US" dirty="0"/>
          </a:p>
        </p:txBody>
      </p:sp>
    </p:spTree>
    <p:extLst>
      <p:ext uri="{BB962C8B-B14F-4D97-AF65-F5344CB8AC3E}">
        <p14:creationId xmlns:p14="http://schemas.microsoft.com/office/powerpoint/2010/main" val="344202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4419601" cy="685800"/>
          </a:xfrm>
        </p:spPr>
        <p:txBody>
          <a:bodyPr>
            <a:normAutofit fontScale="90000"/>
          </a:bodyPr>
          <a:lstStyle/>
          <a:p>
            <a:r>
              <a:rPr lang="en-US" b="1" u="sng" dirty="0"/>
              <a:t>Ninth Characteristic</a:t>
            </a:r>
          </a:p>
        </p:txBody>
      </p:sp>
      <p:sp>
        <p:nvSpPr>
          <p:cNvPr id="3" name="Content Placeholder 2"/>
          <p:cNvSpPr>
            <a:spLocks noGrp="1"/>
          </p:cNvSpPr>
          <p:nvPr>
            <p:ph idx="1"/>
          </p:nvPr>
        </p:nvSpPr>
        <p:spPr>
          <a:xfrm>
            <a:off x="990599" y="1524000"/>
            <a:ext cx="5966713" cy="45173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لايشهدون الزور </a:t>
            </a:r>
          </a:p>
          <a:p>
            <a:pPr marL="0" indent="0" algn="ctr">
              <a:buNone/>
            </a:pPr>
            <a:r>
              <a:rPr lang="en-US" sz="2800" dirty="0"/>
              <a:t>(The servants of the Rahman (the All-Merciful, Allah)</a:t>
            </a:r>
          </a:p>
          <a:p>
            <a:pPr marL="0" indent="0" algn="ctr">
              <a:buNone/>
            </a:pPr>
            <a:r>
              <a:rPr lang="en-US" sz="2800" b="1" u="sng" dirty="0"/>
              <a:t>And those who do not witness falsehood</a:t>
            </a:r>
            <a:r>
              <a:rPr lang="en-US" sz="2400" u="sng" dirty="0"/>
              <a:t>.</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114801" cy="685800"/>
          </a:xfrm>
        </p:spPr>
        <p:txBody>
          <a:bodyPr>
            <a:normAutofit fontScale="90000"/>
          </a:bodyPr>
          <a:lstStyle/>
          <a:p>
            <a:r>
              <a:rPr lang="en-US" b="1" u="sng" dirty="0"/>
              <a:t>Tenth Characteristic</a:t>
            </a:r>
          </a:p>
        </p:txBody>
      </p:sp>
      <p:sp>
        <p:nvSpPr>
          <p:cNvPr id="3" name="Content Placeholder 2"/>
          <p:cNvSpPr>
            <a:spLocks noGrp="1"/>
          </p:cNvSpPr>
          <p:nvPr>
            <p:ph idx="1"/>
          </p:nvPr>
        </p:nvSpPr>
        <p:spPr>
          <a:xfrm>
            <a:off x="838199" y="1447800"/>
            <a:ext cx="6119113" cy="45935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600" u="sng" dirty="0">
                <a:latin typeface="noorehira" panose="02000500000000020004" pitchFamily="2" charset="-78"/>
                <a:cs typeface="noorehira" panose="02000500000000020004" pitchFamily="2" charset="-78"/>
              </a:rPr>
              <a:t>وإذا مروا باللغو مروا كراما</a:t>
            </a:r>
          </a:p>
          <a:p>
            <a:pPr marL="0" indent="0" algn="ctr">
              <a:buNone/>
            </a:pPr>
            <a:r>
              <a:rPr lang="en-US" sz="2800" dirty="0"/>
              <a:t>(The servants of the Rahman (the All-Merciful, Allah)</a:t>
            </a:r>
          </a:p>
          <a:p>
            <a:pPr marL="0" indent="0" algn="ctr">
              <a:buNone/>
            </a:pPr>
            <a:r>
              <a:rPr lang="en-US" sz="2800" b="1" u="sng" dirty="0"/>
              <a:t>(Are those)</a:t>
            </a:r>
          </a:p>
          <a:p>
            <a:pPr marL="0" indent="0" algn="ctr">
              <a:buNone/>
            </a:pPr>
            <a:r>
              <a:rPr lang="en-US" sz="2800" b="1" u="sng" dirty="0"/>
              <a:t> And when they pass by the absurd things, Pass by them with dignity.</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Eleventh Characteristic</a:t>
            </a:r>
          </a:p>
        </p:txBody>
      </p:sp>
      <p:sp>
        <p:nvSpPr>
          <p:cNvPr id="3" name="Content Placeholder 2"/>
          <p:cNvSpPr>
            <a:spLocks noGrp="1"/>
          </p:cNvSpPr>
          <p:nvPr>
            <p:ph idx="1"/>
          </p:nvPr>
        </p:nvSpPr>
        <p:spPr>
          <a:xfrm>
            <a:off x="1219199" y="1371600"/>
            <a:ext cx="5738113" cy="4669763"/>
          </a:xfrm>
        </p:spPr>
        <p:txBody>
          <a:bodyPr>
            <a:normAutofit/>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إذا ذكروا بآيات ربهم لم يخروا عليها صما وعميانا</a:t>
            </a:r>
          </a:p>
          <a:p>
            <a:pPr marL="0" indent="0" algn="ctr">
              <a:buNone/>
            </a:pPr>
            <a:r>
              <a:rPr lang="en-US" sz="2800" dirty="0"/>
              <a:t>(The servants of the Rahman (the All-Merciful, Allah)</a:t>
            </a:r>
            <a:endParaRPr lang="en-US" sz="2800" b="1" dirty="0"/>
          </a:p>
          <a:p>
            <a:pPr marL="0" indent="0" algn="ctr">
              <a:buNone/>
            </a:pPr>
            <a:r>
              <a:rPr lang="en-US" sz="2800" b="1" u="sng" dirty="0"/>
              <a:t>And those who, when they are reminded of the verses of their Lord, do not fall at them as deaf and blind ones</a:t>
            </a:r>
            <a:r>
              <a:rPr lang="en-US" sz="2400" dirty="0"/>
              <a:t>.</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4800601" cy="685800"/>
          </a:xfrm>
        </p:spPr>
        <p:txBody>
          <a:bodyPr>
            <a:normAutofit fontScale="90000"/>
          </a:bodyPr>
          <a:lstStyle/>
          <a:p>
            <a:r>
              <a:rPr lang="en-US" b="1" u="sng" dirty="0"/>
              <a:t>Twelfth Characteristic</a:t>
            </a:r>
          </a:p>
        </p:txBody>
      </p:sp>
      <p:sp>
        <p:nvSpPr>
          <p:cNvPr id="3" name="Content Placeholder 2"/>
          <p:cNvSpPr>
            <a:spLocks noGrp="1"/>
          </p:cNvSpPr>
          <p:nvPr>
            <p:ph idx="1"/>
          </p:nvPr>
        </p:nvSpPr>
        <p:spPr>
          <a:xfrm>
            <a:off x="607325" y="1600200"/>
            <a:ext cx="6784076" cy="4191000"/>
          </a:xfrm>
        </p:spPr>
        <p:txBody>
          <a:bodyPr>
            <a:normAutofit/>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والذين يقولون ربنا هب لنا من أزواجنا وذريتنا قرة أعين واجعلنا للمتقين إماما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r>
              <a:rPr lang="en-US" sz="2800" b="1" u="sng" dirty="0"/>
              <a:t>And those</a:t>
            </a:r>
          </a:p>
          <a:p>
            <a:pPr marL="0" indent="0" algn="ctr">
              <a:lnSpc>
                <a:spcPct val="80000"/>
              </a:lnSpc>
              <a:buNone/>
            </a:pPr>
            <a:r>
              <a:rPr lang="en-US" sz="2800" b="1" u="sng" dirty="0"/>
              <a:t>who say, “Our Lord! Give us from our spouses and our children, comfort of eyes, and make us head of the God-fearing</a:t>
            </a:r>
            <a:r>
              <a:rPr lang="en-US" sz="2400" b="1" dirty="0"/>
              <a:t>.”</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8634-AA13-4075-97F9-59947F8309BB}"/>
              </a:ext>
            </a:extLst>
          </p:cNvPr>
          <p:cNvSpPr>
            <a:spLocks noGrp="1"/>
          </p:cNvSpPr>
          <p:nvPr>
            <p:ph type="title"/>
          </p:nvPr>
        </p:nvSpPr>
        <p:spPr>
          <a:xfrm>
            <a:off x="537949" y="304800"/>
            <a:ext cx="3657601" cy="838200"/>
          </a:xfrm>
        </p:spPr>
        <p:txBody>
          <a:bodyPr/>
          <a:lstStyle/>
          <a:p>
            <a:r>
              <a:rPr lang="en-US" b="1" u="sng" dirty="0"/>
              <a:t>Reward</a:t>
            </a:r>
          </a:p>
        </p:txBody>
      </p:sp>
      <p:sp>
        <p:nvSpPr>
          <p:cNvPr id="3" name="Content Placeholder 2">
            <a:extLst>
              <a:ext uri="{FF2B5EF4-FFF2-40B4-BE49-F238E27FC236}">
                <a16:creationId xmlns:a16="http://schemas.microsoft.com/office/drawing/2014/main" id="{C33F9BB5-B4A6-4148-ABA6-7E09C8E714A5}"/>
              </a:ext>
            </a:extLst>
          </p:cNvPr>
          <p:cNvSpPr>
            <a:spLocks noGrp="1"/>
          </p:cNvSpPr>
          <p:nvPr>
            <p:ph idx="1"/>
          </p:nvPr>
        </p:nvSpPr>
        <p:spPr>
          <a:xfrm>
            <a:off x="533400" y="1488613"/>
            <a:ext cx="6781800" cy="4835987"/>
          </a:xfrm>
        </p:spPr>
        <p:txBody>
          <a:bodyPr>
            <a:normAutofit lnSpcReduction="10000"/>
          </a:bodyPr>
          <a:lstStyle/>
          <a:p>
            <a:pPr marL="0" indent="0" algn="ctr">
              <a:buNone/>
            </a:pPr>
            <a:r>
              <a:rPr lang="ar-SA" sz="2800" dirty="0">
                <a:latin typeface="noorehira" panose="02000500000000020004" pitchFamily="2" charset="-78"/>
                <a:cs typeface="noorehira" panose="02000500000000020004" pitchFamily="2" charset="-78"/>
              </a:rPr>
              <a:t>أولئك يجزون الغرفة بما صبروا ويلقون فيها تحية وسلاما خلدين فيها حسنت مستقرا ومقاما قل ما يعبؤا بكم ربي لولا دعآءكم فقد كذبتم فسوف يكون لزاما.</a:t>
            </a:r>
            <a:endParaRPr lang="en-US" sz="2800" dirty="0">
              <a:latin typeface="noorehira" panose="02000500000000020004" pitchFamily="2" charset="-78"/>
              <a:cs typeface="noorehira" panose="02000500000000020004" pitchFamily="2" charset="-78"/>
            </a:endParaRPr>
          </a:p>
          <a:p>
            <a:pPr marL="0" indent="0" algn="ctr">
              <a:buNone/>
            </a:pPr>
            <a:r>
              <a:rPr lang="en-US" sz="2400" b="1" dirty="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r>
              <a:rPr lang="en-US" sz="2400" dirty="0"/>
              <a:t>.</a:t>
            </a:r>
          </a:p>
          <a:p>
            <a:endParaRPr lang="en-US" dirty="0"/>
          </a:p>
        </p:txBody>
      </p:sp>
    </p:spTree>
    <p:extLst>
      <p:ext uri="{BB962C8B-B14F-4D97-AF65-F5344CB8AC3E}">
        <p14:creationId xmlns:p14="http://schemas.microsoft.com/office/powerpoint/2010/main" val="68370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A917-795F-4375-9099-B7858B7A0930}"/>
              </a:ext>
            </a:extLst>
          </p:cNvPr>
          <p:cNvSpPr>
            <a:spLocks noGrp="1"/>
          </p:cNvSpPr>
          <p:nvPr>
            <p:ph type="title"/>
          </p:nvPr>
        </p:nvSpPr>
        <p:spPr>
          <a:xfrm>
            <a:off x="609600" y="152400"/>
            <a:ext cx="3581399" cy="609600"/>
          </a:xfrm>
        </p:spPr>
        <p:txBody>
          <a:bodyPr>
            <a:normAutofit fontScale="90000"/>
          </a:bodyPr>
          <a:lstStyle/>
          <a:p>
            <a:r>
              <a:rPr lang="en-US" sz="3600" b="1" u="sng" dirty="0"/>
              <a:t>Twelve Qualities</a:t>
            </a:r>
          </a:p>
        </p:txBody>
      </p:sp>
      <p:sp>
        <p:nvSpPr>
          <p:cNvPr id="3" name="Content Placeholder 2">
            <a:extLst>
              <a:ext uri="{FF2B5EF4-FFF2-40B4-BE49-F238E27FC236}">
                <a16:creationId xmlns:a16="http://schemas.microsoft.com/office/drawing/2014/main" id="{09481153-B293-44EB-86E6-8CDC3527F332}"/>
              </a:ext>
            </a:extLst>
          </p:cNvPr>
          <p:cNvSpPr>
            <a:spLocks noGrp="1"/>
          </p:cNvSpPr>
          <p:nvPr>
            <p:ph idx="1"/>
          </p:nvPr>
        </p:nvSpPr>
        <p:spPr>
          <a:xfrm>
            <a:off x="228600" y="990600"/>
            <a:ext cx="7696200" cy="5334000"/>
          </a:xfrm>
        </p:spPr>
        <p:txBody>
          <a:bodyPr/>
          <a:lstStyle/>
          <a:p>
            <a:pPr>
              <a:buFont typeface="+mj-lt"/>
              <a:buAutoNum type="arabicPeriod"/>
            </a:pPr>
            <a:r>
              <a:rPr lang="en-US" sz="2000" b="1" dirty="0"/>
              <a:t>Who walks humbly.</a:t>
            </a:r>
          </a:p>
          <a:p>
            <a:pPr>
              <a:buFont typeface="+mj-lt"/>
              <a:buAutoNum type="arabicPeriod"/>
            </a:pPr>
            <a:r>
              <a:rPr lang="en-US" sz="2000" b="1" dirty="0"/>
              <a:t>Who replies peacefully.</a:t>
            </a:r>
          </a:p>
          <a:p>
            <a:pPr>
              <a:buFont typeface="+mj-lt"/>
              <a:buAutoNum type="arabicPeriod"/>
            </a:pPr>
            <a:r>
              <a:rPr lang="en-US" sz="2000" b="1" dirty="0"/>
              <a:t>Who worships to Allah at night.</a:t>
            </a:r>
          </a:p>
          <a:p>
            <a:pPr>
              <a:buFont typeface="+mj-lt"/>
              <a:buAutoNum type="arabicPeriod"/>
            </a:pPr>
            <a:r>
              <a:rPr lang="en-US" sz="2000" b="1" dirty="0"/>
              <a:t>Who seeks refuge from Hell.</a:t>
            </a:r>
          </a:p>
          <a:p>
            <a:pPr>
              <a:buFont typeface="+mj-lt"/>
              <a:buAutoNum type="arabicPeriod"/>
            </a:pPr>
            <a:r>
              <a:rPr lang="en-US" sz="2000" b="1" dirty="0"/>
              <a:t>Who moderates in spending.</a:t>
            </a:r>
          </a:p>
          <a:p>
            <a:pPr>
              <a:buFont typeface="+mj-lt"/>
              <a:buAutoNum type="arabicPeriod"/>
            </a:pPr>
            <a:r>
              <a:rPr lang="en-US" sz="2000" b="1" dirty="0"/>
              <a:t>Who doesn't invoke except Allah.</a:t>
            </a:r>
          </a:p>
          <a:p>
            <a:pPr>
              <a:buFont typeface="+mj-lt"/>
              <a:buAutoNum type="arabicPeriod"/>
            </a:pPr>
            <a:r>
              <a:rPr lang="en-US" sz="2000" b="1" dirty="0"/>
              <a:t>Who doesn’t kill any person.</a:t>
            </a:r>
          </a:p>
          <a:p>
            <a:pPr>
              <a:buFont typeface="+mj-lt"/>
              <a:buAutoNum type="arabicPeriod"/>
            </a:pPr>
            <a:r>
              <a:rPr lang="en-US" sz="2000" b="1" dirty="0"/>
              <a:t>Who doesn’t commit Adultery.</a:t>
            </a:r>
          </a:p>
          <a:p>
            <a:pPr>
              <a:buFont typeface="+mj-lt"/>
              <a:buAutoNum type="arabicPeriod"/>
            </a:pPr>
            <a:r>
              <a:rPr lang="en-US" sz="2000" b="1" dirty="0"/>
              <a:t>Who doesn’t witness falsehood.</a:t>
            </a:r>
          </a:p>
          <a:p>
            <a:pPr>
              <a:buFont typeface="+mj-lt"/>
              <a:buAutoNum type="arabicPeriod"/>
            </a:pPr>
            <a:r>
              <a:rPr lang="en-US" sz="2000" b="1" dirty="0"/>
              <a:t>Who passes with dignity from abuse things.</a:t>
            </a:r>
          </a:p>
          <a:p>
            <a:pPr>
              <a:buFont typeface="+mj-lt"/>
              <a:buAutoNum type="arabicPeriod"/>
            </a:pPr>
            <a:r>
              <a:rPr lang="en-US" sz="2000" b="1" dirty="0"/>
              <a:t>Who doesn’t fall at verses as deaf and blind ones.</a:t>
            </a:r>
          </a:p>
          <a:p>
            <a:pPr>
              <a:buFont typeface="+mj-lt"/>
              <a:buAutoNum type="arabicPeriod"/>
            </a:pPr>
            <a:r>
              <a:rPr lang="en-US" sz="2000" b="1" dirty="0"/>
              <a:t>Who seeks from Allah, comfort of eyes from their family. </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p:txBody>
      </p:sp>
    </p:spTree>
    <p:extLst>
      <p:ext uri="{BB962C8B-B14F-4D97-AF65-F5344CB8AC3E}">
        <p14:creationId xmlns:p14="http://schemas.microsoft.com/office/powerpoint/2010/main" val="16548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371600"/>
            <a:ext cx="6934200" cy="2590800"/>
          </a:xfrm>
        </p:spPr>
        <p:txBody>
          <a:bodyPr/>
          <a:lstStyle/>
          <a:p>
            <a:pPr algn="ct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3200" b="1" u="sng" dirty="0">
                <a:latin typeface="+mn-lt"/>
                <a:cs typeface="Calibri" panose="020F0502020204030204" pitchFamily="34" charset="0"/>
              </a:rPr>
              <a:t>THE TWELVE QUALITIES OF FAITHFUL SLAVES</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(In The light of Surah </a:t>
            </a:r>
            <a:r>
              <a:rPr lang="en-US" sz="2000" b="1" dirty="0" err="1">
                <a:latin typeface="Calibri" panose="020F0502020204030204" pitchFamily="34" charset="0"/>
                <a:cs typeface="Calibri" panose="020F0502020204030204" pitchFamily="34" charset="0"/>
              </a:rPr>
              <a:t>Furqan</a:t>
            </a:r>
            <a:r>
              <a:rPr lang="en-US" sz="2000" b="1" dirty="0">
                <a:latin typeface="Calibri" panose="020F0502020204030204" pitchFamily="34" charset="0"/>
                <a:cs typeface="Calibri" panose="020F0502020204030204" pitchFamily="34" charset="0"/>
              </a:rPr>
              <a:t>)</a:t>
            </a:r>
            <a:br>
              <a:rPr lang="en-US" sz="20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(V:63 – 77)</a:t>
            </a:r>
            <a:br>
              <a:rPr lang="en-US" sz="4800"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48131" name="Rectangle 3"/>
          <p:cNvSpPr>
            <a:spLocks noGrp="1" noChangeArrowheads="1"/>
          </p:cNvSpPr>
          <p:nvPr>
            <p:ph type="subTitle" idx="1"/>
          </p:nvPr>
        </p:nvSpPr>
        <p:spPr>
          <a:xfrm>
            <a:off x="1143000" y="3581400"/>
            <a:ext cx="6337005" cy="1566333"/>
          </a:xfrm>
        </p:spPr>
        <p:txBody>
          <a:bodyPr>
            <a:normAutofit fontScale="92500" lnSpcReduction="10000"/>
          </a:bodyPr>
          <a:lstStyle/>
          <a:p>
            <a:pPr algn="ctr"/>
            <a:r>
              <a:rPr lang="ur-PK" sz="5800" b="1" u="sng" dirty="0">
                <a:latin typeface="Jameel Noori Nastaleeq" panose="02000503000000000004" pitchFamily="2" charset="-78"/>
                <a:cs typeface="Jameel Noori Nastaleeq" panose="02000503000000000004" pitchFamily="2" charset="-78"/>
              </a:rPr>
              <a:t>عباد الرحمٰن صفات</a:t>
            </a:r>
          </a:p>
          <a:p>
            <a:pPr algn="ctr"/>
            <a:r>
              <a:rPr lang="ur-PK" sz="4300" dirty="0">
                <a:latin typeface="Jameel Noori Nastaleeq" panose="02000503000000000004" pitchFamily="2" charset="-78"/>
                <a:cs typeface="Jameel Noori Nastaleeq" panose="02000503000000000004" pitchFamily="2" charset="-78"/>
              </a:rPr>
              <a:t>(سورۃ فرقان کی روشنی میں)</a:t>
            </a:r>
            <a:endParaRPr lang="en-US" sz="4300" dirty="0">
              <a:latin typeface="Jameel Noori Nastaleeq" panose="02000503000000000004" pitchFamily="2" charset="-78"/>
              <a:cs typeface="Jameel Noori Nastaleeq" panose="02000503000000000004" pitchFamily="2" charset="-78"/>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0941-50EB-475E-BF58-EF3BA272CC30}"/>
              </a:ext>
            </a:extLst>
          </p:cNvPr>
          <p:cNvSpPr>
            <a:spLocks noGrp="1"/>
          </p:cNvSpPr>
          <p:nvPr>
            <p:ph type="title"/>
          </p:nvPr>
        </p:nvSpPr>
        <p:spPr>
          <a:xfrm>
            <a:off x="381001" y="124264"/>
            <a:ext cx="5333999" cy="790136"/>
          </a:xfrm>
        </p:spPr>
        <p:txBody>
          <a:bodyPr>
            <a:normAutofit/>
          </a:bodyPr>
          <a:lstStyle/>
          <a:p>
            <a:r>
              <a:rPr lang="en-US" sz="4000" b="1" u="sng" dirty="0"/>
              <a:t>Definition Of Abd</a:t>
            </a:r>
            <a:r>
              <a:rPr lang="en-US" sz="4000" dirty="0"/>
              <a:t> </a:t>
            </a:r>
            <a:r>
              <a:rPr lang="en-US" sz="4000" b="1" dirty="0"/>
              <a:t>(</a:t>
            </a:r>
            <a:r>
              <a:rPr lang="ar-SA" sz="4400" b="1" u="sng" dirty="0">
                <a:latin typeface="Jameel Noori Nastaleeq" panose="02000503000000000004" pitchFamily="2" charset="-78"/>
                <a:cs typeface="Jameel Noori Nastaleeq" panose="02000503000000000004" pitchFamily="2" charset="-78"/>
              </a:rPr>
              <a:t>عباد</a:t>
            </a:r>
            <a:r>
              <a:rPr lang="en-US" sz="4000" b="1" dirty="0"/>
              <a:t>)</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BDC2EDAF-67A5-4D0E-848F-C3ECA8D99AFF}"/>
              </a:ext>
            </a:extLst>
          </p:cNvPr>
          <p:cNvSpPr>
            <a:spLocks noGrp="1"/>
          </p:cNvSpPr>
          <p:nvPr>
            <p:ph idx="1"/>
          </p:nvPr>
        </p:nvSpPr>
        <p:spPr>
          <a:xfrm>
            <a:off x="457200" y="914401"/>
            <a:ext cx="7620000" cy="5410199"/>
          </a:xfrm>
        </p:spPr>
        <p:txBody>
          <a:bodyPr/>
          <a:lstStyle/>
          <a:p>
            <a:pPr marL="0" indent="0">
              <a:lnSpc>
                <a:spcPct val="80000"/>
              </a:lnSpc>
              <a:buNone/>
            </a:pPr>
            <a:endParaRPr lang="en-US" dirty="0"/>
          </a:p>
          <a:p>
            <a:pPr>
              <a:lnSpc>
                <a:spcPct val="80000"/>
              </a:lnSpc>
              <a:buFont typeface="Wingdings" panose="05000000000000000000" pitchFamily="2" charset="2"/>
              <a:buChar char="v"/>
            </a:pPr>
            <a:r>
              <a:rPr lang="en-US" dirty="0"/>
              <a:t> </a:t>
            </a:r>
            <a:r>
              <a:rPr lang="ar-SA" sz="3600" dirty="0">
                <a:latin typeface="Jameel Noori Nastaleeq" panose="02000503000000000004" pitchFamily="2" charset="-78"/>
                <a:cs typeface="Jameel Noori Nastaleeq" panose="02000503000000000004" pitchFamily="2" charset="-78"/>
              </a:rPr>
              <a:t>عباد</a:t>
            </a:r>
            <a:r>
              <a:rPr lang="en-US" sz="3600" dirty="0">
                <a:latin typeface="Jameel Noori Nastaleeq" panose="02000503000000000004" pitchFamily="2" charset="-78"/>
                <a:cs typeface="Jameel Noori Nastaleeq" panose="02000503000000000004" pitchFamily="2" charset="-78"/>
              </a:rPr>
              <a:t> </a:t>
            </a:r>
            <a:r>
              <a:rPr lang="en-US" sz="2400" dirty="0"/>
              <a:t>is the plural of</a:t>
            </a:r>
            <a:r>
              <a:rPr lang="en-US" dirty="0"/>
              <a:t> </a:t>
            </a:r>
            <a:r>
              <a:rPr lang="ar-SA" sz="3200" dirty="0">
                <a:latin typeface="Jameel Noori Nastaleeq" panose="02000503000000000004" pitchFamily="2" charset="-78"/>
                <a:cs typeface="Jameel Noori Nastaleeq" panose="02000503000000000004" pitchFamily="2" charset="-78"/>
              </a:rPr>
              <a:t>عبد</a:t>
            </a:r>
            <a:r>
              <a:rPr lang="en-US" dirty="0"/>
              <a:t> </a:t>
            </a:r>
            <a:r>
              <a:rPr lang="en-US" sz="2400" dirty="0"/>
              <a:t>which means slaves.</a:t>
            </a:r>
            <a:r>
              <a:rPr lang="en-US" dirty="0"/>
              <a:t> </a:t>
            </a:r>
          </a:p>
          <a:p>
            <a:pPr marL="0" indent="0">
              <a:lnSpc>
                <a:spcPct val="80000"/>
              </a:lnSpc>
              <a:buNone/>
            </a:pPr>
            <a:endParaRPr lang="en-US" dirty="0"/>
          </a:p>
          <a:p>
            <a:pPr>
              <a:lnSpc>
                <a:spcPct val="80000"/>
              </a:lnSpc>
              <a:buFont typeface="Wingdings" panose="05000000000000000000" pitchFamily="2" charset="2"/>
              <a:buChar char="v"/>
            </a:pPr>
            <a:r>
              <a:rPr lang="en-US" sz="2400" dirty="0"/>
              <a:t>Here it means the slave who is property of his master.</a:t>
            </a:r>
          </a:p>
          <a:p>
            <a:pPr marL="0" indent="0">
              <a:lnSpc>
                <a:spcPct val="80000"/>
              </a:lnSpc>
              <a:buNone/>
            </a:pPr>
            <a:r>
              <a:rPr lang="en-US" dirty="0"/>
              <a:t> </a:t>
            </a:r>
          </a:p>
          <a:p>
            <a:pPr>
              <a:lnSpc>
                <a:spcPct val="80000"/>
              </a:lnSpc>
              <a:buFont typeface="Wingdings" panose="05000000000000000000" pitchFamily="2" charset="2"/>
              <a:buChar char="v"/>
            </a:pPr>
            <a:r>
              <a:rPr lang="en-US" sz="2400" dirty="0"/>
              <a:t>Only such a person can claim to be Allah’s slave whose </a:t>
            </a:r>
            <a:r>
              <a:rPr lang="en-US" sz="2400" b="1" dirty="0"/>
              <a:t>views</a:t>
            </a:r>
            <a:r>
              <a:rPr lang="en-US" sz="2400" dirty="0"/>
              <a:t> and </a:t>
            </a:r>
            <a:r>
              <a:rPr lang="en-US" sz="2400" b="1" dirty="0"/>
              <a:t>beliefs</a:t>
            </a:r>
            <a:r>
              <a:rPr lang="en-US" sz="2400" dirty="0"/>
              <a:t>, </a:t>
            </a:r>
            <a:r>
              <a:rPr lang="en-US" sz="2400" b="1" dirty="0"/>
              <a:t>thinking </a:t>
            </a:r>
            <a:r>
              <a:rPr lang="en-US" sz="2400" dirty="0"/>
              <a:t>and </a:t>
            </a:r>
            <a:r>
              <a:rPr lang="en-US" sz="2400" b="1" dirty="0"/>
              <a:t>desires</a:t>
            </a:r>
            <a:r>
              <a:rPr lang="en-US" sz="2400" dirty="0"/>
              <a:t>, </a:t>
            </a:r>
            <a:r>
              <a:rPr lang="en-US" sz="2400" b="1" dirty="0"/>
              <a:t>deeds</a:t>
            </a:r>
            <a:r>
              <a:rPr lang="en-US" sz="2400" dirty="0"/>
              <a:t> and </a:t>
            </a:r>
            <a:r>
              <a:rPr lang="en-US" sz="2400" b="1" dirty="0"/>
              <a:t>actions</a:t>
            </a:r>
            <a:r>
              <a:rPr lang="en-US" sz="2400" dirty="0"/>
              <a:t> are totally in line with the command and pleasure of his </a:t>
            </a:r>
            <a:r>
              <a:rPr lang="en-US" sz="2400" dirty="0" err="1"/>
              <a:t>Rab</a:t>
            </a:r>
            <a:r>
              <a:rPr lang="en-US" sz="2400" dirty="0"/>
              <a:t> (Master) and who keeps himself alert to carry out each and every command as soon as he is required to.</a:t>
            </a:r>
            <a:endParaRPr lang="ar-SA" sz="2400" dirty="0"/>
          </a:p>
          <a:p>
            <a:endParaRPr lang="en-US" dirty="0"/>
          </a:p>
        </p:txBody>
      </p:sp>
    </p:spTree>
    <p:extLst>
      <p:ext uri="{BB962C8B-B14F-4D97-AF65-F5344CB8AC3E}">
        <p14:creationId xmlns:p14="http://schemas.microsoft.com/office/powerpoint/2010/main" val="112100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4190999" cy="762000"/>
          </a:xfrm>
        </p:spPr>
        <p:txBody>
          <a:bodyPr>
            <a:normAutofit fontScale="90000"/>
          </a:bodyPr>
          <a:lstStyle/>
          <a:p>
            <a:r>
              <a:rPr lang="en-US" b="1" u="sng" dirty="0"/>
              <a:t>First Characteristic</a:t>
            </a:r>
          </a:p>
        </p:txBody>
      </p:sp>
      <p:sp>
        <p:nvSpPr>
          <p:cNvPr id="5" name="Content Placeholder 4"/>
          <p:cNvSpPr>
            <a:spLocks noGrp="1"/>
          </p:cNvSpPr>
          <p:nvPr>
            <p:ph idx="1"/>
          </p:nvPr>
        </p:nvSpPr>
        <p:spPr>
          <a:xfrm>
            <a:off x="914400" y="1828800"/>
            <a:ext cx="5943600" cy="4212563"/>
          </a:xfrm>
        </p:spPr>
        <p:txBody>
          <a:bodyPr/>
          <a:lstStyle/>
          <a:p>
            <a:pPr marL="0" indent="0" algn="ctr">
              <a:lnSpc>
                <a:spcPct val="80000"/>
              </a:lnSpc>
              <a:buNone/>
            </a:pPr>
            <a:r>
              <a:rPr lang="ar-SA" sz="3200" b="1" u="sng" dirty="0">
                <a:solidFill>
                  <a:schemeClr val="tx1"/>
                </a:solidFill>
                <a:latin typeface="noorehira" panose="02000500000000020004" pitchFamily="2" charset="-78"/>
                <a:cs typeface="noorehira" panose="02000500000000020004" pitchFamily="2" charset="-78"/>
              </a:rPr>
              <a:t>وعباد الرحمن الذين يمشون على الأرض هونا</a:t>
            </a:r>
            <a:endParaRPr lang="en-US" sz="3200" b="1" u="sng" dirty="0">
              <a:solidFill>
                <a:schemeClr val="tx1"/>
              </a:solidFill>
              <a:latin typeface="noorehira" panose="02000500000000020004" pitchFamily="2" charset="-78"/>
              <a:cs typeface="noorehira" panose="02000500000000020004" pitchFamily="2" charset="-78"/>
            </a:endParaRPr>
          </a:p>
          <a:p>
            <a:pPr marL="0" indent="0" algn="ctr">
              <a:lnSpc>
                <a:spcPct val="80000"/>
              </a:lnSpc>
              <a:buNone/>
            </a:pPr>
            <a:endParaRPr lang="en-US" dirty="0"/>
          </a:p>
          <a:p>
            <a:pPr marL="0" indent="0" algn="ctr">
              <a:lnSpc>
                <a:spcPct val="80000"/>
              </a:lnSpc>
              <a:buNone/>
            </a:pPr>
            <a:r>
              <a:rPr lang="en-US" sz="2800" dirty="0"/>
              <a:t>The servants of the Rahman (the All-Merciful, Allah) </a:t>
            </a:r>
          </a:p>
          <a:p>
            <a:pPr marL="0" indent="0" algn="ctr">
              <a:lnSpc>
                <a:spcPct val="80000"/>
              </a:lnSpc>
              <a:buNone/>
            </a:pPr>
            <a:r>
              <a:rPr lang="en-US" sz="2800" b="1" u="sng" dirty="0"/>
              <a:t>Are those</a:t>
            </a:r>
          </a:p>
          <a:p>
            <a:pPr marL="0" indent="0" algn="ctr">
              <a:lnSpc>
                <a:spcPct val="80000"/>
              </a:lnSpc>
              <a:buNone/>
            </a:pPr>
            <a:r>
              <a:rPr lang="en-US" sz="2800" dirty="0"/>
              <a:t> </a:t>
            </a:r>
            <a:r>
              <a:rPr lang="en-US" sz="2800" b="1" u="sng" dirty="0"/>
              <a:t>who walk on the earth humbly</a:t>
            </a:r>
            <a:r>
              <a:rPr lang="en-US" sz="2800" u="sng" dirty="0"/>
              <a:t>,</a:t>
            </a:r>
          </a:p>
          <a:p>
            <a:pPr marL="0" indent="0">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Second Characteristic</a:t>
            </a:r>
          </a:p>
        </p:txBody>
      </p:sp>
      <p:sp>
        <p:nvSpPr>
          <p:cNvPr id="3" name="Content Placeholder 2"/>
          <p:cNvSpPr>
            <a:spLocks noGrp="1"/>
          </p:cNvSpPr>
          <p:nvPr>
            <p:ph idx="1"/>
          </p:nvPr>
        </p:nvSpPr>
        <p:spPr>
          <a:xfrm>
            <a:off x="914399" y="1371600"/>
            <a:ext cx="6042913" cy="4669763"/>
          </a:xfrm>
        </p:spPr>
        <p:txBody>
          <a:bodyPr/>
          <a:lstStyle/>
          <a:p>
            <a:pPr algn="ctr">
              <a:buNone/>
            </a:pPr>
            <a:endParaRPr lang="en-US" dirty="0"/>
          </a:p>
          <a:p>
            <a:pPr algn="ctr">
              <a:buNone/>
            </a:pPr>
            <a:r>
              <a:rPr lang="ar-SA" sz="3200" u="sng" dirty="0">
                <a:solidFill>
                  <a:schemeClr val="tx1"/>
                </a:solidFill>
                <a:latin typeface="noorehira" panose="02000500000000020004" pitchFamily="2" charset="-78"/>
                <a:cs typeface="noorehira" panose="02000500000000020004" pitchFamily="2" charset="-78"/>
              </a:rPr>
              <a:t>وإذا خاطبهم الجاهلون قالوا سلاما</a:t>
            </a:r>
            <a:endParaRPr lang="en-US" sz="3200" u="sng" dirty="0">
              <a:solidFill>
                <a:schemeClr val="tx1"/>
              </a:solidFill>
              <a:latin typeface="noorehira" panose="02000500000000020004" pitchFamily="2" charset="-78"/>
              <a:cs typeface="noorehira" panose="02000500000000020004" pitchFamily="2" charset="-78"/>
            </a:endParaRPr>
          </a:p>
          <a:p>
            <a:pPr algn="ctr">
              <a:buNone/>
            </a:pPr>
            <a:endParaRPr lang="ar-SA" dirty="0"/>
          </a:p>
          <a:p>
            <a:pPr algn="ctr">
              <a:buNone/>
            </a:pPr>
            <a:r>
              <a:rPr lang="en-US" sz="2800" dirty="0"/>
              <a:t>The servants of the Rahman (the All-Merciful, Allah)</a:t>
            </a:r>
          </a:p>
          <a:p>
            <a:pPr algn="ctr">
              <a:buNone/>
            </a:pPr>
            <a:r>
              <a:rPr lang="en-US" sz="2800" b="1" dirty="0"/>
              <a:t>(Are those)</a:t>
            </a:r>
          </a:p>
          <a:p>
            <a:pPr algn="ctr">
              <a:buNone/>
            </a:pPr>
            <a:r>
              <a:rPr lang="en-US" sz="2800" b="1" u="sng" dirty="0"/>
              <a:t>when the ignorant people speak to them, they reply peacefully.</a:t>
            </a:r>
          </a:p>
          <a:p>
            <a:pPr algn="ctr">
              <a:buNone/>
            </a:pP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Third Characteristic</a:t>
            </a:r>
          </a:p>
        </p:txBody>
      </p:sp>
      <p:sp>
        <p:nvSpPr>
          <p:cNvPr id="3" name="Content Placeholder 2"/>
          <p:cNvSpPr>
            <a:spLocks noGrp="1"/>
          </p:cNvSpPr>
          <p:nvPr>
            <p:ph idx="1"/>
          </p:nvPr>
        </p:nvSpPr>
        <p:spPr>
          <a:xfrm>
            <a:off x="609599" y="1524000"/>
            <a:ext cx="6781801" cy="4495801"/>
          </a:xfrm>
        </p:spPr>
        <p:txBody>
          <a:bodyPr>
            <a:normAutofit/>
          </a:bodyPr>
          <a:lstStyle/>
          <a:p>
            <a:pPr algn="ctr">
              <a:lnSpc>
                <a:spcPct val="80000"/>
              </a:lnSpc>
              <a:buNone/>
            </a:pPr>
            <a:endParaRPr lang="en-US" dirty="0"/>
          </a:p>
          <a:p>
            <a:pPr algn="ctr">
              <a:lnSpc>
                <a:spcPct val="80000"/>
              </a:lnSpc>
              <a:buNone/>
            </a:pPr>
            <a:endParaRPr lang="en-US" dirty="0"/>
          </a:p>
          <a:p>
            <a:pPr algn="ctr">
              <a:lnSpc>
                <a:spcPct val="80000"/>
              </a:lnSpc>
              <a:buNone/>
            </a:pPr>
            <a:r>
              <a:rPr lang="ar-SA" sz="3600" u="sng" dirty="0">
                <a:latin typeface="noorehira" panose="02000500000000020004" pitchFamily="2" charset="-78"/>
                <a:cs typeface="noorehira" panose="02000500000000020004" pitchFamily="2" charset="-78"/>
              </a:rPr>
              <a:t>والذين يـبيتون لربهم سجدا وقياما</a:t>
            </a:r>
            <a:endParaRPr lang="en-US" sz="3600" u="sng" dirty="0">
              <a:latin typeface="noorehira" panose="02000500000000020004" pitchFamily="2" charset="-78"/>
              <a:cs typeface="noorehira" panose="02000500000000020004" pitchFamily="2" charset="-78"/>
            </a:endParaRPr>
          </a:p>
          <a:p>
            <a:pPr algn="ctr">
              <a:lnSpc>
                <a:spcPct val="80000"/>
              </a:lnSpc>
              <a:buNone/>
            </a:pPr>
            <a:endParaRPr lang="ar-SA" dirty="0"/>
          </a:p>
          <a:p>
            <a:pPr algn="ctr">
              <a:buNone/>
            </a:pPr>
            <a:r>
              <a:rPr lang="en-US" sz="2800" dirty="0"/>
              <a:t>The servants of the Rahman (the All-Merciful, Allah)</a:t>
            </a:r>
          </a:p>
          <a:p>
            <a:pPr algn="ctr">
              <a:buNone/>
            </a:pPr>
            <a:r>
              <a:rPr lang="en-US" sz="2800" b="1" u="sng" dirty="0"/>
              <a:t>And those, who pass the night prostrating themselves and standing before their Lord</a:t>
            </a:r>
            <a:r>
              <a:rPr lang="en-US" sz="2800" u="sng" dirty="0"/>
              <a:t>.</a:t>
            </a:r>
          </a:p>
          <a:p>
            <a:pPr algn="ctr">
              <a:buNone/>
            </a:pP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lstStyle/>
          <a:p>
            <a:r>
              <a:rPr lang="en-US" b="1" u="sng" dirty="0"/>
              <a:t>Fourth Characteristic</a:t>
            </a:r>
          </a:p>
        </p:txBody>
      </p:sp>
      <p:sp>
        <p:nvSpPr>
          <p:cNvPr id="3" name="Content Placeholder 2"/>
          <p:cNvSpPr>
            <a:spLocks noGrp="1"/>
          </p:cNvSpPr>
          <p:nvPr>
            <p:ph idx="1"/>
          </p:nvPr>
        </p:nvSpPr>
        <p:spPr>
          <a:xfrm>
            <a:off x="609598" y="1524000"/>
            <a:ext cx="7315202" cy="4953000"/>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latin typeface="noorehira" panose="02000500000000020004" pitchFamily="2" charset="-78"/>
                <a:cs typeface="noorehira" panose="02000500000000020004" pitchFamily="2" charset="-78"/>
              </a:rPr>
              <a:t>والذين يقولون ربنا اصرف عنا عذاب جهنم إن عذابها</a:t>
            </a:r>
            <a:r>
              <a:rPr lang="ar-SA" sz="3200" dirty="0">
                <a:latin typeface="noorehira" panose="02000500000000020004" pitchFamily="2" charset="-78"/>
                <a:cs typeface="noorehira" panose="02000500000000020004" pitchFamily="2" charset="-78"/>
              </a:rPr>
              <a:t> </a:t>
            </a:r>
            <a:r>
              <a:rPr lang="ar-SA" sz="3200" u="sng" dirty="0">
                <a:latin typeface="noorehira" panose="02000500000000020004" pitchFamily="2" charset="-78"/>
                <a:cs typeface="noorehira" panose="02000500000000020004" pitchFamily="2" charset="-78"/>
              </a:rPr>
              <a:t>كان غراما إنها سآءت مستقرا ومقاما</a:t>
            </a:r>
          </a:p>
          <a:p>
            <a:pPr marL="0" indent="0" algn="ctr">
              <a:buNone/>
            </a:pPr>
            <a:r>
              <a:rPr lang="en-US" sz="2800" dirty="0"/>
              <a:t>The servants of the Rahman (the All-Merciful, Allah)</a:t>
            </a:r>
          </a:p>
          <a:p>
            <a:pPr marL="0" indent="0" algn="ctr">
              <a:buNone/>
            </a:pPr>
            <a:r>
              <a:rPr lang="en-US" sz="2800" b="1" u="sng" dirty="0"/>
              <a:t>And those who say, “Our Lord! prevent from us the punishment of Jahannam (the Hell); indeed its punishment is persisting affliction.” Indeed, it is evil as an abode and a place to dwell in.</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038601" cy="609600"/>
          </a:xfrm>
        </p:spPr>
        <p:txBody>
          <a:bodyPr>
            <a:normAutofit fontScale="90000"/>
          </a:bodyPr>
          <a:lstStyle/>
          <a:p>
            <a:r>
              <a:rPr lang="en-US" b="1" u="sng" dirty="0"/>
              <a:t>Fifth Characteristic</a:t>
            </a:r>
          </a:p>
        </p:txBody>
      </p:sp>
      <p:sp>
        <p:nvSpPr>
          <p:cNvPr id="3" name="Content Placeholder 2"/>
          <p:cNvSpPr>
            <a:spLocks noGrp="1"/>
          </p:cNvSpPr>
          <p:nvPr>
            <p:ph idx="1"/>
          </p:nvPr>
        </p:nvSpPr>
        <p:spPr>
          <a:xfrm>
            <a:off x="76200" y="1447800"/>
            <a:ext cx="8610599" cy="4800600"/>
          </a:xfrm>
        </p:spPr>
        <p:txBody>
          <a:bodyPr/>
          <a:lstStyle/>
          <a:p>
            <a:pPr marL="0" indent="0" algn="ctr">
              <a:lnSpc>
                <a:spcPct val="80000"/>
              </a:lnSpc>
              <a:buNone/>
              <a:tabLst>
                <a:tab pos="0" algn="l"/>
              </a:tabLst>
            </a:pPr>
            <a:endParaRPr lang="en-US" dirty="0"/>
          </a:p>
          <a:p>
            <a:pPr marL="0" indent="0" algn="ctr">
              <a:lnSpc>
                <a:spcPct val="80000"/>
              </a:lnSpc>
              <a:buNone/>
              <a:tabLst>
                <a:tab pos="0" algn="l"/>
              </a:tabLst>
            </a:pPr>
            <a:endParaRPr lang="en-US" dirty="0"/>
          </a:p>
          <a:p>
            <a:pPr marL="0" indent="0" algn="ctr">
              <a:lnSpc>
                <a:spcPct val="80000"/>
              </a:lnSpc>
              <a:buNone/>
              <a:tabLst>
                <a:tab pos="0" algn="l"/>
              </a:tabLst>
            </a:pPr>
            <a:r>
              <a:rPr lang="ar-SA" sz="3200" u="sng" dirty="0">
                <a:latin typeface="noorehira" panose="02000500000000020004" pitchFamily="2" charset="-78"/>
                <a:cs typeface="noorehira" panose="02000500000000020004" pitchFamily="2" charset="-78"/>
              </a:rPr>
              <a:t>والذين إذا أنفقوا لم يسرفوا ولم يقتروا وكان بين ذلك قواما</a:t>
            </a:r>
            <a:endParaRPr lang="en-US" sz="3200" u="sng" dirty="0">
              <a:latin typeface="noorehira" panose="02000500000000020004" pitchFamily="2" charset="-78"/>
              <a:cs typeface="noorehira" panose="02000500000000020004" pitchFamily="2" charset="-78"/>
            </a:endParaRPr>
          </a:p>
          <a:p>
            <a:pPr marL="0" indent="0" algn="ctr">
              <a:lnSpc>
                <a:spcPct val="80000"/>
              </a:lnSpc>
              <a:buNone/>
              <a:tabLst>
                <a:tab pos="0" algn="l"/>
              </a:tabLst>
            </a:pPr>
            <a:endParaRPr lang="en-US" dirty="0"/>
          </a:p>
          <a:p>
            <a:pPr marL="0" indent="0" algn="ctr">
              <a:lnSpc>
                <a:spcPct val="80000"/>
              </a:lnSpc>
              <a:buNone/>
              <a:tabLst>
                <a:tab pos="0" algn="l"/>
              </a:tabLst>
            </a:pPr>
            <a:r>
              <a:rPr lang="en-US" sz="2800" dirty="0"/>
              <a:t>The servants of the Rahman (the All-Merciful, Allah)</a:t>
            </a:r>
            <a:endParaRPr lang="ar-SA" sz="2800" dirty="0"/>
          </a:p>
          <a:p>
            <a:pPr marL="0" indent="0" algn="ctr">
              <a:buNone/>
              <a:tabLst>
                <a:tab pos="0" algn="l"/>
              </a:tabLst>
            </a:pPr>
            <a:r>
              <a:rPr lang="en-US" sz="2800" b="1" u="sng" dirty="0"/>
              <a:t>And those who, when they spend , are neither extravagant nor miserly, and it (i.e. their spending) is moderate in between (the two extremes).</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Sixth Characteristic</a:t>
            </a:r>
          </a:p>
        </p:txBody>
      </p:sp>
      <p:sp>
        <p:nvSpPr>
          <p:cNvPr id="3" name="Content Placeholder 2"/>
          <p:cNvSpPr>
            <a:spLocks noGrp="1"/>
          </p:cNvSpPr>
          <p:nvPr>
            <p:ph idx="1"/>
          </p:nvPr>
        </p:nvSpPr>
        <p:spPr>
          <a:xfrm>
            <a:off x="838199" y="1371600"/>
            <a:ext cx="6119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solidFill>
                  <a:schemeClr val="tx1"/>
                </a:solidFill>
                <a:latin typeface="noorehira" panose="02000500000000020004" pitchFamily="2" charset="-78"/>
                <a:cs typeface="noorehira" panose="02000500000000020004" pitchFamily="2" charset="-78"/>
              </a:rPr>
              <a:t>والذين لايدعون مع الله إلها آخر</a:t>
            </a:r>
          </a:p>
          <a:p>
            <a:pPr marL="0" indent="0" algn="ctr">
              <a:buNone/>
            </a:pPr>
            <a:r>
              <a:rPr lang="en-US" sz="2400" dirty="0"/>
              <a:t>The servants of the Rahman (the All-Merciful, Allah)</a:t>
            </a:r>
          </a:p>
          <a:p>
            <a:pPr marL="0" indent="0" algn="ctr">
              <a:buNone/>
            </a:pPr>
            <a:r>
              <a:rPr lang="en-US" sz="2800" b="1" u="sng" dirty="0"/>
              <a:t>And those who do not invoke any other god along with Allah.</a:t>
            </a:r>
          </a:p>
        </p:txBody>
      </p:sp>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(16)</Template>
  <TotalTime>0</TotalTime>
  <Words>907</Words>
  <Application>Microsoft Office PowerPoint</Application>
  <PresentationFormat>On-screen Show (4:3)</PresentationFormat>
  <Paragraphs>125</Paragraphs>
  <Slides>19</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Jameel Noori Nastaleeq</vt:lpstr>
      <vt:lpstr>noorehira</vt:lpstr>
      <vt:lpstr>Trebuchet MS</vt:lpstr>
      <vt:lpstr>Wingdings</vt:lpstr>
      <vt:lpstr>Wingdings 3</vt:lpstr>
      <vt:lpstr>Islamic Template (16)</vt:lpstr>
      <vt:lpstr>1_Default Design</vt:lpstr>
      <vt:lpstr>Facet</vt:lpstr>
      <vt:lpstr> Personality Development</vt:lpstr>
      <vt:lpstr>    THE TWELVE QUALITIES OF FAITHFUL SLAVES (In The light of Surah Furqan)  (V:63 – 77) </vt:lpstr>
      <vt:lpstr>Definition Of Abd (عباد)</vt:lpstr>
      <vt:lpstr>First Characteristic</vt:lpstr>
      <vt:lpstr>Second Characteristic</vt:lpstr>
      <vt:lpstr>Third Characteristic</vt:lpstr>
      <vt:lpstr>Fourth Characteristic</vt:lpstr>
      <vt:lpstr>Fifth Characteristic</vt:lpstr>
      <vt:lpstr>Sixth Characteristic</vt:lpstr>
      <vt:lpstr>Seventh Characteristic</vt:lpstr>
      <vt:lpstr> Eighth Characteristic</vt:lpstr>
      <vt:lpstr>Punishment of above three sins </vt:lpstr>
      <vt:lpstr>Punishment of Mushrik</vt:lpstr>
      <vt:lpstr>Ninth Characteristic</vt:lpstr>
      <vt:lpstr>Tenth Characteristic</vt:lpstr>
      <vt:lpstr>Eleventh Characteristic</vt:lpstr>
      <vt:lpstr>Twelfth Characteristic</vt:lpstr>
      <vt:lpstr>Reward</vt:lpstr>
      <vt:lpstr>Twelve Qualities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2009-01-14T16:33:46Z</dcterms:created>
  <dcterms:modified xsi:type="dcterms:W3CDTF">2019-10-09T05:10:12Z</dcterms:modified>
</cp:coreProperties>
</file>