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sldIdLst>
    <p:sldId id="256" r:id="rId2"/>
    <p:sldId id="257" r:id="rId3"/>
    <p:sldId id="258" r:id="rId4"/>
    <p:sldId id="270" r:id="rId5"/>
    <p:sldId id="271" r:id="rId6"/>
    <p:sldId id="272" r:id="rId7"/>
    <p:sldId id="273" r:id="rId8"/>
    <p:sldId id="274" r:id="rId9"/>
    <p:sldId id="269" r:id="rId10"/>
    <p:sldId id="268" r:id="rId11"/>
    <p:sldId id="267" r:id="rId12"/>
    <p:sldId id="260" r:id="rId13"/>
    <p:sldId id="275" r:id="rId14"/>
    <p:sldId id="263" r:id="rId15"/>
    <p:sldId id="265" r:id="rId16"/>
    <p:sldId id="266" r:id="rId17"/>
    <p:sldId id="277" r:id="rId18"/>
    <p:sldId id="278" r:id="rId19"/>
    <p:sldId id="279"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51" charset="0"/>
        <a:ea typeface="ＭＳ Ｐゴシック" pitchFamily="51" charset="-128"/>
        <a:cs typeface="ＭＳ Ｐゴシック" pitchFamily="51" charset="-128"/>
      </a:defRPr>
    </a:lvl1pPr>
    <a:lvl2pPr marL="457200" algn="l" rtl="0" eaLnBrk="0" fontAlgn="base" hangingPunct="0">
      <a:spcBef>
        <a:spcPct val="0"/>
      </a:spcBef>
      <a:spcAft>
        <a:spcPct val="0"/>
      </a:spcAft>
      <a:defRPr sz="2400" kern="1200">
        <a:solidFill>
          <a:schemeClr val="tx1"/>
        </a:solidFill>
        <a:latin typeface="Arial" pitchFamily="51" charset="0"/>
        <a:ea typeface="ＭＳ Ｐゴシック" pitchFamily="51" charset="-128"/>
        <a:cs typeface="ＭＳ Ｐゴシック" pitchFamily="51" charset="-128"/>
      </a:defRPr>
    </a:lvl2pPr>
    <a:lvl3pPr marL="914400" algn="l" rtl="0" eaLnBrk="0" fontAlgn="base" hangingPunct="0">
      <a:spcBef>
        <a:spcPct val="0"/>
      </a:spcBef>
      <a:spcAft>
        <a:spcPct val="0"/>
      </a:spcAft>
      <a:defRPr sz="2400" kern="1200">
        <a:solidFill>
          <a:schemeClr val="tx1"/>
        </a:solidFill>
        <a:latin typeface="Arial" pitchFamily="51" charset="0"/>
        <a:ea typeface="ＭＳ Ｐゴシック" pitchFamily="51" charset="-128"/>
        <a:cs typeface="ＭＳ Ｐゴシック" pitchFamily="51" charset="-128"/>
      </a:defRPr>
    </a:lvl3pPr>
    <a:lvl4pPr marL="1371600" algn="l" rtl="0" eaLnBrk="0" fontAlgn="base" hangingPunct="0">
      <a:spcBef>
        <a:spcPct val="0"/>
      </a:spcBef>
      <a:spcAft>
        <a:spcPct val="0"/>
      </a:spcAft>
      <a:defRPr sz="2400" kern="1200">
        <a:solidFill>
          <a:schemeClr val="tx1"/>
        </a:solidFill>
        <a:latin typeface="Arial" pitchFamily="51" charset="0"/>
        <a:ea typeface="ＭＳ Ｐゴシック" pitchFamily="51" charset="-128"/>
        <a:cs typeface="ＭＳ Ｐゴシック" pitchFamily="51" charset="-128"/>
      </a:defRPr>
    </a:lvl4pPr>
    <a:lvl5pPr marL="1828800" algn="l" rtl="0" eaLnBrk="0" fontAlgn="base" hangingPunct="0">
      <a:spcBef>
        <a:spcPct val="0"/>
      </a:spcBef>
      <a:spcAft>
        <a:spcPct val="0"/>
      </a:spcAft>
      <a:defRPr sz="2400" kern="1200">
        <a:solidFill>
          <a:schemeClr val="tx1"/>
        </a:solidFill>
        <a:latin typeface="Arial" pitchFamily="51" charset="0"/>
        <a:ea typeface="ＭＳ Ｐゴシック" pitchFamily="51" charset="-128"/>
        <a:cs typeface="ＭＳ Ｐゴシック" pitchFamily="51" charset="-128"/>
      </a:defRPr>
    </a:lvl5pPr>
    <a:lvl6pPr marL="2286000" algn="l" defTabSz="457200" rtl="0" eaLnBrk="1" latinLnBrk="0" hangingPunct="1">
      <a:defRPr sz="2400" kern="1200">
        <a:solidFill>
          <a:schemeClr val="tx1"/>
        </a:solidFill>
        <a:latin typeface="Arial" pitchFamily="51" charset="0"/>
        <a:ea typeface="ＭＳ Ｐゴシック" pitchFamily="51" charset="-128"/>
        <a:cs typeface="ＭＳ Ｐゴシック" pitchFamily="51" charset="-128"/>
      </a:defRPr>
    </a:lvl6pPr>
    <a:lvl7pPr marL="2743200" algn="l" defTabSz="457200" rtl="0" eaLnBrk="1" latinLnBrk="0" hangingPunct="1">
      <a:defRPr sz="2400" kern="1200">
        <a:solidFill>
          <a:schemeClr val="tx1"/>
        </a:solidFill>
        <a:latin typeface="Arial" pitchFamily="51" charset="0"/>
        <a:ea typeface="ＭＳ Ｐゴシック" pitchFamily="51" charset="-128"/>
        <a:cs typeface="ＭＳ Ｐゴシック" pitchFamily="51" charset="-128"/>
      </a:defRPr>
    </a:lvl7pPr>
    <a:lvl8pPr marL="3200400" algn="l" defTabSz="457200" rtl="0" eaLnBrk="1" latinLnBrk="0" hangingPunct="1">
      <a:defRPr sz="2400" kern="1200">
        <a:solidFill>
          <a:schemeClr val="tx1"/>
        </a:solidFill>
        <a:latin typeface="Arial" pitchFamily="51" charset="0"/>
        <a:ea typeface="ＭＳ Ｐゴシック" pitchFamily="51" charset="-128"/>
        <a:cs typeface="ＭＳ Ｐゴシック" pitchFamily="51" charset="-128"/>
      </a:defRPr>
    </a:lvl8pPr>
    <a:lvl9pPr marL="3657600" algn="l" defTabSz="457200" rtl="0" eaLnBrk="1" latinLnBrk="0" hangingPunct="1">
      <a:defRPr sz="2400" kern="1200">
        <a:solidFill>
          <a:schemeClr val="tx1"/>
        </a:solidFill>
        <a:latin typeface="Arial" pitchFamily="51" charset="0"/>
        <a:ea typeface="ＭＳ Ｐゴシック" pitchFamily="51" charset="-128"/>
        <a:cs typeface="ＭＳ Ｐゴシック" pitchFamily="51"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615" autoAdjust="0"/>
    <p:restoredTop sz="86364" autoAdjust="0"/>
  </p:normalViewPr>
  <p:slideViewPr>
    <p:cSldViewPr>
      <p:cViewPr varScale="1">
        <p:scale>
          <a:sx n="74" d="100"/>
          <a:sy n="74" d="100"/>
        </p:scale>
        <p:origin x="6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20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D33F0C2-33F3-4477-BC18-14581E339592}" type="datetimeFigureOut">
              <a:rPr lang="en-US"/>
              <a:pPr/>
              <a:t>4/17/2015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0DAA68-DD48-4B79-8F7B-151AA9B9FCE9}" type="slidenum">
              <a:rPr lang="en-US"/>
              <a:pPr/>
              <a:t>‹#›</a:t>
            </a:fld>
            <a:endParaRPr lang="en-US"/>
          </a:p>
        </p:txBody>
      </p:sp>
    </p:spTree>
    <p:extLst>
      <p:ext uri="{BB962C8B-B14F-4D97-AF65-F5344CB8AC3E}">
        <p14:creationId xmlns:p14="http://schemas.microsoft.com/office/powerpoint/2010/main" val="34933837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ＭＳ Ｐゴシック" pitchFamily="51"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51"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51"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5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endParaRPr lang="en-US"/>
          </a:p>
        </p:txBody>
      </p:sp>
      <p:sp>
        <p:nvSpPr>
          <p:cNvPr id="16" name="Slide Number Placeholder 15"/>
          <p:cNvSpPr>
            <a:spLocks noGrp="1"/>
          </p:cNvSpPr>
          <p:nvPr>
            <p:ph type="sldNum" sz="quarter" idx="11"/>
          </p:nvPr>
        </p:nvSpPr>
        <p:spPr/>
        <p:txBody>
          <a:bodyPr/>
          <a:lstStyle/>
          <a:p>
            <a:fld id="{64C3B9C9-FB94-49A5-8F1D-D4500FB2F8BD}"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5CE90-469D-4785-AE20-D1433A2738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C26C7-B157-4117-8B58-41A68C5EF6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endParaRPr lang="en-US"/>
          </a:p>
        </p:txBody>
      </p:sp>
      <p:sp>
        <p:nvSpPr>
          <p:cNvPr id="15" name="Slide Number Placeholder 14"/>
          <p:cNvSpPr>
            <a:spLocks noGrp="1"/>
          </p:cNvSpPr>
          <p:nvPr>
            <p:ph type="sldNum" sz="quarter" idx="15"/>
          </p:nvPr>
        </p:nvSpPr>
        <p:spPr/>
        <p:txBody>
          <a:bodyPr/>
          <a:lstStyle>
            <a:lvl1pPr algn="ctr">
              <a:defRPr/>
            </a:lvl1pPr>
          </a:lstStyle>
          <a:p>
            <a:fld id="{F47D5A3C-D6F2-4825-B12F-7B5354DA95A2}"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5191C-FE3D-4E3F-841B-AD1BD1DE9986}"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6A004-D418-4099-B063-8C8049E92CF4}"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7FB978D8-D4E9-4CD3-B933-E9EFE1A79789}"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468D5-FC06-4525-AEB4-D1240F8B924F}"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54EB1-6BB8-485D-B9A3-09FBD6881B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endParaRPr lang="en-US"/>
          </a:p>
        </p:txBody>
      </p:sp>
      <p:sp>
        <p:nvSpPr>
          <p:cNvPr id="9" name="Slide Number Placeholder 8"/>
          <p:cNvSpPr>
            <a:spLocks noGrp="1"/>
          </p:cNvSpPr>
          <p:nvPr>
            <p:ph type="sldNum" sz="quarter" idx="15"/>
          </p:nvPr>
        </p:nvSpPr>
        <p:spPr/>
        <p:txBody>
          <a:bodyPr/>
          <a:lstStyle/>
          <a:p>
            <a:fld id="{75D22AA2-4DE5-4514-B5D2-F440C8DF735C}"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endParaRPr lang="en-US"/>
          </a:p>
        </p:txBody>
      </p:sp>
      <p:sp>
        <p:nvSpPr>
          <p:cNvPr id="9" name="Slide Number Placeholder 8"/>
          <p:cNvSpPr>
            <a:spLocks noGrp="1"/>
          </p:cNvSpPr>
          <p:nvPr>
            <p:ph type="sldNum" sz="quarter" idx="11"/>
          </p:nvPr>
        </p:nvSpPr>
        <p:spPr/>
        <p:txBody>
          <a:bodyPr/>
          <a:lstStyle/>
          <a:p>
            <a:fld id="{F1C6FFBD-2FA1-4239-BC60-F466F7752FB5}"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8FC4C20-52C0-4C3F-8CBD-C0D5FBBDF5B0}"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p:txBody>
          <a:bodyPr/>
          <a:lstStyle/>
          <a:p>
            <a:pPr marR="0"/>
            <a:r>
              <a:rPr lang="en-US" dirty="0">
                <a:solidFill>
                  <a:schemeClr val="bg1"/>
                </a:solidFill>
              </a:rPr>
              <a:t>Translation</a:t>
            </a:r>
          </a:p>
        </p:txBody>
      </p:sp>
      <p:sp>
        <p:nvSpPr>
          <p:cNvPr id="2050" name="Rectangle 2"/>
          <p:cNvSpPr>
            <a:spLocks noGrp="1" noChangeArrowheads="1"/>
          </p:cNvSpPr>
          <p:nvPr>
            <p:ph type="ctrTitle"/>
          </p:nvPr>
        </p:nvSpPr>
        <p:spPr>
          <a:xfrm>
            <a:off x="685800" y="2286000"/>
            <a:ext cx="7772400" cy="1143000"/>
          </a:xfrm>
        </p:spPr>
        <p:txBody>
          <a:bodyPr wrap="square"/>
          <a:lstStyle/>
          <a:p>
            <a:pPr fontAlgn="auto">
              <a:spcAft>
                <a:spcPts val="0"/>
              </a:spcAft>
              <a:defRPr/>
            </a:pPr>
            <a:r>
              <a:rPr lang="en-US" dirty="0" err="1">
                <a:solidFill>
                  <a:schemeClr val="bg1"/>
                </a:solidFill>
              </a:rPr>
              <a:t>Surat</a:t>
            </a:r>
            <a:r>
              <a:rPr lang="en-US" dirty="0">
                <a:solidFill>
                  <a:schemeClr val="bg1"/>
                </a:solidFill>
              </a:rPr>
              <a:t> </a:t>
            </a:r>
            <a:r>
              <a:rPr lang="en-US" dirty="0" err="1">
                <a:solidFill>
                  <a:schemeClr val="accent1">
                    <a:lumMod val="75000"/>
                  </a:schemeClr>
                </a:solidFill>
              </a:rPr>
              <a:t>ul</a:t>
            </a:r>
            <a:r>
              <a:rPr lang="en-US" dirty="0">
                <a:solidFill>
                  <a:schemeClr val="accent1">
                    <a:lumMod val="75000"/>
                  </a:schemeClr>
                </a:solidFill>
              </a:rPr>
              <a:t> </a:t>
            </a:r>
            <a:r>
              <a:rPr lang="en-US" dirty="0" err="1">
                <a:solidFill>
                  <a:schemeClr val="bg1"/>
                </a:solidFill>
              </a:rPr>
              <a:t>Hujurat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4294967295"/>
          </p:nvPr>
        </p:nvSpPr>
        <p:spPr>
          <a:xfrm>
            <a:off x="304800" y="4038600"/>
            <a:ext cx="8686800" cy="2209800"/>
          </a:xfrm>
        </p:spPr>
        <p:txBody>
          <a:bodyPr/>
          <a:lstStyle/>
          <a:p>
            <a:pPr>
              <a:buFont typeface="Wingdings 2" pitchFamily="51" charset="2"/>
              <a:buNone/>
            </a:pPr>
            <a:r>
              <a:rPr lang="en-US" sz="2200" dirty="0">
                <a:solidFill>
                  <a:schemeClr val="bg1"/>
                </a:solidFill>
              </a:rPr>
              <a:t>9. If two groups of the believers fight each other, </a:t>
            </a:r>
            <a:r>
              <a:rPr lang="en-US" sz="2200" dirty="0" smtClean="0">
                <a:solidFill>
                  <a:schemeClr val="bg1"/>
                </a:solidFill>
              </a:rPr>
              <a:t>see reconciliation </a:t>
            </a:r>
            <a:r>
              <a:rPr lang="en-US" sz="2200" dirty="0">
                <a:solidFill>
                  <a:schemeClr val="bg1"/>
                </a:solidFill>
              </a:rPr>
              <a:t>between them. And if one of them commits aggression against the other, fight the one that commits aggression until it comes back to Allah’s command. So if it comes back, </a:t>
            </a:r>
            <a:r>
              <a:rPr lang="en-US" sz="2200" dirty="0" smtClean="0">
                <a:solidFill>
                  <a:schemeClr val="bg1"/>
                </a:solidFill>
              </a:rPr>
              <a:t>seek reconciliation </a:t>
            </a:r>
            <a:r>
              <a:rPr lang="en-US" sz="2200" dirty="0">
                <a:solidFill>
                  <a:schemeClr val="bg1"/>
                </a:solidFill>
              </a:rPr>
              <a:t>between them with fairness, an maintain justice. Surely Allah loves those who maintain justice.</a:t>
            </a:r>
          </a:p>
        </p:txBody>
      </p:sp>
      <p:pic>
        <p:nvPicPr>
          <p:cNvPr id="4" name="Picture 3" descr="49_9.png"/>
          <p:cNvPicPr>
            <a:picLocks noChangeAspect="1"/>
          </p:cNvPicPr>
          <p:nvPr/>
        </p:nvPicPr>
        <p:blipFill>
          <a:blip r:embed="rId2" cstate="print"/>
          <a:stretch>
            <a:fillRect/>
          </a:stretch>
        </p:blipFill>
        <p:spPr>
          <a:xfrm>
            <a:off x="1371600" y="1219200"/>
            <a:ext cx="6400800" cy="24654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fade">
                                      <p:cBhvr>
                                        <p:cTn id="12" dur="2000"/>
                                        <p:tgtEl>
                                          <p:spTgt spid="14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4294967295"/>
          </p:nvPr>
        </p:nvSpPr>
        <p:spPr>
          <a:xfrm>
            <a:off x="457200" y="4114800"/>
            <a:ext cx="8382000" cy="1493838"/>
          </a:xfrm>
        </p:spPr>
        <p:txBody>
          <a:bodyPr/>
          <a:lstStyle/>
          <a:p>
            <a:pPr>
              <a:buFont typeface="Wingdings 2" pitchFamily="51" charset="2"/>
              <a:buNone/>
            </a:pPr>
            <a:r>
              <a:rPr lang="en-US" dirty="0">
                <a:solidFill>
                  <a:schemeClr val="bg1"/>
                </a:solidFill>
              </a:rPr>
              <a:t>10. All believers are but brothers, therefore seek reconciliation between your two brothers, and fear Allah, so that you may be blessed with mercy.</a:t>
            </a:r>
          </a:p>
        </p:txBody>
      </p:sp>
      <p:pic>
        <p:nvPicPr>
          <p:cNvPr id="4" name="Picture 3" descr="49_10.png"/>
          <p:cNvPicPr>
            <a:picLocks noChangeAspect="1"/>
          </p:cNvPicPr>
          <p:nvPr/>
        </p:nvPicPr>
        <p:blipFill>
          <a:blip r:embed="rId2" cstate="print"/>
          <a:stretch>
            <a:fillRect/>
          </a:stretch>
        </p:blipFill>
        <p:spPr>
          <a:xfrm>
            <a:off x="76200" y="2286000"/>
            <a:ext cx="7886700" cy="1402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20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4294967295"/>
          </p:nvPr>
        </p:nvSpPr>
        <p:spPr>
          <a:xfrm>
            <a:off x="228600" y="3581400"/>
            <a:ext cx="8686800" cy="2560638"/>
          </a:xfrm>
        </p:spPr>
        <p:txBody>
          <a:bodyPr/>
          <a:lstStyle/>
          <a:p>
            <a:pPr>
              <a:buFont typeface="Wingdings 2" pitchFamily="51" charset="2"/>
              <a:buNone/>
            </a:pPr>
            <a:r>
              <a:rPr lang="en-US" sz="2200" dirty="0">
                <a:solidFill>
                  <a:schemeClr val="bg1"/>
                </a:solidFill>
              </a:rPr>
              <a:t>11. O you who believe, no men should ever scoff at other men. May be, the latter are better than the former. Nor should women (ever scoff) at other women. May be, the latter women are better than the former ones. And do not find fault with one another, nor call one another with bad nicknames. Bad is the name of sinfulness after embracing Faith. If anyone does not repent, then such people are the wrongdoers.</a:t>
            </a:r>
          </a:p>
        </p:txBody>
      </p:sp>
      <p:pic>
        <p:nvPicPr>
          <p:cNvPr id="4" name="Picture 3" descr="49_11.png"/>
          <p:cNvPicPr>
            <a:picLocks noChangeAspect="1"/>
          </p:cNvPicPr>
          <p:nvPr/>
        </p:nvPicPr>
        <p:blipFill>
          <a:blip r:embed="rId2" cstate="print"/>
          <a:stretch>
            <a:fillRect/>
          </a:stretch>
        </p:blipFill>
        <p:spPr>
          <a:xfrm>
            <a:off x="1447800" y="1066800"/>
            <a:ext cx="5943600" cy="234221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4294967295"/>
          </p:nvPr>
        </p:nvSpPr>
        <p:spPr>
          <a:xfrm>
            <a:off x="228600" y="3840163"/>
            <a:ext cx="8686800" cy="2713037"/>
          </a:xfrm>
        </p:spPr>
        <p:txBody>
          <a:bodyPr/>
          <a:lstStyle/>
          <a:p>
            <a:pPr>
              <a:buFont typeface="Wingdings 2" pitchFamily="51" charset="2"/>
              <a:buNone/>
            </a:pPr>
            <a:r>
              <a:rPr lang="en-US" dirty="0">
                <a:solidFill>
                  <a:schemeClr val="bg1"/>
                </a:solidFill>
              </a:rPr>
              <a:t>12. O you who believe, abstain from many of </a:t>
            </a:r>
            <a:r>
              <a:rPr lang="en-US" dirty="0" smtClean="0">
                <a:solidFill>
                  <a:schemeClr val="bg1"/>
                </a:solidFill>
              </a:rPr>
              <a:t>the suspicions</a:t>
            </a:r>
            <a:r>
              <a:rPr lang="en-US" dirty="0">
                <a:solidFill>
                  <a:schemeClr val="bg1"/>
                </a:solidFill>
              </a:rPr>
              <a:t>. Some suspicions are sins. And do not be curious (to find out faults of others), and do not backbite one another. Does one of you like that he eats the flesh of his dead brother? You would abhor it. And fear Allah. Surely Allah is Most-Relenting, Very-Merciful.</a:t>
            </a:r>
          </a:p>
        </p:txBody>
      </p:sp>
      <p:pic>
        <p:nvPicPr>
          <p:cNvPr id="3" name="Picture 2" descr="49_12.png"/>
          <p:cNvPicPr>
            <a:picLocks noChangeAspect="1"/>
          </p:cNvPicPr>
          <p:nvPr/>
        </p:nvPicPr>
        <p:blipFill>
          <a:blip r:embed="rId2" cstate="print"/>
          <a:stretch>
            <a:fillRect/>
          </a:stretch>
        </p:blipFill>
        <p:spPr>
          <a:xfrm>
            <a:off x="1143000" y="1600200"/>
            <a:ext cx="6858000" cy="208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fade">
                                      <p:cBhvr>
                                        <p:cTn id="12" dur="2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4294967295"/>
          </p:nvPr>
        </p:nvSpPr>
        <p:spPr>
          <a:xfrm>
            <a:off x="228600" y="3962400"/>
            <a:ext cx="8610600" cy="2255837"/>
          </a:xfrm>
        </p:spPr>
        <p:txBody>
          <a:bodyPr/>
          <a:lstStyle/>
          <a:p>
            <a:pPr>
              <a:buFont typeface="Wingdings 2" pitchFamily="51" charset="2"/>
              <a:buNone/>
            </a:pPr>
            <a:r>
              <a:rPr lang="en-US" dirty="0">
                <a:solidFill>
                  <a:schemeClr val="bg1"/>
                </a:solidFill>
              </a:rPr>
              <a:t>13. O mankind, We have created </a:t>
            </a:r>
            <a:r>
              <a:rPr lang="en-US" dirty="0" smtClean="0">
                <a:solidFill>
                  <a:schemeClr val="bg1"/>
                </a:solidFill>
              </a:rPr>
              <a:t>you from </a:t>
            </a:r>
            <a:r>
              <a:rPr lang="en-US" dirty="0">
                <a:solidFill>
                  <a:schemeClr val="bg1"/>
                </a:solidFill>
              </a:rPr>
              <a:t>a male and a female, and </a:t>
            </a:r>
            <a:r>
              <a:rPr lang="en-US" dirty="0" smtClean="0">
                <a:solidFill>
                  <a:schemeClr val="bg1"/>
                </a:solidFill>
              </a:rPr>
              <a:t>made you </a:t>
            </a:r>
            <a:r>
              <a:rPr lang="en-US" dirty="0">
                <a:solidFill>
                  <a:schemeClr val="bg1"/>
                </a:solidFill>
              </a:rPr>
              <a:t>into races and tribes, so that </a:t>
            </a:r>
            <a:r>
              <a:rPr lang="en-US" dirty="0" smtClean="0">
                <a:solidFill>
                  <a:schemeClr val="bg1"/>
                </a:solidFill>
              </a:rPr>
              <a:t>you may </a:t>
            </a:r>
            <a:r>
              <a:rPr lang="en-US" dirty="0">
                <a:solidFill>
                  <a:schemeClr val="bg1"/>
                </a:solidFill>
              </a:rPr>
              <a:t>identify one another. Surely </a:t>
            </a:r>
            <a:r>
              <a:rPr lang="en-US" dirty="0" smtClean="0">
                <a:solidFill>
                  <a:schemeClr val="bg1"/>
                </a:solidFill>
              </a:rPr>
              <a:t>the noblest </a:t>
            </a:r>
            <a:r>
              <a:rPr lang="en-US" dirty="0">
                <a:solidFill>
                  <a:schemeClr val="bg1"/>
                </a:solidFill>
              </a:rPr>
              <a:t>of you, in Allah’s sight, is </a:t>
            </a:r>
            <a:r>
              <a:rPr lang="en-US" dirty="0" smtClean="0">
                <a:solidFill>
                  <a:schemeClr val="bg1"/>
                </a:solidFill>
              </a:rPr>
              <a:t>the one </a:t>
            </a:r>
            <a:r>
              <a:rPr lang="en-US" dirty="0">
                <a:solidFill>
                  <a:schemeClr val="bg1"/>
                </a:solidFill>
              </a:rPr>
              <a:t>who is most pious of you. </a:t>
            </a:r>
            <a:r>
              <a:rPr lang="en-US" dirty="0" smtClean="0">
                <a:solidFill>
                  <a:schemeClr val="bg1"/>
                </a:solidFill>
              </a:rPr>
              <a:t>Surely Allah </a:t>
            </a:r>
            <a:r>
              <a:rPr lang="en-US" dirty="0">
                <a:solidFill>
                  <a:schemeClr val="bg1"/>
                </a:solidFill>
              </a:rPr>
              <a:t>is All-Knowing, All-Aware.</a:t>
            </a:r>
          </a:p>
        </p:txBody>
      </p:sp>
      <p:pic>
        <p:nvPicPr>
          <p:cNvPr id="3" name="Picture 2" descr="49_13.png"/>
          <p:cNvPicPr>
            <a:picLocks noChangeAspect="1"/>
          </p:cNvPicPr>
          <p:nvPr/>
        </p:nvPicPr>
        <p:blipFill>
          <a:blip r:embed="rId2" cstate="print"/>
          <a:stretch>
            <a:fillRect/>
          </a:stretch>
        </p:blipFill>
        <p:spPr>
          <a:xfrm>
            <a:off x="762000" y="2133600"/>
            <a:ext cx="7237904" cy="14368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fade">
                                      <p:cBhvr>
                                        <p:cTn id="12" dur="20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4294967295"/>
          </p:nvPr>
        </p:nvSpPr>
        <p:spPr>
          <a:xfrm>
            <a:off x="228600" y="4114800"/>
            <a:ext cx="8686800" cy="2133599"/>
          </a:xfrm>
        </p:spPr>
        <p:txBody>
          <a:bodyPr>
            <a:normAutofit/>
          </a:bodyPr>
          <a:lstStyle/>
          <a:p>
            <a:pPr>
              <a:buFontTx/>
              <a:buNone/>
            </a:pPr>
            <a:r>
              <a:rPr lang="en-US" sz="2200" dirty="0">
                <a:solidFill>
                  <a:schemeClr val="bg1"/>
                </a:solidFill>
              </a:rPr>
              <a:t>14. The Bedouins say, “We have come to believe.” Say, “You have not com to believe; instead, you (should) say We have surrendered’ and the belie has not entered your hearts so far. If you obey Allah and His Messenger, He will not curtail (the reward of) an of your deeds in the least. Surely </a:t>
            </a:r>
            <a:r>
              <a:rPr lang="en-US" sz="2200" dirty="0" smtClean="0">
                <a:solidFill>
                  <a:schemeClr val="bg1"/>
                </a:solidFill>
              </a:rPr>
              <a:t>Allah </a:t>
            </a:r>
            <a:r>
              <a:rPr lang="en-US" sz="2200" dirty="0">
                <a:solidFill>
                  <a:schemeClr val="bg1"/>
                </a:solidFill>
              </a:rPr>
              <a:t>is Most-Forgiving, Very-Merciful.”</a:t>
            </a:r>
          </a:p>
        </p:txBody>
      </p:sp>
      <p:pic>
        <p:nvPicPr>
          <p:cNvPr id="3" name="Picture 2" descr="49_14.png"/>
          <p:cNvPicPr>
            <a:picLocks noChangeAspect="1"/>
          </p:cNvPicPr>
          <p:nvPr/>
        </p:nvPicPr>
        <p:blipFill>
          <a:blip r:embed="rId2" cstate="print"/>
          <a:stretch>
            <a:fillRect/>
          </a:stretch>
        </p:blipFill>
        <p:spPr>
          <a:xfrm>
            <a:off x="1143000" y="1752600"/>
            <a:ext cx="6587734" cy="1981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fade">
                                      <p:cBhvr>
                                        <p:cTn id="12" dur="2000"/>
                                        <p:tgtEl>
                                          <p:spTgt spid="19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4294967295"/>
          </p:nvPr>
        </p:nvSpPr>
        <p:spPr>
          <a:xfrm>
            <a:off x="228600" y="4191000"/>
            <a:ext cx="8686800" cy="2286000"/>
          </a:xfrm>
        </p:spPr>
        <p:txBody>
          <a:bodyPr/>
          <a:lstStyle/>
          <a:p>
            <a:pPr>
              <a:buFont typeface="Wingdings 2" pitchFamily="51" charset="2"/>
              <a:buNone/>
            </a:pPr>
            <a:r>
              <a:rPr lang="en-US" dirty="0">
                <a:solidFill>
                  <a:schemeClr val="bg1"/>
                </a:solidFill>
              </a:rPr>
              <a:t>15. Believers, in fact, are those </a:t>
            </a:r>
            <a:r>
              <a:rPr lang="en-US" dirty="0" smtClean="0">
                <a:solidFill>
                  <a:schemeClr val="bg1"/>
                </a:solidFill>
              </a:rPr>
              <a:t>who believe </a:t>
            </a:r>
            <a:r>
              <a:rPr lang="en-US" dirty="0">
                <a:solidFill>
                  <a:schemeClr val="bg1"/>
                </a:solidFill>
              </a:rPr>
              <a:t>in Allah and His Messenger</a:t>
            </a:r>
            <a:r>
              <a:rPr lang="en-US" dirty="0" smtClean="0">
                <a:solidFill>
                  <a:schemeClr val="bg1"/>
                </a:solidFill>
              </a:rPr>
              <a:t>, then </a:t>
            </a:r>
            <a:r>
              <a:rPr lang="en-US" dirty="0">
                <a:solidFill>
                  <a:schemeClr val="bg1"/>
                </a:solidFill>
              </a:rPr>
              <a:t>have no doubt, </a:t>
            </a:r>
            <a:r>
              <a:rPr lang="en-US" dirty="0" smtClean="0">
                <a:solidFill>
                  <a:schemeClr val="bg1"/>
                </a:solidFill>
              </a:rPr>
              <a:t>and struggle</a:t>
            </a:r>
            <a:r>
              <a:rPr lang="en-US" dirty="0">
                <a:solidFill>
                  <a:schemeClr val="bg1"/>
                </a:solidFill>
              </a:rPr>
              <a:t>, </a:t>
            </a:r>
            <a:r>
              <a:rPr lang="en-US" dirty="0" smtClean="0">
                <a:solidFill>
                  <a:schemeClr val="bg1"/>
                </a:solidFill>
              </a:rPr>
              <a:t>with their </a:t>
            </a:r>
            <a:r>
              <a:rPr lang="en-US" dirty="0">
                <a:solidFill>
                  <a:schemeClr val="bg1"/>
                </a:solidFill>
              </a:rPr>
              <a:t>riches and their lives, in the </a:t>
            </a:r>
            <a:r>
              <a:rPr lang="en-US" dirty="0" smtClean="0">
                <a:solidFill>
                  <a:schemeClr val="bg1"/>
                </a:solidFill>
              </a:rPr>
              <a:t>way of </a:t>
            </a:r>
            <a:r>
              <a:rPr lang="en-US" dirty="0">
                <a:solidFill>
                  <a:schemeClr val="bg1"/>
                </a:solidFill>
              </a:rPr>
              <a:t>Allah. Those are the truthful.</a:t>
            </a:r>
          </a:p>
        </p:txBody>
      </p:sp>
      <p:pic>
        <p:nvPicPr>
          <p:cNvPr id="3" name="Picture 2" descr="49_15.png"/>
          <p:cNvPicPr>
            <a:picLocks noChangeAspect="1"/>
          </p:cNvPicPr>
          <p:nvPr/>
        </p:nvPicPr>
        <p:blipFill>
          <a:blip r:embed="rId2" cstate="print"/>
          <a:stretch>
            <a:fillRect/>
          </a:stretch>
        </p:blipFill>
        <p:spPr>
          <a:xfrm>
            <a:off x="457200" y="1905000"/>
            <a:ext cx="7467600" cy="2024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Effect transition="in" filter="fade">
                                      <p:cBhvr>
                                        <p:cTn id="12" dur="2000"/>
                                        <p:tgtEl>
                                          <p:spTgt spid="204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4294967295"/>
          </p:nvPr>
        </p:nvSpPr>
        <p:spPr>
          <a:xfrm>
            <a:off x="304800" y="4114800"/>
            <a:ext cx="8610600" cy="1493837"/>
          </a:xfrm>
        </p:spPr>
        <p:txBody>
          <a:bodyPr/>
          <a:lstStyle/>
          <a:p>
            <a:pPr>
              <a:buFont typeface="Wingdings 2" pitchFamily="51" charset="2"/>
              <a:buNone/>
            </a:pPr>
            <a:r>
              <a:rPr lang="en-US" dirty="0">
                <a:solidFill>
                  <a:schemeClr val="bg1"/>
                </a:solidFill>
              </a:rPr>
              <a:t>16. Say, “Would you apprise Allah of your religion</a:t>
            </a:r>
            <a:r>
              <a:rPr lang="en-US" dirty="0" smtClean="0">
                <a:solidFill>
                  <a:schemeClr val="bg1"/>
                </a:solidFill>
              </a:rPr>
              <a:t>, while </a:t>
            </a:r>
            <a:r>
              <a:rPr lang="en-US" dirty="0">
                <a:solidFill>
                  <a:schemeClr val="bg1"/>
                </a:solidFill>
              </a:rPr>
              <a:t>Allah knows all that is in the heavens and all that is in the earth, and Allah is All-Knowing about every thing?”</a:t>
            </a:r>
          </a:p>
        </p:txBody>
      </p:sp>
      <p:pic>
        <p:nvPicPr>
          <p:cNvPr id="3" name="Picture 2" descr="49_16.png"/>
          <p:cNvPicPr>
            <a:picLocks noChangeAspect="1"/>
          </p:cNvPicPr>
          <p:nvPr/>
        </p:nvPicPr>
        <p:blipFill>
          <a:blip r:embed="rId2" cstate="print"/>
          <a:stretch>
            <a:fillRect/>
          </a:stretch>
        </p:blipFill>
        <p:spPr>
          <a:xfrm>
            <a:off x="914400" y="2286000"/>
            <a:ext cx="7315200" cy="1257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fade">
                                      <p:cBhvr>
                                        <p:cTn id="12" dur="2000"/>
                                        <p:tgtEl>
                                          <p:spTgt spid="21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4294967295"/>
          </p:nvPr>
        </p:nvSpPr>
        <p:spPr>
          <a:xfrm>
            <a:off x="228600" y="4267200"/>
            <a:ext cx="8686800" cy="2103437"/>
          </a:xfrm>
        </p:spPr>
        <p:txBody>
          <a:bodyPr/>
          <a:lstStyle/>
          <a:p>
            <a:pPr>
              <a:buFont typeface="Wingdings 2" pitchFamily="51" charset="2"/>
              <a:buNone/>
            </a:pPr>
            <a:r>
              <a:rPr lang="en-US" dirty="0">
                <a:solidFill>
                  <a:schemeClr val="bg1"/>
                </a:solidFill>
              </a:rPr>
              <a:t>17. They oblige you that they </a:t>
            </a:r>
            <a:r>
              <a:rPr lang="en-US" dirty="0" smtClean="0">
                <a:solidFill>
                  <a:schemeClr val="bg1"/>
                </a:solidFill>
              </a:rPr>
              <a:t>have accepted </a:t>
            </a:r>
            <a:r>
              <a:rPr lang="en-US" dirty="0">
                <a:solidFill>
                  <a:schemeClr val="bg1"/>
                </a:solidFill>
              </a:rPr>
              <a:t>Islam, (as if it was a </a:t>
            </a:r>
            <a:r>
              <a:rPr lang="en-US" dirty="0" err="1" smtClean="0">
                <a:solidFill>
                  <a:schemeClr val="bg1"/>
                </a:solidFill>
              </a:rPr>
              <a:t>favour</a:t>
            </a:r>
            <a:r>
              <a:rPr lang="en-US" dirty="0">
                <a:solidFill>
                  <a:schemeClr val="bg1"/>
                </a:solidFill>
              </a:rPr>
              <a:t> </a:t>
            </a:r>
            <a:r>
              <a:rPr lang="en-US" dirty="0" smtClean="0">
                <a:solidFill>
                  <a:schemeClr val="bg1"/>
                </a:solidFill>
              </a:rPr>
              <a:t>shown </a:t>
            </a:r>
            <a:r>
              <a:rPr lang="en-US" dirty="0">
                <a:solidFill>
                  <a:schemeClr val="bg1"/>
                </a:solidFill>
              </a:rPr>
              <a:t>to you). Say, “Do not oblige </a:t>
            </a:r>
            <a:r>
              <a:rPr lang="en-US" dirty="0" smtClean="0">
                <a:solidFill>
                  <a:schemeClr val="bg1"/>
                </a:solidFill>
              </a:rPr>
              <a:t>me for </a:t>
            </a:r>
            <a:r>
              <a:rPr lang="en-US" dirty="0">
                <a:solidFill>
                  <a:schemeClr val="bg1"/>
                </a:solidFill>
              </a:rPr>
              <a:t>your accepting Islam. Rather</a:t>
            </a:r>
            <a:r>
              <a:rPr lang="en-US" dirty="0" smtClean="0">
                <a:solidFill>
                  <a:schemeClr val="bg1"/>
                </a:solidFill>
              </a:rPr>
              <a:t>, Allah </a:t>
            </a:r>
            <a:r>
              <a:rPr lang="en-US" dirty="0">
                <a:solidFill>
                  <a:schemeClr val="bg1"/>
                </a:solidFill>
              </a:rPr>
              <a:t>makes you obliged for </a:t>
            </a:r>
            <a:r>
              <a:rPr lang="en-US" dirty="0" smtClean="0">
                <a:solidFill>
                  <a:schemeClr val="bg1"/>
                </a:solidFill>
              </a:rPr>
              <a:t>His having </a:t>
            </a:r>
            <a:r>
              <a:rPr lang="en-US" dirty="0">
                <a:solidFill>
                  <a:schemeClr val="bg1"/>
                </a:solidFill>
              </a:rPr>
              <a:t>guided you to the Faith, if </a:t>
            </a:r>
            <a:r>
              <a:rPr lang="en-US" dirty="0" smtClean="0">
                <a:solidFill>
                  <a:schemeClr val="bg1"/>
                </a:solidFill>
              </a:rPr>
              <a:t>you are </a:t>
            </a:r>
            <a:r>
              <a:rPr lang="en-US" dirty="0">
                <a:solidFill>
                  <a:schemeClr val="bg1"/>
                </a:solidFill>
              </a:rPr>
              <a:t>truthful.</a:t>
            </a:r>
          </a:p>
        </p:txBody>
      </p:sp>
      <p:pic>
        <p:nvPicPr>
          <p:cNvPr id="3" name="Picture 2" descr="49_17.png"/>
          <p:cNvPicPr>
            <a:picLocks noChangeAspect="1"/>
          </p:cNvPicPr>
          <p:nvPr/>
        </p:nvPicPr>
        <p:blipFill>
          <a:blip r:embed="rId2" cstate="print"/>
          <a:stretch>
            <a:fillRect/>
          </a:stretch>
        </p:blipFill>
        <p:spPr>
          <a:xfrm>
            <a:off x="990600" y="2133600"/>
            <a:ext cx="7162800" cy="1368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fade">
                                      <p:cBhvr>
                                        <p:cTn id="12" dur="2000"/>
                                        <p:tgtEl>
                                          <p:spTgt spid="225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4294967295"/>
          </p:nvPr>
        </p:nvSpPr>
        <p:spPr>
          <a:xfrm>
            <a:off x="457200" y="4267200"/>
            <a:ext cx="8305800" cy="1341437"/>
          </a:xfrm>
        </p:spPr>
        <p:txBody>
          <a:bodyPr/>
          <a:lstStyle/>
          <a:p>
            <a:pPr>
              <a:buFont typeface="Wingdings 2" pitchFamily="51" charset="2"/>
              <a:buNone/>
            </a:pPr>
            <a:r>
              <a:rPr lang="en-US" dirty="0">
                <a:solidFill>
                  <a:schemeClr val="bg1"/>
                </a:solidFill>
              </a:rPr>
              <a:t>18. Surely Allah knows the Unseen </a:t>
            </a:r>
            <a:r>
              <a:rPr lang="en-US" dirty="0" smtClean="0">
                <a:solidFill>
                  <a:schemeClr val="bg1"/>
                </a:solidFill>
              </a:rPr>
              <a:t>of the </a:t>
            </a:r>
            <a:r>
              <a:rPr lang="en-US" dirty="0">
                <a:solidFill>
                  <a:schemeClr val="bg1"/>
                </a:solidFill>
              </a:rPr>
              <a:t>heavens and the earth, and </a:t>
            </a:r>
            <a:r>
              <a:rPr lang="en-US" dirty="0" smtClean="0">
                <a:solidFill>
                  <a:schemeClr val="bg1"/>
                </a:solidFill>
              </a:rPr>
              <a:t>Allah keeps </a:t>
            </a:r>
            <a:r>
              <a:rPr lang="en-US" dirty="0">
                <a:solidFill>
                  <a:schemeClr val="bg1"/>
                </a:solidFill>
              </a:rPr>
              <a:t>in sight whatever you do.</a:t>
            </a:r>
          </a:p>
        </p:txBody>
      </p:sp>
      <p:pic>
        <p:nvPicPr>
          <p:cNvPr id="3" name="Picture 2" descr="49_18.png"/>
          <p:cNvPicPr>
            <a:picLocks noChangeAspect="1"/>
          </p:cNvPicPr>
          <p:nvPr/>
        </p:nvPicPr>
        <p:blipFill>
          <a:blip r:embed="rId2" cstate="print"/>
          <a:stretch>
            <a:fillRect/>
          </a:stretch>
        </p:blipFill>
        <p:spPr>
          <a:xfrm>
            <a:off x="533400" y="2438400"/>
            <a:ext cx="7924800" cy="59876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4294967295"/>
          </p:nvPr>
        </p:nvSpPr>
        <p:spPr>
          <a:xfrm>
            <a:off x="533400" y="3810000"/>
            <a:ext cx="8229600" cy="1493838"/>
          </a:xfrm>
        </p:spPr>
        <p:txBody>
          <a:bodyPr>
            <a:normAutofit/>
          </a:bodyPr>
          <a:lstStyle/>
          <a:p>
            <a:pPr marL="514350" indent="-514350">
              <a:buFontTx/>
              <a:buAutoNum type="arabicPeriod"/>
            </a:pPr>
            <a:r>
              <a:rPr lang="en-US" dirty="0" smtClean="0">
                <a:solidFill>
                  <a:schemeClr val="bg1"/>
                </a:solidFill>
              </a:rPr>
              <a:t>O </a:t>
            </a:r>
            <a:r>
              <a:rPr lang="en-US" dirty="0">
                <a:solidFill>
                  <a:schemeClr val="bg1"/>
                </a:solidFill>
              </a:rPr>
              <a:t>you who believe, do not </a:t>
            </a:r>
            <a:r>
              <a:rPr lang="en-US" dirty="0" smtClean="0">
                <a:solidFill>
                  <a:schemeClr val="bg1"/>
                </a:solidFill>
              </a:rPr>
              <a:t>proceed ahead </a:t>
            </a:r>
            <a:r>
              <a:rPr lang="en-US" dirty="0">
                <a:solidFill>
                  <a:schemeClr val="bg1"/>
                </a:solidFill>
              </a:rPr>
              <a:t>of Allah and His Messenger</a:t>
            </a:r>
            <a:r>
              <a:rPr lang="en-US" dirty="0" smtClean="0">
                <a:solidFill>
                  <a:schemeClr val="bg1"/>
                </a:solidFill>
              </a:rPr>
              <a:t>, and </a:t>
            </a:r>
            <a:r>
              <a:rPr lang="en-US" dirty="0">
                <a:solidFill>
                  <a:schemeClr val="bg1"/>
                </a:solidFill>
              </a:rPr>
              <a:t>fear Allah. Surely Allah is All</a:t>
            </a:r>
            <a:r>
              <a:rPr lang="en-US" dirty="0" smtClean="0">
                <a:solidFill>
                  <a:schemeClr val="bg1"/>
                </a:solidFill>
              </a:rPr>
              <a:t>-Hearing</a:t>
            </a:r>
            <a:r>
              <a:rPr lang="en-US" dirty="0">
                <a:solidFill>
                  <a:schemeClr val="bg1"/>
                </a:solidFill>
              </a:rPr>
              <a:t>, All-Knowing.</a:t>
            </a:r>
          </a:p>
        </p:txBody>
      </p:sp>
      <p:pic>
        <p:nvPicPr>
          <p:cNvPr id="4" name="Picture 3" descr="49_1.png"/>
          <p:cNvPicPr>
            <a:picLocks noChangeAspect="1"/>
          </p:cNvPicPr>
          <p:nvPr/>
        </p:nvPicPr>
        <p:blipFill>
          <a:blip r:embed="rId2" cstate="print"/>
          <a:stretch>
            <a:fillRect/>
          </a:stretch>
        </p:blipFill>
        <p:spPr>
          <a:xfrm>
            <a:off x="533400" y="1799562"/>
            <a:ext cx="8077200" cy="15316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20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4294967295"/>
          </p:nvPr>
        </p:nvSpPr>
        <p:spPr>
          <a:xfrm>
            <a:off x="533400" y="3810000"/>
            <a:ext cx="8229600" cy="2408238"/>
          </a:xfrm>
        </p:spPr>
        <p:txBody>
          <a:bodyPr>
            <a:normAutofit/>
          </a:bodyPr>
          <a:lstStyle/>
          <a:p>
            <a:pPr>
              <a:buFontTx/>
              <a:buNone/>
            </a:pPr>
            <a:r>
              <a:rPr lang="en-US" dirty="0">
                <a:solidFill>
                  <a:schemeClr val="bg1"/>
                </a:solidFill>
              </a:rPr>
              <a:t>2. O you who believe, do not </a:t>
            </a:r>
            <a:r>
              <a:rPr lang="en-US" dirty="0" smtClean="0">
                <a:solidFill>
                  <a:schemeClr val="bg1"/>
                </a:solidFill>
              </a:rPr>
              <a:t>raise your </a:t>
            </a:r>
            <a:r>
              <a:rPr lang="en-US" dirty="0">
                <a:solidFill>
                  <a:schemeClr val="bg1"/>
                </a:solidFill>
              </a:rPr>
              <a:t>voices above the voice of </a:t>
            </a:r>
            <a:r>
              <a:rPr lang="en-US" dirty="0" smtClean="0">
                <a:solidFill>
                  <a:schemeClr val="bg1"/>
                </a:solidFill>
              </a:rPr>
              <a:t>the Prophet</a:t>
            </a:r>
            <a:r>
              <a:rPr lang="en-US" dirty="0">
                <a:solidFill>
                  <a:schemeClr val="bg1"/>
                </a:solidFill>
              </a:rPr>
              <a:t>, and be not loud </a:t>
            </a:r>
            <a:r>
              <a:rPr lang="en-US" dirty="0" smtClean="0">
                <a:solidFill>
                  <a:schemeClr val="bg1"/>
                </a:solidFill>
              </a:rPr>
              <a:t>when speaking </a:t>
            </a:r>
            <a:r>
              <a:rPr lang="en-US" dirty="0">
                <a:solidFill>
                  <a:schemeClr val="bg1"/>
                </a:solidFill>
              </a:rPr>
              <a:t>to him, as you are loud </a:t>
            </a:r>
            <a:r>
              <a:rPr lang="en-US" dirty="0" smtClean="0">
                <a:solidFill>
                  <a:schemeClr val="bg1"/>
                </a:solidFill>
              </a:rPr>
              <a:t>when speaking to one </a:t>
            </a:r>
            <a:r>
              <a:rPr lang="en-US" dirty="0">
                <a:solidFill>
                  <a:schemeClr val="bg1"/>
                </a:solidFill>
              </a:rPr>
              <a:t>another, lest </a:t>
            </a:r>
            <a:r>
              <a:rPr lang="en-US" dirty="0" smtClean="0">
                <a:solidFill>
                  <a:schemeClr val="bg1"/>
                </a:solidFill>
              </a:rPr>
              <a:t>your good </a:t>
            </a:r>
            <a:r>
              <a:rPr lang="en-US" dirty="0">
                <a:solidFill>
                  <a:schemeClr val="bg1"/>
                </a:solidFill>
              </a:rPr>
              <a:t>deeds should become void </a:t>
            </a:r>
            <a:r>
              <a:rPr lang="en-US" dirty="0" smtClean="0">
                <a:solidFill>
                  <a:schemeClr val="bg1"/>
                </a:solidFill>
              </a:rPr>
              <a:t>while you </a:t>
            </a:r>
            <a:r>
              <a:rPr lang="en-US" dirty="0">
                <a:solidFill>
                  <a:schemeClr val="bg1"/>
                </a:solidFill>
              </a:rPr>
              <a:t>are not aware.</a:t>
            </a:r>
          </a:p>
        </p:txBody>
      </p:sp>
      <p:pic>
        <p:nvPicPr>
          <p:cNvPr id="4" name="Picture 3" descr="49_2.png"/>
          <p:cNvPicPr>
            <a:picLocks noChangeAspect="1"/>
          </p:cNvPicPr>
          <p:nvPr/>
        </p:nvPicPr>
        <p:blipFill>
          <a:blip r:embed="rId2" cstate="print"/>
          <a:stretch>
            <a:fillRect/>
          </a:stretch>
        </p:blipFill>
        <p:spPr>
          <a:xfrm>
            <a:off x="914400" y="1600200"/>
            <a:ext cx="7315200" cy="19398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20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533400" y="3962400"/>
            <a:ext cx="8229600" cy="1905000"/>
          </a:xfrm>
        </p:spPr>
        <p:txBody>
          <a:bodyPr>
            <a:normAutofit/>
          </a:bodyPr>
          <a:lstStyle/>
          <a:p>
            <a:pPr>
              <a:buFontTx/>
              <a:buNone/>
            </a:pPr>
            <a:r>
              <a:rPr lang="en-US" dirty="0">
                <a:solidFill>
                  <a:schemeClr val="bg1"/>
                </a:solidFill>
              </a:rPr>
              <a:t>3. Surely, those who lower their </a:t>
            </a:r>
            <a:r>
              <a:rPr lang="en-US" dirty="0" smtClean="0">
                <a:solidFill>
                  <a:schemeClr val="bg1"/>
                </a:solidFill>
              </a:rPr>
              <a:t>voices before </a:t>
            </a:r>
            <a:r>
              <a:rPr lang="en-US" dirty="0">
                <a:solidFill>
                  <a:schemeClr val="bg1"/>
                </a:solidFill>
              </a:rPr>
              <a:t>Allah’s Messenger are the </a:t>
            </a:r>
            <a:r>
              <a:rPr lang="en-US" dirty="0" smtClean="0">
                <a:solidFill>
                  <a:schemeClr val="bg1"/>
                </a:solidFill>
              </a:rPr>
              <a:t>ones whose </a:t>
            </a:r>
            <a:r>
              <a:rPr lang="en-US" dirty="0">
                <a:solidFill>
                  <a:schemeClr val="bg1"/>
                </a:solidFill>
              </a:rPr>
              <a:t>hearts Allah has tested </a:t>
            </a:r>
            <a:r>
              <a:rPr lang="en-US" dirty="0" smtClean="0">
                <a:solidFill>
                  <a:schemeClr val="bg1"/>
                </a:solidFill>
              </a:rPr>
              <a:t>for piety</a:t>
            </a:r>
            <a:r>
              <a:rPr lang="en-US" dirty="0">
                <a:solidFill>
                  <a:schemeClr val="bg1"/>
                </a:solidFill>
              </a:rPr>
              <a:t>; for them there is forgiveness</a:t>
            </a:r>
            <a:r>
              <a:rPr lang="en-US" dirty="0" smtClean="0">
                <a:solidFill>
                  <a:schemeClr val="bg1"/>
                </a:solidFill>
              </a:rPr>
              <a:t>, and </a:t>
            </a:r>
            <a:r>
              <a:rPr lang="en-US" dirty="0">
                <a:solidFill>
                  <a:schemeClr val="bg1"/>
                </a:solidFill>
              </a:rPr>
              <a:t>a great reward.</a:t>
            </a:r>
          </a:p>
        </p:txBody>
      </p:sp>
      <p:pic>
        <p:nvPicPr>
          <p:cNvPr id="4" name="Picture 3" descr="49_3.png"/>
          <p:cNvPicPr>
            <a:picLocks noChangeAspect="1"/>
          </p:cNvPicPr>
          <p:nvPr/>
        </p:nvPicPr>
        <p:blipFill>
          <a:blip r:embed="rId2" cstate="print"/>
          <a:stretch>
            <a:fillRect/>
          </a:stretch>
        </p:blipFill>
        <p:spPr>
          <a:xfrm>
            <a:off x="494835" y="1714500"/>
            <a:ext cx="8154330" cy="1485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fade">
                                      <p:cBhvr>
                                        <p:cTn id="12" dur="20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a:xfrm>
            <a:off x="533400" y="4191000"/>
            <a:ext cx="8229600" cy="1036638"/>
          </a:xfrm>
        </p:spPr>
        <p:txBody>
          <a:bodyPr>
            <a:normAutofit/>
          </a:bodyPr>
          <a:lstStyle/>
          <a:p>
            <a:pPr>
              <a:buFontTx/>
              <a:buNone/>
            </a:pPr>
            <a:r>
              <a:rPr lang="en-US" dirty="0">
                <a:solidFill>
                  <a:schemeClr val="bg1"/>
                </a:solidFill>
              </a:rPr>
              <a:t>4. As for those who call you </a:t>
            </a:r>
            <a:r>
              <a:rPr lang="en-US" dirty="0" smtClean="0">
                <a:solidFill>
                  <a:schemeClr val="bg1"/>
                </a:solidFill>
              </a:rPr>
              <a:t>from behind </a:t>
            </a:r>
            <a:r>
              <a:rPr lang="en-US" dirty="0">
                <a:solidFill>
                  <a:schemeClr val="bg1"/>
                </a:solidFill>
              </a:rPr>
              <a:t>the </a:t>
            </a:r>
            <a:r>
              <a:rPr lang="en-US" dirty="0" smtClean="0">
                <a:solidFill>
                  <a:schemeClr val="bg1"/>
                </a:solidFill>
              </a:rPr>
              <a:t>chambers, most </a:t>
            </a:r>
            <a:r>
              <a:rPr lang="en-US" dirty="0">
                <a:solidFill>
                  <a:schemeClr val="bg1"/>
                </a:solidFill>
              </a:rPr>
              <a:t>of </a:t>
            </a:r>
            <a:r>
              <a:rPr lang="en-US" dirty="0" smtClean="0">
                <a:solidFill>
                  <a:schemeClr val="bg1"/>
                </a:solidFill>
              </a:rPr>
              <a:t>them have </a:t>
            </a:r>
            <a:r>
              <a:rPr lang="en-US" dirty="0">
                <a:solidFill>
                  <a:schemeClr val="bg1"/>
                </a:solidFill>
              </a:rPr>
              <a:t>no sense.</a:t>
            </a:r>
          </a:p>
        </p:txBody>
      </p:sp>
      <p:pic>
        <p:nvPicPr>
          <p:cNvPr id="4" name="Picture 3" descr="49_4.png"/>
          <p:cNvPicPr>
            <a:picLocks noChangeAspect="1"/>
          </p:cNvPicPr>
          <p:nvPr/>
        </p:nvPicPr>
        <p:blipFill>
          <a:blip r:embed="rId2" cstate="print"/>
          <a:stretch>
            <a:fillRect/>
          </a:stretch>
        </p:blipFill>
        <p:spPr>
          <a:xfrm>
            <a:off x="685800" y="2007390"/>
            <a:ext cx="7277100" cy="12505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fade">
                                      <p:cBhvr>
                                        <p:cTn id="12" dur="20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4294967295"/>
          </p:nvPr>
        </p:nvSpPr>
        <p:spPr>
          <a:xfrm>
            <a:off x="457200" y="4267200"/>
            <a:ext cx="8305800" cy="1341438"/>
          </a:xfrm>
        </p:spPr>
        <p:txBody>
          <a:bodyPr>
            <a:normAutofit/>
          </a:bodyPr>
          <a:lstStyle/>
          <a:p>
            <a:pPr>
              <a:buFontTx/>
              <a:buNone/>
            </a:pPr>
            <a:r>
              <a:rPr lang="en-US" dirty="0">
                <a:solidFill>
                  <a:schemeClr val="bg1"/>
                </a:solidFill>
              </a:rPr>
              <a:t>5. Had they remained patient until you come out </a:t>
            </a:r>
            <a:r>
              <a:rPr lang="en-US" dirty="0" smtClean="0">
                <a:solidFill>
                  <a:schemeClr val="bg1"/>
                </a:solidFill>
              </a:rPr>
              <a:t>to them</a:t>
            </a:r>
            <a:r>
              <a:rPr lang="en-US" dirty="0">
                <a:solidFill>
                  <a:schemeClr val="bg1"/>
                </a:solidFill>
              </a:rPr>
              <a:t>, it would have been much better for them. </a:t>
            </a:r>
            <a:r>
              <a:rPr lang="en-US" dirty="0" smtClean="0">
                <a:solidFill>
                  <a:schemeClr val="bg1"/>
                </a:solidFill>
              </a:rPr>
              <a:t>And Allah </a:t>
            </a:r>
            <a:r>
              <a:rPr lang="en-US" dirty="0">
                <a:solidFill>
                  <a:schemeClr val="bg1"/>
                </a:solidFill>
              </a:rPr>
              <a:t>is Most-Forgiving, Very-Merciful.</a:t>
            </a:r>
          </a:p>
        </p:txBody>
      </p:sp>
      <p:pic>
        <p:nvPicPr>
          <p:cNvPr id="4" name="Picture 3" descr="49_5.png"/>
          <p:cNvPicPr>
            <a:picLocks noChangeAspect="1"/>
          </p:cNvPicPr>
          <p:nvPr/>
        </p:nvPicPr>
        <p:blipFill>
          <a:blip r:embed="rId2" cstate="print"/>
          <a:stretch>
            <a:fillRect/>
          </a:stretch>
        </p:blipFill>
        <p:spPr>
          <a:xfrm>
            <a:off x="228600" y="2047804"/>
            <a:ext cx="7810500" cy="1365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fade">
                                      <p:cBhvr>
                                        <p:cTn id="12" dur="2000"/>
                                        <p:tgtEl>
                                          <p:spTgt spid="102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4294967295"/>
          </p:nvPr>
        </p:nvSpPr>
        <p:spPr>
          <a:xfrm>
            <a:off x="533400" y="4038600"/>
            <a:ext cx="8153400" cy="1798638"/>
          </a:xfrm>
        </p:spPr>
        <p:txBody>
          <a:bodyPr/>
          <a:lstStyle/>
          <a:p>
            <a:pPr>
              <a:buFont typeface="Wingdings 2" pitchFamily="51" charset="2"/>
              <a:buNone/>
            </a:pPr>
            <a:r>
              <a:rPr lang="en-US" dirty="0">
                <a:solidFill>
                  <a:schemeClr val="bg1"/>
                </a:solidFill>
              </a:rPr>
              <a:t>6. O you who believe, if a sinful person brings you </a:t>
            </a:r>
            <a:r>
              <a:rPr lang="en-US" dirty="0" smtClean="0">
                <a:solidFill>
                  <a:schemeClr val="bg1"/>
                </a:solidFill>
              </a:rPr>
              <a:t>a report</a:t>
            </a:r>
            <a:r>
              <a:rPr lang="en-US" dirty="0">
                <a:solidFill>
                  <a:schemeClr val="bg1"/>
                </a:solidFill>
              </a:rPr>
              <a:t>, verify </a:t>
            </a:r>
            <a:r>
              <a:rPr lang="en-US" dirty="0" smtClean="0">
                <a:solidFill>
                  <a:schemeClr val="bg1"/>
                </a:solidFill>
              </a:rPr>
              <a:t>its correctness</a:t>
            </a:r>
            <a:r>
              <a:rPr lang="en-US" dirty="0">
                <a:solidFill>
                  <a:schemeClr val="bg1"/>
                </a:solidFill>
              </a:rPr>
              <a:t>, lest you should harm a</a:t>
            </a:r>
          </a:p>
          <a:p>
            <a:pPr>
              <a:buFont typeface="Wingdings 2" pitchFamily="51" charset="2"/>
              <a:buNone/>
            </a:pPr>
            <a:r>
              <a:rPr lang="en-US" dirty="0">
                <a:solidFill>
                  <a:schemeClr val="bg1"/>
                </a:solidFill>
              </a:rPr>
              <a:t>	people out of ignorance, and </a:t>
            </a:r>
            <a:r>
              <a:rPr lang="en-US" dirty="0" smtClean="0">
                <a:solidFill>
                  <a:schemeClr val="bg1"/>
                </a:solidFill>
              </a:rPr>
              <a:t>then become </a:t>
            </a:r>
            <a:r>
              <a:rPr lang="en-US" dirty="0">
                <a:solidFill>
                  <a:schemeClr val="bg1"/>
                </a:solidFill>
              </a:rPr>
              <a:t>remorseful on what you did.</a:t>
            </a:r>
          </a:p>
        </p:txBody>
      </p:sp>
      <p:pic>
        <p:nvPicPr>
          <p:cNvPr id="4" name="Picture 3" descr="49_6.png"/>
          <p:cNvPicPr>
            <a:picLocks noChangeAspect="1"/>
          </p:cNvPicPr>
          <p:nvPr/>
        </p:nvPicPr>
        <p:blipFill>
          <a:blip r:embed="rId2" cstate="print"/>
          <a:stretch>
            <a:fillRect/>
          </a:stretch>
        </p:blipFill>
        <p:spPr>
          <a:xfrm>
            <a:off x="990600" y="2209800"/>
            <a:ext cx="7162800" cy="12415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2000"/>
                                        <p:tgtEl>
                                          <p:spTgt spid="11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fade">
                                      <p:cBhvr>
                                        <p:cTn id="17" dur="2000"/>
                                        <p:tgtEl>
                                          <p:spTgt spid="11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4294967295"/>
          </p:nvPr>
        </p:nvSpPr>
        <p:spPr>
          <a:xfrm>
            <a:off x="381000" y="3733800"/>
            <a:ext cx="8610600" cy="2713038"/>
          </a:xfrm>
        </p:spPr>
        <p:txBody>
          <a:bodyPr/>
          <a:lstStyle/>
          <a:p>
            <a:pPr>
              <a:buFont typeface="Wingdings 2" pitchFamily="51" charset="2"/>
              <a:buNone/>
            </a:pPr>
            <a:r>
              <a:rPr lang="en-US" dirty="0">
                <a:solidFill>
                  <a:schemeClr val="bg1"/>
                </a:solidFill>
              </a:rPr>
              <a:t>7. And know that among you there is the Messenger of Allah. If he obeys you in many a matter, you </a:t>
            </a:r>
            <a:r>
              <a:rPr lang="en-US" dirty="0" smtClean="0">
                <a:solidFill>
                  <a:schemeClr val="bg1"/>
                </a:solidFill>
              </a:rPr>
              <a:t>will certainly </a:t>
            </a:r>
            <a:r>
              <a:rPr lang="en-US" dirty="0">
                <a:solidFill>
                  <a:schemeClr val="bg1"/>
                </a:solidFill>
              </a:rPr>
              <a:t>fall into hardship. But Allah has endeared </a:t>
            </a:r>
            <a:r>
              <a:rPr lang="en-US" dirty="0" smtClean="0">
                <a:solidFill>
                  <a:schemeClr val="bg1"/>
                </a:solidFill>
              </a:rPr>
              <a:t>to you </a:t>
            </a:r>
            <a:r>
              <a:rPr lang="en-US" dirty="0">
                <a:solidFill>
                  <a:schemeClr val="bg1"/>
                </a:solidFill>
              </a:rPr>
              <a:t>the Faith, and made it beautiful in your hearts</a:t>
            </a:r>
            <a:r>
              <a:rPr lang="en-US" dirty="0" smtClean="0">
                <a:solidFill>
                  <a:schemeClr val="bg1"/>
                </a:solidFill>
              </a:rPr>
              <a:t>, and </a:t>
            </a:r>
            <a:r>
              <a:rPr lang="en-US" dirty="0">
                <a:solidFill>
                  <a:schemeClr val="bg1"/>
                </a:solidFill>
              </a:rPr>
              <a:t>made detestable to you the disbelief and </a:t>
            </a:r>
            <a:r>
              <a:rPr lang="en-US" dirty="0" smtClean="0">
                <a:solidFill>
                  <a:schemeClr val="bg1"/>
                </a:solidFill>
              </a:rPr>
              <a:t>sins and </a:t>
            </a:r>
            <a:r>
              <a:rPr lang="en-US" dirty="0">
                <a:solidFill>
                  <a:schemeClr val="bg1"/>
                </a:solidFill>
              </a:rPr>
              <a:t>disobedience. Such people are rightly guided,</a:t>
            </a:r>
          </a:p>
        </p:txBody>
      </p:sp>
      <p:pic>
        <p:nvPicPr>
          <p:cNvPr id="4" name="Picture 3" descr="49_7.png"/>
          <p:cNvPicPr>
            <a:picLocks noChangeAspect="1"/>
          </p:cNvPicPr>
          <p:nvPr/>
        </p:nvPicPr>
        <p:blipFill>
          <a:blip r:embed="rId2" cstate="print"/>
          <a:stretch>
            <a:fillRect/>
          </a:stretch>
        </p:blipFill>
        <p:spPr>
          <a:xfrm>
            <a:off x="762000" y="1314704"/>
            <a:ext cx="7467600" cy="21904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4294967295"/>
          </p:nvPr>
        </p:nvSpPr>
        <p:spPr>
          <a:xfrm>
            <a:off x="457200" y="4038600"/>
            <a:ext cx="8229600" cy="1265238"/>
          </a:xfrm>
        </p:spPr>
        <p:txBody>
          <a:bodyPr/>
          <a:lstStyle/>
          <a:p>
            <a:pPr>
              <a:buFont typeface="Wingdings 2" pitchFamily="51" charset="2"/>
              <a:buNone/>
            </a:pPr>
            <a:r>
              <a:rPr lang="en-US" dirty="0">
                <a:solidFill>
                  <a:schemeClr val="bg1"/>
                </a:solidFill>
              </a:rPr>
              <a:t>8. as a grace from Allah, and as a blessing. And Allah is All-</a:t>
            </a:r>
            <a:r>
              <a:rPr lang="en-US" dirty="0" smtClean="0">
                <a:solidFill>
                  <a:schemeClr val="bg1"/>
                </a:solidFill>
              </a:rPr>
              <a:t>Kn0owing</a:t>
            </a:r>
            <a:r>
              <a:rPr lang="en-US" dirty="0">
                <a:solidFill>
                  <a:schemeClr val="bg1"/>
                </a:solidFill>
              </a:rPr>
              <a:t>,</a:t>
            </a:r>
            <a:r>
              <a:rPr lang="en-US" dirty="0" smtClean="0">
                <a:solidFill>
                  <a:schemeClr val="bg1"/>
                </a:solidFill>
              </a:rPr>
              <a:t> All</a:t>
            </a:r>
            <a:r>
              <a:rPr lang="en-US" dirty="0">
                <a:solidFill>
                  <a:schemeClr val="bg1"/>
                </a:solidFill>
              </a:rPr>
              <a:t>-Wise.</a:t>
            </a:r>
          </a:p>
        </p:txBody>
      </p:sp>
      <p:pic>
        <p:nvPicPr>
          <p:cNvPr id="4" name="Picture 3" descr="49_8.png"/>
          <p:cNvPicPr>
            <a:picLocks noChangeAspect="1"/>
          </p:cNvPicPr>
          <p:nvPr/>
        </p:nvPicPr>
        <p:blipFill>
          <a:blip r:embed="rId2" cstate="print"/>
          <a:stretch>
            <a:fillRect/>
          </a:stretch>
        </p:blipFill>
        <p:spPr>
          <a:xfrm>
            <a:off x="-1371600" y="2286000"/>
            <a:ext cx="8572500" cy="749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fade">
                                      <p:cBhvr>
                                        <p:cTn id="12" dur="2000"/>
                                        <p:tgtEl>
                                          <p:spTgt spid="133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Paper.thmx</Template>
  <TotalTime>366</TotalTime>
  <Words>825</Words>
  <Application>Microsoft Office PowerPoint</Application>
  <PresentationFormat>On-screen Show (4:3)</PresentationFormat>
  <Paragraphs>21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ＭＳ Ｐゴシック</vt:lpstr>
      <vt:lpstr>Arial</vt:lpstr>
      <vt:lpstr>Calibri</vt:lpstr>
      <vt:lpstr>Constantia</vt:lpstr>
      <vt:lpstr>Wingdings 2</vt:lpstr>
      <vt:lpstr>Paper</vt:lpstr>
      <vt:lpstr>Surat ul Hujurat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Surat ul Hujurat</dc:title>
  <dc:creator>m</dc:creator>
  <cp:lastModifiedBy>Mohammad Shahzad Shaikh</cp:lastModifiedBy>
  <cp:revision>28</cp:revision>
  <dcterms:created xsi:type="dcterms:W3CDTF">2012-03-21T11:32:54Z</dcterms:created>
  <dcterms:modified xsi:type="dcterms:W3CDTF">2015-04-17T07:56:14Z</dcterms:modified>
</cp:coreProperties>
</file>