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706" r:id="rId3"/>
    <p:sldMasterId id="2147483723" r:id="rId4"/>
  </p:sldMasterIdLst>
  <p:notesMasterIdLst>
    <p:notesMasterId r:id="rId33"/>
  </p:notesMasterIdLst>
  <p:sldIdLst>
    <p:sldId id="256" r:id="rId5"/>
    <p:sldId id="259" r:id="rId6"/>
    <p:sldId id="261" r:id="rId7"/>
    <p:sldId id="263" r:id="rId8"/>
    <p:sldId id="264" r:id="rId9"/>
    <p:sldId id="260" r:id="rId10"/>
    <p:sldId id="297" r:id="rId11"/>
    <p:sldId id="287" r:id="rId12"/>
    <p:sldId id="281" r:id="rId13"/>
    <p:sldId id="290" r:id="rId14"/>
    <p:sldId id="282" r:id="rId15"/>
    <p:sldId id="266" r:id="rId16"/>
    <p:sldId id="267" r:id="rId17"/>
    <p:sldId id="268" r:id="rId18"/>
    <p:sldId id="269" r:id="rId19"/>
    <p:sldId id="289" r:id="rId20"/>
    <p:sldId id="288" r:id="rId21"/>
    <p:sldId id="283" r:id="rId22"/>
    <p:sldId id="284" r:id="rId23"/>
    <p:sldId id="296" r:id="rId24"/>
    <p:sldId id="295" r:id="rId25"/>
    <p:sldId id="271" r:id="rId26"/>
    <p:sldId id="275" r:id="rId27"/>
    <p:sldId id="291" r:id="rId28"/>
    <p:sldId id="294" r:id="rId29"/>
    <p:sldId id="292" r:id="rId30"/>
    <p:sldId id="293" r:id="rId31"/>
    <p:sldId id="298" r:id="rId3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EAD69-277F-47DB-BB48-A24E1F3BC11E}" type="slidenum">
              <a:rPr lang="en-US"/>
              <a:pPr/>
              <a:t>‹#›</a:t>
            </a:fld>
            <a:endParaRPr lang="en-US"/>
          </a:p>
        </p:txBody>
      </p:sp>
    </p:spTree>
    <p:extLst>
      <p:ext uri="{BB962C8B-B14F-4D97-AF65-F5344CB8AC3E}">
        <p14:creationId xmlns:p14="http://schemas.microsoft.com/office/powerpoint/2010/main" val="2414069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a:t>
            </a:fld>
            <a:endParaRPr lang="en-US"/>
          </a:p>
        </p:txBody>
      </p:sp>
    </p:spTree>
    <p:extLst>
      <p:ext uri="{BB962C8B-B14F-4D97-AF65-F5344CB8AC3E}">
        <p14:creationId xmlns:p14="http://schemas.microsoft.com/office/powerpoint/2010/main" val="138135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15</a:t>
            </a:fld>
            <a:endParaRPr lang="en-US"/>
          </a:p>
        </p:txBody>
      </p:sp>
    </p:spTree>
    <p:extLst>
      <p:ext uri="{BB962C8B-B14F-4D97-AF65-F5344CB8AC3E}">
        <p14:creationId xmlns:p14="http://schemas.microsoft.com/office/powerpoint/2010/main" val="11476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5EAD69-277F-47DB-BB48-A24E1F3BC11E}" type="slidenum">
              <a:rPr lang="en-US" smtClean="0"/>
              <a:pPr/>
              <a:t>22</a:t>
            </a:fld>
            <a:endParaRPr lang="en-US"/>
          </a:p>
        </p:txBody>
      </p:sp>
    </p:spTree>
    <p:extLst>
      <p:ext uri="{BB962C8B-B14F-4D97-AF65-F5344CB8AC3E}">
        <p14:creationId xmlns:p14="http://schemas.microsoft.com/office/powerpoint/2010/main" val="1796271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23</a:t>
            </a:fld>
            <a:endParaRPr lang="en-US"/>
          </a:p>
        </p:txBody>
      </p:sp>
    </p:spTree>
    <p:extLst>
      <p:ext uri="{BB962C8B-B14F-4D97-AF65-F5344CB8AC3E}">
        <p14:creationId xmlns:p14="http://schemas.microsoft.com/office/powerpoint/2010/main" val="421050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a:t>
            </a:fld>
            <a:endParaRPr lang="en-US"/>
          </a:p>
        </p:txBody>
      </p:sp>
    </p:spTree>
    <p:extLst>
      <p:ext uri="{BB962C8B-B14F-4D97-AF65-F5344CB8AC3E}">
        <p14:creationId xmlns:p14="http://schemas.microsoft.com/office/powerpoint/2010/main" val="23425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3</a:t>
            </a:fld>
            <a:endParaRPr lang="en-US"/>
          </a:p>
        </p:txBody>
      </p:sp>
    </p:spTree>
    <p:extLst>
      <p:ext uri="{BB962C8B-B14F-4D97-AF65-F5344CB8AC3E}">
        <p14:creationId xmlns:p14="http://schemas.microsoft.com/office/powerpoint/2010/main" val="315925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4</a:t>
            </a:fld>
            <a:endParaRPr lang="en-US"/>
          </a:p>
        </p:txBody>
      </p:sp>
    </p:spTree>
    <p:extLst>
      <p:ext uri="{BB962C8B-B14F-4D97-AF65-F5344CB8AC3E}">
        <p14:creationId xmlns:p14="http://schemas.microsoft.com/office/powerpoint/2010/main" val="315159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5</a:t>
            </a:fld>
            <a:endParaRPr lang="en-US"/>
          </a:p>
        </p:txBody>
      </p:sp>
    </p:spTree>
    <p:extLst>
      <p:ext uri="{BB962C8B-B14F-4D97-AF65-F5344CB8AC3E}">
        <p14:creationId xmlns:p14="http://schemas.microsoft.com/office/powerpoint/2010/main" val="169261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6</a:t>
            </a:fld>
            <a:endParaRPr lang="en-US"/>
          </a:p>
        </p:txBody>
      </p:sp>
    </p:spTree>
    <p:extLst>
      <p:ext uri="{BB962C8B-B14F-4D97-AF65-F5344CB8AC3E}">
        <p14:creationId xmlns:p14="http://schemas.microsoft.com/office/powerpoint/2010/main" val="34424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12</a:t>
            </a:fld>
            <a:endParaRPr lang="en-US"/>
          </a:p>
        </p:txBody>
      </p:sp>
    </p:spTree>
    <p:extLst>
      <p:ext uri="{BB962C8B-B14F-4D97-AF65-F5344CB8AC3E}">
        <p14:creationId xmlns:p14="http://schemas.microsoft.com/office/powerpoint/2010/main" val="300322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13</a:t>
            </a:fld>
            <a:endParaRPr lang="en-US"/>
          </a:p>
        </p:txBody>
      </p:sp>
    </p:spTree>
    <p:extLst>
      <p:ext uri="{BB962C8B-B14F-4D97-AF65-F5344CB8AC3E}">
        <p14:creationId xmlns:p14="http://schemas.microsoft.com/office/powerpoint/2010/main" val="201137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14</a:t>
            </a:fld>
            <a:endParaRPr lang="en-US"/>
          </a:p>
        </p:txBody>
      </p:sp>
    </p:spTree>
    <p:extLst>
      <p:ext uri="{BB962C8B-B14F-4D97-AF65-F5344CB8AC3E}">
        <p14:creationId xmlns:p14="http://schemas.microsoft.com/office/powerpoint/2010/main" val="1468717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custDataLst>
              <p:tags r:id="rId1"/>
            </p:custDataLst>
          </p:nvPr>
        </p:nvSpPr>
        <p:spPr>
          <a:xfrm>
            <a:off x="3602567" y="2130426"/>
            <a:ext cx="6400800" cy="1470025"/>
          </a:xfrm>
        </p:spPr>
        <p:txBody>
          <a:bodyPr/>
          <a:lstStyle>
            <a:lvl1pPr>
              <a:buClr>
                <a:srgbClr val="FFFFFF"/>
              </a:buClr>
              <a:defRPr/>
            </a:lvl1pPr>
          </a:lstStyle>
          <a:p>
            <a:r>
              <a:rPr lang="en-US"/>
              <a:t>Click to edit Master title style</a:t>
            </a:r>
          </a:p>
        </p:txBody>
      </p:sp>
      <p:sp>
        <p:nvSpPr>
          <p:cNvPr id="58371" name="Rectangle 3"/>
          <p:cNvSpPr>
            <a:spLocks noGrp="1" noChangeArrowheads="1"/>
          </p:cNvSpPr>
          <p:nvPr>
            <p:ph type="subTitle" idx="1"/>
            <p:custDataLst>
              <p:tags r:id="rId2"/>
            </p:custDataLst>
          </p:nvPr>
        </p:nvSpPr>
        <p:spPr>
          <a:xfrm>
            <a:off x="3602567" y="3886200"/>
            <a:ext cx="5486400" cy="1752600"/>
          </a:xfrm>
        </p:spPr>
        <p:txBody>
          <a:bodyPr/>
          <a:lstStyle>
            <a:lvl1pPr marL="0" indent="0">
              <a:buClr>
                <a:srgbClr val="FFFFFF"/>
              </a:buClr>
              <a:buFontTx/>
              <a:buNone/>
              <a:defRPr/>
            </a:lvl1pPr>
          </a:lstStyle>
          <a:p>
            <a:r>
              <a:rPr lang="en-US"/>
              <a:t>Click to edit Master subtitle style</a:t>
            </a:r>
          </a:p>
        </p:txBody>
      </p:sp>
      <p:sp>
        <p:nvSpPr>
          <p:cNvPr id="58372" name="Rectangle 4"/>
          <p:cNvSpPr>
            <a:spLocks noGrp="1" noChangeArrowheads="1"/>
          </p:cNvSpPr>
          <p:nvPr>
            <p:ph type="dt" sz="half" idx="2"/>
          </p:nvPr>
        </p:nvSpPr>
        <p:spPr/>
        <p:txBody>
          <a:bodyPr/>
          <a:lstStyle>
            <a:lvl1pPr>
              <a:buClrTx/>
              <a:defRPr/>
            </a:lvl1pPr>
          </a:lstStyle>
          <a:p>
            <a:endParaRPr lang="en-US"/>
          </a:p>
        </p:txBody>
      </p:sp>
      <p:sp>
        <p:nvSpPr>
          <p:cNvPr id="58373" name="Rectangle 5"/>
          <p:cNvSpPr>
            <a:spLocks noGrp="1" noChangeArrowheads="1"/>
          </p:cNvSpPr>
          <p:nvPr>
            <p:ph type="ftr" sz="quarter" idx="3"/>
          </p:nvPr>
        </p:nvSpPr>
        <p:spPr/>
        <p:txBody>
          <a:bodyPr/>
          <a:lstStyle>
            <a:lvl1pPr>
              <a:buClrTx/>
              <a:defRPr/>
            </a:lvl1pPr>
          </a:lstStyle>
          <a:p>
            <a:endParaRPr lang="en-US"/>
          </a:p>
        </p:txBody>
      </p:sp>
      <p:sp>
        <p:nvSpPr>
          <p:cNvPr id="58374" name="Rectangle 6"/>
          <p:cNvSpPr>
            <a:spLocks noGrp="1" noChangeArrowheads="1"/>
          </p:cNvSpPr>
          <p:nvPr>
            <p:ph type="sldNum" sz="quarter" idx="4"/>
          </p:nvPr>
        </p:nvSpPr>
        <p:spPr/>
        <p:txBody>
          <a:bodyPr/>
          <a:lstStyle>
            <a:lvl1pPr>
              <a:buClrTx/>
              <a:defRPr/>
            </a:lvl1pPr>
          </a:lstStyle>
          <a:p>
            <a:fld id="{DB5FCDAA-4FD0-4FA4-AA57-07E486AE39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1E4AF8-0E75-49EE-8D45-991B660F17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8700" y="274639"/>
            <a:ext cx="2108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91985" y="274639"/>
            <a:ext cx="6123516"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9BF1BE-5C48-4F76-918E-A837E059ACF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82033" y="136526"/>
            <a:ext cx="11821584"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5539" name="Rectangle 3"/>
          <p:cNvSpPr>
            <a:spLocks noGrp="1" noChangeArrowheads="1"/>
          </p:cNvSpPr>
          <p:nvPr>
            <p:ph type="ctrTitle"/>
            <p:custDataLst>
              <p:tags r:id="rId1"/>
            </p:custDataLst>
          </p:nvPr>
        </p:nvSpPr>
        <p:spPr>
          <a:xfrm>
            <a:off x="607484" y="2130426"/>
            <a:ext cx="9751483"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custDataLst>
              <p:tags r:id="rId2"/>
            </p:custDataLst>
          </p:nvPr>
        </p:nvSpPr>
        <p:spPr>
          <a:xfrm>
            <a:off x="607484" y="3886200"/>
            <a:ext cx="9751483" cy="1752600"/>
          </a:xfrm>
        </p:spPr>
        <p:txBody>
          <a:bodyPr/>
          <a:lstStyle>
            <a:lvl1pPr marL="0" indent="0">
              <a:buClr>
                <a:srgbClr val="FFFFFF"/>
              </a:buClr>
              <a:buFontTx/>
              <a:buNone/>
              <a:defRPr/>
            </a:lvl1pPr>
          </a:lstStyle>
          <a:p>
            <a:r>
              <a:rPr lang="en-US"/>
              <a:t>Click to edit Master subtitle style</a:t>
            </a:r>
          </a:p>
        </p:txBody>
      </p:sp>
      <p:sp>
        <p:nvSpPr>
          <p:cNvPr id="65541" name="Rectangle 5"/>
          <p:cNvSpPr>
            <a:spLocks noGrp="1" noChangeArrowheads="1"/>
          </p:cNvSpPr>
          <p:nvPr>
            <p:ph type="dt" sz="half" idx="2"/>
          </p:nvPr>
        </p:nvSpPr>
        <p:spPr/>
        <p:txBody>
          <a:bodyPr/>
          <a:lstStyle>
            <a:lvl1pPr>
              <a:buClrTx/>
              <a:defRPr/>
            </a:lvl1pPr>
          </a:lstStyle>
          <a:p>
            <a:endParaRPr lang="en-US"/>
          </a:p>
        </p:txBody>
      </p:sp>
      <p:sp>
        <p:nvSpPr>
          <p:cNvPr id="65542" name="Rectangle 6"/>
          <p:cNvSpPr>
            <a:spLocks noGrp="1" noChangeArrowheads="1"/>
          </p:cNvSpPr>
          <p:nvPr>
            <p:ph type="ftr" sz="quarter" idx="3"/>
          </p:nvPr>
        </p:nvSpPr>
        <p:spPr/>
        <p:txBody>
          <a:bodyPr/>
          <a:lstStyle>
            <a:lvl1pPr>
              <a:buClrTx/>
              <a:defRPr/>
            </a:lvl1pPr>
          </a:lstStyle>
          <a:p>
            <a:endParaRPr lang="en-US"/>
          </a:p>
        </p:txBody>
      </p:sp>
      <p:sp>
        <p:nvSpPr>
          <p:cNvPr id="65543" name="Rectangle 7"/>
          <p:cNvSpPr>
            <a:spLocks noGrp="1" noChangeArrowheads="1"/>
          </p:cNvSpPr>
          <p:nvPr>
            <p:ph type="sldNum" sz="quarter" idx="4"/>
          </p:nvPr>
        </p:nvSpPr>
        <p:spPr/>
        <p:txBody>
          <a:bodyPr/>
          <a:lstStyle>
            <a:lvl1pPr>
              <a:buClrTx/>
              <a:defRPr/>
            </a:lvl1pPr>
          </a:lstStyle>
          <a:p>
            <a:fld id="{B9CD2F5E-094E-4071-8752-D1CF38BC484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26512A-EE24-44AB-A39C-D7E30AF21D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779FE1-9A55-4877-B1EA-C8280AA11E2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7484" y="1600201"/>
            <a:ext cx="53826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00201"/>
            <a:ext cx="53826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D6F5A-48C1-42E0-8694-D41E01AAC69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8F9101-DF40-495F-9064-746B57F2922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09540B-333A-43F7-B595-3C920AA858A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588E56-8DC8-4E6A-86B0-1C1CE3FB926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A61E35-D048-4EE5-ABA4-596C6CE75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11CFD-9894-432D-8A5C-68D22C1D018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7172FA-9CDD-4615-9B72-6D766C3E1B0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EEB626-3C3E-4BEF-A604-6C3E338D13E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4967" y="274639"/>
            <a:ext cx="274108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274639"/>
            <a:ext cx="802428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B5EB2-1A56-480A-94AB-CC9880607336}"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FCDAA-4FD0-4FA4-AA57-07E486AE3939}" type="slidenum">
              <a:rPr lang="en-US" smtClean="0"/>
              <a:pPr/>
              <a:t>‹#›</a:t>
            </a:fld>
            <a:endParaRPr lang="en-US"/>
          </a:p>
        </p:txBody>
      </p:sp>
    </p:spTree>
    <p:extLst>
      <p:ext uri="{BB962C8B-B14F-4D97-AF65-F5344CB8AC3E}">
        <p14:creationId xmlns:p14="http://schemas.microsoft.com/office/powerpoint/2010/main" val="43847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11CFD-9894-432D-8A5C-68D22C1D0184}" type="slidenum">
              <a:rPr lang="en-US" smtClean="0"/>
              <a:pPr/>
              <a:t>‹#›</a:t>
            </a:fld>
            <a:endParaRPr lang="en-US"/>
          </a:p>
        </p:txBody>
      </p:sp>
    </p:spTree>
    <p:extLst>
      <p:ext uri="{BB962C8B-B14F-4D97-AF65-F5344CB8AC3E}">
        <p14:creationId xmlns:p14="http://schemas.microsoft.com/office/powerpoint/2010/main" val="1255592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4E63F-4A6D-42D9-B239-E7FC11E066E2}" type="slidenum">
              <a:rPr lang="en-US" smtClean="0"/>
              <a:pPr/>
              <a:t>‹#›</a:t>
            </a:fld>
            <a:endParaRPr lang="en-US"/>
          </a:p>
        </p:txBody>
      </p:sp>
    </p:spTree>
    <p:extLst>
      <p:ext uri="{BB962C8B-B14F-4D97-AF65-F5344CB8AC3E}">
        <p14:creationId xmlns:p14="http://schemas.microsoft.com/office/powerpoint/2010/main" val="2508186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E9A-B892-4AF0-A74C-1CA1AFB964FF}" type="slidenum">
              <a:rPr lang="en-US" smtClean="0"/>
              <a:pPr/>
              <a:t>‹#›</a:t>
            </a:fld>
            <a:endParaRPr lang="en-US"/>
          </a:p>
        </p:txBody>
      </p:sp>
    </p:spTree>
    <p:extLst>
      <p:ext uri="{BB962C8B-B14F-4D97-AF65-F5344CB8AC3E}">
        <p14:creationId xmlns:p14="http://schemas.microsoft.com/office/powerpoint/2010/main" val="10482901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67F63-BE8C-4D5B-A5EF-17D425E1DD6D}" type="slidenum">
              <a:rPr lang="en-US" smtClean="0"/>
              <a:pPr/>
              <a:t>‹#›</a:t>
            </a:fld>
            <a:endParaRPr lang="en-US"/>
          </a:p>
        </p:txBody>
      </p:sp>
    </p:spTree>
    <p:extLst>
      <p:ext uri="{BB962C8B-B14F-4D97-AF65-F5344CB8AC3E}">
        <p14:creationId xmlns:p14="http://schemas.microsoft.com/office/powerpoint/2010/main" val="324898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F4B50-FE65-40B1-B568-9A15E205813E}" type="slidenum">
              <a:rPr lang="en-US" smtClean="0"/>
              <a:pPr/>
              <a:t>‹#›</a:t>
            </a:fld>
            <a:endParaRPr lang="en-US"/>
          </a:p>
        </p:txBody>
      </p:sp>
    </p:spTree>
    <p:extLst>
      <p:ext uri="{BB962C8B-B14F-4D97-AF65-F5344CB8AC3E}">
        <p14:creationId xmlns:p14="http://schemas.microsoft.com/office/powerpoint/2010/main" val="2770919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47C1B-F3AE-479F-A545-1FC1ABCAD4D8}" type="slidenum">
              <a:rPr lang="en-US" smtClean="0"/>
              <a:pPr/>
              <a:t>‹#›</a:t>
            </a:fld>
            <a:endParaRPr lang="en-US"/>
          </a:p>
        </p:txBody>
      </p:sp>
    </p:spTree>
    <p:extLst>
      <p:ext uri="{BB962C8B-B14F-4D97-AF65-F5344CB8AC3E}">
        <p14:creationId xmlns:p14="http://schemas.microsoft.com/office/powerpoint/2010/main" val="406957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4E63F-4A6D-42D9-B239-E7FC11E066E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80984-DBFD-4E8F-941B-42526F0CBFE9}" type="slidenum">
              <a:rPr lang="en-US" smtClean="0"/>
              <a:pPr/>
              <a:t>‹#›</a:t>
            </a:fld>
            <a:endParaRPr lang="en-US"/>
          </a:p>
        </p:txBody>
      </p:sp>
    </p:spTree>
    <p:extLst>
      <p:ext uri="{BB962C8B-B14F-4D97-AF65-F5344CB8AC3E}">
        <p14:creationId xmlns:p14="http://schemas.microsoft.com/office/powerpoint/2010/main" val="31145978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967E4-B59F-4F4F-954E-8C834CCD4E3A}" type="slidenum">
              <a:rPr lang="en-US" smtClean="0"/>
              <a:pPr/>
              <a:t>‹#›</a:t>
            </a:fld>
            <a:endParaRPr lang="en-US"/>
          </a:p>
        </p:txBody>
      </p:sp>
    </p:spTree>
    <p:extLst>
      <p:ext uri="{BB962C8B-B14F-4D97-AF65-F5344CB8AC3E}">
        <p14:creationId xmlns:p14="http://schemas.microsoft.com/office/powerpoint/2010/main" val="16315554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3085602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98693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3111756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66549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8661515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4AF8-0E75-49EE-8D45-991B660F1775}" type="slidenum">
              <a:rPr lang="en-US" smtClean="0"/>
              <a:pPr/>
              <a:t>‹#›</a:t>
            </a:fld>
            <a:endParaRPr lang="en-US"/>
          </a:p>
        </p:txBody>
      </p:sp>
    </p:spTree>
    <p:extLst>
      <p:ext uri="{BB962C8B-B14F-4D97-AF65-F5344CB8AC3E}">
        <p14:creationId xmlns:p14="http://schemas.microsoft.com/office/powerpoint/2010/main" val="785028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F1BE-5C48-4F76-918E-A837E059ACFC}" type="slidenum">
              <a:rPr lang="en-US" smtClean="0"/>
              <a:pPr/>
              <a:t>‹#›</a:t>
            </a:fld>
            <a:endParaRPr lang="en-US"/>
          </a:p>
        </p:txBody>
      </p:sp>
    </p:spTree>
    <p:extLst>
      <p:ext uri="{BB962C8B-B14F-4D97-AF65-F5344CB8AC3E}">
        <p14:creationId xmlns:p14="http://schemas.microsoft.com/office/powerpoint/2010/main" val="704893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D2F5E-094E-4071-8752-D1CF38BC4848}" type="slidenum">
              <a:rPr lang="en-US" smtClean="0"/>
              <a:pPr/>
              <a:t>‹#›</a:t>
            </a:fld>
            <a:endParaRPr lang="en-US"/>
          </a:p>
        </p:txBody>
      </p:sp>
    </p:spTree>
    <p:extLst>
      <p:ext uri="{BB962C8B-B14F-4D97-AF65-F5344CB8AC3E}">
        <p14:creationId xmlns:p14="http://schemas.microsoft.com/office/powerpoint/2010/main" val="211381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91984" y="1600201"/>
            <a:ext cx="411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09985" y="1600201"/>
            <a:ext cx="41169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0BE9A-B892-4AF0-A74C-1CA1AFB964FF}"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512A-EE24-44AB-A39C-D7E30AF21DEC}" type="slidenum">
              <a:rPr lang="en-US" smtClean="0"/>
              <a:pPr/>
              <a:t>‹#›</a:t>
            </a:fld>
            <a:endParaRPr lang="en-US"/>
          </a:p>
        </p:txBody>
      </p:sp>
    </p:spTree>
    <p:extLst>
      <p:ext uri="{BB962C8B-B14F-4D97-AF65-F5344CB8AC3E}">
        <p14:creationId xmlns:p14="http://schemas.microsoft.com/office/powerpoint/2010/main" val="34539665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9FE1-9A55-4877-B1EA-C8280AA11E28}" type="slidenum">
              <a:rPr lang="en-US" smtClean="0"/>
              <a:pPr/>
              <a:t>‹#›</a:t>
            </a:fld>
            <a:endParaRPr lang="en-US"/>
          </a:p>
        </p:txBody>
      </p:sp>
    </p:spTree>
    <p:extLst>
      <p:ext uri="{BB962C8B-B14F-4D97-AF65-F5344CB8AC3E}">
        <p14:creationId xmlns:p14="http://schemas.microsoft.com/office/powerpoint/2010/main" val="32955899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D6F5A-48C1-42E0-8694-D41E01AAC69C}" type="slidenum">
              <a:rPr lang="en-US" smtClean="0"/>
              <a:pPr/>
              <a:t>‹#›</a:t>
            </a:fld>
            <a:endParaRPr lang="en-US"/>
          </a:p>
        </p:txBody>
      </p:sp>
    </p:spTree>
    <p:extLst>
      <p:ext uri="{BB962C8B-B14F-4D97-AF65-F5344CB8AC3E}">
        <p14:creationId xmlns:p14="http://schemas.microsoft.com/office/powerpoint/2010/main" val="2271376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F9101-DF40-495F-9064-746B57F29224}" type="slidenum">
              <a:rPr lang="en-US" smtClean="0"/>
              <a:pPr/>
              <a:t>‹#›</a:t>
            </a:fld>
            <a:endParaRPr lang="en-US"/>
          </a:p>
        </p:txBody>
      </p:sp>
    </p:spTree>
    <p:extLst>
      <p:ext uri="{BB962C8B-B14F-4D97-AF65-F5344CB8AC3E}">
        <p14:creationId xmlns:p14="http://schemas.microsoft.com/office/powerpoint/2010/main" val="10946847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540B-333A-43F7-B595-3C920AA858A3}" type="slidenum">
              <a:rPr lang="en-US" smtClean="0"/>
              <a:pPr/>
              <a:t>‹#›</a:t>
            </a:fld>
            <a:endParaRPr lang="en-US"/>
          </a:p>
        </p:txBody>
      </p:sp>
    </p:spTree>
    <p:extLst>
      <p:ext uri="{BB962C8B-B14F-4D97-AF65-F5344CB8AC3E}">
        <p14:creationId xmlns:p14="http://schemas.microsoft.com/office/powerpoint/2010/main" val="555634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88E56-8DC8-4E6A-86B0-1C1CE3FB9261}" type="slidenum">
              <a:rPr lang="en-US" smtClean="0"/>
              <a:pPr/>
              <a:t>‹#›</a:t>
            </a:fld>
            <a:endParaRPr lang="en-US"/>
          </a:p>
        </p:txBody>
      </p:sp>
    </p:spTree>
    <p:extLst>
      <p:ext uri="{BB962C8B-B14F-4D97-AF65-F5344CB8AC3E}">
        <p14:creationId xmlns:p14="http://schemas.microsoft.com/office/powerpoint/2010/main" val="2965327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61E35-D048-4EE5-ABA4-596C6CE7554C}" type="slidenum">
              <a:rPr lang="en-US" smtClean="0"/>
              <a:pPr/>
              <a:t>‹#›</a:t>
            </a:fld>
            <a:endParaRPr lang="en-US"/>
          </a:p>
        </p:txBody>
      </p:sp>
    </p:spTree>
    <p:extLst>
      <p:ext uri="{BB962C8B-B14F-4D97-AF65-F5344CB8AC3E}">
        <p14:creationId xmlns:p14="http://schemas.microsoft.com/office/powerpoint/2010/main" val="5299418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172FA-9CDD-4615-9B72-6D766C3E1B02}" type="slidenum">
              <a:rPr lang="en-US" smtClean="0"/>
              <a:pPr/>
              <a:t>‹#›</a:t>
            </a:fld>
            <a:endParaRPr lang="en-US"/>
          </a:p>
        </p:txBody>
      </p:sp>
    </p:spTree>
    <p:extLst>
      <p:ext uri="{BB962C8B-B14F-4D97-AF65-F5344CB8AC3E}">
        <p14:creationId xmlns:p14="http://schemas.microsoft.com/office/powerpoint/2010/main" val="29021147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13377721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29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C67F63-BE8C-4D5B-A5EF-17D425E1DD6D}"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945531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36556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6320776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EB626-3C3E-4BEF-A604-6C3E338D13EE}" type="slidenum">
              <a:rPr lang="en-US" smtClean="0"/>
              <a:pPr/>
              <a:t>‹#›</a:t>
            </a:fld>
            <a:endParaRPr lang="en-US"/>
          </a:p>
        </p:txBody>
      </p:sp>
    </p:spTree>
    <p:extLst>
      <p:ext uri="{BB962C8B-B14F-4D97-AF65-F5344CB8AC3E}">
        <p14:creationId xmlns:p14="http://schemas.microsoft.com/office/powerpoint/2010/main" val="1359837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5EB2-1A56-480A-94AB-CC9880607336}" type="slidenum">
              <a:rPr lang="en-US" smtClean="0"/>
              <a:pPr/>
              <a:t>‹#›</a:t>
            </a:fld>
            <a:endParaRPr lang="en-US"/>
          </a:p>
        </p:txBody>
      </p:sp>
    </p:spTree>
    <p:extLst>
      <p:ext uri="{BB962C8B-B14F-4D97-AF65-F5344CB8AC3E}">
        <p14:creationId xmlns:p14="http://schemas.microsoft.com/office/powerpoint/2010/main" val="84818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7F4B50-FE65-40B1-B568-9A15E205813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F47C1B-F3AE-479F-A545-1FC1ABCAD4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980984-DBFD-4E8F-941B-42526F0CBF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B967E4-B59F-4F4F-954E-8C834CCD4E3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3604684" y="274638"/>
            <a:ext cx="8422216"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3591985" y="1600201"/>
            <a:ext cx="8434916"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7DB7827-758C-4840-9248-60A72E277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82033" y="136526"/>
            <a:ext cx="11821584"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title"/>
            <p:custDataLst>
              <p:tags r:id="rId13"/>
            </p:custDataLst>
          </p:nvPr>
        </p:nvSpPr>
        <p:spPr bwMode="auto">
          <a:xfrm>
            <a:off x="607485" y="274638"/>
            <a:ext cx="1096856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4516" name="Rectangle 4"/>
          <p:cNvSpPr>
            <a:spLocks noGrp="1" noChangeArrowheads="1"/>
          </p:cNvSpPr>
          <p:nvPr>
            <p:ph type="body" idx="1"/>
            <p:custDataLst>
              <p:tags r:id="rId14"/>
            </p:custDataLst>
          </p:nvPr>
        </p:nvSpPr>
        <p:spPr bwMode="auto">
          <a:xfrm>
            <a:off x="607485" y="1600201"/>
            <a:ext cx="1096856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7" name="Rectangle 5"/>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64518"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64519" name="Rectangle 7"/>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9420824-9954-4106-AB5D-C3CD496667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40949012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56393264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2016369" y="2419644"/>
            <a:ext cx="7160456" cy="1631190"/>
          </a:xfrm>
        </p:spPr>
        <p:txBody>
          <a:bodyPr/>
          <a:lstStyle/>
          <a:p>
            <a:r>
              <a:rPr lang="en-US" sz="4800" b="1" u="sng" dirty="0"/>
              <a:t>Revelation And Its Need</a:t>
            </a:r>
          </a:p>
        </p:txBody>
      </p:sp>
      <p:sp>
        <p:nvSpPr>
          <p:cNvPr id="89091" name="Rectangle 3"/>
          <p:cNvSpPr>
            <a:spLocks noGrp="1" noChangeArrowheads="1"/>
          </p:cNvSpPr>
          <p:nvPr>
            <p:ph type="subTitle" idx="1"/>
          </p:nvPr>
        </p:nvSpPr>
        <p:spPr/>
        <p:txBody>
          <a:bodyPr>
            <a:normAutofit/>
          </a:bodyPr>
          <a:lstStyle/>
          <a:p>
            <a:pPr algn="ctr"/>
            <a:r>
              <a:rPr lang="ur-PK" sz="4400" b="1" u="sng" dirty="0">
                <a:latin typeface="noorehira" panose="02000500000000020004" pitchFamily="2" charset="-78"/>
                <a:cs typeface="noorehira" panose="02000500000000020004" pitchFamily="2" charset="-78"/>
              </a:rPr>
              <a:t>وحی اور اسکی ضرورت</a:t>
            </a:r>
            <a:endParaRPr lang="en-US" sz="4400" b="1" u="sng" dirty="0">
              <a:latin typeface="noorehira" panose="02000500000000020004" pitchFamily="2" charset="-78"/>
              <a:cs typeface="noorehira" panose="02000500000000020004" pitchFamily="2" charset="-78"/>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22" y="239654"/>
            <a:ext cx="9711849" cy="6161146"/>
          </a:xfrm>
        </p:spPr>
        <p:txBody>
          <a:bodyPr>
            <a:normAutofit fontScale="90000"/>
          </a:bodyPr>
          <a:lstStyle/>
          <a:p>
            <a:pPr algn="ctr" rtl="1"/>
            <a:r>
              <a:rPr lang="en-US" altLang="en-US" sz="3200" b="1" u="sng" dirty="0">
                <a:solidFill>
                  <a:schemeClr val="accent5"/>
                </a:solidFill>
                <a:latin typeface="Arial" panose="020B0604020202020204" pitchFamily="34" charset="0"/>
                <a:cs typeface="Arial" panose="020B0604020202020204" pitchFamily="34" charset="0"/>
              </a:rPr>
              <a:t>Phases of Revelation</a:t>
            </a:r>
            <a:br>
              <a:rPr lang="en-US" altLang="en-US" sz="3200" b="1" u="sng" dirty="0">
                <a:solidFill>
                  <a:schemeClr val="accent5"/>
                </a:solidFill>
                <a:latin typeface="Arial" panose="020B0604020202020204" pitchFamily="34" charset="0"/>
                <a:cs typeface="Arial" panose="020B0604020202020204" pitchFamily="34" charset="0"/>
              </a:rPr>
            </a:br>
            <a:r>
              <a:rPr lang="en-US" altLang="en-US" sz="2400" b="1" dirty="0">
                <a:latin typeface="Arial" panose="020B0604020202020204" pitchFamily="34" charset="0"/>
                <a:cs typeface="Arial" panose="020B0604020202020204" pitchFamily="34" charset="0"/>
              </a:rPr>
              <a:t> </a:t>
            </a:r>
            <a:br>
              <a:rPr lang="ur-PK" sz="2400" dirty="0"/>
            </a:br>
            <a:r>
              <a:rPr lang="en-GB" sz="2400" b="1" dirty="0">
                <a:solidFill>
                  <a:srgbClr val="000000"/>
                </a:solidFill>
                <a:latin typeface="Arial" pitchFamily="34" charset="0"/>
                <a:cs typeface="Arial" pitchFamily="34" charset="0"/>
              </a:rPr>
              <a:t>LOOH-E-MAHFOOZ</a:t>
            </a:r>
            <a:br>
              <a:rPr lang="en-US" sz="2400" dirty="0">
                <a:latin typeface="Arial" pitchFamily="34" charset="0"/>
                <a:cs typeface="Arial" pitchFamily="34" charset="0"/>
              </a:rPr>
            </a:br>
            <a:br>
              <a:rPr lang="ur-PK" sz="2400" dirty="0">
                <a:latin typeface="Arial" pitchFamily="34" charset="0"/>
                <a:cs typeface="Arial" pitchFamily="34" charset="0"/>
              </a:rPr>
            </a:br>
            <a:br>
              <a:rPr lang="en-US" sz="2400" dirty="0">
                <a:latin typeface="Arial" pitchFamily="34" charset="0"/>
                <a:cs typeface="Arial" pitchFamily="34" charset="0"/>
              </a:rPr>
            </a:br>
            <a:br>
              <a:rPr lang="ur-PK" sz="2400" dirty="0">
                <a:latin typeface="Arial" pitchFamily="34" charset="0"/>
                <a:cs typeface="Arial" pitchFamily="34" charset="0"/>
              </a:rPr>
            </a:br>
            <a:br>
              <a:rPr lang="ur-PK" sz="2400" dirty="0">
                <a:latin typeface="Arial" pitchFamily="34" charset="0"/>
                <a:cs typeface="Arial" pitchFamily="34" charset="0"/>
              </a:rPr>
            </a:br>
            <a:br>
              <a:rPr lang="ur-PK" sz="2400" dirty="0">
                <a:latin typeface="Arial" pitchFamily="34" charset="0"/>
                <a:cs typeface="Arial" pitchFamily="34" charset="0"/>
              </a:rPr>
            </a:br>
            <a:r>
              <a:rPr lang="en-GB" sz="2400" b="1" dirty="0">
                <a:solidFill>
                  <a:srgbClr val="000000"/>
                </a:solidFill>
                <a:latin typeface="Arial" pitchFamily="34" charset="0"/>
                <a:cs typeface="Arial" pitchFamily="34" charset="0"/>
              </a:rPr>
              <a:t>SEVENTH HEAVEN</a:t>
            </a:r>
            <a:br>
              <a:rPr lang="en-US" sz="2400" dirty="0">
                <a:latin typeface="Arial" pitchFamily="34" charset="0"/>
                <a:cs typeface="Arial" pitchFamily="34" charset="0"/>
              </a:rPr>
            </a:br>
            <a:br>
              <a:rPr lang="ur-PK" sz="2400" dirty="0">
                <a:latin typeface="Arial" pitchFamily="34" charset="0"/>
                <a:cs typeface="Arial" pitchFamily="34" charset="0"/>
              </a:rPr>
            </a:br>
            <a:br>
              <a:rPr lang="ur-PK" sz="2400" dirty="0">
                <a:latin typeface="Arial" pitchFamily="34" charset="0"/>
                <a:cs typeface="Arial" pitchFamily="34" charset="0"/>
              </a:rPr>
            </a:br>
            <a:br>
              <a:rPr lang="en-US" sz="2400" dirty="0">
                <a:latin typeface="Arial" pitchFamily="34" charset="0"/>
                <a:cs typeface="Arial" pitchFamily="34" charset="0"/>
              </a:rPr>
            </a:br>
            <a:br>
              <a:rPr lang="ur-PK" sz="2400" dirty="0">
                <a:latin typeface="Arial" pitchFamily="34" charset="0"/>
                <a:cs typeface="Arial" pitchFamily="34" charset="0"/>
              </a:rPr>
            </a:br>
            <a:r>
              <a:rPr lang="en-GB" sz="2400" b="1" dirty="0">
                <a:solidFill>
                  <a:srgbClr val="000000"/>
                </a:solidFill>
                <a:latin typeface="Arial" pitchFamily="34" charset="0"/>
                <a:cs typeface="Arial" pitchFamily="34" charset="0"/>
              </a:rPr>
              <a:t>OUR SOLAR SYSTEM</a:t>
            </a:r>
            <a:br>
              <a:rPr lang="en-GB" sz="2400" b="1" dirty="0">
                <a:solidFill>
                  <a:srgbClr val="000000"/>
                </a:solidFill>
                <a:latin typeface="Arial" pitchFamily="34" charset="0"/>
                <a:cs typeface="Arial" pitchFamily="34" charset="0"/>
              </a:rPr>
            </a:br>
            <a:br>
              <a:rPr lang="en-GB" sz="2400" b="1" dirty="0">
                <a:solidFill>
                  <a:srgbClr val="000000"/>
                </a:solidFill>
                <a:latin typeface="Arial" pitchFamily="34" charset="0"/>
                <a:cs typeface="Arial" pitchFamily="34" charset="0"/>
              </a:rPr>
            </a:br>
            <a:br>
              <a:rPr lang="en-GB" sz="2400" b="1" dirty="0">
                <a:solidFill>
                  <a:srgbClr val="000000"/>
                </a:solidFill>
                <a:latin typeface="Arial" pitchFamily="34" charset="0"/>
                <a:cs typeface="Arial" pitchFamily="34" charset="0"/>
              </a:rPr>
            </a:br>
            <a:br>
              <a:rPr lang="en-GB" sz="2400" b="1" dirty="0">
                <a:solidFill>
                  <a:srgbClr val="000000"/>
                </a:solidFill>
                <a:latin typeface="Arial" pitchFamily="34" charset="0"/>
                <a:cs typeface="Arial" pitchFamily="34" charset="0"/>
              </a:rPr>
            </a:br>
            <a:endParaRPr lang="en-US" sz="2400" dirty="0"/>
          </a:p>
        </p:txBody>
      </p:sp>
      <p:sp>
        <p:nvSpPr>
          <p:cNvPr id="3" name="Down Arrow 27"/>
          <p:cNvSpPr>
            <a:spLocks noChangeArrowheads="1"/>
          </p:cNvSpPr>
          <p:nvPr/>
        </p:nvSpPr>
        <p:spPr bwMode="auto">
          <a:xfrm>
            <a:off x="5044870" y="1819133"/>
            <a:ext cx="304800" cy="990600"/>
          </a:xfrm>
          <a:prstGeom prst="downArrow">
            <a:avLst>
              <a:gd name="adj1" fmla="val 50000"/>
              <a:gd name="adj2" fmla="val 49999"/>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5" name="Down Arrow 4"/>
          <p:cNvSpPr/>
          <p:nvPr/>
        </p:nvSpPr>
        <p:spPr bwMode="auto">
          <a:xfrm>
            <a:off x="5044870" y="3919466"/>
            <a:ext cx="304800" cy="685800"/>
          </a:xfrm>
          <a:prstGeom prst="down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p>
          <a:p>
            <a:pPr>
              <a:defRPr/>
            </a:pPr>
            <a:endParaRPr lang="en-US" dirty="0"/>
          </a:p>
          <a:p>
            <a:pPr>
              <a:defRPr/>
            </a:pPr>
            <a:endParaRPr lang="en-US" dirty="0"/>
          </a:p>
          <a:p>
            <a:pPr>
              <a:defRPr/>
            </a:pPr>
            <a:endParaRPr lang="en-US" dirty="0"/>
          </a:p>
          <a:p>
            <a:pPr>
              <a:defRPr/>
            </a:pPr>
            <a:endParaRPr lang="en-US" dirty="0"/>
          </a:p>
        </p:txBody>
      </p:sp>
      <p:pic>
        <p:nvPicPr>
          <p:cNvPr id="6" name="Content Placeholder 24" descr="solar syste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65161" y="4063621"/>
            <a:ext cx="1838325" cy="1866900"/>
          </a:xfrm>
          <a:prstGeom prst="rect">
            <a:avLst/>
          </a:prstGeom>
        </p:spPr>
      </p:pic>
      <p:sp>
        <p:nvSpPr>
          <p:cNvPr id="7" name="AutoShape 9"/>
          <p:cNvSpPr>
            <a:spLocks noChangeArrowheads="1"/>
          </p:cNvSpPr>
          <p:nvPr/>
        </p:nvSpPr>
        <p:spPr bwMode="auto">
          <a:xfrm>
            <a:off x="317523" y="1959591"/>
            <a:ext cx="2133600" cy="1828800"/>
          </a:xfrm>
          <a:prstGeom prst="triangle">
            <a:avLst>
              <a:gd name="adj" fmla="val 50000"/>
            </a:avLst>
          </a:prstGeom>
          <a:solidFill>
            <a:srgbClr val="BBE0E3"/>
          </a:solidFill>
          <a:ln w="9360">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dirty="0"/>
          </a:p>
        </p:txBody>
      </p:sp>
      <p:cxnSp>
        <p:nvCxnSpPr>
          <p:cNvPr id="8" name="Straight Connector 12"/>
          <p:cNvCxnSpPr>
            <a:cxnSpLocks noChangeShapeType="1"/>
          </p:cNvCxnSpPr>
          <p:nvPr/>
        </p:nvCxnSpPr>
        <p:spPr bwMode="auto">
          <a:xfrm>
            <a:off x="1155723" y="2314433"/>
            <a:ext cx="457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 name="Straight Connector 6"/>
          <p:cNvCxnSpPr>
            <a:cxnSpLocks noChangeShapeType="1"/>
          </p:cNvCxnSpPr>
          <p:nvPr/>
        </p:nvCxnSpPr>
        <p:spPr bwMode="auto">
          <a:xfrm>
            <a:off x="1003323" y="2588076"/>
            <a:ext cx="762000" cy="31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11"/>
          <p:cNvCxnSpPr>
            <a:cxnSpLocks noChangeShapeType="1"/>
          </p:cNvCxnSpPr>
          <p:nvPr/>
        </p:nvCxnSpPr>
        <p:spPr bwMode="auto">
          <a:xfrm rot="10800000" flipH="1">
            <a:off x="850923" y="2873991"/>
            <a:ext cx="1066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a:off x="698523" y="3142078"/>
            <a:ext cx="1371600" cy="47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9"/>
          <p:cNvCxnSpPr>
            <a:cxnSpLocks noChangeShapeType="1"/>
          </p:cNvCxnSpPr>
          <p:nvPr/>
        </p:nvCxnSpPr>
        <p:spPr bwMode="auto">
          <a:xfrm>
            <a:off x="622323" y="3370549"/>
            <a:ext cx="1524000" cy="47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8"/>
          <p:cNvCxnSpPr>
            <a:cxnSpLocks noChangeShapeType="1"/>
          </p:cNvCxnSpPr>
          <p:nvPr/>
        </p:nvCxnSpPr>
        <p:spPr bwMode="auto">
          <a:xfrm>
            <a:off x="508023" y="3636643"/>
            <a:ext cx="1752600" cy="6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Rectangle 13"/>
          <p:cNvSpPr/>
          <p:nvPr/>
        </p:nvSpPr>
        <p:spPr>
          <a:xfrm>
            <a:off x="7986686" y="1749240"/>
            <a:ext cx="3148084" cy="1723549"/>
          </a:xfrm>
          <a:prstGeom prst="rect">
            <a:avLst/>
          </a:prstGeom>
        </p:spPr>
        <p:txBody>
          <a:bodyPr wrap="square">
            <a:spAutoFit/>
          </a:bodyPr>
          <a:lstStyle/>
          <a:p>
            <a:pPr eaLnBrk="1" hangingPunct="1"/>
            <a:r>
              <a:rPr lang="en-US" altLang="en-US" sz="2400" b="1" u="sng" dirty="0">
                <a:latin typeface="Arial" panose="020B0604020202020204" pitchFamily="34" charset="0"/>
                <a:cs typeface="Arial" panose="020B0604020202020204" pitchFamily="34" charset="0"/>
              </a:rPr>
              <a:t>Phase 1:</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At once</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Night of </a:t>
            </a:r>
            <a:r>
              <a:rPr lang="en-US" altLang="en-US" b="1" dirty="0" err="1">
                <a:latin typeface="Arial" panose="020B0604020202020204" pitchFamily="34" charset="0"/>
                <a:cs typeface="Arial" panose="020B0604020202020204" pitchFamily="34" charset="0"/>
              </a:rPr>
              <a:t>Qadr</a:t>
            </a:r>
            <a:r>
              <a:rPr lang="en-US" altLang="en-US" b="1" dirty="0">
                <a:latin typeface="Arial" panose="020B0604020202020204" pitchFamily="34" charset="0"/>
                <a:cs typeface="Arial" panose="020B0604020202020204" pitchFamily="34" charset="0"/>
              </a:rPr>
              <a:t> – 610 C.E</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Ref: Surah </a:t>
            </a:r>
            <a:r>
              <a:rPr lang="en-US" altLang="en-US" b="1" dirty="0" err="1">
                <a:latin typeface="Arial" panose="020B0604020202020204" pitchFamily="34" charset="0"/>
                <a:cs typeface="Arial" panose="020B0604020202020204" pitchFamily="34" charset="0"/>
              </a:rPr>
              <a:t>Qadr</a:t>
            </a:r>
            <a:r>
              <a:rPr lang="en-US" altLang="en-US" b="1" dirty="0">
                <a:latin typeface="Arial" panose="020B0604020202020204" pitchFamily="34" charset="0"/>
                <a:cs typeface="Arial" panose="020B0604020202020204" pitchFamily="34" charset="0"/>
              </a:rPr>
              <a:t>,</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Its called: </a:t>
            </a:r>
            <a:r>
              <a:rPr lang="ar-SA" sz="2800" b="1" dirty="0">
                <a:latin typeface="KFGQPC Uthman Taha Naskh" panose="02000000000000000000" pitchFamily="2" charset="-78"/>
                <a:cs typeface="KFGQPC Uthman Taha Naskh" panose="02000000000000000000" pitchFamily="2" charset="-78"/>
              </a:rPr>
              <a:t> إنزال</a:t>
            </a:r>
            <a:r>
              <a:rPr lang="en-US" sz="2800" b="1" dirty="0">
                <a:latin typeface="KFGQPC Uthman Taha Naskh" panose="02000000000000000000" pitchFamily="2" charset="-78"/>
                <a:cs typeface="KFGQPC Uthman Taha Naskh" panose="02000000000000000000" pitchFamily="2" charset="-78"/>
              </a:rPr>
              <a:t>  </a:t>
            </a:r>
            <a:r>
              <a:rPr lang="en-US" dirty="0">
                <a:latin typeface="KFGQPC Uthman Taha Naskh" panose="02000000000000000000" pitchFamily="2" charset="-78"/>
                <a:cs typeface="KFGQPC Uthman Taha Naskh" panose="02000000000000000000" pitchFamily="2" charset="-78"/>
              </a:rPr>
              <a:t> </a:t>
            </a:r>
            <a:endParaRPr lang="en-US" altLang="en-US" b="1" dirty="0">
              <a:latin typeface="Arial" panose="020B0604020202020204" pitchFamily="34" charset="0"/>
              <a:cs typeface="Arial" panose="020B0604020202020204" pitchFamily="34" charset="0"/>
            </a:endParaRPr>
          </a:p>
        </p:txBody>
      </p:sp>
      <p:sp>
        <p:nvSpPr>
          <p:cNvPr id="4" name="Rectangle 3"/>
          <p:cNvSpPr/>
          <p:nvPr/>
        </p:nvSpPr>
        <p:spPr>
          <a:xfrm>
            <a:off x="8282463" y="3815445"/>
            <a:ext cx="3117600" cy="3139321"/>
          </a:xfrm>
          <a:prstGeom prst="rect">
            <a:avLst/>
          </a:prstGeom>
        </p:spPr>
        <p:txBody>
          <a:bodyPr wrap="square">
            <a:spAutoFit/>
          </a:bodyPr>
          <a:lstStyle/>
          <a:p>
            <a:pPr eaLnBrk="1" hangingPunct="1"/>
            <a:r>
              <a:rPr lang="en-US" altLang="en-US" sz="2400" b="1" u="sng" dirty="0">
                <a:latin typeface="Arial" panose="020B0604020202020204" pitchFamily="34" charset="0"/>
                <a:cs typeface="Arial" panose="020B0604020202020204" pitchFamily="34" charset="0"/>
              </a:rPr>
              <a:t>Phase 2:</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Bit by bit, </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Ayah by Ayah, </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Surah by surah</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23 years</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1</a:t>
            </a:r>
            <a:r>
              <a:rPr lang="en-US" altLang="en-US" b="1" baseline="30000" dirty="0">
                <a:latin typeface="Arial" panose="020B0604020202020204" pitchFamily="34" charset="0"/>
                <a:cs typeface="Arial" panose="020B0604020202020204" pitchFamily="34" charset="0"/>
              </a:rPr>
              <a:t>st</a:t>
            </a:r>
            <a:r>
              <a:rPr lang="en-US" altLang="en-US" b="1" dirty="0">
                <a:latin typeface="Arial" panose="020B0604020202020204" pitchFamily="34" charset="0"/>
                <a:cs typeface="Arial" panose="020B0604020202020204" pitchFamily="34" charset="0"/>
              </a:rPr>
              <a:t> </a:t>
            </a:r>
            <a:r>
              <a:rPr lang="en-US" altLang="en-US" b="1" dirty="0" err="1">
                <a:latin typeface="Arial" panose="020B0604020202020204" pitchFamily="34" charset="0"/>
                <a:cs typeface="Arial" panose="020B0604020202020204" pitchFamily="34" charset="0"/>
              </a:rPr>
              <a:t>wahi</a:t>
            </a:r>
            <a:r>
              <a:rPr lang="en-US" altLang="en-US" b="1" dirty="0">
                <a:latin typeface="Arial" panose="020B0604020202020204" pitchFamily="34" charset="0"/>
                <a:cs typeface="Arial" panose="020B0604020202020204" pitchFamily="34" charset="0"/>
              </a:rPr>
              <a:t>: 610, </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1</a:t>
            </a:r>
            <a:r>
              <a:rPr lang="en-US" altLang="en-US" b="1" baseline="30000" dirty="0">
                <a:latin typeface="Arial" panose="020B0604020202020204" pitchFamily="34" charset="0"/>
                <a:cs typeface="Arial" panose="020B0604020202020204" pitchFamily="34" charset="0"/>
              </a:rPr>
              <a:t>st</a:t>
            </a:r>
            <a:r>
              <a:rPr lang="en-US" altLang="en-US" b="1" dirty="0">
                <a:latin typeface="Arial" panose="020B0604020202020204" pitchFamily="34" charset="0"/>
                <a:cs typeface="Arial" panose="020B0604020202020204" pitchFamily="34" charset="0"/>
              </a:rPr>
              <a:t> 5-Verses of S. </a:t>
            </a:r>
            <a:r>
              <a:rPr lang="en-US" altLang="en-US" b="1" dirty="0" err="1">
                <a:latin typeface="Arial" panose="020B0604020202020204" pitchFamily="34" charset="0"/>
                <a:cs typeface="Arial" panose="020B0604020202020204" pitchFamily="34" charset="0"/>
              </a:rPr>
              <a:t>Alaq</a:t>
            </a:r>
            <a:r>
              <a:rPr lang="en-US" altLang="en-US" b="1"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Cave Hira,</a:t>
            </a:r>
          </a:p>
          <a:p>
            <a:pPr marL="285750" indent="-285750">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Its Called:</a:t>
            </a:r>
            <a:r>
              <a:rPr lang="en-US" altLang="en-US" sz="2000" b="1" dirty="0"/>
              <a:t> </a:t>
            </a:r>
            <a:r>
              <a:rPr lang="ar-SA" sz="2800" b="1" dirty="0">
                <a:latin typeface="KFGQPC Uthman Taha Naskh" panose="02000000000000000000" pitchFamily="2" charset="-78"/>
                <a:cs typeface="KFGQPC Uthman Taha Naskh" panose="02000000000000000000" pitchFamily="2" charset="-78"/>
              </a:rPr>
              <a:t>تنزيل</a:t>
            </a:r>
            <a:endParaRPr lang="en-US" sz="2000" b="1" dirty="0"/>
          </a:p>
          <a:p>
            <a:pPr eaLnBrk="1" hangingPunct="1"/>
            <a:r>
              <a:rPr lang="en-US" altLang="en-US" sz="2000" b="1" dirty="0">
                <a:solidFill>
                  <a:schemeClr val="accent4"/>
                </a:solidFill>
              </a:rPr>
              <a:t> </a:t>
            </a:r>
            <a:endParaRPr lang="en-US" altLang="en-US" b="1" dirty="0">
              <a:solidFill>
                <a:schemeClr val="accent4"/>
              </a:solidFill>
              <a:latin typeface="Arial" panose="020B0604020202020204" pitchFamily="34" charset="0"/>
              <a:cs typeface="Arial" panose="020B0604020202020204" pitchFamily="34" charset="0"/>
            </a:endParaRPr>
          </a:p>
        </p:txBody>
      </p:sp>
      <p:sp>
        <p:nvSpPr>
          <p:cNvPr id="16" name="Right Arrow 30"/>
          <p:cNvSpPr>
            <a:spLocks noChangeArrowheads="1"/>
          </p:cNvSpPr>
          <p:nvPr/>
        </p:nvSpPr>
        <p:spPr bwMode="auto">
          <a:xfrm>
            <a:off x="2755923" y="3167827"/>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17" name="Right Arrow 26"/>
          <p:cNvSpPr>
            <a:spLocks noChangeArrowheads="1"/>
          </p:cNvSpPr>
          <p:nvPr/>
        </p:nvSpPr>
        <p:spPr bwMode="auto">
          <a:xfrm>
            <a:off x="2755923" y="4836548"/>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18" name="Right Arrow 30"/>
          <p:cNvSpPr>
            <a:spLocks noChangeArrowheads="1"/>
          </p:cNvSpPr>
          <p:nvPr/>
        </p:nvSpPr>
        <p:spPr bwMode="auto">
          <a:xfrm>
            <a:off x="6911771" y="3065749"/>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19" name="Right Arrow 26"/>
          <p:cNvSpPr>
            <a:spLocks noChangeArrowheads="1"/>
          </p:cNvSpPr>
          <p:nvPr/>
        </p:nvSpPr>
        <p:spPr bwMode="auto">
          <a:xfrm>
            <a:off x="7029926" y="4788576"/>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04846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90" y="261257"/>
            <a:ext cx="8843411" cy="827314"/>
          </a:xfrm>
        </p:spPr>
        <p:txBody>
          <a:bodyPr>
            <a:normAutofit/>
          </a:bodyPr>
          <a:lstStyle/>
          <a:p>
            <a:r>
              <a:rPr lang="en-US" sz="4000" b="1" u="sng" dirty="0"/>
              <a:t>Reasons of gradually revelation</a:t>
            </a:r>
          </a:p>
        </p:txBody>
      </p:sp>
      <p:sp>
        <p:nvSpPr>
          <p:cNvPr id="3" name="Content Placeholder 2"/>
          <p:cNvSpPr>
            <a:spLocks noGrp="1"/>
          </p:cNvSpPr>
          <p:nvPr>
            <p:ph idx="1"/>
          </p:nvPr>
        </p:nvSpPr>
        <p:spPr>
          <a:xfrm>
            <a:off x="553960" y="1259836"/>
            <a:ext cx="10855567" cy="5045429"/>
          </a:xfrm>
        </p:spPr>
        <p:txBody>
          <a:bodyPr>
            <a:normAutofit fontScale="92500" lnSpcReduction="20000"/>
          </a:bodyPr>
          <a:lstStyle/>
          <a:p>
            <a:pPr marL="0" indent="0" rtl="1">
              <a:buNone/>
            </a:pPr>
            <a:r>
              <a:rPr lang="en-US" sz="2800" dirty="0">
                <a:cs typeface="noorehira" panose="02000500000000020004" pitchFamily="2" charset="-78"/>
              </a:rPr>
              <a:t>Why the divine revelation didn’t reveal at once?</a:t>
            </a:r>
          </a:p>
          <a:p>
            <a:pPr marL="0" indent="0" rtl="1">
              <a:buNone/>
            </a:pPr>
            <a:r>
              <a:rPr lang="en-US" sz="2800" dirty="0">
                <a:cs typeface="noorehira" panose="02000500000000020004" pitchFamily="2" charset="-78"/>
              </a:rPr>
              <a:t>Almighty Allah answered that:</a:t>
            </a:r>
          </a:p>
          <a:p>
            <a:pPr marL="0" indent="0" algn="ctr" rtl="1">
              <a:buNone/>
            </a:pPr>
            <a:r>
              <a:rPr lang="ar-SA" sz="2800" dirty="0">
                <a:latin typeface="noorehira" panose="02000500000000020004" pitchFamily="2" charset="-78"/>
                <a:cs typeface="noorehira" panose="02000500000000020004" pitchFamily="2" charset="-78"/>
              </a:rPr>
              <a:t>وَ قَالَ الَّذِیۡنَ کَفَرُوۡا لَوۡ لَا نُزِّلَ عَلَیۡہِ الۡقُرۡاٰنُ جُمۡلَۃً  وَّاحِدَۃً ۚۛ کَذٰلِکَ ۚۛ لِنُثَبِّتَ بِہٖ  فُؤَادَکَ </a:t>
            </a:r>
            <a:endParaRPr lang="en-US" sz="2800" dirty="0">
              <a:latin typeface="noorehira" panose="02000500000000020004" pitchFamily="2" charset="-78"/>
              <a:cs typeface="noorehira" panose="02000500000000020004" pitchFamily="2" charset="-78"/>
            </a:endParaRPr>
          </a:p>
          <a:p>
            <a:pPr marL="0" indent="0" algn="ctr" rtl="1">
              <a:buNone/>
            </a:pPr>
            <a:r>
              <a:rPr lang="ar-SA" sz="2800" dirty="0">
                <a:latin typeface="noorehira" panose="02000500000000020004" pitchFamily="2" charset="-78"/>
                <a:cs typeface="noorehira" panose="02000500000000020004" pitchFamily="2" charset="-78"/>
              </a:rPr>
              <a:t>وَ رَتَّلۡنٰہُ تَرۡتِیۡلًا </a:t>
            </a:r>
            <a:r>
              <a:rPr lang="ar-SA" dirty="0">
                <a:latin typeface="noorehira" panose="02000500000000020004" pitchFamily="2" charset="-78"/>
                <a:cs typeface="noorehira" panose="02000500000000020004" pitchFamily="2" charset="-78"/>
              </a:rPr>
              <a:t>﴿۳۲﴾</a:t>
            </a:r>
            <a:r>
              <a:rPr lang="en-US" dirty="0">
                <a:latin typeface="noorehira" panose="02000500000000020004" pitchFamily="2" charset="-78"/>
                <a:cs typeface="noorehira" panose="02000500000000020004" pitchFamily="2" charset="-78"/>
              </a:rPr>
              <a:t> </a:t>
            </a:r>
            <a:endParaRPr lang="ar-SA" dirty="0">
              <a:latin typeface="noorehira" panose="02000500000000020004" pitchFamily="2" charset="-78"/>
              <a:cs typeface="noorehira" panose="02000500000000020004" pitchFamily="2" charset="-78"/>
            </a:endParaRPr>
          </a:p>
          <a:p>
            <a:pPr algn="l"/>
            <a:r>
              <a:rPr lang="en-US" sz="2800" dirty="0"/>
              <a:t>Said those who disbelieved, “Why</a:t>
            </a:r>
            <a:r>
              <a:rPr lang="ar-SA" sz="2800" dirty="0"/>
              <a:t> </a:t>
            </a:r>
            <a:r>
              <a:rPr lang="en-US" sz="2800" dirty="0"/>
              <a:t>has the</a:t>
            </a:r>
            <a:r>
              <a:rPr lang="ar-SA" sz="2800" dirty="0"/>
              <a:t> </a:t>
            </a:r>
            <a:r>
              <a:rPr lang="en-US" sz="2800" dirty="0"/>
              <a:t>Qur’an not been revealed to</a:t>
            </a:r>
            <a:r>
              <a:rPr lang="ar-SA" sz="2800" dirty="0"/>
              <a:t> </a:t>
            </a:r>
            <a:r>
              <a:rPr lang="en-US" sz="2800" dirty="0"/>
              <a:t>him all at once?” (It has been sent</a:t>
            </a:r>
            <a:r>
              <a:rPr lang="ar-SA" sz="2800" dirty="0"/>
              <a:t> </a:t>
            </a:r>
            <a:r>
              <a:rPr lang="en-US" sz="2800" dirty="0"/>
              <a:t>down) in this way (i.e. in parts) so that</a:t>
            </a:r>
            <a:r>
              <a:rPr lang="ar-SA" sz="2800" dirty="0"/>
              <a:t> </a:t>
            </a:r>
            <a:r>
              <a:rPr lang="en-US" sz="2800" dirty="0"/>
              <a:t>We make your heart firm, and We</a:t>
            </a:r>
            <a:r>
              <a:rPr lang="ar-SA" sz="2800" dirty="0"/>
              <a:t> </a:t>
            </a:r>
            <a:r>
              <a:rPr lang="en-US" sz="2800" dirty="0"/>
              <a:t>revealed it little by little</a:t>
            </a:r>
            <a:endParaRPr lang="en-US" sz="2800" dirty="0">
              <a:latin typeface="noorehira" panose="02000500000000020004" pitchFamily="2" charset="-78"/>
              <a:cs typeface="noorehira" panose="02000500000000020004" pitchFamily="2" charset="-78"/>
            </a:endParaRPr>
          </a:p>
          <a:p>
            <a:pPr marL="457200" indent="-457200">
              <a:buFont typeface="+mj-lt"/>
              <a:buAutoNum type="arabicPeriod"/>
            </a:pPr>
            <a:endParaRPr lang="en-US" sz="2800" dirty="0">
              <a:cs typeface="AAA GoldenLotus" panose="02000000000000000000" pitchFamily="2" charset="-78"/>
            </a:endParaRPr>
          </a:p>
          <a:p>
            <a:pPr marL="457200" indent="-457200">
              <a:buFont typeface="+mj-lt"/>
              <a:buAutoNum type="arabicPeriod"/>
            </a:pPr>
            <a:r>
              <a:rPr lang="en-US" sz="2800" dirty="0">
                <a:cs typeface="AAA GoldenLotus" panose="02000000000000000000" pitchFamily="2" charset="-78"/>
              </a:rPr>
              <a:t>Encouragement.</a:t>
            </a:r>
            <a:endParaRPr lang="ar-SA" sz="2800" dirty="0">
              <a:cs typeface="AAA GoldenLotus" panose="02000000000000000000" pitchFamily="2" charset="-78"/>
            </a:endParaRPr>
          </a:p>
          <a:p>
            <a:pPr marL="457200" indent="-457200">
              <a:buFont typeface="+mj-lt"/>
              <a:buAutoNum type="arabicPeriod"/>
            </a:pPr>
            <a:r>
              <a:rPr lang="en-US" sz="2800" dirty="0"/>
              <a:t>Recitation.</a:t>
            </a:r>
          </a:p>
          <a:p>
            <a:pPr marL="457200" indent="-457200">
              <a:buFont typeface="+mj-lt"/>
              <a:buAutoNum type="arabicPeriod"/>
            </a:pPr>
            <a:r>
              <a:rPr lang="en-US" sz="2800" dirty="0">
                <a:cs typeface="AAA GoldenLotus" panose="02000000000000000000" pitchFamily="2" charset="-78"/>
              </a:rPr>
              <a:t>Answer to questions</a:t>
            </a:r>
          </a:p>
          <a:p>
            <a:pPr marL="457200" indent="-457200">
              <a:buFont typeface="+mj-lt"/>
              <a:buAutoNum type="arabicPeriod"/>
            </a:pPr>
            <a:r>
              <a:rPr lang="en-US" sz="2800" dirty="0">
                <a:cs typeface="AAA GoldenLotus" panose="02000000000000000000" pitchFamily="2" charset="-78"/>
              </a:rPr>
              <a:t>Implement the rulings gradually</a:t>
            </a:r>
          </a:p>
        </p:txBody>
      </p:sp>
    </p:spTree>
    <p:extLst>
      <p:ext uri="{BB962C8B-B14F-4D97-AF65-F5344CB8AC3E}">
        <p14:creationId xmlns:p14="http://schemas.microsoft.com/office/powerpoint/2010/main" val="300998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31" y="309348"/>
            <a:ext cx="7265663" cy="809768"/>
          </a:xfrm>
        </p:spPr>
        <p:txBody>
          <a:bodyPr>
            <a:noAutofit/>
          </a:bodyPr>
          <a:lstStyle/>
          <a:p>
            <a:r>
              <a:rPr lang="en-US" sz="4000" b="1" u="sng" dirty="0"/>
              <a:t>The First Revelation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وحی</a:t>
            </a:r>
            <a:r>
              <a:rPr lang="en-US" sz="4000" b="1" u="sng"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99912" y="1396314"/>
            <a:ext cx="9899681" cy="4444927"/>
          </a:xfrm>
        </p:spPr>
        <p:txBody>
          <a:bodyPr>
            <a:normAutofit fontScale="92500" lnSpcReduction="20000"/>
          </a:bodyPr>
          <a:lstStyle/>
          <a:p>
            <a:r>
              <a:rPr lang="en-US" sz="2800" dirty="0"/>
              <a:t>The Verse that came first:</a:t>
            </a:r>
          </a:p>
          <a:p>
            <a:pPr marL="0" indent="0" algn="ctr">
              <a:buNone/>
            </a:pPr>
            <a:r>
              <a:rPr lang="en-US" sz="2800" dirty="0"/>
              <a:t>The verses of Surah </a:t>
            </a:r>
            <a:r>
              <a:rPr lang="en-US" sz="2800" dirty="0" err="1"/>
              <a:t>Alaq</a:t>
            </a:r>
            <a:r>
              <a:rPr lang="en-US" sz="2800" dirty="0"/>
              <a:t> {</a:t>
            </a:r>
            <a:r>
              <a:rPr lang="ur-PK" sz="2800" dirty="0">
                <a:latin typeface="noorehira" panose="02000500000000020004" pitchFamily="2" charset="-78"/>
                <a:cs typeface="noorehira" panose="02000500000000020004" pitchFamily="2" charset="-78"/>
              </a:rPr>
              <a:t>سورہ علق</a:t>
            </a:r>
            <a:r>
              <a:rPr lang="en-US" sz="2800" dirty="0"/>
              <a:t>} </a:t>
            </a:r>
            <a:r>
              <a:rPr lang="en-US" sz="2800" dirty="0">
                <a:latin typeface="noorehira" panose="02000500000000020004" pitchFamily="2" charset="-78"/>
                <a:cs typeface="noorehira" panose="02000500000000020004" pitchFamily="2" charset="-78"/>
              </a:rPr>
              <a:t>:</a:t>
            </a:r>
          </a:p>
          <a:p>
            <a:pPr marL="0" indent="0">
              <a:buNone/>
            </a:pPr>
            <a:endParaRPr lang="en-US" dirty="0"/>
          </a:p>
          <a:p>
            <a:pPr marL="0" indent="0" algn="ctr" rtl="1">
              <a:buNone/>
            </a:pPr>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dirty="0"/>
          </a:p>
          <a:p>
            <a:pPr>
              <a:lnSpc>
                <a:spcPct val="110000"/>
              </a:lnSpc>
              <a:buFont typeface="+mj-lt"/>
              <a:buAutoNum type="arabicParenR"/>
            </a:pPr>
            <a:r>
              <a:rPr lang="en-US" sz="2800" dirty="0"/>
              <a:t>Recite with the name of your Lord who created.</a:t>
            </a:r>
          </a:p>
          <a:p>
            <a:pPr>
              <a:lnSpc>
                <a:spcPct val="110000"/>
              </a:lnSpc>
              <a:buFont typeface="+mj-lt"/>
              <a:buAutoNum type="arabicParenR"/>
            </a:pPr>
            <a:r>
              <a:rPr lang="en-US" sz="2800" dirty="0"/>
              <a:t>Created man out of a blood-clot.</a:t>
            </a:r>
          </a:p>
          <a:p>
            <a:pPr>
              <a:lnSpc>
                <a:spcPct val="110000"/>
              </a:lnSpc>
              <a:buFont typeface="+mj-lt"/>
              <a:buAutoNum type="arabicParenR"/>
            </a:pPr>
            <a:r>
              <a:rPr lang="en-US" sz="2800" dirty="0"/>
              <a:t>Recite and your Lord is most Generous</a:t>
            </a:r>
          </a:p>
          <a:p>
            <a:pPr>
              <a:lnSpc>
                <a:spcPct val="110000"/>
              </a:lnSpc>
              <a:buFont typeface="+mj-lt"/>
              <a:buAutoNum type="arabicParenR"/>
            </a:pPr>
            <a:r>
              <a:rPr lang="en-US" sz="2800" dirty="0"/>
              <a:t>who taught by the Pen.</a:t>
            </a:r>
          </a:p>
          <a:p>
            <a:pPr>
              <a:lnSpc>
                <a:spcPct val="110000"/>
              </a:lnSpc>
              <a:buFont typeface="+mj-lt"/>
              <a:buAutoNum type="arabicParenR"/>
            </a:pPr>
            <a:r>
              <a:rPr lang="en-US" sz="2800" dirty="0"/>
              <a:t>Taught man what he did not know.</a:t>
            </a:r>
          </a:p>
          <a:p>
            <a:endParaRPr lang="ar-SA"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54" y="200167"/>
            <a:ext cx="9585782" cy="850711"/>
          </a:xfrm>
        </p:spPr>
        <p:txBody>
          <a:bodyPr>
            <a:noAutofit/>
          </a:bodyPr>
          <a:lstStyle/>
          <a:p>
            <a:r>
              <a:rPr lang="en-US" sz="3200" b="1" u="sng" dirty="0"/>
              <a:t>Verses of </a:t>
            </a:r>
            <a:r>
              <a:rPr lang="en-US" sz="3200" b="1" u="sng" dirty="0" err="1"/>
              <a:t>Qura’an</a:t>
            </a:r>
            <a:r>
              <a:rPr lang="en-US" sz="3200" b="1" u="sng" dirty="0"/>
              <a:t> are divided into two Groups </a:t>
            </a:r>
          </a:p>
        </p:txBody>
      </p:sp>
      <p:sp>
        <p:nvSpPr>
          <p:cNvPr id="3" name="Content Placeholder 2"/>
          <p:cNvSpPr>
            <a:spLocks noGrp="1"/>
          </p:cNvSpPr>
          <p:nvPr>
            <p:ph idx="1"/>
          </p:nvPr>
        </p:nvSpPr>
        <p:spPr>
          <a:xfrm>
            <a:off x="254254" y="1050877"/>
            <a:ext cx="10158988" cy="5431809"/>
          </a:xfrm>
        </p:spPr>
        <p:txBody>
          <a:bodyPr>
            <a:normAutofit lnSpcReduction="10000"/>
          </a:bodyPr>
          <a:lstStyle/>
          <a:p>
            <a:pPr marL="514350" indent="-514350">
              <a:buFont typeface="+mj-lt"/>
              <a:buAutoNum type="arabicParenR"/>
            </a:pPr>
            <a:r>
              <a:rPr lang="en-US" sz="2800" u="sng" dirty="0" err="1"/>
              <a:t>Makki</a:t>
            </a:r>
            <a:r>
              <a:rPr lang="en-US" sz="2800" u="sng" dirty="0"/>
              <a:t> Verses </a:t>
            </a:r>
            <a:r>
              <a:rPr lang="en-US" sz="2800" u="sng" dirty="0">
                <a:latin typeface="Jameel Noori Nastaleeq" panose="02000503000000000004" pitchFamily="2" charset="-78"/>
                <a:cs typeface="Jameel Noori Nastaleeq" panose="02000503000000000004" pitchFamily="2" charset="-78"/>
              </a:rPr>
              <a:t>(</a:t>
            </a:r>
            <a:r>
              <a:rPr lang="ur-PK" sz="2800" u="sng" dirty="0">
                <a:latin typeface="Jameel Noori Nastaleeq" panose="02000503000000000004" pitchFamily="2" charset="-78"/>
                <a:cs typeface="Jameel Noori Nastaleeq" panose="02000503000000000004" pitchFamily="2" charset="-78"/>
              </a:rPr>
              <a:t>مکی آیات</a:t>
            </a:r>
            <a:r>
              <a:rPr lang="en-US" sz="2800" u="sng"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2800" dirty="0"/>
              <a:t>The verses that were revealed before Hijrah are referred to as Makki verses.</a:t>
            </a:r>
          </a:p>
          <a:p>
            <a:pPr marL="0" indent="0">
              <a:buNone/>
            </a:pPr>
            <a:endParaRPr lang="ur-PK" sz="2800" dirty="0"/>
          </a:p>
          <a:p>
            <a:pPr marL="514350" indent="-514350">
              <a:buFont typeface="+mj-lt"/>
              <a:buAutoNum type="arabicParenR" startAt="2"/>
            </a:pPr>
            <a:r>
              <a:rPr lang="en-US" sz="2800" u="sng" dirty="0" err="1"/>
              <a:t>Madani</a:t>
            </a:r>
            <a:r>
              <a:rPr lang="en-US" sz="2800" u="sng" dirty="0"/>
              <a:t> Verses </a:t>
            </a:r>
            <a:r>
              <a:rPr lang="en-US" sz="2800" u="sng" dirty="0">
                <a:latin typeface="Jameel Noori Nastaleeq" panose="02000503000000000004" pitchFamily="2" charset="-78"/>
                <a:cs typeface="Jameel Noori Nastaleeq" panose="02000503000000000004" pitchFamily="2" charset="-78"/>
              </a:rPr>
              <a:t>(</a:t>
            </a:r>
            <a:r>
              <a:rPr lang="ur-PK" sz="2800" u="sng" dirty="0">
                <a:latin typeface="Jameel Noori Nastaleeq" panose="02000503000000000004" pitchFamily="2" charset="-78"/>
                <a:cs typeface="Jameel Noori Nastaleeq" panose="02000503000000000004" pitchFamily="2" charset="-78"/>
              </a:rPr>
              <a:t>مدنی آیات</a:t>
            </a:r>
            <a:r>
              <a:rPr lang="en-US" sz="2800" u="sng"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2800" dirty="0"/>
              <a:t>The verses that were revealed after Hijrah are referred to as </a:t>
            </a:r>
            <a:r>
              <a:rPr lang="en-US" sz="2800" dirty="0" err="1"/>
              <a:t>Madani</a:t>
            </a:r>
            <a:r>
              <a:rPr lang="en-US" sz="2800" dirty="0"/>
              <a:t> verses</a:t>
            </a:r>
          </a:p>
          <a:p>
            <a:pPr marL="0" indent="0">
              <a:buNone/>
            </a:pPr>
            <a:r>
              <a:rPr lang="en-US" sz="2800" dirty="0"/>
              <a:t>Note:</a:t>
            </a:r>
          </a:p>
          <a:p>
            <a:pPr>
              <a:buFont typeface="Wingdings" panose="05000000000000000000" pitchFamily="2" charset="2"/>
              <a:buChar char="v"/>
            </a:pPr>
            <a:r>
              <a:rPr lang="en-US" sz="2800" dirty="0"/>
              <a:t>Some verses were revealed during Hijrah and are referred to as </a:t>
            </a:r>
            <a:r>
              <a:rPr lang="en-US" sz="2800" dirty="0" err="1"/>
              <a:t>Madani</a:t>
            </a:r>
            <a:r>
              <a:rPr lang="en-US" sz="2800" dirty="0"/>
              <a:t> Verses according to some scholars, while others refer to them as Makki.</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64" y="215496"/>
            <a:ext cx="9357340" cy="839581"/>
          </a:xfrm>
        </p:spPr>
        <p:txBody>
          <a:bodyPr>
            <a:normAutofit/>
          </a:bodyPr>
          <a:lstStyle/>
          <a:p>
            <a:r>
              <a:rPr lang="en-US" b="1" u="sng" dirty="0"/>
              <a:t>Characteristics of Makki and </a:t>
            </a:r>
            <a:r>
              <a:rPr lang="en-US" b="1" u="sng" dirty="0" err="1"/>
              <a:t>Madani</a:t>
            </a:r>
            <a:r>
              <a:rPr lang="en-US" b="1" u="sng" dirty="0"/>
              <a:t> Verses</a:t>
            </a:r>
          </a:p>
        </p:txBody>
      </p:sp>
      <p:sp>
        <p:nvSpPr>
          <p:cNvPr id="4" name="Rectangle 51"/>
          <p:cNvSpPr txBox="1">
            <a:spLocks noChangeArrowheads="1"/>
          </p:cNvSpPr>
          <p:nvPr/>
        </p:nvSpPr>
        <p:spPr bwMode="auto">
          <a:xfrm>
            <a:off x="729334" y="1514901"/>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ctr">
              <a:lnSpc>
                <a:spcPct val="80000"/>
              </a:lnSpc>
              <a:spcBef>
                <a:spcPct val="20000"/>
              </a:spcBef>
              <a:buClr>
                <a:schemeClr val="tx1"/>
              </a:buClr>
              <a:defRPr/>
            </a:pPr>
            <a:r>
              <a:rPr lang="en-US" sz="2400" b="1" u="sng" kern="0" dirty="0" err="1">
                <a:latin typeface="+mj-lt"/>
                <a:cs typeface="AAA GoldenLotus" panose="02000000000000000000" pitchFamily="2" charset="-78"/>
              </a:rPr>
              <a:t>Makki</a:t>
            </a:r>
            <a:endParaRPr lang="en-US" sz="2400" b="1" u="sng" kern="0" dirty="0">
              <a:latin typeface="+mj-lt"/>
              <a:cs typeface="AAA GoldenLotus" panose="02000000000000000000" pitchFamily="2" charset="-78"/>
            </a:endParaRPr>
          </a:p>
          <a:p>
            <a:pPr marL="342900" indent="-342900">
              <a:lnSpc>
                <a:spcPct val="80000"/>
              </a:lnSpc>
              <a:spcBef>
                <a:spcPct val="20000"/>
              </a:spcBef>
              <a:buClr>
                <a:schemeClr val="tx1"/>
              </a:buClr>
              <a:defRPr/>
            </a:pPr>
            <a:r>
              <a:rPr lang="en-US" sz="2400" b="1" u="sng" kern="0" dirty="0">
                <a:latin typeface="+mj-lt"/>
                <a:cs typeface="AAA GoldenLotus" panose="02000000000000000000" pitchFamily="2" charset="-78"/>
              </a:rPr>
              <a:t> </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Short verses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Word </a:t>
            </a:r>
            <a:r>
              <a:rPr lang="ar-SA" sz="2400" kern="0" dirty="0">
                <a:latin typeface="AAA GoldenLotus" panose="02000000000000000000" pitchFamily="2" charset="-78"/>
                <a:cs typeface="AAA GoldenLotus" panose="02000000000000000000" pitchFamily="2" charset="-78"/>
              </a:rPr>
              <a:t>يأيها الناس</a:t>
            </a:r>
            <a:endParaRPr lang="en-US" sz="2400" kern="0" dirty="0">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Word </a:t>
            </a:r>
            <a:r>
              <a:rPr lang="ar-SA" sz="2400" kern="0" dirty="0">
                <a:latin typeface="AAA GoldenLotus" panose="02000000000000000000" pitchFamily="2" charset="-78"/>
                <a:cs typeface="AAA GoldenLotus" panose="02000000000000000000" pitchFamily="2" charset="-78"/>
              </a:rPr>
              <a:t>كلا</a:t>
            </a:r>
            <a:r>
              <a:rPr lang="en-US" sz="2400" kern="0" dirty="0">
                <a:latin typeface="AAA GoldenLotus" panose="02000000000000000000" pitchFamily="2" charset="-78"/>
                <a:cs typeface="AAA GoldenLotus" panose="02000000000000000000" pitchFamily="2" charset="-78"/>
              </a:rPr>
              <a:t> has been used 33times in 15 surah in</a:t>
            </a:r>
          </a:p>
          <a:p>
            <a:pPr marL="800100" lvl="1" indent="-342900">
              <a:lnSpc>
                <a:spcPct val="80000"/>
              </a:lnSpc>
              <a:spcBef>
                <a:spcPct val="20000"/>
              </a:spcBef>
              <a:buClr>
                <a:schemeClr val="tx1"/>
              </a:buClr>
            </a:pPr>
            <a:r>
              <a:rPr lang="en-US" sz="2400" kern="0" dirty="0">
                <a:latin typeface="AAA GoldenLotus" panose="02000000000000000000" pitchFamily="2" charset="-78"/>
                <a:cs typeface="AAA GoldenLotus" panose="02000000000000000000" pitchFamily="2" charset="-78"/>
              </a:rPr>
              <a:t>	last half of Qur’an.</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Mostly Discuss Faith and actions against idolaters.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Verses of Sajdah</a:t>
            </a:r>
          </a:p>
        </p:txBody>
      </p:sp>
      <p:sp>
        <p:nvSpPr>
          <p:cNvPr id="5" name="Rectangle 52"/>
          <p:cNvSpPr txBox="1">
            <a:spLocks noChangeArrowheads="1"/>
          </p:cNvSpPr>
          <p:nvPr/>
        </p:nvSpPr>
        <p:spPr>
          <a:xfrm>
            <a:off x="5736040" y="1514901"/>
            <a:ext cx="4343400" cy="3657600"/>
          </a:xfrm>
          <a:prstGeom prst="rect">
            <a:avLst/>
          </a:prstGeom>
        </p:spPr>
        <p:txBody>
          <a:bodyPr/>
          <a:lstStyle/>
          <a:p>
            <a:pPr marL="342900" indent="-342900" algn="ctr">
              <a:lnSpc>
                <a:spcPct val="80000"/>
              </a:lnSpc>
              <a:spcBef>
                <a:spcPct val="20000"/>
              </a:spcBef>
              <a:buClr>
                <a:schemeClr val="tx1"/>
              </a:buClr>
              <a:defRPr/>
            </a:pPr>
            <a:r>
              <a:rPr lang="en-US" sz="2400" b="1" u="sng" kern="0" dirty="0" err="1">
                <a:latin typeface="+mj-lt"/>
                <a:cs typeface="AAA GoldenLotus" panose="02000000000000000000" pitchFamily="2" charset="-78"/>
              </a:rPr>
              <a:t>Madni</a:t>
            </a:r>
            <a:endParaRPr lang="en-US" sz="2400" b="1" u="sng" kern="0" dirty="0">
              <a:latin typeface="+mj-lt"/>
              <a:cs typeface="AAA GoldenLotus" panose="02000000000000000000" pitchFamily="2" charset="-78"/>
            </a:endParaRPr>
          </a:p>
          <a:p>
            <a:pPr marL="342900" indent="-342900" algn="ctr">
              <a:lnSpc>
                <a:spcPct val="80000"/>
              </a:lnSpc>
              <a:spcBef>
                <a:spcPct val="20000"/>
              </a:spcBef>
              <a:buClr>
                <a:schemeClr val="tx1"/>
              </a:buClr>
              <a:defRPr/>
            </a:pPr>
            <a:endParaRPr lang="en-US" sz="2400" b="1" u="sng" kern="0" dirty="0">
              <a:latin typeface="+mj-lt"/>
              <a:cs typeface="AAA GoldenLotus" panose="02000000000000000000" pitchFamily="2" charset="-78"/>
            </a:endParaRP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Long verses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Word </a:t>
            </a:r>
            <a:r>
              <a:rPr lang="ar-SA" sz="2400" kern="0" dirty="0">
                <a:latin typeface="AAA GoldenLotus" panose="02000000000000000000" pitchFamily="2" charset="-78"/>
                <a:cs typeface="AAA GoldenLotus" panose="02000000000000000000" pitchFamily="2" charset="-78"/>
              </a:rPr>
              <a:t>يأيها الذين آمنوا</a:t>
            </a:r>
            <a:endParaRPr lang="en-US" sz="2400" kern="0" dirty="0">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Permission of Jihad</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Mostly Discuss deeds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Mostly discuss actions against hypocrites</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39" y="186521"/>
            <a:ext cx="7197425" cy="755176"/>
          </a:xfrm>
        </p:spPr>
        <p:txBody>
          <a:bodyPr>
            <a:noAutofit/>
          </a:bodyPr>
          <a:lstStyle/>
          <a:p>
            <a:r>
              <a:rPr lang="en-US" sz="4000" b="1" u="sng" dirty="0">
                <a:latin typeface="Arial Narrow" pitchFamily="34" charset="0"/>
              </a:rPr>
              <a:t>Causes of Revelation</a:t>
            </a:r>
            <a:r>
              <a:rPr lang="en-US" sz="4000" b="1" dirty="0">
                <a:latin typeface="Arial Narrow" pitchFamily="34" charset="0"/>
              </a:rPr>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336141" y="1214651"/>
            <a:ext cx="11073388" cy="4981433"/>
          </a:xfrm>
        </p:spPr>
        <p:txBody>
          <a:bodyPr>
            <a:normAutofit/>
          </a:bodyPr>
          <a:lstStyle/>
          <a:p>
            <a:pPr marL="533400" indent="-533400">
              <a:buNone/>
            </a:pPr>
            <a:r>
              <a:rPr lang="en-US" sz="3000" b="1" dirty="0"/>
              <a:t>Cause of revelation means: </a:t>
            </a:r>
          </a:p>
          <a:p>
            <a:pPr marL="533400" indent="-533400" algn="ctr">
              <a:buNone/>
            </a:pPr>
            <a:r>
              <a:rPr lang="en-US" sz="3000" b="1" dirty="0"/>
              <a:t>“The reason or background of revealed verse”</a:t>
            </a:r>
            <a:endParaRPr lang="en-US" sz="3000" b="1" u="sng" dirty="0"/>
          </a:p>
          <a:p>
            <a:pPr>
              <a:buFont typeface="+mj-lt"/>
              <a:buAutoNum type="arabicParenR"/>
            </a:pPr>
            <a:r>
              <a:rPr lang="en-US" sz="2800" dirty="0"/>
              <a:t>The verses which were revealed in answer to some question or with reference to some event.</a:t>
            </a:r>
          </a:p>
          <a:p>
            <a:pPr>
              <a:buFont typeface="Wingdings" panose="05000000000000000000" pitchFamily="2" charset="2"/>
              <a:buChar char="Ø"/>
            </a:pPr>
            <a:r>
              <a:rPr lang="en-US" sz="2800" dirty="0"/>
              <a:t>In the terminology of commentators/interpreters </a:t>
            </a:r>
            <a:r>
              <a:rPr lang="en-US" sz="2800" b="1" dirty="0">
                <a:latin typeface="Jameel Noori Nastaleeq" panose="02000503000000000004" pitchFamily="2" charset="-78"/>
                <a:cs typeface="Jameel Noori Nastaleeq" panose="02000503000000000004" pitchFamily="2" charset="-78"/>
              </a:rPr>
              <a:t>(</a:t>
            </a:r>
            <a:r>
              <a:rPr lang="ur-PK" sz="2800" b="1" dirty="0">
                <a:latin typeface="Jameel Noori Nastaleeq" panose="02000503000000000004" pitchFamily="2" charset="-78"/>
                <a:cs typeface="Jameel Noori Nastaleeq" panose="02000503000000000004" pitchFamily="2" charset="-78"/>
              </a:rPr>
              <a:t>مفسرین</a:t>
            </a:r>
            <a:r>
              <a:rPr lang="en-US" sz="2800" b="1" dirty="0">
                <a:latin typeface="Jameel Noori Nastaleeq" panose="02000503000000000004" pitchFamily="2" charset="-78"/>
                <a:cs typeface="Jameel Noori Nastaleeq" panose="02000503000000000004" pitchFamily="2" charset="-78"/>
              </a:rPr>
              <a:t>) </a:t>
            </a:r>
            <a:r>
              <a:rPr lang="en-US" sz="2800" dirty="0"/>
              <a:t>it is called </a:t>
            </a:r>
            <a:r>
              <a:rPr lang="en-US" sz="2800" u="sng" dirty="0"/>
              <a:t>CAUSE OF REVELATION</a:t>
            </a:r>
            <a:r>
              <a:rPr lang="en-US" sz="2800" dirty="0"/>
              <a:t> (</a:t>
            </a:r>
            <a:r>
              <a:rPr lang="ur-PK" sz="2800" b="1" dirty="0">
                <a:latin typeface="Jameel Noori Nastaleeq" panose="02000503000000000004" pitchFamily="2" charset="-78"/>
                <a:cs typeface="Jameel Noori Nastaleeq" panose="02000503000000000004" pitchFamily="2" charset="-78"/>
              </a:rPr>
              <a:t>سببِ نزول</a:t>
            </a:r>
            <a:r>
              <a:rPr lang="en-US" sz="2800" dirty="0"/>
              <a:t>) or the </a:t>
            </a:r>
            <a:r>
              <a:rPr lang="en-US" sz="2800" u="sng" dirty="0"/>
              <a:t>BACKGROUND OF REVELATION</a:t>
            </a:r>
            <a:r>
              <a:rPr lang="en-US" sz="2800" dirty="0"/>
              <a:t> (</a:t>
            </a:r>
            <a:r>
              <a:rPr lang="ur-PK" sz="2800" b="1" dirty="0">
                <a:latin typeface="Jameel Noori Nastaleeq" panose="02000503000000000004" pitchFamily="2" charset="-78"/>
                <a:cs typeface="Jameel Noori Nastaleeq" panose="02000503000000000004" pitchFamily="2" charset="-78"/>
              </a:rPr>
              <a:t>شانِ نزول</a:t>
            </a:r>
            <a:r>
              <a:rPr lang="en-US" sz="2800" dirty="0"/>
              <a:t>).</a:t>
            </a:r>
          </a:p>
          <a:p>
            <a:pPr marL="0" indent="0">
              <a:buNone/>
            </a:pPr>
            <a:endParaRPr lang="en-US" sz="2800" dirty="0"/>
          </a:p>
          <a:p>
            <a:pPr marL="514350" indent="-514350">
              <a:buFont typeface="+mj-lt"/>
              <a:buAutoNum type="arabicParenR" startAt="2"/>
            </a:pPr>
            <a:r>
              <a:rPr lang="en-US" sz="2800" dirty="0"/>
              <a:t>The verses that Allah Almighty revealed on His own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از خود</a:t>
            </a:r>
            <a:r>
              <a:rPr lang="en-US" sz="2800" dirty="0">
                <a:latin typeface="Jameel Noori Nastaleeq" panose="02000503000000000004" pitchFamily="2" charset="-78"/>
                <a:cs typeface="Jameel Noori Nastaleeq" panose="02000503000000000004" pitchFamily="2" charset="-78"/>
              </a:rPr>
              <a:t>)</a:t>
            </a:r>
            <a:r>
              <a:rPr lang="en-US" sz="2800" dirty="0"/>
              <a:t>.</a:t>
            </a:r>
          </a:p>
          <a:p>
            <a:pPr>
              <a:buFont typeface="Wingdings" panose="05000000000000000000" pitchFamily="2" charset="2"/>
              <a:buChar char="Ø"/>
            </a:pPr>
            <a:endParaRPr lang="en-US" sz="3300" dirty="0"/>
          </a:p>
          <a:p>
            <a:endParaRPr lang="en-US"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97" y="241110"/>
            <a:ext cx="7511323" cy="809767"/>
          </a:xfrm>
        </p:spPr>
        <p:txBody>
          <a:bodyPr>
            <a:normAutofit/>
          </a:bodyPr>
          <a:lstStyle/>
          <a:p>
            <a:r>
              <a:rPr lang="en-US" sz="4000" b="1" u="sng" dirty="0">
                <a:latin typeface="Arial Narrow" pitchFamily="34" charset="0"/>
              </a:rPr>
              <a:t>Causes of Revelation</a:t>
            </a:r>
            <a:r>
              <a:rPr lang="en-US" sz="4000" b="1" dirty="0">
                <a:latin typeface="Arial Narrow" pitchFamily="34" charset="0"/>
              </a:rPr>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581799" y="1255593"/>
            <a:ext cx="10363705" cy="5127316"/>
          </a:xfrm>
        </p:spPr>
        <p:txBody>
          <a:bodyPr>
            <a:normAutofit/>
          </a:bodyPr>
          <a:lstStyle/>
          <a:p>
            <a:pPr marL="0" indent="0">
              <a:buNone/>
            </a:pPr>
            <a:r>
              <a:rPr lang="en-US" sz="2800" dirty="0"/>
              <a:t>Example of the verse which were revealed in answer to some question or with reference to some event.</a:t>
            </a:r>
          </a:p>
          <a:p>
            <a:pPr marL="0" indent="0" algn="ctr" rtl="1">
              <a:buNone/>
            </a:pPr>
            <a:r>
              <a:rPr lang="ar-SA" sz="2800" b="1" dirty="0">
                <a:latin typeface="KFGQPC Uthman Taha Naskh" panose="02000000000000000000" pitchFamily="2" charset="-78"/>
                <a:cs typeface="KFGQPC Uthman Taha Naskh" panose="02000000000000000000" pitchFamily="2" charset="-78"/>
              </a:rPr>
              <a:t>لاتنكحوا المشركت حتى يؤمن ولأمة مؤمنة خير من مشركة ولو أعجبتكم</a:t>
            </a:r>
            <a:endParaRPr lang="ar-SA" sz="2800" b="1" dirty="0">
              <a:cs typeface="Traditional Arabic" pitchFamily="2" charset="-78"/>
            </a:endParaRPr>
          </a:p>
          <a:p>
            <a:pPr marL="0" indent="0">
              <a:buNone/>
            </a:pPr>
            <a:r>
              <a:rPr lang="en-US" sz="2800" dirty="0">
                <a:latin typeface="Arial Narrow" pitchFamily="34" charset="0"/>
                <a:cs typeface="Traditional Arabic" pitchFamily="2" charset="-78"/>
              </a:rPr>
              <a:t>Do not marry </a:t>
            </a:r>
            <a:r>
              <a:rPr lang="en-US" sz="2800" dirty="0" err="1">
                <a:latin typeface="Arial Narrow" pitchFamily="34" charset="0"/>
                <a:cs typeface="Traditional Arabic" pitchFamily="2" charset="-78"/>
              </a:rPr>
              <a:t>Mushrikah</a:t>
            </a:r>
            <a:r>
              <a:rPr lang="en-US" sz="2800" dirty="0">
                <a:latin typeface="Arial Narrow" pitchFamily="34" charset="0"/>
                <a:cs typeface="Traditional Arabic" pitchFamily="2" charset="-78"/>
              </a:rPr>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مشرکہ عورت</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آزاد</a:t>
            </a:r>
            <a:r>
              <a:rPr lang="en-US" sz="2800" dirty="0">
                <a:latin typeface="Jameel Noori Nastaleeq" panose="02000503000000000004" pitchFamily="2" charset="-78"/>
                <a:cs typeface="Jameel Noori Nastaleeq" panose="02000503000000000004" pitchFamily="2" charset="-78"/>
              </a:rPr>
              <a:t>) </a:t>
            </a:r>
            <a:r>
              <a:rPr lang="en-US" sz="2800" dirty="0">
                <a:latin typeface="Arial Narrow" pitchFamily="34" charset="0"/>
                <a:cs typeface="Traditional Arabic" pitchFamily="2" charset="-78"/>
              </a:rPr>
              <a:t>unless they come to believe</a:t>
            </a:r>
            <a:r>
              <a:rPr lang="en-US" sz="2800" dirty="0">
                <a:latin typeface="Jameel Noori Nastaleeq" panose="02000503000000000004" pitchFamily="2" charset="-78"/>
                <a:cs typeface="Jameel Noori Nastaleeq" panose="02000503000000000004" pitchFamily="2" charset="-78"/>
              </a:rPr>
              <a:t>,</a:t>
            </a:r>
          </a:p>
          <a:p>
            <a:pPr marL="0" indent="0">
              <a:buNone/>
            </a:pPr>
            <a:r>
              <a:rPr lang="en-US" sz="2800" dirty="0">
                <a:latin typeface="Arial Narrow" pitchFamily="34" charset="0"/>
                <a:cs typeface="Traditional Arabic" pitchFamily="2" charset="-78"/>
              </a:rPr>
              <a:t>And a Muslim slave girl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مومنہ باندی</a:t>
            </a:r>
            <a:r>
              <a:rPr lang="en-US" sz="2800" dirty="0">
                <a:latin typeface="Jameel Noori Nastaleeq" panose="02000503000000000004" pitchFamily="2" charset="-78"/>
                <a:cs typeface="Jameel Noori Nastaleeq" panose="02000503000000000004" pitchFamily="2" charset="-78"/>
              </a:rPr>
              <a:t>)</a:t>
            </a:r>
            <a:r>
              <a:rPr lang="en-US" sz="2800" dirty="0">
                <a:latin typeface="Arial Narrow" pitchFamily="34" charset="0"/>
                <a:cs typeface="Traditional Arabic" pitchFamily="2" charset="-78"/>
              </a:rPr>
              <a:t> is better than a </a:t>
            </a:r>
            <a:r>
              <a:rPr lang="en-US" sz="2800" dirty="0" err="1">
                <a:latin typeface="Arial Narrow" pitchFamily="34" charset="0"/>
                <a:cs typeface="Traditional Arabic" pitchFamily="2" charset="-78"/>
              </a:rPr>
              <a:t>Mushrikah</a:t>
            </a:r>
            <a:r>
              <a:rPr lang="en-US" sz="2800" dirty="0">
                <a:latin typeface="Arial Narrow" pitchFamily="34" charset="0"/>
                <a:cs typeface="Traditional Arabic" pitchFamily="2" charset="-78"/>
              </a:rPr>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مشرکہ  عورت</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آزاد</a:t>
            </a:r>
            <a:r>
              <a:rPr lang="en-US" sz="2800" dirty="0">
                <a:latin typeface="Jameel Noori Nastaleeq" panose="02000503000000000004" pitchFamily="2" charset="-78"/>
                <a:cs typeface="Jameel Noori Nastaleeq" panose="02000503000000000004" pitchFamily="2" charset="-78"/>
              </a:rPr>
              <a:t>) </a:t>
            </a:r>
            <a:endParaRPr lang="ur-PK" sz="2800" dirty="0">
              <a:latin typeface="Jameel Noori Nastaleeq" panose="02000503000000000004" pitchFamily="2" charset="-78"/>
              <a:cs typeface="Jameel Noori Nastaleeq" panose="02000503000000000004" pitchFamily="2" charset="-78"/>
            </a:endParaRPr>
          </a:p>
          <a:p>
            <a:pPr marL="0" indent="0">
              <a:buNone/>
            </a:pPr>
            <a:r>
              <a:rPr lang="en-US" sz="2800" dirty="0">
                <a:latin typeface="Arial Narrow" pitchFamily="34" charset="0"/>
                <a:cs typeface="Traditional Arabic" pitchFamily="2" charset="-78"/>
              </a:rPr>
              <a:t>Even though she is liked by you. (</a:t>
            </a:r>
            <a:r>
              <a:rPr lang="en-US" sz="2800" dirty="0" err="1">
                <a:latin typeface="Arial Narrow" pitchFamily="34" charset="0"/>
                <a:cs typeface="Traditional Arabic" pitchFamily="2" charset="-78"/>
              </a:rPr>
              <a:t>Baqarah</a:t>
            </a:r>
            <a:r>
              <a:rPr lang="en-US" sz="2800" dirty="0">
                <a:latin typeface="Arial Narrow" pitchFamily="34" charset="0"/>
                <a:cs typeface="Traditional Arabic" pitchFamily="2" charset="-78"/>
              </a:rPr>
              <a:t>: 221)</a:t>
            </a:r>
          </a:p>
          <a:p>
            <a:pPr marL="0" indent="0">
              <a:buNone/>
            </a:pPr>
            <a:r>
              <a:rPr lang="en-US" sz="2800" b="1" u="sng" dirty="0">
                <a:latin typeface="Arial Narrow" pitchFamily="34" charset="0"/>
                <a:cs typeface="Traditional Arabic" pitchFamily="2" charset="-78"/>
              </a:rPr>
              <a:t>Cause of revelation:</a:t>
            </a:r>
          </a:p>
          <a:p>
            <a:pPr marL="0" indent="0">
              <a:buNone/>
            </a:pPr>
            <a:r>
              <a:rPr lang="en-US" sz="2800" dirty="0">
                <a:latin typeface="Arial Narrow" pitchFamily="34" charset="0"/>
                <a:cs typeface="Traditional Arabic" pitchFamily="2" charset="-78"/>
              </a:rPr>
              <a:t>This verse is revealed about  </a:t>
            </a:r>
            <a:r>
              <a:rPr lang="en-US" sz="2800" dirty="0" err="1">
                <a:latin typeface="Arial Narrow" pitchFamily="34" charset="0"/>
                <a:cs typeface="Traditional Arabic" pitchFamily="2" charset="-78"/>
              </a:rPr>
              <a:t>Hazrat</a:t>
            </a:r>
            <a:r>
              <a:rPr lang="en-US" sz="2800" dirty="0">
                <a:latin typeface="Arial Narrow" pitchFamily="34" charset="0"/>
                <a:cs typeface="Traditional Arabic" pitchFamily="2" charset="-78"/>
              </a:rPr>
              <a:t> </a:t>
            </a:r>
            <a:r>
              <a:rPr lang="en-US" sz="2800" dirty="0" err="1">
                <a:latin typeface="Arial Narrow" pitchFamily="34" charset="0"/>
                <a:cs typeface="Traditional Arabic" pitchFamily="2" charset="-78"/>
              </a:rPr>
              <a:t>Marsad</a:t>
            </a:r>
            <a:r>
              <a:rPr lang="en-US" sz="2800" dirty="0">
                <a:latin typeface="Arial Narrow" pitchFamily="34" charset="0"/>
                <a:cs typeface="Traditional Arabic" pitchFamily="2" charset="-78"/>
              </a:rPr>
              <a:t> Ibn-e-Abi </a:t>
            </a:r>
            <a:r>
              <a:rPr lang="en-US" sz="2800" dirty="0" err="1">
                <a:latin typeface="Arial Narrow" pitchFamily="34" charset="0"/>
                <a:cs typeface="Traditional Arabic" pitchFamily="2" charset="-78"/>
              </a:rPr>
              <a:t>Marsad</a:t>
            </a:r>
            <a:r>
              <a:rPr lang="en-US" sz="2800" dirty="0">
                <a:latin typeface="Arial Narrow" pitchFamily="34" charset="0"/>
                <a:cs typeface="Traditional Arabic" pitchFamily="2" charset="-78"/>
              </a:rPr>
              <a:t> and </a:t>
            </a:r>
            <a:r>
              <a:rPr lang="en-US" sz="2800" dirty="0" err="1">
                <a:latin typeface="Arial Narrow" pitchFamily="34" charset="0"/>
                <a:cs typeface="Traditional Arabic" pitchFamily="2" charset="-78"/>
              </a:rPr>
              <a:t>Anaq</a:t>
            </a:r>
            <a:r>
              <a:rPr lang="en-US" sz="2800" dirty="0">
                <a:latin typeface="Arial Narrow" pitchFamily="34" charset="0"/>
                <a:cs typeface="Traditional Arabic" pitchFamily="2" charset="-78"/>
              </a:rPr>
              <a:t>.</a:t>
            </a:r>
          </a:p>
          <a:p>
            <a:pPr marL="0" indent="0" algn="ctr">
              <a:buNone/>
            </a:pPr>
            <a:r>
              <a:rPr lang="en-US" sz="2800" dirty="0">
                <a:latin typeface="Arial Narrow" pitchFamily="34" charset="0"/>
                <a:cs typeface="Traditional Arabic" pitchFamily="2" charset="-78"/>
              </a:rPr>
              <a:t>(See detail in Notes).</a:t>
            </a:r>
          </a:p>
          <a:p>
            <a:pPr marL="0" indent="0">
              <a:buNone/>
            </a:pPr>
            <a:endParaRPr lang="en-US" sz="2800" dirty="0"/>
          </a:p>
        </p:txBody>
      </p:sp>
    </p:spTree>
    <p:extLst>
      <p:ext uri="{BB962C8B-B14F-4D97-AF65-F5344CB8AC3E}">
        <p14:creationId xmlns:p14="http://schemas.microsoft.com/office/powerpoint/2010/main" val="335862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198" y="145576"/>
            <a:ext cx="8007698" cy="727881"/>
          </a:xfrm>
        </p:spPr>
        <p:txBody>
          <a:bodyPr>
            <a:normAutofit/>
          </a:bodyPr>
          <a:lstStyle/>
          <a:p>
            <a:r>
              <a:rPr lang="en-US" sz="4000" b="1" u="sng" dirty="0">
                <a:latin typeface="Arial Narrow" pitchFamily="34" charset="0"/>
              </a:rPr>
              <a:t>Causes of Revelation</a:t>
            </a:r>
            <a:r>
              <a:rPr lang="en-US" sz="4000" b="1" dirty="0">
                <a:latin typeface="Arial Narrow" pitchFamily="34" charset="0"/>
              </a:rPr>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266384" y="1014177"/>
            <a:ext cx="9682834" cy="5372976"/>
          </a:xfrm>
        </p:spPr>
        <p:txBody>
          <a:bodyPr/>
          <a:lstStyle/>
          <a:p>
            <a:pPr marL="0" indent="0">
              <a:buNone/>
            </a:pPr>
            <a:r>
              <a:rPr lang="en-US" sz="2800" dirty="0"/>
              <a:t>Example of the verse that Allah Almighty revealed on</a:t>
            </a:r>
          </a:p>
          <a:p>
            <a:pPr marL="0" indent="0">
              <a:buNone/>
            </a:pPr>
            <a:r>
              <a:rPr lang="en-US" sz="2800" dirty="0"/>
              <a:t>His own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از خود</a:t>
            </a:r>
            <a:r>
              <a:rPr lang="en-US" sz="2800" dirty="0">
                <a:latin typeface="Jameel Noori Nastaleeq" panose="02000503000000000004" pitchFamily="2" charset="-78"/>
                <a:cs typeface="Jameel Noori Nastaleeq" panose="02000503000000000004" pitchFamily="2" charset="-78"/>
              </a:rPr>
              <a:t>)</a:t>
            </a:r>
            <a:r>
              <a:rPr lang="en-US" sz="2800" dirty="0"/>
              <a:t>.</a:t>
            </a:r>
          </a:p>
          <a:p>
            <a:pPr marL="0" indent="0" algn="ctr" rtl="1">
              <a:buNone/>
            </a:pPr>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sz="2800" dirty="0"/>
          </a:p>
          <a:p>
            <a:pPr>
              <a:lnSpc>
                <a:spcPct val="110000"/>
              </a:lnSpc>
              <a:buFont typeface="+mj-lt"/>
              <a:buAutoNum type="arabicParenR"/>
            </a:pPr>
            <a:r>
              <a:rPr lang="en-US" sz="2800" dirty="0"/>
              <a:t>Recite with the name of your Lord who created.</a:t>
            </a:r>
          </a:p>
          <a:p>
            <a:pPr>
              <a:lnSpc>
                <a:spcPct val="110000"/>
              </a:lnSpc>
              <a:buFont typeface="+mj-lt"/>
              <a:buAutoNum type="arabicParenR"/>
            </a:pPr>
            <a:r>
              <a:rPr lang="en-US" sz="2800" dirty="0"/>
              <a:t>Created man out of a blood-clot.</a:t>
            </a:r>
          </a:p>
          <a:p>
            <a:pPr>
              <a:lnSpc>
                <a:spcPct val="110000"/>
              </a:lnSpc>
              <a:buFont typeface="+mj-lt"/>
              <a:buAutoNum type="arabicParenR"/>
            </a:pPr>
            <a:r>
              <a:rPr lang="en-US" sz="2800" dirty="0"/>
              <a:t>Recite and your Lord is most Generous</a:t>
            </a:r>
          </a:p>
          <a:p>
            <a:pPr>
              <a:lnSpc>
                <a:spcPct val="110000"/>
              </a:lnSpc>
              <a:buFont typeface="+mj-lt"/>
              <a:buAutoNum type="arabicParenR"/>
            </a:pPr>
            <a:r>
              <a:rPr lang="en-US" sz="2800" dirty="0"/>
              <a:t>who taught by the Pen.</a:t>
            </a:r>
          </a:p>
          <a:p>
            <a:pPr>
              <a:lnSpc>
                <a:spcPct val="110000"/>
              </a:lnSpc>
              <a:buFont typeface="+mj-lt"/>
              <a:buAutoNum type="arabicParenR"/>
            </a:pPr>
            <a:r>
              <a:rPr lang="en-US" sz="2800" dirty="0"/>
              <a:t>Taught man what he did not know.</a:t>
            </a:r>
          </a:p>
          <a:p>
            <a:pPr marL="0" indent="0" algn="ctr" rtl="1">
              <a:buNone/>
            </a:pPr>
            <a:endParaRPr lang="en-US" sz="2800" b="1" dirty="0">
              <a:cs typeface="Traditional Arabic" pitchFamily="2" charset="-78"/>
            </a:endParaRPr>
          </a:p>
          <a:p>
            <a:pPr marL="0" indent="0" algn="ctr">
              <a:buNone/>
            </a:pPr>
            <a:endParaRPr lang="en-US" dirty="0"/>
          </a:p>
          <a:p>
            <a:endParaRPr lang="en-US" dirty="0"/>
          </a:p>
        </p:txBody>
      </p:sp>
    </p:spTree>
    <p:extLst>
      <p:ext uri="{BB962C8B-B14F-4D97-AF65-F5344CB8AC3E}">
        <p14:creationId xmlns:p14="http://schemas.microsoft.com/office/powerpoint/2010/main" val="29575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95" y="172872"/>
            <a:ext cx="10650309" cy="796119"/>
          </a:xfrm>
        </p:spPr>
        <p:txBody>
          <a:bodyPr>
            <a:noAutofit/>
          </a:bodyPr>
          <a:lstStyle/>
          <a:p>
            <a:r>
              <a:rPr lang="en-US" sz="4000" b="1" u="sng" dirty="0"/>
              <a:t>Importance of Cause of revelation</a:t>
            </a:r>
          </a:p>
        </p:txBody>
      </p:sp>
      <p:sp>
        <p:nvSpPr>
          <p:cNvPr id="3" name="Content Placeholder 2"/>
          <p:cNvSpPr>
            <a:spLocks noGrp="1"/>
          </p:cNvSpPr>
          <p:nvPr>
            <p:ph idx="1"/>
          </p:nvPr>
        </p:nvSpPr>
        <p:spPr>
          <a:xfrm>
            <a:off x="431673" y="1177950"/>
            <a:ext cx="10513831" cy="5427566"/>
          </a:xfrm>
        </p:spPr>
        <p:txBody>
          <a:bodyPr>
            <a:normAutofit/>
          </a:bodyPr>
          <a:lstStyle/>
          <a:p>
            <a:r>
              <a:rPr lang="en-US" sz="2800" dirty="0"/>
              <a:t>Importance of cause of revelation </a:t>
            </a:r>
            <a:r>
              <a:rPr lang="en-US" sz="2800" dirty="0" err="1"/>
              <a:t>meanse</a:t>
            </a:r>
            <a:r>
              <a:rPr lang="en-US" sz="2800" dirty="0"/>
              <a:t>:</a:t>
            </a:r>
          </a:p>
          <a:p>
            <a:pPr marL="0" indent="0" algn="ctr">
              <a:buNone/>
            </a:pPr>
            <a:r>
              <a:rPr lang="en-US" sz="2800" dirty="0"/>
              <a:t>We can not understand the meaning of the verse of </a:t>
            </a:r>
            <a:r>
              <a:rPr lang="en-US" sz="2800" dirty="0" err="1"/>
              <a:t>Qura’an</a:t>
            </a:r>
            <a:r>
              <a:rPr lang="en-US" sz="2800" dirty="0"/>
              <a:t> without the help of </a:t>
            </a:r>
            <a:r>
              <a:rPr lang="en-US" sz="2800" dirty="0" err="1"/>
              <a:t>Sabab</a:t>
            </a:r>
            <a:r>
              <a:rPr lang="en-US" sz="2800" dirty="0"/>
              <a:t> un </a:t>
            </a:r>
            <a:r>
              <a:rPr lang="en-US" sz="2800" dirty="0" err="1"/>
              <a:t>Nuzool</a:t>
            </a:r>
            <a:endParaRPr lang="en-US" sz="2800" dirty="0"/>
          </a:p>
          <a:p>
            <a:endParaRPr lang="en-US" dirty="0"/>
          </a:p>
          <a:p>
            <a:pPr marL="514350" indent="-514350" algn="ctr" rtl="1">
              <a:buFont typeface="+mj-lt"/>
              <a:buAutoNum type="arabicPeriod"/>
            </a:pPr>
            <a:r>
              <a:rPr lang="ar-SA" sz="2800" dirty="0">
                <a:latin typeface="noorehira" panose="02000500000000020004" pitchFamily="2" charset="-78"/>
                <a:cs typeface="noorehira" panose="02000500000000020004" pitchFamily="2" charset="-78"/>
              </a:rPr>
              <a:t>اِنَّ الصَّفَا وَ الۡمَرۡوَۃَ مِنۡ شَعَآئِرِ اللّٰہِ ۚ فَمَنۡ حَجَّ الۡبَیۡتَ اَوِ اعۡتَمَرَ فَلَا جُنَاحَ عَلَیۡہِ اَنۡ یَّطَّوَّفَ بِہِمَا </a:t>
            </a:r>
            <a:r>
              <a:rPr lang="ar-SA" sz="3200" dirty="0">
                <a:latin typeface="noorehira" panose="02000500000000020004" pitchFamily="2" charset="-78"/>
                <a:cs typeface="noorehira" panose="02000500000000020004" pitchFamily="2" charset="-78"/>
              </a:rPr>
              <a:t>ؕ</a:t>
            </a:r>
            <a:endParaRPr lang="en-US" sz="3200" dirty="0">
              <a:latin typeface="noorehira" panose="02000500000000020004" pitchFamily="2" charset="-78"/>
              <a:cs typeface="noorehira" panose="02000500000000020004" pitchFamily="2" charset="-78"/>
            </a:endParaRPr>
          </a:p>
          <a:p>
            <a:pPr marL="0" indent="0" algn="ctr">
              <a:buNone/>
            </a:pPr>
            <a:r>
              <a:rPr lang="en-US" sz="2800" dirty="0"/>
              <a:t>Indeed </a:t>
            </a:r>
            <a:r>
              <a:rPr lang="en-US" sz="2800" dirty="0" err="1"/>
              <a:t>Safa</a:t>
            </a:r>
            <a:r>
              <a:rPr lang="en-US" sz="2800" dirty="0"/>
              <a:t> and </a:t>
            </a:r>
            <a:r>
              <a:rPr lang="en-US" sz="2800" dirty="0" err="1"/>
              <a:t>Marwah</a:t>
            </a:r>
            <a:r>
              <a:rPr lang="en-US" sz="2800" dirty="0"/>
              <a:t> are among the marks of Allah. So whoever comes to the House for Hajj or performs Umrah, there is no sin for him if he makes rounds between them.</a:t>
            </a:r>
          </a:p>
          <a:p>
            <a:pPr marL="0" indent="0" algn="ctr">
              <a:buNone/>
            </a:pPr>
            <a:r>
              <a:rPr lang="en-US" sz="2800" b="1" dirty="0"/>
              <a:t>If we ignore the background of above verse, It means the Tawaf-e-Kaaba is not compulsory act in Umrah &amp; Hajj, Although it is </a:t>
            </a:r>
            <a:r>
              <a:rPr lang="en-US" sz="2800" b="1" dirty="0" err="1"/>
              <a:t>wajib</a:t>
            </a:r>
            <a:r>
              <a:rPr lang="en-US" sz="2800" b="1" dirty="0"/>
              <a:t>. </a:t>
            </a:r>
          </a:p>
          <a:p>
            <a:pPr marL="0" indent="0" algn="ctr">
              <a:buNone/>
            </a:pPr>
            <a:endParaRPr lang="en-US" sz="2800" dirty="0">
              <a:cs typeface="noorehira" panose="02000500000000020004" pitchFamily="2" charset="-78"/>
            </a:endParaRPr>
          </a:p>
        </p:txBody>
      </p:sp>
    </p:spTree>
    <p:extLst>
      <p:ext uri="{BB962C8B-B14F-4D97-AF65-F5344CB8AC3E}">
        <p14:creationId xmlns:p14="http://schemas.microsoft.com/office/powerpoint/2010/main" val="366915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52" y="159224"/>
            <a:ext cx="8330190" cy="768824"/>
          </a:xfrm>
        </p:spPr>
        <p:txBody>
          <a:bodyPr>
            <a:noAutofit/>
          </a:bodyPr>
          <a:lstStyle/>
          <a:p>
            <a:r>
              <a:rPr lang="en-US" sz="4000" b="1" u="sng" dirty="0"/>
              <a:t>Importance Cause of revelation</a:t>
            </a:r>
          </a:p>
        </p:txBody>
      </p:sp>
      <p:sp>
        <p:nvSpPr>
          <p:cNvPr id="3" name="Content Placeholder 2"/>
          <p:cNvSpPr>
            <a:spLocks noGrp="1"/>
          </p:cNvSpPr>
          <p:nvPr>
            <p:ph idx="1"/>
          </p:nvPr>
        </p:nvSpPr>
        <p:spPr>
          <a:xfrm>
            <a:off x="349788" y="1164302"/>
            <a:ext cx="10732194" cy="5277441"/>
          </a:xfrm>
        </p:spPr>
        <p:txBody>
          <a:bodyPr>
            <a:normAutofit/>
          </a:bodyPr>
          <a:lstStyle/>
          <a:p>
            <a:pPr marL="0" indent="0" rtl="1">
              <a:buNone/>
            </a:pPr>
            <a:r>
              <a:rPr lang="en-US" sz="2800" dirty="0">
                <a:cs typeface="noorehira" panose="02000500000000020004" pitchFamily="2" charset="-78"/>
              </a:rPr>
              <a:t>Another example of Importance of cause of revelation:</a:t>
            </a:r>
          </a:p>
          <a:p>
            <a:pPr marL="0" indent="0" rtl="1">
              <a:buNone/>
            </a:pPr>
            <a:endParaRPr lang="en-US" sz="2800" dirty="0">
              <a:latin typeface="noorehira" panose="02000500000000020004" pitchFamily="2" charset="-78"/>
              <a:cs typeface="noorehira" panose="02000500000000020004" pitchFamily="2" charset="-78"/>
            </a:endParaRPr>
          </a:p>
          <a:p>
            <a:pPr marL="0" indent="0" algn="ctr" rtl="1">
              <a:buNone/>
            </a:pPr>
            <a:r>
              <a:rPr lang="ar-SA" sz="2800" dirty="0">
                <a:latin typeface="noorehira" panose="02000500000000020004" pitchFamily="2" charset="-78"/>
                <a:cs typeface="noorehira" panose="02000500000000020004" pitchFamily="2" charset="-78"/>
              </a:rPr>
              <a:t>وَ  لِلّٰہِ الۡمَشۡرِقُ وَ الۡمَغۡرِبُ ٭ فَاَیۡنَمَا تُوَلُّوۡا فَثَمَّ وَجۡہُ اللّٰہِ ؕ اِنَّ اللّٰہَ وَاسِعٌ عَلِیۡمٌ ﴿۱۱۵﴾</a:t>
            </a:r>
            <a:endParaRPr lang="en-US" sz="2800" dirty="0">
              <a:latin typeface="noorehira" panose="02000500000000020004" pitchFamily="2" charset="-78"/>
              <a:cs typeface="noorehira" panose="02000500000000020004" pitchFamily="2" charset="-78"/>
            </a:endParaRPr>
          </a:p>
          <a:p>
            <a:pPr marL="0" indent="0" rtl="1">
              <a:buNone/>
            </a:pPr>
            <a:endParaRPr lang="en-US" sz="2800" dirty="0">
              <a:latin typeface="noorehira" panose="02000500000000020004" pitchFamily="2" charset="-78"/>
              <a:cs typeface="noorehira" panose="02000500000000020004" pitchFamily="2" charset="-78"/>
            </a:endParaRPr>
          </a:p>
          <a:p>
            <a:pPr marL="0" indent="0" algn="ctr">
              <a:buNone/>
            </a:pPr>
            <a:r>
              <a:rPr lang="en-US" sz="2800" dirty="0"/>
              <a:t>To Allah belongs the East and the West. So, whichever way you turn, there is the Face of Allah. Indeed, Allah is All-Embracing, All-Knowing.</a:t>
            </a:r>
          </a:p>
          <a:p>
            <a:pPr marL="0" indent="0" algn="ctr">
              <a:buNone/>
            </a:pPr>
            <a:r>
              <a:rPr lang="en-US" sz="2800" b="1" dirty="0">
                <a:cs typeface="noorehira" panose="02000500000000020004" pitchFamily="2" charset="-78"/>
              </a:rPr>
              <a:t>If we ignore the cause of revelation of above verse, It means you can perform the </a:t>
            </a:r>
            <a:r>
              <a:rPr lang="en-US" sz="2800" b="1" dirty="0" err="1">
                <a:cs typeface="noorehira" panose="02000500000000020004" pitchFamily="2" charset="-78"/>
              </a:rPr>
              <a:t>namaz</a:t>
            </a:r>
            <a:r>
              <a:rPr lang="en-US" sz="2800" b="1" dirty="0">
                <a:cs typeface="noorehira" panose="02000500000000020004" pitchFamily="2" charset="-78"/>
              </a:rPr>
              <a:t> by facing towards any direction. Although facing towards </a:t>
            </a:r>
            <a:r>
              <a:rPr lang="en-US" sz="2800" b="1" dirty="0" err="1">
                <a:cs typeface="noorehira" panose="02000500000000020004" pitchFamily="2" charset="-78"/>
              </a:rPr>
              <a:t>Qibla</a:t>
            </a:r>
            <a:r>
              <a:rPr lang="en-US" sz="2800" b="1" dirty="0">
                <a:cs typeface="noorehira" panose="02000500000000020004" pitchFamily="2" charset="-78"/>
              </a:rPr>
              <a:t> is compulsory.</a:t>
            </a:r>
          </a:p>
        </p:txBody>
      </p:sp>
    </p:spTree>
    <p:extLst>
      <p:ext uri="{BB962C8B-B14F-4D97-AF65-F5344CB8AC3E}">
        <p14:creationId xmlns:p14="http://schemas.microsoft.com/office/powerpoint/2010/main" val="368672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67901" y="336645"/>
            <a:ext cx="7374845" cy="959892"/>
          </a:xfrm>
        </p:spPr>
        <p:txBody>
          <a:bodyPr>
            <a:normAutofit/>
          </a:bodyPr>
          <a:lstStyle/>
          <a:p>
            <a:r>
              <a:rPr lang="en-US" sz="4000" b="1" u="sng" dirty="0"/>
              <a:t>The Sources of Knowledge</a:t>
            </a:r>
          </a:p>
        </p:txBody>
      </p:sp>
      <p:sp>
        <p:nvSpPr>
          <p:cNvPr id="92163" name="Rectangle 3"/>
          <p:cNvSpPr>
            <a:spLocks noGrp="1" noChangeArrowheads="1"/>
          </p:cNvSpPr>
          <p:nvPr>
            <p:ph idx="1"/>
          </p:nvPr>
        </p:nvSpPr>
        <p:spPr>
          <a:xfrm>
            <a:off x="363435" y="1296537"/>
            <a:ext cx="10691251" cy="4827065"/>
          </a:xfrm>
        </p:spPr>
        <p:txBody>
          <a:bodyPr>
            <a:normAutofit lnSpcReduction="10000"/>
          </a:bodyPr>
          <a:lstStyle/>
          <a:p>
            <a:pPr>
              <a:buNone/>
            </a:pPr>
            <a:r>
              <a:rPr lang="en-US" sz="2800" b="0" dirty="0"/>
              <a:t>There are Two Sources of Knowledge</a:t>
            </a:r>
          </a:p>
          <a:p>
            <a:pPr lvl="1"/>
            <a:r>
              <a:rPr lang="en-US" sz="2800" b="0" dirty="0"/>
              <a:t>Five Senses</a:t>
            </a:r>
          </a:p>
          <a:p>
            <a:pPr lvl="2">
              <a:buFont typeface="Wingdings" panose="05000000000000000000" pitchFamily="2" charset="2"/>
              <a:buChar char="Ø"/>
            </a:pPr>
            <a:r>
              <a:rPr lang="en-US" sz="2800" b="0" dirty="0"/>
              <a:t>To See with the Eyes</a:t>
            </a:r>
          </a:p>
          <a:p>
            <a:pPr lvl="2">
              <a:buFont typeface="Wingdings" panose="05000000000000000000" pitchFamily="2" charset="2"/>
              <a:buChar char="Ø"/>
            </a:pPr>
            <a:r>
              <a:rPr lang="en-US" sz="2800" b="0" dirty="0"/>
              <a:t>To Hear with the Ears</a:t>
            </a:r>
          </a:p>
          <a:p>
            <a:pPr lvl="2">
              <a:buFont typeface="Wingdings" panose="05000000000000000000" pitchFamily="2" charset="2"/>
              <a:buChar char="Ø"/>
            </a:pPr>
            <a:r>
              <a:rPr lang="en-US" sz="2800" b="0" dirty="0"/>
              <a:t>To Smell with the Nose</a:t>
            </a:r>
          </a:p>
          <a:p>
            <a:pPr lvl="2">
              <a:buFont typeface="Wingdings" panose="05000000000000000000" pitchFamily="2" charset="2"/>
              <a:buChar char="Ø"/>
            </a:pPr>
            <a:r>
              <a:rPr lang="en-US" sz="2800" b="0" dirty="0"/>
              <a:t>To Taste with the Tongue</a:t>
            </a:r>
          </a:p>
          <a:p>
            <a:pPr lvl="2">
              <a:buFont typeface="Wingdings" panose="05000000000000000000" pitchFamily="2" charset="2"/>
              <a:buChar char="Ø"/>
            </a:pPr>
            <a:r>
              <a:rPr lang="en-US" sz="2800" b="0" dirty="0"/>
              <a:t>To feel with the Hands and Skin</a:t>
            </a:r>
          </a:p>
          <a:p>
            <a:pPr lvl="1"/>
            <a:r>
              <a:rPr lang="en-US" sz="2800" b="0" dirty="0"/>
              <a:t>Intellect</a:t>
            </a:r>
          </a:p>
          <a:p>
            <a:pPr lvl="2">
              <a:buFont typeface="Wingdings" panose="05000000000000000000" pitchFamily="2" charset="2"/>
              <a:buChar char="Ø"/>
            </a:pPr>
            <a:r>
              <a:rPr lang="en-US" sz="2800" b="0" dirty="0"/>
              <a:t>To think with the Brain</a:t>
            </a: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1000"/>
                                        <p:tgtEl>
                                          <p:spTgt spid="92163">
                                            <p:txEl>
                                              <p:pRg st="0" end="0"/>
                                            </p:txEl>
                                          </p:spTgt>
                                        </p:tgtEl>
                                      </p:cBhvr>
                                    </p:animEffect>
                                    <p:anim calcmode="lin" valueType="num">
                                      <p:cBhvr>
                                        <p:cTn id="8" dur="10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3">
                                            <p:txEl>
                                              <p:pRg st="1" end="1"/>
                                            </p:txEl>
                                          </p:spTgt>
                                        </p:tgtEl>
                                        <p:attrNameLst>
                                          <p:attrName>style.visibility</p:attrName>
                                        </p:attrNameLst>
                                      </p:cBhvr>
                                      <p:to>
                                        <p:strVal val="visible"/>
                                      </p:to>
                                    </p:set>
                                    <p:anim calcmode="lin" valueType="num">
                                      <p:cBhvr>
                                        <p:cTn id="14"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63">
                                            <p:txEl>
                                              <p:pRg st="2" end="2"/>
                                            </p:txEl>
                                          </p:spTgt>
                                        </p:tgtEl>
                                        <p:attrNameLst>
                                          <p:attrName>style.visibility</p:attrName>
                                        </p:attrNameLst>
                                      </p:cBhvr>
                                      <p:to>
                                        <p:strVal val="visible"/>
                                      </p:to>
                                    </p:set>
                                    <p:animEffect transition="in" filter="fade">
                                      <p:cBhvr>
                                        <p:cTn id="21" dur="1000"/>
                                        <p:tgtEl>
                                          <p:spTgt spid="92163">
                                            <p:txEl>
                                              <p:pRg st="2" end="2"/>
                                            </p:txEl>
                                          </p:spTgt>
                                        </p:tgtEl>
                                      </p:cBhvr>
                                    </p:animEffect>
                                    <p:anim calcmode="lin" valueType="num">
                                      <p:cBhvr>
                                        <p:cTn id="22" dur="10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163">
                                            <p:txEl>
                                              <p:pRg st="3" end="3"/>
                                            </p:txEl>
                                          </p:spTgt>
                                        </p:tgtEl>
                                        <p:attrNameLst>
                                          <p:attrName>style.visibility</p:attrName>
                                        </p:attrNameLst>
                                      </p:cBhvr>
                                      <p:to>
                                        <p:strVal val="visible"/>
                                      </p:to>
                                    </p:set>
                                    <p:animEffect transition="in" filter="fade">
                                      <p:cBhvr>
                                        <p:cTn id="28" dur="1000"/>
                                        <p:tgtEl>
                                          <p:spTgt spid="92163">
                                            <p:txEl>
                                              <p:pRg st="3" end="3"/>
                                            </p:txEl>
                                          </p:spTgt>
                                        </p:tgtEl>
                                      </p:cBhvr>
                                    </p:animEffect>
                                    <p:anim calcmode="lin" valueType="num">
                                      <p:cBhvr>
                                        <p:cTn id="29" dur="10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163">
                                            <p:txEl>
                                              <p:pRg st="4" end="4"/>
                                            </p:txEl>
                                          </p:spTgt>
                                        </p:tgtEl>
                                        <p:attrNameLst>
                                          <p:attrName>style.visibility</p:attrName>
                                        </p:attrNameLst>
                                      </p:cBhvr>
                                      <p:to>
                                        <p:strVal val="visible"/>
                                      </p:to>
                                    </p:set>
                                    <p:animEffect transition="in" filter="fade">
                                      <p:cBhvr>
                                        <p:cTn id="35" dur="1000"/>
                                        <p:tgtEl>
                                          <p:spTgt spid="92163">
                                            <p:txEl>
                                              <p:pRg st="4" end="4"/>
                                            </p:txEl>
                                          </p:spTgt>
                                        </p:tgtEl>
                                      </p:cBhvr>
                                    </p:animEffect>
                                    <p:anim calcmode="lin" valueType="num">
                                      <p:cBhvr>
                                        <p:cTn id="36" dur="10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1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2163">
                                            <p:txEl>
                                              <p:pRg st="5" end="5"/>
                                            </p:txEl>
                                          </p:spTgt>
                                        </p:tgtEl>
                                        <p:attrNameLst>
                                          <p:attrName>style.visibility</p:attrName>
                                        </p:attrNameLst>
                                      </p:cBhvr>
                                      <p:to>
                                        <p:strVal val="visible"/>
                                      </p:to>
                                    </p:set>
                                    <p:animEffect transition="in" filter="fade">
                                      <p:cBhvr>
                                        <p:cTn id="42" dur="1000"/>
                                        <p:tgtEl>
                                          <p:spTgt spid="92163">
                                            <p:txEl>
                                              <p:pRg st="5" end="5"/>
                                            </p:txEl>
                                          </p:spTgt>
                                        </p:tgtEl>
                                      </p:cBhvr>
                                    </p:animEffect>
                                    <p:anim calcmode="lin" valueType="num">
                                      <p:cBhvr>
                                        <p:cTn id="43" dur="10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21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2163">
                                            <p:txEl>
                                              <p:pRg st="6" end="6"/>
                                            </p:txEl>
                                          </p:spTgt>
                                        </p:tgtEl>
                                        <p:attrNameLst>
                                          <p:attrName>style.visibility</p:attrName>
                                        </p:attrNameLst>
                                      </p:cBhvr>
                                      <p:to>
                                        <p:strVal val="visible"/>
                                      </p:to>
                                    </p:set>
                                    <p:animEffect transition="in" filter="fade">
                                      <p:cBhvr>
                                        <p:cTn id="49" dur="1000"/>
                                        <p:tgtEl>
                                          <p:spTgt spid="92163">
                                            <p:txEl>
                                              <p:pRg st="6" end="6"/>
                                            </p:txEl>
                                          </p:spTgt>
                                        </p:tgtEl>
                                      </p:cBhvr>
                                    </p:animEffect>
                                    <p:anim calcmode="lin" valueType="num">
                                      <p:cBhvr>
                                        <p:cTn id="50" dur="10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21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92163">
                                            <p:txEl>
                                              <p:pRg st="7" end="7"/>
                                            </p:txEl>
                                          </p:spTgt>
                                        </p:tgtEl>
                                        <p:attrNameLst>
                                          <p:attrName>style.visibility</p:attrName>
                                        </p:attrNameLst>
                                      </p:cBhvr>
                                      <p:to>
                                        <p:strVal val="visible"/>
                                      </p:to>
                                    </p:set>
                                    <p:anim calcmode="lin" valueType="num">
                                      <p:cBhvr>
                                        <p:cTn id="56" dur="500" fill="hold"/>
                                        <p:tgtEl>
                                          <p:spTgt spid="9216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9216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9216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2163">
                                            <p:txEl>
                                              <p:pRg st="8" end="8"/>
                                            </p:txEl>
                                          </p:spTgt>
                                        </p:tgtEl>
                                        <p:attrNameLst>
                                          <p:attrName>style.visibility</p:attrName>
                                        </p:attrNameLst>
                                      </p:cBhvr>
                                      <p:to>
                                        <p:strVal val="visible"/>
                                      </p:to>
                                    </p:set>
                                    <p:animEffect transition="in" filter="fade">
                                      <p:cBhvr>
                                        <p:cTn id="63" dur="1000"/>
                                        <p:tgtEl>
                                          <p:spTgt spid="92163">
                                            <p:txEl>
                                              <p:pRg st="8" end="8"/>
                                            </p:txEl>
                                          </p:spTgt>
                                        </p:tgtEl>
                                      </p:cBhvr>
                                    </p:animEffect>
                                    <p:anim calcmode="lin" valueType="num">
                                      <p:cBhvr>
                                        <p:cTn id="64" dur="10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21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434" y="2743200"/>
            <a:ext cx="9101666" cy="1079500"/>
          </a:xfrm>
        </p:spPr>
        <p:txBody>
          <a:bodyPr>
            <a:normAutofit/>
          </a:bodyPr>
          <a:lstStyle/>
          <a:p>
            <a:r>
              <a:rPr lang="en-US" sz="4000" b="1" i="1" u="sng" dirty="0"/>
              <a:t>The Seven Readings Of Holly </a:t>
            </a:r>
            <a:r>
              <a:rPr lang="en-US" sz="4000" b="1" i="1" u="sng" dirty="0" err="1"/>
              <a:t>Qura’n</a:t>
            </a:r>
            <a:endParaRPr lang="en-US" sz="4000" b="1" i="1" u="sng" dirty="0"/>
          </a:p>
        </p:txBody>
      </p:sp>
    </p:spTree>
    <p:extLst>
      <p:ext uri="{BB962C8B-B14F-4D97-AF65-F5344CB8AC3E}">
        <p14:creationId xmlns:p14="http://schemas.microsoft.com/office/powerpoint/2010/main" val="425385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4" y="203200"/>
            <a:ext cx="8619066" cy="596900"/>
          </a:xfrm>
        </p:spPr>
        <p:txBody>
          <a:bodyPr>
            <a:normAutofit fontScale="90000"/>
          </a:bodyPr>
          <a:lstStyle/>
          <a:p>
            <a:r>
              <a:rPr lang="en-US" b="1" u="sng" dirty="0"/>
              <a:t>The Seven Dialects of the Quran</a:t>
            </a:r>
            <a:endParaRPr lang="en-US" dirty="0"/>
          </a:p>
        </p:txBody>
      </p:sp>
      <p:sp>
        <p:nvSpPr>
          <p:cNvPr id="3" name="Content Placeholder 2"/>
          <p:cNvSpPr>
            <a:spLocks noGrp="1"/>
          </p:cNvSpPr>
          <p:nvPr>
            <p:ph idx="1"/>
          </p:nvPr>
        </p:nvSpPr>
        <p:spPr>
          <a:xfrm>
            <a:off x="436034" y="1081089"/>
            <a:ext cx="10168466" cy="5472111"/>
          </a:xfrm>
        </p:spPr>
        <p:txBody>
          <a:bodyPr>
            <a:normAutofit fontScale="92500" lnSpcReduction="10000"/>
          </a:bodyPr>
          <a:lstStyle/>
          <a:p>
            <a:r>
              <a:rPr lang="en-US" sz="2600" b="1" dirty="0">
                <a:cs typeface="Jameel Noori Nastaleeq" panose="02000503000000000004" pitchFamily="2" charset="-78"/>
              </a:rPr>
              <a:t>Once </a:t>
            </a:r>
            <a:r>
              <a:rPr lang="en-US" sz="2600" b="1" dirty="0" err="1">
                <a:cs typeface="Jameel Noori Nastaleeq" panose="02000503000000000004" pitchFamily="2" charset="-78"/>
              </a:rPr>
              <a:t>Rasoolullah</a:t>
            </a:r>
            <a:r>
              <a:rPr lang="en-US" sz="2600" b="1" dirty="0">
                <a:cs typeface="Jameel Noori Nastaleeq" panose="02000503000000000004" pitchFamily="2" charset="-78"/>
              </a:rPr>
              <a:t> </a:t>
            </a:r>
            <a:r>
              <a:rPr lang="ur-PK" sz="2600" b="1" dirty="0">
                <a:cs typeface="Jameel Noori Nastaleeq" panose="02000503000000000004" pitchFamily="2" charset="-78"/>
              </a:rPr>
              <a:t>صلی اللہ علیہ وسلم </a:t>
            </a:r>
            <a:r>
              <a:rPr lang="en-US" sz="2600" b="1" dirty="0">
                <a:cs typeface="Jameel Noori Nastaleeq" panose="02000503000000000004" pitchFamily="2" charset="-78"/>
              </a:rPr>
              <a:t> was sitting by the pond of </a:t>
            </a:r>
            <a:r>
              <a:rPr lang="en-US" sz="2600" b="1" dirty="0" err="1">
                <a:cs typeface="Jameel Noori Nastaleeq" panose="02000503000000000004" pitchFamily="2" charset="-78"/>
              </a:rPr>
              <a:t>Banu</a:t>
            </a:r>
            <a:r>
              <a:rPr lang="en-US" sz="2600" b="1" dirty="0">
                <a:cs typeface="Jameel Noori Nastaleeq" panose="02000503000000000004" pitchFamily="2" charset="-78"/>
              </a:rPr>
              <a:t> </a:t>
            </a:r>
            <a:r>
              <a:rPr lang="en-US" sz="2600" b="1" dirty="0" err="1">
                <a:cs typeface="Jameel Noori Nastaleeq" panose="02000503000000000004" pitchFamily="2" charset="-78"/>
              </a:rPr>
              <a:t>Ghiar,Harat</a:t>
            </a:r>
            <a:r>
              <a:rPr lang="en-US" sz="2600" b="1" dirty="0">
                <a:cs typeface="Jameel Noori Nastaleeq" panose="02000503000000000004" pitchFamily="2" charset="-78"/>
              </a:rPr>
              <a:t> </a:t>
            </a:r>
            <a:r>
              <a:rPr lang="en-US" sz="2600" b="1" dirty="0" err="1">
                <a:cs typeface="Jameel Noori Nastaleeq" panose="02000503000000000004" pitchFamily="2" charset="-78"/>
              </a:rPr>
              <a:t>Jibra;il</a:t>
            </a:r>
            <a:r>
              <a:rPr lang="en-US" sz="2600" b="1" dirty="0">
                <a:cs typeface="Jameel Noori Nastaleeq" panose="02000503000000000004" pitchFamily="2" charset="-78"/>
              </a:rPr>
              <a:t> came and said Allah Almighty commanded you to ask your community to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one method of reading, He said I seek of Allah his pardon and forgiveness. My people do not have ability to do so, then </a:t>
            </a:r>
            <a:r>
              <a:rPr lang="en-US" sz="2600" b="1" dirty="0" err="1">
                <a:cs typeface="Jameel Noori Nastaleeq" panose="02000503000000000004" pitchFamily="2" charset="-78"/>
              </a:rPr>
              <a:t>Jibra;il</a:t>
            </a:r>
            <a:r>
              <a:rPr lang="en-US" sz="2600" b="1" dirty="0">
                <a:cs typeface="Jameel Noori Nastaleeq" panose="02000503000000000004" pitchFamily="2" charset="-78"/>
              </a:rPr>
              <a:t> returned to him and said that Allah Almighty has commanded you to let your people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two readings, He said I seek pardon and forgiveness from Allah. My people do not have ability to do even that. Then </a:t>
            </a:r>
            <a:r>
              <a:rPr lang="en-US" sz="2600" b="1" dirty="0" err="1">
                <a:cs typeface="Jameel Noori Nastaleeq" panose="02000503000000000004" pitchFamily="2" charset="-78"/>
              </a:rPr>
              <a:t>Jibra;il</a:t>
            </a:r>
            <a:r>
              <a:rPr lang="en-US" sz="2600" b="1" dirty="0">
                <a:cs typeface="Jameel Noori Nastaleeq" panose="02000503000000000004" pitchFamily="2" charset="-78"/>
              </a:rPr>
              <a:t> came third time and said that Allah has command you to let your people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three readings, He again said I seek pardon and forgiveness from Allah. My people do not have ability to do even that, then </a:t>
            </a:r>
            <a:r>
              <a:rPr lang="en-US" sz="2600" b="1" dirty="0" err="1">
                <a:cs typeface="Jameel Noori Nastaleeq" panose="02000503000000000004" pitchFamily="2" charset="-78"/>
              </a:rPr>
              <a:t>Jibra;il</a:t>
            </a:r>
            <a:r>
              <a:rPr lang="en-US" sz="2600" b="1" dirty="0">
                <a:cs typeface="Jameel Noori Nastaleeq" panose="02000503000000000004" pitchFamily="2" charset="-78"/>
              </a:rPr>
              <a:t> came fourth time and said, that Allah has commanded you to let your people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seven readings, so whichever of these they follow to read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their recitation will be correct (</a:t>
            </a:r>
            <a:r>
              <a:rPr lang="en-US" sz="2600" b="1" dirty="0" err="1">
                <a:cs typeface="Jameel Noori Nastaleeq" panose="02000503000000000004" pitchFamily="2" charset="-78"/>
              </a:rPr>
              <a:t>Sahi</a:t>
            </a:r>
            <a:r>
              <a:rPr lang="en-US" sz="2600" b="1" dirty="0">
                <a:cs typeface="Jameel Noori Nastaleeq" panose="02000503000000000004" pitchFamily="2" charset="-78"/>
              </a:rPr>
              <a:t> Muslim)</a:t>
            </a:r>
            <a:endParaRPr lang="en-US" sz="2600" dirty="0"/>
          </a:p>
          <a:p>
            <a:endParaRPr lang="en-US" dirty="0"/>
          </a:p>
        </p:txBody>
      </p:sp>
    </p:spTree>
    <p:extLst>
      <p:ext uri="{BB962C8B-B14F-4D97-AF65-F5344CB8AC3E}">
        <p14:creationId xmlns:p14="http://schemas.microsoft.com/office/powerpoint/2010/main" val="10302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560" y="266419"/>
            <a:ext cx="8007440" cy="635281"/>
          </a:xfrm>
        </p:spPr>
        <p:txBody>
          <a:bodyPr>
            <a:noAutofit/>
          </a:bodyPr>
          <a:lstStyle/>
          <a:p>
            <a:r>
              <a:rPr lang="en-US" b="1" u="sng" dirty="0"/>
              <a:t>The Seven Dialects of the Quran</a:t>
            </a:r>
          </a:p>
        </p:txBody>
      </p:sp>
      <p:sp>
        <p:nvSpPr>
          <p:cNvPr id="3" name="Content Placeholder 2"/>
          <p:cNvSpPr>
            <a:spLocks noGrp="1"/>
          </p:cNvSpPr>
          <p:nvPr>
            <p:ph idx="1"/>
          </p:nvPr>
        </p:nvSpPr>
        <p:spPr>
          <a:xfrm>
            <a:off x="399960" y="1022852"/>
            <a:ext cx="10839540" cy="5174748"/>
          </a:xfrm>
        </p:spPr>
        <p:txBody>
          <a:bodyPr>
            <a:normAutofit/>
          </a:bodyPr>
          <a:lstStyle/>
          <a:p>
            <a:pPr marL="0" indent="0">
              <a:lnSpc>
                <a:spcPct val="90000"/>
              </a:lnSpc>
              <a:buNone/>
            </a:pPr>
            <a:endParaRPr lang="en-US" sz="2800" b="1" dirty="0">
              <a:cs typeface="Traditional Arabic" pitchFamily="2" charset="-78"/>
            </a:endParaRPr>
          </a:p>
          <a:p>
            <a:pPr marL="0" indent="0">
              <a:lnSpc>
                <a:spcPct val="90000"/>
              </a:lnSpc>
              <a:buNone/>
            </a:pPr>
            <a:r>
              <a:rPr lang="en-US" sz="2800" b="1" dirty="0" err="1">
                <a:cs typeface="Traditional Arabic" pitchFamily="2" charset="-78"/>
              </a:rPr>
              <a:t>Rasoolullah</a:t>
            </a:r>
            <a:r>
              <a:rPr lang="en-US" sz="2800" b="1" dirty="0">
                <a:cs typeface="Traditional Arabic" pitchFamily="2" charset="-78"/>
              </a:rPr>
              <a:t> </a:t>
            </a:r>
            <a:r>
              <a:rPr lang="ur-PK" sz="2800" b="1" dirty="0">
                <a:latin typeface="Jameel Noori Nastaleeq" panose="02000503000000000004" pitchFamily="2" charset="-78"/>
                <a:cs typeface="Jameel Noori Nastaleeq" panose="02000503000000000004" pitchFamily="2" charset="-78"/>
              </a:rPr>
              <a:t>صلی اللہ علیہ وسلم </a:t>
            </a:r>
            <a:r>
              <a:rPr lang="en-US" sz="2800" b="1" dirty="0">
                <a:latin typeface="Jameel Noori Nastaleeq" panose="02000503000000000004" pitchFamily="2" charset="-78"/>
                <a:cs typeface="Jameel Noori Nastaleeq" panose="02000503000000000004" pitchFamily="2" charset="-78"/>
              </a:rPr>
              <a:t> has stated that:</a:t>
            </a:r>
            <a:endParaRPr lang="en-US" sz="2800" b="1" dirty="0">
              <a:cs typeface="Traditional Arabic" pitchFamily="2" charset="-78"/>
            </a:endParaRPr>
          </a:p>
          <a:p>
            <a:pPr marL="0" indent="0" algn="ctr" rtl="1">
              <a:lnSpc>
                <a:spcPct val="90000"/>
              </a:lnSpc>
              <a:buNone/>
            </a:pPr>
            <a:r>
              <a:rPr lang="ar-SA" sz="2800" b="1" u="sng" dirty="0">
                <a:latin typeface="KFGQPC Uthman Taha Naskh" panose="02000000000000000000" pitchFamily="2" charset="-78"/>
                <a:cs typeface="KFGQPC Uthman Taha Naskh" panose="02000000000000000000" pitchFamily="2" charset="-78"/>
              </a:rPr>
              <a:t>إن هذا القرآن أنزل على سبعة أحرف فاقرءوا ما تيسر منه</a:t>
            </a:r>
            <a:endParaRPr lang="ar-SA" sz="2800" b="1" u="sng" dirty="0">
              <a:cs typeface="Traditional Arabic" pitchFamily="2" charset="-78"/>
            </a:endParaRPr>
          </a:p>
          <a:p>
            <a:pPr marL="0" indent="0" algn="ctr">
              <a:lnSpc>
                <a:spcPct val="90000"/>
              </a:lnSpc>
              <a:buNone/>
            </a:pPr>
            <a:endParaRPr lang="en-US" sz="2400" dirty="0"/>
          </a:p>
          <a:p>
            <a:pPr marL="0" indent="0" algn="ctr">
              <a:lnSpc>
                <a:spcPct val="90000"/>
              </a:lnSpc>
              <a:buNone/>
            </a:pPr>
            <a:r>
              <a:rPr lang="en-US" sz="2400" dirty="0"/>
              <a:t>This Qur’an has been revealed covering seven versions, so from out of these, recite in a way that is easy on you.</a:t>
            </a:r>
            <a:endParaRPr lang="en-US" sz="2800" dirty="0"/>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The variations found in different reading of the Holly Qur’an are of seven types. These are as follows:</a:t>
            </a:r>
          </a:p>
          <a:p>
            <a:pPr marL="0" indent="0">
              <a:buNone/>
            </a:pPr>
            <a:r>
              <a:rPr lang="en-US" sz="2400" dirty="0"/>
              <a:t> </a:t>
            </a: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57" y="171332"/>
            <a:ext cx="8148657" cy="811307"/>
          </a:xfrm>
        </p:spPr>
        <p:txBody>
          <a:bodyPr>
            <a:normAutofit fontScale="90000"/>
          </a:bodyPr>
          <a:lstStyle/>
          <a:p>
            <a:r>
              <a:rPr lang="en-US" sz="4400" b="1" u="sng" dirty="0">
                <a:latin typeface="+mn-lt"/>
              </a:rPr>
              <a:t>Preservation of the Holy Qur’an</a:t>
            </a:r>
            <a:br>
              <a:rPr lang="en-US" sz="4400" b="1" dirty="0">
                <a:latin typeface="Arial Narrow" pitchFamily="34" charset="0"/>
              </a:rPr>
            </a:br>
            <a:r>
              <a:rPr lang="en-US" b="1" dirty="0">
                <a:latin typeface="Arial Narrow" pitchFamily="34" charset="0"/>
              </a:rPr>
              <a:t> </a:t>
            </a:r>
            <a:endParaRPr lang="en-US" dirty="0"/>
          </a:p>
        </p:txBody>
      </p:sp>
      <p:sp>
        <p:nvSpPr>
          <p:cNvPr id="3" name="Content Placeholder 2"/>
          <p:cNvSpPr>
            <a:spLocks noGrp="1"/>
          </p:cNvSpPr>
          <p:nvPr>
            <p:ph idx="1"/>
          </p:nvPr>
        </p:nvSpPr>
        <p:spPr>
          <a:xfrm>
            <a:off x="445198" y="1144522"/>
            <a:ext cx="9830916" cy="5227249"/>
          </a:xfrm>
        </p:spPr>
        <p:txBody>
          <a:bodyPr>
            <a:normAutofit/>
          </a:bodyPr>
          <a:lstStyle/>
          <a:p>
            <a:pPr>
              <a:buFont typeface="Wingdings" panose="05000000000000000000" pitchFamily="2" charset="2"/>
              <a:buChar char="v"/>
            </a:pPr>
            <a:r>
              <a:rPr lang="en-US" sz="2800" b="1" dirty="0"/>
              <a:t>There  are three Eras of preservation of </a:t>
            </a:r>
            <a:r>
              <a:rPr lang="en-US" sz="2800" b="1" dirty="0" err="1"/>
              <a:t>Qura’an</a:t>
            </a:r>
            <a:r>
              <a:rPr lang="en-US" sz="2800" b="1" dirty="0"/>
              <a:t>.</a:t>
            </a:r>
          </a:p>
          <a:p>
            <a:pPr marL="0" indent="0">
              <a:buNone/>
            </a:pPr>
            <a:endParaRPr lang="en-US" sz="2800" b="1" dirty="0">
              <a:solidFill>
                <a:schemeClr val="tx1"/>
              </a:solidFill>
            </a:endParaRPr>
          </a:p>
          <a:p>
            <a:pPr marL="514350" indent="-514350">
              <a:buFont typeface="+mj-lt"/>
              <a:buAutoNum type="arabicParenR"/>
            </a:pPr>
            <a:r>
              <a:rPr lang="en-US" sz="2800" b="1" dirty="0">
                <a:solidFill>
                  <a:schemeClr val="tx1"/>
                </a:solidFill>
              </a:rPr>
              <a:t>The 1</a:t>
            </a:r>
            <a:r>
              <a:rPr lang="en-US" sz="2800" b="1" baseline="30000" dirty="0">
                <a:solidFill>
                  <a:schemeClr val="tx1"/>
                </a:solidFill>
              </a:rPr>
              <a:t>st</a:t>
            </a:r>
            <a:r>
              <a:rPr lang="en-US" sz="2800" b="1" dirty="0">
                <a:solidFill>
                  <a:schemeClr val="tx1"/>
                </a:solidFill>
              </a:rPr>
              <a:t>  Era: In the days of the Holy Prophet (SW)</a:t>
            </a:r>
            <a:endParaRPr lang="en-US" sz="2800" b="1" dirty="0">
              <a:solidFill>
                <a:schemeClr val="tx1"/>
              </a:solidFill>
              <a:cs typeface="noorehira" panose="02000500000000020004" pitchFamily="2" charset="-78"/>
            </a:endParaRPr>
          </a:p>
          <a:p>
            <a:pPr marL="514350" indent="-514350">
              <a:buFont typeface="+mj-lt"/>
              <a:buAutoNum type="arabicParenR"/>
            </a:pPr>
            <a:r>
              <a:rPr lang="en-US" sz="2800" b="1" dirty="0">
                <a:solidFill>
                  <a:schemeClr val="tx1"/>
                </a:solidFill>
              </a:rPr>
              <a:t>The 2</a:t>
            </a:r>
            <a:r>
              <a:rPr lang="en-US" sz="2800" b="1" baseline="30000" dirty="0">
                <a:solidFill>
                  <a:schemeClr val="tx1"/>
                </a:solidFill>
              </a:rPr>
              <a:t>nd</a:t>
            </a:r>
            <a:r>
              <a:rPr lang="en-US" sz="2800" b="1" dirty="0">
                <a:solidFill>
                  <a:schemeClr val="tx1"/>
                </a:solidFill>
              </a:rPr>
              <a:t> Era: In the </a:t>
            </a:r>
            <a:r>
              <a:rPr lang="en-US" sz="2800" b="1" dirty="0" err="1">
                <a:solidFill>
                  <a:schemeClr val="tx1"/>
                </a:solidFill>
              </a:rPr>
              <a:t>Khilafat</a:t>
            </a:r>
            <a:r>
              <a:rPr lang="en-US" sz="2800" b="1" dirty="0">
                <a:solidFill>
                  <a:schemeClr val="tx1"/>
                </a:solidFill>
              </a:rPr>
              <a:t> of Abu Bakr Siddique (RA)</a:t>
            </a:r>
          </a:p>
          <a:p>
            <a:pPr marL="514350" indent="-514350">
              <a:buFont typeface="+mj-lt"/>
              <a:buAutoNum type="arabicParenR"/>
            </a:pPr>
            <a:r>
              <a:rPr lang="en-US" sz="2800" b="1" dirty="0">
                <a:solidFill>
                  <a:schemeClr val="tx1"/>
                </a:solidFill>
              </a:rPr>
              <a:t>The 3</a:t>
            </a:r>
            <a:r>
              <a:rPr lang="en-US" sz="2800" b="1" baseline="30000" dirty="0">
                <a:solidFill>
                  <a:schemeClr val="tx1"/>
                </a:solidFill>
              </a:rPr>
              <a:t>rd</a:t>
            </a:r>
            <a:r>
              <a:rPr lang="en-US" sz="2800" b="1" dirty="0">
                <a:solidFill>
                  <a:schemeClr val="tx1"/>
                </a:solidFill>
              </a:rPr>
              <a:t> Era: In the </a:t>
            </a:r>
            <a:r>
              <a:rPr lang="en-US" sz="2800" b="1" dirty="0" err="1">
                <a:solidFill>
                  <a:schemeClr val="tx1"/>
                </a:solidFill>
              </a:rPr>
              <a:t>Khilafat</a:t>
            </a:r>
            <a:r>
              <a:rPr lang="en-US" sz="2800" b="1" dirty="0">
                <a:solidFill>
                  <a:schemeClr val="tx1"/>
                </a:solidFill>
              </a:rPr>
              <a:t> of </a:t>
            </a:r>
            <a:r>
              <a:rPr lang="en-US" sz="2800" b="1" dirty="0" err="1">
                <a:solidFill>
                  <a:schemeClr val="tx1"/>
                </a:solidFill>
              </a:rPr>
              <a:t>Hazrat</a:t>
            </a:r>
            <a:r>
              <a:rPr lang="en-US" sz="2800" b="1" dirty="0">
                <a:solidFill>
                  <a:schemeClr val="tx1"/>
                </a:solidFill>
              </a:rPr>
              <a:t> Usman  (RA)</a:t>
            </a: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92" y="116114"/>
            <a:ext cx="6884608" cy="754743"/>
          </a:xfrm>
        </p:spPr>
        <p:txBody>
          <a:bodyPr>
            <a:normAutofit fontScale="90000"/>
          </a:bodyPr>
          <a:lstStyle/>
          <a:p>
            <a:r>
              <a:rPr lang="en-US" sz="4400" b="1" u="sng" dirty="0"/>
              <a:t>The 1</a:t>
            </a:r>
            <a:r>
              <a:rPr lang="en-US" sz="4400" b="1" u="sng" baseline="30000" dirty="0"/>
              <a:t>st</a:t>
            </a:r>
            <a:r>
              <a:rPr lang="en-US" sz="4400" b="1" u="sng" dirty="0"/>
              <a:t> Era of Preservation</a:t>
            </a:r>
            <a:br>
              <a:rPr lang="en-US" sz="4400" b="1" dirty="0"/>
            </a:br>
            <a:endParaRPr lang="en-US" dirty="0"/>
          </a:p>
        </p:txBody>
      </p:sp>
      <p:sp>
        <p:nvSpPr>
          <p:cNvPr id="3" name="Content Placeholder 2"/>
          <p:cNvSpPr>
            <a:spLocks noGrp="1"/>
          </p:cNvSpPr>
          <p:nvPr>
            <p:ph idx="1"/>
          </p:nvPr>
        </p:nvSpPr>
        <p:spPr>
          <a:xfrm>
            <a:off x="401561" y="1115559"/>
            <a:ext cx="9932609" cy="5473927"/>
          </a:xfrm>
        </p:spPr>
        <p:txBody>
          <a:bodyPr>
            <a:normAutofit fontScale="25000" lnSpcReduction="20000"/>
          </a:bodyPr>
          <a:lstStyle/>
          <a:p>
            <a:r>
              <a:rPr lang="en-US" altLang="en-US" sz="11200" b="1" dirty="0">
                <a:cs typeface="Arial" panose="020B0604020202020204" pitchFamily="34" charset="0"/>
              </a:rPr>
              <a:t>Era of Prophet Muhammad (S) – 570 - 632</a:t>
            </a:r>
          </a:p>
          <a:p>
            <a:pPr marL="742950" indent="-742950">
              <a:buFont typeface="+mj-lt"/>
              <a:buAutoNum type="arabicParenR"/>
            </a:pPr>
            <a:r>
              <a:rPr lang="en-US" sz="11200" dirty="0"/>
              <a:t>Memorization:</a:t>
            </a:r>
          </a:p>
          <a:p>
            <a:pPr marL="0" indent="0">
              <a:buNone/>
            </a:pPr>
            <a:endParaRPr lang="en-US" sz="9600" dirty="0"/>
          </a:p>
          <a:p>
            <a:pPr>
              <a:buFont typeface="Wingdings" panose="05000000000000000000" pitchFamily="2" charset="2"/>
              <a:buChar char="Ø"/>
            </a:pPr>
            <a:r>
              <a:rPr lang="en-US" sz="9600" dirty="0"/>
              <a:t>Memorized by Prophet</a:t>
            </a:r>
          </a:p>
          <a:p>
            <a:pPr>
              <a:buFont typeface="Wingdings" panose="05000000000000000000" pitchFamily="2" charset="2"/>
              <a:buChar char="Ø"/>
            </a:pPr>
            <a:r>
              <a:rPr lang="en-US" sz="9600" dirty="0"/>
              <a:t>Memorized by Sahaba</a:t>
            </a:r>
          </a:p>
          <a:p>
            <a:pPr marL="0" indent="0">
              <a:buNone/>
            </a:pPr>
            <a:endParaRPr lang="en-US" sz="9600" dirty="0"/>
          </a:p>
          <a:p>
            <a:pPr marL="742950" indent="-742950">
              <a:buFont typeface="+mj-lt"/>
              <a:buAutoNum type="arabicParenR" startAt="2"/>
            </a:pPr>
            <a:r>
              <a:rPr lang="en-US" sz="11200" dirty="0"/>
              <a:t>The writing of </a:t>
            </a:r>
            <a:r>
              <a:rPr lang="en-US" sz="11200" dirty="0" err="1"/>
              <a:t>wahi</a:t>
            </a:r>
            <a:r>
              <a:rPr lang="en-US" sz="11200" dirty="0"/>
              <a:t>:</a:t>
            </a:r>
          </a:p>
          <a:p>
            <a:pPr marL="0" indent="0">
              <a:buNone/>
            </a:pPr>
            <a:endParaRPr lang="en-US" sz="9600" dirty="0"/>
          </a:p>
          <a:p>
            <a:pPr>
              <a:buFont typeface="Wingdings" panose="05000000000000000000" pitchFamily="2" charset="2"/>
              <a:buChar char="Ø"/>
            </a:pPr>
            <a:r>
              <a:rPr lang="en-US" sz="9600" dirty="0"/>
              <a:t>On stone slabs,</a:t>
            </a:r>
          </a:p>
          <a:p>
            <a:pPr>
              <a:buFont typeface="Wingdings" panose="05000000000000000000" pitchFamily="2" charset="2"/>
              <a:buChar char="Ø"/>
            </a:pPr>
            <a:r>
              <a:rPr lang="en-US" sz="9600" dirty="0"/>
              <a:t>On animal bones,</a:t>
            </a:r>
          </a:p>
          <a:p>
            <a:pPr>
              <a:buFont typeface="Wingdings" panose="05000000000000000000" pitchFamily="2" charset="2"/>
              <a:buChar char="Ø"/>
            </a:pPr>
            <a:r>
              <a:rPr lang="en-US" sz="9600" dirty="0"/>
              <a:t>On parchments, </a:t>
            </a:r>
          </a:p>
          <a:p>
            <a:pPr>
              <a:buFont typeface="Wingdings" panose="05000000000000000000" pitchFamily="2" charset="2"/>
              <a:buChar char="Ø"/>
            </a:pPr>
            <a:r>
              <a:rPr lang="en-US" sz="9600" dirty="0"/>
              <a:t>On date branches, </a:t>
            </a:r>
          </a:p>
          <a:p>
            <a:pPr>
              <a:buFont typeface="Wingdings" panose="05000000000000000000" pitchFamily="2" charset="2"/>
              <a:buChar char="Ø"/>
            </a:pPr>
            <a:r>
              <a:rPr lang="en-US" sz="9600" dirty="0"/>
              <a:t>On tree leaves </a:t>
            </a:r>
          </a:p>
          <a:p>
            <a:pPr marL="0" indent="0">
              <a:buNone/>
            </a:pPr>
            <a:endParaRPr lang="en-US" sz="2800" dirty="0"/>
          </a:p>
          <a:p>
            <a:pPr marL="0" indent="0">
              <a:buNone/>
            </a:pPr>
            <a:r>
              <a:rPr lang="en-US" altLang="en-US" sz="2800" dirty="0"/>
              <a:t> </a:t>
            </a:r>
            <a:endParaRPr lang="en-US" sz="2400" b="1" dirty="0">
              <a:latin typeface="Arial" pitchFamily="34" charset="0"/>
              <a:cs typeface="Arial"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24015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6" y="104632"/>
            <a:ext cx="7142835" cy="632347"/>
          </a:xfrm>
        </p:spPr>
        <p:txBody>
          <a:bodyPr>
            <a:normAutofit fontScale="90000"/>
          </a:bodyPr>
          <a:lstStyle/>
          <a:p>
            <a:r>
              <a:rPr lang="en-US" b="1" u="sng" dirty="0" err="1"/>
              <a:t>Katibeen</a:t>
            </a:r>
            <a:r>
              <a:rPr lang="en-US" b="1" u="sng" dirty="0"/>
              <a:t>-e-</a:t>
            </a:r>
            <a:r>
              <a:rPr lang="en-US" b="1" u="sng" dirty="0" err="1"/>
              <a:t>Wahi</a:t>
            </a:r>
            <a:r>
              <a:rPr lang="en-US" b="1" u="sng" dirty="0"/>
              <a:t> </a:t>
            </a:r>
            <a:r>
              <a:rPr lang="ur-PK" b="1" u="sng" dirty="0">
                <a:latin typeface="Jameel Noori Nastaleeq" panose="02000503000000000004" pitchFamily="2" charset="-78"/>
                <a:cs typeface="Jameel Noori Nastaleeq" panose="02000503000000000004" pitchFamily="2" charset="-78"/>
              </a:rPr>
              <a:t>(کاتبینِ وحی)</a:t>
            </a:r>
            <a:endParaRPr lang="en-US" b="1" u="sng" dirty="0"/>
          </a:p>
        </p:txBody>
      </p:sp>
      <p:sp>
        <p:nvSpPr>
          <p:cNvPr id="3" name="Content Placeholder 2"/>
          <p:cNvSpPr>
            <a:spLocks noGrp="1"/>
          </p:cNvSpPr>
          <p:nvPr>
            <p:ph idx="1"/>
          </p:nvPr>
        </p:nvSpPr>
        <p:spPr>
          <a:xfrm>
            <a:off x="472617" y="1123359"/>
            <a:ext cx="9776851" cy="5181907"/>
          </a:xfrm>
        </p:spPr>
        <p:txBody>
          <a:bodyPr/>
          <a:lstStyle/>
          <a:p>
            <a:pPr>
              <a:buFont typeface="Wingdings" panose="05000000000000000000" pitchFamily="2" charset="2"/>
              <a:buChar char="Ø"/>
            </a:pPr>
            <a:r>
              <a:rPr lang="en-US" sz="2800" dirty="0"/>
              <a:t>Numbers of </a:t>
            </a:r>
            <a:r>
              <a:rPr lang="en-US" sz="2800" dirty="0" err="1"/>
              <a:t>Katibeen</a:t>
            </a:r>
            <a:r>
              <a:rPr lang="en-US" sz="2800" dirty="0"/>
              <a:t>-e-</a:t>
            </a:r>
            <a:r>
              <a:rPr lang="en-US" sz="2800" dirty="0" err="1"/>
              <a:t>Wahi</a:t>
            </a:r>
            <a:r>
              <a:rPr lang="en-US" sz="2800" dirty="0"/>
              <a:t> were 40, some of them are:</a:t>
            </a:r>
          </a:p>
          <a:p>
            <a:pPr marL="514350" indent="-514350">
              <a:buFont typeface="+mj-lt"/>
              <a:buAutoNum type="arabicParenR"/>
            </a:pPr>
            <a:r>
              <a:rPr lang="en-US" sz="2400" dirty="0" err="1"/>
              <a:t>Hazrat</a:t>
            </a:r>
            <a:r>
              <a:rPr lang="en-US" sz="2400" dirty="0"/>
              <a:t> Abu-Bakr.</a:t>
            </a:r>
          </a:p>
          <a:p>
            <a:pPr marL="514350" indent="-514350">
              <a:buFont typeface="+mj-lt"/>
              <a:buAutoNum type="arabicParenR"/>
            </a:pPr>
            <a:r>
              <a:rPr lang="en-US" sz="2400" dirty="0" err="1"/>
              <a:t>Hazrat</a:t>
            </a:r>
            <a:r>
              <a:rPr lang="en-US" sz="2400" dirty="0"/>
              <a:t> </a:t>
            </a:r>
            <a:r>
              <a:rPr lang="en-US" sz="2400" dirty="0" err="1"/>
              <a:t>Umer</a:t>
            </a:r>
            <a:endParaRPr lang="en-US" sz="2400" dirty="0"/>
          </a:p>
          <a:p>
            <a:pPr marL="514350" indent="-514350">
              <a:buFont typeface="+mj-lt"/>
              <a:buAutoNum type="arabicParenR"/>
            </a:pPr>
            <a:r>
              <a:rPr lang="en-US" sz="2400" dirty="0" err="1"/>
              <a:t>Hazrat</a:t>
            </a:r>
            <a:r>
              <a:rPr lang="en-US" sz="2400" dirty="0"/>
              <a:t> Usman</a:t>
            </a:r>
          </a:p>
          <a:p>
            <a:pPr marL="514350" indent="-514350">
              <a:buFont typeface="+mj-lt"/>
              <a:buAutoNum type="arabicParenR"/>
            </a:pPr>
            <a:r>
              <a:rPr lang="en-US" sz="2400" dirty="0" err="1"/>
              <a:t>Hazrat</a:t>
            </a:r>
            <a:r>
              <a:rPr lang="en-US" sz="2400" dirty="0"/>
              <a:t> Ali.</a:t>
            </a:r>
          </a:p>
          <a:p>
            <a:pPr marL="514350" indent="-514350">
              <a:buFont typeface="+mj-lt"/>
              <a:buAutoNum type="arabicParenR"/>
            </a:pPr>
            <a:r>
              <a:rPr lang="en-US" sz="2400" dirty="0" err="1"/>
              <a:t>Hazrat</a:t>
            </a:r>
            <a:r>
              <a:rPr lang="en-US" sz="2400" dirty="0"/>
              <a:t> Zaid Bin </a:t>
            </a:r>
            <a:r>
              <a:rPr lang="en-US" sz="2400" dirty="0" err="1"/>
              <a:t>Sabit</a:t>
            </a:r>
            <a:endParaRPr lang="en-US" sz="2400" dirty="0"/>
          </a:p>
          <a:p>
            <a:pPr marL="514350" indent="-514350">
              <a:buFont typeface="+mj-lt"/>
              <a:buAutoNum type="arabicParenR"/>
            </a:pPr>
            <a:r>
              <a:rPr lang="en-US" sz="2400" dirty="0" err="1"/>
              <a:t>Hazrat</a:t>
            </a:r>
            <a:r>
              <a:rPr lang="en-US" sz="2400" dirty="0"/>
              <a:t> </a:t>
            </a:r>
            <a:r>
              <a:rPr lang="en-US" sz="2400" dirty="0" err="1"/>
              <a:t>Muawiyah</a:t>
            </a:r>
            <a:endParaRPr lang="en-US" sz="2400" dirty="0"/>
          </a:p>
          <a:p>
            <a:pPr marL="514350" indent="-514350">
              <a:buFont typeface="+mj-lt"/>
              <a:buAutoNum type="arabicParenR"/>
            </a:pPr>
            <a:r>
              <a:rPr lang="en-US" sz="2400" dirty="0" err="1"/>
              <a:t>Hazrat</a:t>
            </a:r>
            <a:r>
              <a:rPr lang="en-US" sz="2400" dirty="0"/>
              <a:t> Khalid Bin Waleed</a:t>
            </a:r>
          </a:p>
          <a:p>
            <a:pPr marL="514350" indent="-514350">
              <a:buFont typeface="+mj-lt"/>
              <a:buAutoNum type="arabicParenR"/>
            </a:pPr>
            <a:r>
              <a:rPr lang="en-US" sz="2400" dirty="0" err="1"/>
              <a:t>Hazrat</a:t>
            </a:r>
            <a:r>
              <a:rPr lang="en-US" sz="2400" dirty="0"/>
              <a:t> Amr Bin </a:t>
            </a:r>
            <a:r>
              <a:rPr lang="en-US" sz="2400" dirty="0" err="1"/>
              <a:t>A’as</a:t>
            </a:r>
            <a:endParaRPr lang="en-US" sz="2400" dirty="0"/>
          </a:p>
          <a:p>
            <a:pPr marL="514350" indent="-514350">
              <a:buFont typeface="+mj-lt"/>
              <a:buAutoNum type="arabicParenR"/>
            </a:pPr>
            <a:r>
              <a:rPr lang="en-US" sz="2400" dirty="0" err="1"/>
              <a:t>Hazrat</a:t>
            </a:r>
            <a:r>
              <a:rPr lang="en-US" sz="2400" dirty="0"/>
              <a:t> </a:t>
            </a:r>
            <a:r>
              <a:rPr lang="en-US" sz="2400" dirty="0" err="1"/>
              <a:t>Mughirah</a:t>
            </a:r>
            <a:r>
              <a:rPr lang="en-US" sz="2400" dirty="0"/>
              <a:t> Bin </a:t>
            </a:r>
            <a:r>
              <a:rPr lang="en-US" sz="2400" dirty="0" err="1"/>
              <a:t>Shoubah</a:t>
            </a:r>
            <a:endParaRPr lang="en-US" sz="2400" dirty="0"/>
          </a:p>
          <a:p>
            <a:pPr marL="514350" indent="-514350">
              <a:buFont typeface="+mj-lt"/>
              <a:buAutoNum type="arabicParenR"/>
            </a:pPr>
            <a:endParaRPr lang="en-US" sz="2400" dirty="0"/>
          </a:p>
          <a:p>
            <a:endParaRPr lang="en-US" dirty="0"/>
          </a:p>
        </p:txBody>
      </p:sp>
    </p:spTree>
    <p:extLst>
      <p:ext uri="{BB962C8B-B14F-4D97-AF65-F5344CB8AC3E}">
        <p14:creationId xmlns:p14="http://schemas.microsoft.com/office/powerpoint/2010/main" val="180789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48" y="203200"/>
            <a:ext cx="6405638" cy="740229"/>
          </a:xfrm>
        </p:spPr>
        <p:txBody>
          <a:bodyPr>
            <a:normAutofit fontScale="90000"/>
          </a:bodyPr>
          <a:lstStyle/>
          <a:p>
            <a:r>
              <a:rPr lang="en-US" b="1" u="sng" dirty="0"/>
              <a:t>The 2</a:t>
            </a:r>
            <a:r>
              <a:rPr lang="en-US" b="1" u="sng" baseline="30000" dirty="0"/>
              <a:t>nd</a:t>
            </a:r>
            <a:r>
              <a:rPr lang="en-US" b="1" u="sng" dirty="0"/>
              <a:t>  Era of Preservation</a:t>
            </a:r>
            <a:br>
              <a:rPr lang="en-US" b="1" dirty="0"/>
            </a:br>
            <a:endParaRPr lang="en-US" dirty="0"/>
          </a:p>
        </p:txBody>
      </p:sp>
      <p:sp>
        <p:nvSpPr>
          <p:cNvPr id="3" name="Content Placeholder 2"/>
          <p:cNvSpPr>
            <a:spLocks noGrp="1"/>
          </p:cNvSpPr>
          <p:nvPr>
            <p:ph idx="1"/>
          </p:nvPr>
        </p:nvSpPr>
        <p:spPr>
          <a:xfrm>
            <a:off x="459619" y="1217162"/>
            <a:ext cx="10868023" cy="5442945"/>
          </a:xfrm>
        </p:spPr>
        <p:txBody>
          <a:bodyPr/>
          <a:lstStyle/>
          <a:p>
            <a:r>
              <a:rPr lang="en-US" sz="3200" dirty="0"/>
              <a:t>Era of </a:t>
            </a:r>
            <a:r>
              <a:rPr lang="en-US" sz="3200" dirty="0" err="1"/>
              <a:t>Khilafat</a:t>
            </a:r>
            <a:r>
              <a:rPr lang="en-US" sz="3200" dirty="0"/>
              <a:t>-e-Abu-Bakr:</a:t>
            </a:r>
          </a:p>
          <a:p>
            <a:pPr>
              <a:buFont typeface="Wingdings" panose="05000000000000000000" pitchFamily="2" charset="2"/>
              <a:buChar char="Ø"/>
            </a:pPr>
            <a:r>
              <a:rPr lang="en-US" sz="2400" dirty="0"/>
              <a:t>Battle of </a:t>
            </a:r>
            <a:r>
              <a:rPr lang="en-US" sz="2400" dirty="0" err="1"/>
              <a:t>Yamama</a:t>
            </a:r>
            <a:r>
              <a:rPr lang="en-US" sz="2400" dirty="0"/>
              <a:t> &amp; Death of big number of </a:t>
            </a:r>
            <a:r>
              <a:rPr lang="en-US" sz="2400" dirty="0" err="1"/>
              <a:t>Huffaz</a:t>
            </a:r>
            <a:r>
              <a:rPr lang="en-US" sz="2400" dirty="0"/>
              <a:t>.</a:t>
            </a:r>
          </a:p>
          <a:p>
            <a:pPr>
              <a:buFont typeface="Wingdings" panose="05000000000000000000" pitchFamily="2" charset="2"/>
              <a:buChar char="Ø"/>
            </a:pPr>
            <a:r>
              <a:rPr lang="en-US" sz="2400" dirty="0" err="1"/>
              <a:t>Hazrat</a:t>
            </a:r>
            <a:r>
              <a:rPr lang="en-US" sz="2400" dirty="0"/>
              <a:t> </a:t>
            </a:r>
            <a:r>
              <a:rPr lang="en-US" sz="2400" dirty="0" err="1"/>
              <a:t>Umer</a:t>
            </a:r>
            <a:r>
              <a:rPr lang="en-US" sz="2400" dirty="0"/>
              <a:t> advised to </a:t>
            </a:r>
            <a:r>
              <a:rPr lang="en-US" sz="2400" dirty="0" err="1"/>
              <a:t>Hazrat</a:t>
            </a:r>
            <a:r>
              <a:rPr lang="en-US" sz="2400" dirty="0"/>
              <a:t> Abu-Bakr for compilation.</a:t>
            </a:r>
          </a:p>
          <a:p>
            <a:pPr>
              <a:buFont typeface="Wingdings" panose="05000000000000000000" pitchFamily="2" charset="2"/>
              <a:buChar char="Ø"/>
            </a:pPr>
            <a:r>
              <a:rPr lang="en-US" sz="2400" dirty="0" err="1"/>
              <a:t>Hazrat</a:t>
            </a:r>
            <a:r>
              <a:rPr lang="en-US" sz="2400" dirty="0"/>
              <a:t> Abu-Bakr gave responsibility to </a:t>
            </a:r>
            <a:r>
              <a:rPr lang="en-US" sz="2400" dirty="0" err="1"/>
              <a:t>Hazrat</a:t>
            </a:r>
            <a:r>
              <a:rPr lang="en-US" sz="2400" dirty="0"/>
              <a:t> Zaid Bin </a:t>
            </a:r>
            <a:r>
              <a:rPr lang="en-US" sz="2400" dirty="0" err="1"/>
              <a:t>Sabit</a:t>
            </a:r>
            <a:r>
              <a:rPr lang="en-US" sz="2400" dirty="0"/>
              <a:t>.</a:t>
            </a:r>
          </a:p>
          <a:p>
            <a:pPr>
              <a:buFont typeface="Wingdings" panose="05000000000000000000" pitchFamily="2" charset="2"/>
              <a:buChar char="Ø"/>
            </a:pPr>
            <a:r>
              <a:rPr lang="en-US" sz="2400" dirty="0"/>
              <a:t>First </a:t>
            </a:r>
            <a:r>
              <a:rPr lang="en-US" sz="2400" dirty="0" err="1"/>
              <a:t>Hazrat</a:t>
            </a:r>
            <a:r>
              <a:rPr lang="en-US" sz="2400" dirty="0"/>
              <a:t> Zaid &amp; </a:t>
            </a:r>
            <a:r>
              <a:rPr lang="en-US" sz="2400" dirty="0" err="1"/>
              <a:t>Hazrat</a:t>
            </a:r>
            <a:r>
              <a:rPr lang="en-US" sz="2400" dirty="0"/>
              <a:t> </a:t>
            </a:r>
            <a:r>
              <a:rPr lang="en-US" sz="2400" dirty="0" err="1"/>
              <a:t>Umer</a:t>
            </a:r>
            <a:r>
              <a:rPr lang="en-US" sz="2400" dirty="0"/>
              <a:t> confirmed by his own memory.</a:t>
            </a:r>
          </a:p>
          <a:p>
            <a:pPr>
              <a:buFont typeface="Wingdings" panose="05000000000000000000" pitchFamily="2" charset="2"/>
              <a:buChar char="Ø"/>
            </a:pPr>
            <a:r>
              <a:rPr lang="en-US" sz="2400" dirty="0"/>
              <a:t>When someone came with some verses they received it jointly.</a:t>
            </a:r>
          </a:p>
          <a:p>
            <a:pPr>
              <a:buFont typeface="Wingdings" panose="05000000000000000000" pitchFamily="2" charset="2"/>
              <a:buChar char="Ø"/>
            </a:pPr>
            <a:r>
              <a:rPr lang="en-US" sz="2400" dirty="0"/>
              <a:t>Verse was accepted with two witnesses.</a:t>
            </a:r>
          </a:p>
          <a:p>
            <a:pPr>
              <a:buFont typeface="Wingdings" panose="05000000000000000000" pitchFamily="2" charset="2"/>
              <a:buChar char="Ø"/>
            </a:pPr>
            <a:r>
              <a:rPr lang="en-US" sz="2400" dirty="0"/>
              <a:t>They compare the written verse with collections that different </a:t>
            </a:r>
            <a:r>
              <a:rPr lang="en-US" sz="2400" dirty="0" err="1"/>
              <a:t>sahaba</a:t>
            </a:r>
            <a:r>
              <a:rPr lang="en-US" sz="2400" dirty="0"/>
              <a:t> had prepared themselves.</a:t>
            </a:r>
          </a:p>
          <a:p>
            <a:pPr>
              <a:buFont typeface="Wingdings" panose="05000000000000000000" pitchFamily="2" charset="2"/>
              <a:buChar char="Ø"/>
            </a:pPr>
            <a:r>
              <a:rPr lang="en-US" sz="2400" dirty="0"/>
              <a:t>Qur'an compiled in book form named “Umm” </a:t>
            </a:r>
            <a:r>
              <a:rPr lang="en-US" sz="2400" dirty="0">
                <a:latin typeface="Jameel Noori Nastaleeq" panose="02000503000000000004" pitchFamily="2" charset="-78"/>
                <a:cs typeface="Jameel Noori Nastaleeq" panose="02000503000000000004" pitchFamily="2" charset="-78"/>
              </a:rPr>
              <a:t>(</a:t>
            </a:r>
            <a:r>
              <a:rPr lang="ur-PK" sz="2400" dirty="0">
                <a:latin typeface="Jameel Noori Nastaleeq" panose="02000503000000000004" pitchFamily="2" charset="-78"/>
                <a:cs typeface="Jameel Noori Nastaleeq" panose="02000503000000000004" pitchFamily="2" charset="-78"/>
              </a:rPr>
              <a:t>ام</a:t>
            </a:r>
            <a:r>
              <a:rPr lang="en-US" sz="2400" dirty="0">
                <a:latin typeface="Jameel Noori Nastaleeq" panose="02000503000000000004" pitchFamily="2" charset="-78"/>
                <a:cs typeface="Jameel Noori Nastaleeq" panose="02000503000000000004" pitchFamily="2" charset="-78"/>
              </a:rPr>
              <a:t>) </a:t>
            </a:r>
          </a:p>
          <a:p>
            <a:pPr marL="0" indent="0">
              <a:buNone/>
            </a:pPr>
            <a:endParaRPr lang="en-US" sz="2800" dirty="0"/>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4248781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45" y="241110"/>
            <a:ext cx="7647800" cy="645994"/>
          </a:xfrm>
        </p:spPr>
        <p:txBody>
          <a:bodyPr>
            <a:noAutofit/>
          </a:bodyPr>
          <a:lstStyle/>
          <a:p>
            <a:r>
              <a:rPr lang="en-US" sz="4000" dirty="0"/>
              <a:t>Features of “Umm” </a:t>
            </a:r>
            <a:r>
              <a:rPr lang="en-US" sz="4000" dirty="0">
                <a:latin typeface="Jameel Noori Nastaleeq" panose="02000503000000000004" pitchFamily="2" charset="-78"/>
                <a:cs typeface="Jameel Noori Nastaleeq" panose="02000503000000000004" pitchFamily="2" charset="-78"/>
              </a:rPr>
              <a:t>(</a:t>
            </a:r>
            <a:r>
              <a:rPr lang="ur-PK" sz="4000" dirty="0">
                <a:latin typeface="Jameel Noori Nastaleeq" panose="02000503000000000004" pitchFamily="2" charset="-78"/>
                <a:cs typeface="Jameel Noori Nastaleeq" panose="02000503000000000004" pitchFamily="2" charset="-78"/>
              </a:rPr>
              <a:t>ام</a:t>
            </a:r>
            <a:r>
              <a:rPr lang="en-US" sz="4000"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308844" y="1000530"/>
            <a:ext cx="10309113" cy="5386622"/>
          </a:xfrm>
        </p:spPr>
        <p:txBody>
          <a:bodyPr>
            <a:normAutofit/>
          </a:bodyPr>
          <a:lstStyle/>
          <a:p>
            <a:pPr>
              <a:buFont typeface="+mj-lt"/>
              <a:buAutoNum type="arabicParenR"/>
            </a:pPr>
            <a:r>
              <a:rPr lang="en-US" sz="2800" dirty="0"/>
              <a:t>Qur’anic verses were arranged accordance with the order identified by Prophet.</a:t>
            </a:r>
          </a:p>
          <a:p>
            <a:pPr>
              <a:buFont typeface="+mj-lt"/>
              <a:buAutoNum type="arabicParenR"/>
            </a:pPr>
            <a:r>
              <a:rPr lang="en-US" sz="2800" dirty="0"/>
              <a:t>Surah were not arranged, they were written separately.</a:t>
            </a:r>
          </a:p>
          <a:p>
            <a:pPr>
              <a:buFont typeface="+mj-lt"/>
              <a:buAutoNum type="arabicParenR"/>
            </a:pPr>
            <a:r>
              <a:rPr lang="en-US" sz="2800" dirty="0"/>
              <a:t>Incorporated in this copy were all seven dialects.</a:t>
            </a:r>
          </a:p>
          <a:p>
            <a:pPr>
              <a:buFont typeface="+mj-lt"/>
              <a:buAutoNum type="arabicParenR"/>
            </a:pPr>
            <a:r>
              <a:rPr lang="en-US" sz="2800" dirty="0"/>
              <a:t>Abrogated verses (</a:t>
            </a:r>
            <a:r>
              <a:rPr lang="ur-PK" sz="2800" dirty="0">
                <a:latin typeface="Jameel Noori Nastaleeq" panose="02000503000000000004" pitchFamily="2" charset="-78"/>
                <a:cs typeface="Jameel Noori Nastaleeq" panose="02000503000000000004" pitchFamily="2" charset="-78"/>
              </a:rPr>
              <a:t>منسوخ آیات</a:t>
            </a:r>
            <a:r>
              <a:rPr lang="en-US" sz="2800" dirty="0"/>
              <a:t>) were not collected in this copy.</a:t>
            </a:r>
          </a:p>
          <a:p>
            <a:pPr>
              <a:buFont typeface="+mj-lt"/>
              <a:buAutoNum type="arabicParenR"/>
            </a:pPr>
            <a:r>
              <a:rPr lang="en-US" sz="2800" dirty="0"/>
              <a:t>The motive of the compilation of “Umm” was to prepare the verified copy with the collective endorsement of the whole </a:t>
            </a:r>
            <a:r>
              <a:rPr lang="en-US" sz="2800" dirty="0" err="1"/>
              <a:t>Ummah</a:t>
            </a:r>
            <a:r>
              <a:rPr lang="en-US" sz="28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امت کی اجماعی تصدیق کے ساتھ</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462545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34" y="342900"/>
            <a:ext cx="4999566" cy="685800"/>
          </a:xfrm>
        </p:spPr>
        <p:txBody>
          <a:bodyPr/>
          <a:lstStyle/>
          <a:p>
            <a:r>
              <a:rPr lang="en-US" b="1" u="sng" dirty="0"/>
              <a:t>3</a:t>
            </a:r>
            <a:r>
              <a:rPr lang="en-US" b="1" u="sng" baseline="30000" dirty="0"/>
              <a:t>rd</a:t>
            </a:r>
            <a:r>
              <a:rPr lang="en-US" b="1" u="sng" dirty="0"/>
              <a:t> Era of Preservation</a:t>
            </a:r>
          </a:p>
        </p:txBody>
      </p:sp>
      <p:sp>
        <p:nvSpPr>
          <p:cNvPr id="3" name="Content Placeholder 2"/>
          <p:cNvSpPr>
            <a:spLocks noGrp="1"/>
          </p:cNvSpPr>
          <p:nvPr>
            <p:ph idx="1"/>
          </p:nvPr>
        </p:nvSpPr>
        <p:spPr>
          <a:xfrm>
            <a:off x="410634" y="1195389"/>
            <a:ext cx="9406466" cy="4989511"/>
          </a:xfrm>
        </p:spPr>
        <p:txBody>
          <a:bodyPr>
            <a:normAutofit/>
          </a:bodyPr>
          <a:lstStyle/>
          <a:p>
            <a:r>
              <a:rPr lang="en-US" sz="2800" dirty="0"/>
              <a:t>Era of </a:t>
            </a:r>
            <a:r>
              <a:rPr lang="en-US" sz="2800" dirty="0" err="1"/>
              <a:t>Khilafat</a:t>
            </a:r>
            <a:r>
              <a:rPr lang="en-US" sz="2800" dirty="0"/>
              <a:t> </a:t>
            </a:r>
            <a:r>
              <a:rPr lang="en-US" sz="2800" dirty="0" err="1"/>
              <a:t>Hazrat</a:t>
            </a:r>
            <a:r>
              <a:rPr lang="en-US" sz="2800" dirty="0"/>
              <a:t> Uthman</a:t>
            </a:r>
          </a:p>
          <a:p>
            <a:endParaRPr lang="en-US" sz="2800" dirty="0"/>
          </a:p>
          <a:p>
            <a:endParaRPr lang="en-US" sz="2800" dirty="0"/>
          </a:p>
          <a:p>
            <a:pPr marL="0" indent="0" algn="ctr">
              <a:buNone/>
            </a:pPr>
            <a:r>
              <a:rPr lang="en-US" sz="3600" dirty="0"/>
              <a:t>(See in Notes)</a:t>
            </a:r>
          </a:p>
        </p:txBody>
      </p:sp>
    </p:spTree>
    <p:extLst>
      <p:ext uri="{BB962C8B-B14F-4D97-AF65-F5344CB8AC3E}">
        <p14:creationId xmlns:p14="http://schemas.microsoft.com/office/powerpoint/2010/main" val="302626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63435" y="254758"/>
            <a:ext cx="8343837" cy="959893"/>
          </a:xfrm>
        </p:spPr>
        <p:txBody>
          <a:bodyPr>
            <a:normAutofit fontScale="90000"/>
          </a:bodyPr>
          <a:lstStyle/>
          <a:p>
            <a:r>
              <a:rPr lang="en-US" sz="4000" b="1" u="sng" dirty="0"/>
              <a:t>The Jurisdiction of the Five Senses</a:t>
            </a:r>
          </a:p>
        </p:txBody>
      </p:sp>
      <p:sp>
        <p:nvSpPr>
          <p:cNvPr id="65539" name="Rectangle 3"/>
          <p:cNvSpPr>
            <a:spLocks noGrp="1" noChangeArrowheads="1"/>
          </p:cNvSpPr>
          <p:nvPr>
            <p:ph idx="1"/>
          </p:nvPr>
        </p:nvSpPr>
        <p:spPr>
          <a:xfrm>
            <a:off x="363435" y="1314428"/>
            <a:ext cx="9517544" cy="5195554"/>
          </a:xfrm>
        </p:spPr>
        <p:txBody>
          <a:bodyPr>
            <a:normAutofit/>
          </a:bodyPr>
          <a:lstStyle/>
          <a:p>
            <a:pPr>
              <a:buFont typeface="Wingdings" panose="05000000000000000000" pitchFamily="2" charset="2"/>
              <a:buChar char="Ø"/>
            </a:pPr>
            <a:r>
              <a:rPr lang="en-US" sz="2800" b="0" dirty="0"/>
              <a:t>But these all sources can’t answer the given Questions.</a:t>
            </a:r>
          </a:p>
          <a:p>
            <a:pPr>
              <a:buFont typeface="Wingdings" panose="05000000000000000000" pitchFamily="2" charset="2"/>
              <a:buChar char="Ø"/>
            </a:pPr>
            <a:r>
              <a:rPr lang="en-US" sz="2800" b="0" dirty="0"/>
              <a:t>We can see through the eyes those things that can be seen but can’t think through them.</a:t>
            </a:r>
          </a:p>
          <a:p>
            <a:pPr>
              <a:buFont typeface="Wingdings" panose="05000000000000000000" pitchFamily="2" charset="2"/>
              <a:buChar char="Ø"/>
            </a:pPr>
            <a:r>
              <a:rPr lang="en-US" sz="2800" b="0" dirty="0"/>
              <a:t>Since there is a limitation, each source has its own limit and provides its use in this radius of limitation.</a:t>
            </a:r>
          </a:p>
          <a:p>
            <a:pPr>
              <a:buFont typeface="Wingdings" panose="05000000000000000000" pitchFamily="2" charset="2"/>
              <a:buChar char="Ø"/>
            </a:pPr>
            <a:r>
              <a:rPr lang="en-US" sz="2800" dirty="0"/>
              <a:t>It should however, be noted that just as the jurisdiction of the Five senses is limited in the same way the jurisdiction of intellect is also limited.</a:t>
            </a:r>
          </a:p>
          <a:p>
            <a:pPr>
              <a:buFont typeface="Wingdings" panose="05000000000000000000" pitchFamily="2" charset="2"/>
              <a:buChar char="Ø"/>
            </a:pPr>
            <a:r>
              <a:rPr lang="en-US" sz="2800" dirty="0"/>
              <a:t>The intellect, too helps men to a certain limit, then leaves him helpless in many cases.</a:t>
            </a:r>
          </a:p>
          <a:p>
            <a:pPr>
              <a:buFont typeface="Wingdings" panose="05000000000000000000" pitchFamily="2" charset="2"/>
              <a:buChar char="Ø"/>
            </a:pPr>
            <a:endParaRPr lang="en-US" sz="2800" b="0"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63435" y="268406"/>
            <a:ext cx="8596668" cy="1320800"/>
          </a:xfrm>
        </p:spPr>
        <p:txBody>
          <a:bodyPr>
            <a:normAutofit fontScale="90000"/>
          </a:bodyPr>
          <a:lstStyle/>
          <a:p>
            <a:pPr algn="ctr"/>
            <a:r>
              <a:rPr lang="en-US" sz="4400" b="1" u="sng" dirty="0"/>
              <a:t>“Divine Revelation”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وحی</a:t>
            </a:r>
            <a:r>
              <a:rPr lang="en-US" sz="4400" b="1" u="sng" dirty="0">
                <a:latin typeface="Jameel Noori Nastaleeq" panose="02000503000000000004" pitchFamily="2" charset="-78"/>
                <a:cs typeface="Jameel Noori Nastaleeq" panose="02000503000000000004" pitchFamily="2" charset="-78"/>
              </a:rPr>
              <a:t>)</a:t>
            </a:r>
            <a:br>
              <a:rPr lang="en-US" sz="4400" b="1" u="sng" dirty="0"/>
            </a:br>
            <a:r>
              <a:rPr lang="en-US" sz="4400" b="1" u="sng" dirty="0"/>
              <a:t>The Third Source of Knowledge</a:t>
            </a:r>
            <a:br>
              <a:rPr lang="en-US" sz="4400" b="1" u="sng" dirty="0"/>
            </a:br>
            <a:endParaRPr lang="en-US" sz="4000" b="1" u="sng" dirty="0"/>
          </a:p>
        </p:txBody>
      </p:sp>
      <p:sp>
        <p:nvSpPr>
          <p:cNvPr id="67587" name="Rectangle 3"/>
          <p:cNvSpPr>
            <a:spLocks noGrp="1" noChangeArrowheads="1"/>
          </p:cNvSpPr>
          <p:nvPr>
            <p:ph idx="1"/>
          </p:nvPr>
        </p:nvSpPr>
        <p:spPr>
          <a:xfrm>
            <a:off x="363435" y="2010463"/>
            <a:ext cx="9244590" cy="4363041"/>
          </a:xfrm>
        </p:spPr>
        <p:txBody>
          <a:bodyPr>
            <a:normAutofit/>
          </a:bodyPr>
          <a:lstStyle/>
          <a:p>
            <a:pPr>
              <a:buFont typeface="Wingdings" panose="05000000000000000000" pitchFamily="2" charset="2"/>
              <a:buChar char="Ø"/>
            </a:pPr>
            <a:r>
              <a:rPr lang="en-US" sz="2800" dirty="0"/>
              <a:t>Almighty Allah has granted an another source to man to help and guide him where his Five senses and Intellect leave him helpless.</a:t>
            </a:r>
          </a:p>
          <a:p>
            <a:pPr>
              <a:buFont typeface="Wingdings" panose="05000000000000000000" pitchFamily="2" charset="2"/>
              <a:buChar char="Ø"/>
            </a:pPr>
            <a:r>
              <a:rPr lang="en-US" sz="2800" dirty="0"/>
              <a:t>That source is Divine Revelation, meaning provision of knowledge to men by Allah through divine revelation.</a:t>
            </a:r>
          </a:p>
          <a:p>
            <a:pPr>
              <a:buFont typeface="Wingdings" panose="05000000000000000000" pitchFamily="2" charset="2"/>
              <a:buChar char="Ø"/>
            </a:pPr>
            <a:r>
              <a:rPr lang="en-US" sz="2800" dirty="0"/>
              <a:t>This source of knowledge starts from the place where the jurisdiction of the intellect fails.</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45513" y="310485"/>
            <a:ext cx="7539179" cy="1204415"/>
          </a:xfrm>
        </p:spPr>
        <p:txBody>
          <a:bodyPr>
            <a:normAutofit fontScale="90000"/>
          </a:bodyPr>
          <a:lstStyle/>
          <a:p>
            <a:pPr algn="ctr"/>
            <a:r>
              <a:rPr lang="en-US" sz="4000" b="1" u="sng" dirty="0"/>
              <a:t>The need for Divine Revelation</a:t>
            </a:r>
            <a:br>
              <a:rPr lang="en-US" sz="4000" b="1" u="sng" dirty="0"/>
            </a:br>
            <a:r>
              <a:rPr lang="ur-PK" sz="4000" b="1" u="sng" dirty="0">
                <a:latin typeface="noorehira" panose="02000500000000020004" pitchFamily="2" charset="-78"/>
                <a:cs typeface="noorehira" panose="02000500000000020004" pitchFamily="2" charset="-78"/>
              </a:rPr>
              <a:t>ضرورتِ وحی</a:t>
            </a:r>
            <a:endParaRPr lang="en-US" sz="4000" b="1" u="sng" dirty="0">
              <a:latin typeface="noorehira" panose="02000500000000020004" pitchFamily="2" charset="-78"/>
              <a:cs typeface="noorehira" panose="02000500000000020004" pitchFamily="2" charset="-78"/>
            </a:endParaRPr>
          </a:p>
        </p:txBody>
      </p:sp>
      <p:sp>
        <p:nvSpPr>
          <p:cNvPr id="68611" name="Rectangle 3"/>
          <p:cNvSpPr>
            <a:spLocks noGrp="1" noChangeArrowheads="1"/>
          </p:cNvSpPr>
          <p:nvPr>
            <p:ph idx="1"/>
          </p:nvPr>
        </p:nvSpPr>
        <p:spPr>
          <a:xfrm>
            <a:off x="509868" y="1942531"/>
            <a:ext cx="9162703" cy="4553804"/>
          </a:xfrm>
        </p:spPr>
        <p:txBody>
          <a:bodyPr>
            <a:normAutofit/>
          </a:bodyPr>
          <a:lstStyle/>
          <a:p>
            <a:pPr>
              <a:buFont typeface="Wingdings" panose="05000000000000000000" pitchFamily="2" charset="2"/>
              <a:buChar char="Ø"/>
            </a:pPr>
            <a:r>
              <a:rPr lang="en-US" sz="2800" dirty="0"/>
              <a:t>We have not to see how far this claim of Islam holds good in our contemporary world that the intellect can not guide man to acquire knowledge and guidance without any limit and in all circumstances, but the world stands in need of Prophets, Messengers of Allah and Revealed Books.</a:t>
            </a:r>
          </a:p>
          <a:p>
            <a:pPr marL="0" indent="0">
              <a:buNone/>
            </a:pPr>
            <a:endParaRPr lang="en-US" sz="2800" dirty="0"/>
          </a:p>
          <a:p>
            <a:pPr>
              <a:buFont typeface="Wingdings" panose="05000000000000000000" pitchFamily="2" charset="2"/>
              <a:buChar char="Ø"/>
            </a:pPr>
            <a:r>
              <a:rPr lang="en-US" sz="2800" dirty="0"/>
              <a:t>All answers of our Questions will be given by </a:t>
            </a:r>
            <a:r>
              <a:rPr lang="en-US" sz="2800" dirty="0" err="1"/>
              <a:t>Wahi</a:t>
            </a:r>
            <a:r>
              <a:rPr lang="en-US" sz="2800" dirty="0"/>
              <a:t> </a:t>
            </a:r>
            <a:r>
              <a:rPr lang="en-US" sz="2800" dirty="0" err="1"/>
              <a:t>Ilahi</a:t>
            </a:r>
            <a:r>
              <a:rPr lang="en-US" sz="2800" dirty="0"/>
              <a:t>.</a:t>
            </a:r>
            <a:r>
              <a:rPr lang="ur-PK" sz="2800" b="1" dirty="0">
                <a:solidFill>
                  <a:schemeClr val="accent1"/>
                </a:solidFill>
                <a:latin typeface="noorehira" panose="02000500000000020004" pitchFamily="2" charset="-78"/>
                <a:ea typeface="+mj-ea"/>
                <a:cs typeface="noorehira" panose="02000500000000020004" pitchFamily="2" charset="-78"/>
              </a:rPr>
              <a:t>وحی</a:t>
            </a:r>
            <a:r>
              <a:rPr lang="ur-PK" sz="2800" b="1" u="sng" dirty="0">
                <a:solidFill>
                  <a:schemeClr val="accent1"/>
                </a:solidFill>
                <a:latin typeface="noorehira" panose="02000500000000020004" pitchFamily="2" charset="-78"/>
                <a:ea typeface="+mj-ea"/>
                <a:cs typeface="noorehira" panose="02000500000000020004" pitchFamily="2" charset="-78"/>
              </a:rPr>
              <a:t> </a:t>
            </a:r>
            <a:r>
              <a:rPr lang="ur-PK" sz="2800" b="1" dirty="0">
                <a:solidFill>
                  <a:schemeClr val="accent1"/>
                </a:solidFill>
                <a:latin typeface="noorehira" panose="02000500000000020004" pitchFamily="2" charset="-78"/>
                <a:ea typeface="+mj-ea"/>
                <a:cs typeface="noorehira" panose="02000500000000020004" pitchFamily="2" charset="-78"/>
              </a:rPr>
              <a:t>الہی</a:t>
            </a:r>
            <a:r>
              <a:rPr lang="en-US" sz="2800" dirty="0"/>
              <a:t> </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79" y="227463"/>
            <a:ext cx="9367418" cy="864358"/>
          </a:xfrm>
        </p:spPr>
        <p:txBody>
          <a:bodyPr>
            <a:normAutofit fontScale="90000"/>
          </a:bodyPr>
          <a:lstStyle/>
          <a:p>
            <a:r>
              <a:rPr lang="en-US" sz="4400" b="1" u="sng" dirty="0"/>
              <a:t>The Modes of Descent</a:t>
            </a:r>
            <a:r>
              <a:rPr lang="ur-PK" sz="4000" dirty="0"/>
              <a:t> </a:t>
            </a:r>
            <a:r>
              <a:rPr lang="en-US" sz="4000" dirty="0"/>
              <a:t>(</a:t>
            </a:r>
            <a:r>
              <a:rPr lang="ur-PK" sz="4000" dirty="0">
                <a:latin typeface="Jameel Noori Nastaleeq" panose="02000503000000000004" pitchFamily="2" charset="-78"/>
                <a:cs typeface="Jameel Noori Nastaleeq" panose="02000503000000000004" pitchFamily="2" charset="-78"/>
              </a:rPr>
              <a:t>وحی کے نازل ہونے کی صورتیں</a:t>
            </a:r>
            <a:r>
              <a:rPr lang="en-US" sz="4000" dirty="0">
                <a:latin typeface="Jameel Noori Nastaleeq" panose="02000503000000000004" pitchFamily="2" charset="-78"/>
                <a:cs typeface="Jameel Noori Nastaleeq" panose="02000503000000000004" pitchFamily="2" charset="-78"/>
              </a:rPr>
              <a:t> </a:t>
            </a:r>
            <a:r>
              <a:rPr lang="en-US" sz="4000" dirty="0"/>
              <a:t>)</a:t>
            </a:r>
            <a:endParaRPr lang="en-US" sz="4000"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581798" y="1205244"/>
            <a:ext cx="11428232" cy="5195555"/>
          </a:xfrm>
        </p:spPr>
        <p:txBody>
          <a:bodyPr>
            <a:noAutofit/>
          </a:bodyPr>
          <a:lstStyle/>
          <a:p>
            <a:pPr marL="514350" indent="-514350">
              <a:buFont typeface="+mj-lt"/>
              <a:buAutoNum type="arabicParenR"/>
            </a:pPr>
            <a:r>
              <a:rPr lang="en-US" sz="3200" dirty="0"/>
              <a:t>True dreams. </a:t>
            </a:r>
            <a:r>
              <a:rPr lang="ur-PK" sz="3200" dirty="0">
                <a:latin typeface="Jameel Noori Nastaleeq" panose="02000503000000000004" pitchFamily="2" charset="-78"/>
                <a:cs typeface="Jameel Noori Nastaleeq" panose="02000503000000000004" pitchFamily="2" charset="-78"/>
              </a:rPr>
              <a:t>سچے خواب</a:t>
            </a:r>
            <a:endParaRPr lang="en-US" sz="3200" dirty="0">
              <a:latin typeface="Jameel Noori Nastaleeq" panose="02000503000000000004" pitchFamily="2" charset="-78"/>
              <a:cs typeface="Jameel Noori Nastaleeq" panose="02000503000000000004" pitchFamily="2" charset="-78"/>
            </a:endParaRPr>
          </a:p>
          <a:p>
            <a:pPr marL="514350" indent="-514350">
              <a:buFont typeface="+mj-lt"/>
              <a:buAutoNum type="arabicParenR"/>
            </a:pPr>
            <a:r>
              <a:rPr lang="en-US" sz="3200" dirty="0"/>
              <a:t>A sound (sort of) a Bell was heard, it is called </a:t>
            </a:r>
            <a:r>
              <a:rPr lang="ar-SA" sz="3200" dirty="0">
                <a:latin typeface="KFGQPC Uthman Taha Naskh" panose="02000000000000000000" pitchFamily="2" charset="-78"/>
                <a:cs typeface="KFGQPC Uthman Taha Naskh" panose="02000000000000000000" pitchFamily="2" charset="-78"/>
              </a:rPr>
              <a:t>صلصلة الجرس</a:t>
            </a:r>
            <a:endParaRPr lang="en-US" sz="3200" dirty="0"/>
          </a:p>
          <a:p>
            <a:pPr marL="514350" indent="-514350">
              <a:buFont typeface="+mj-lt"/>
              <a:buAutoNum type="arabicParenR"/>
            </a:pPr>
            <a:r>
              <a:rPr lang="en-US" sz="3200" dirty="0"/>
              <a:t>Direct two way conversation with Allah. </a:t>
            </a:r>
            <a:r>
              <a:rPr lang="ur-PK" sz="3200" dirty="0">
                <a:latin typeface="Jameel Noori Nastaleeq" panose="02000503000000000004" pitchFamily="2" charset="-78"/>
                <a:cs typeface="Jameel Noori Nastaleeq" panose="02000503000000000004" pitchFamily="2" charset="-78"/>
              </a:rPr>
              <a:t>واقعہ معراج</a:t>
            </a:r>
            <a:endParaRPr lang="en-US" sz="3200" dirty="0">
              <a:latin typeface="Jameel Noori Nastaleeq" panose="02000503000000000004" pitchFamily="2" charset="-78"/>
              <a:cs typeface="Jameel Noori Nastaleeq" panose="02000503000000000004" pitchFamily="2" charset="-78"/>
            </a:endParaRPr>
          </a:p>
          <a:p>
            <a:pPr marL="514350" indent="-514350">
              <a:buFont typeface="+mj-lt"/>
              <a:buAutoNum type="arabicParenR"/>
            </a:pPr>
            <a:r>
              <a:rPr lang="en-US" sz="3200" dirty="0" err="1"/>
              <a:t>Hazrat</a:t>
            </a:r>
            <a:r>
              <a:rPr lang="en-US" sz="3200" dirty="0"/>
              <a:t> </a:t>
            </a:r>
            <a:r>
              <a:rPr lang="en-US" sz="3200" dirty="0" err="1"/>
              <a:t>Jibrael</a:t>
            </a:r>
            <a:r>
              <a:rPr lang="en-US" sz="3200" dirty="0"/>
              <a:t> </a:t>
            </a:r>
            <a:r>
              <a:rPr lang="ur-PK" sz="3200" dirty="0">
                <a:latin typeface="Jameel Noori Nastaleeq" panose="02000503000000000004" pitchFamily="2" charset="-78"/>
                <a:cs typeface="Jameel Noori Nastaleeq" panose="02000503000000000004" pitchFamily="2" charset="-78"/>
              </a:rPr>
              <a:t>علیہ السلام</a:t>
            </a:r>
            <a:r>
              <a:rPr lang="en-US" sz="3200" dirty="0">
                <a:latin typeface="Jameel Noori Nastaleeq" panose="02000503000000000004" pitchFamily="2" charset="-78"/>
                <a:cs typeface="Jameel Noori Nastaleeq" panose="02000503000000000004" pitchFamily="2" charset="-78"/>
              </a:rPr>
              <a:t> </a:t>
            </a:r>
            <a:r>
              <a:rPr lang="en-US" sz="3200" dirty="0"/>
              <a:t>an Angel. </a:t>
            </a:r>
          </a:p>
          <a:p>
            <a:pPr marL="514350" indent="-514350">
              <a:buFont typeface="+mj-lt"/>
              <a:buAutoNum type="arabicParenR"/>
            </a:pPr>
            <a:r>
              <a:rPr lang="en-US" sz="3200" dirty="0" err="1"/>
              <a:t>Hazrat</a:t>
            </a:r>
            <a:r>
              <a:rPr lang="en-US" sz="3200" dirty="0"/>
              <a:t> </a:t>
            </a:r>
            <a:r>
              <a:rPr lang="en-US" sz="3200" dirty="0" err="1"/>
              <a:t>Jibrael</a:t>
            </a:r>
            <a:r>
              <a:rPr lang="en-US" sz="3200" dirty="0"/>
              <a:t>  </a:t>
            </a:r>
            <a:r>
              <a:rPr lang="ur-PK" sz="3200" dirty="0">
                <a:latin typeface="Jameel Noori Nastaleeq" panose="02000503000000000004" pitchFamily="2" charset="-78"/>
                <a:cs typeface="Jameel Noori Nastaleeq" panose="02000503000000000004" pitchFamily="2" charset="-78"/>
              </a:rPr>
              <a:t>علیہ السلام</a:t>
            </a:r>
            <a:r>
              <a:rPr lang="en-US" sz="3200" dirty="0">
                <a:latin typeface="Jameel Noori Nastaleeq" panose="02000503000000000004" pitchFamily="2" charset="-78"/>
                <a:cs typeface="Jameel Noori Nastaleeq" panose="02000503000000000004" pitchFamily="2" charset="-78"/>
              </a:rPr>
              <a:t> </a:t>
            </a:r>
            <a:r>
              <a:rPr lang="en-US" sz="3200" dirty="0"/>
              <a:t>in Human form.</a:t>
            </a:r>
            <a:endParaRPr lang="ur-PK" sz="3200" dirty="0"/>
          </a:p>
          <a:p>
            <a:pPr marL="514350" indent="-514350">
              <a:buFont typeface="+mj-lt"/>
              <a:buAutoNum type="arabicParenR"/>
            </a:pPr>
            <a:r>
              <a:rPr lang="en-US" sz="3200" dirty="0" err="1"/>
              <a:t>Hazrat</a:t>
            </a:r>
            <a:r>
              <a:rPr lang="en-US" sz="3200" dirty="0"/>
              <a:t> </a:t>
            </a:r>
            <a:r>
              <a:rPr lang="en-US" sz="3200" dirty="0" err="1"/>
              <a:t>Jibrael</a:t>
            </a:r>
            <a:r>
              <a:rPr lang="en-US" sz="3200" dirty="0"/>
              <a:t>  </a:t>
            </a:r>
            <a:r>
              <a:rPr lang="ur-PK" sz="3200" dirty="0"/>
              <a:t> </a:t>
            </a:r>
            <a:r>
              <a:rPr lang="ur-PK" sz="3200" dirty="0">
                <a:latin typeface="Jameel Noori Nastaleeq" panose="02000503000000000004" pitchFamily="2" charset="-78"/>
                <a:cs typeface="Jameel Noori Nastaleeq" panose="02000503000000000004" pitchFamily="2" charset="-78"/>
              </a:rPr>
              <a:t>علیہ السلام</a:t>
            </a:r>
            <a:r>
              <a:rPr lang="en-US" sz="3200" dirty="0"/>
              <a:t>would make words of Allah fall into the Prophet’s </a:t>
            </a:r>
            <a:r>
              <a:rPr lang="ur-PK" sz="3200" dirty="0">
                <a:latin typeface="Jameel Noori Nastaleeq" panose="02000503000000000004" pitchFamily="2" charset="-78"/>
                <a:cs typeface="Jameel Noori Nastaleeq" panose="02000503000000000004" pitchFamily="2" charset="-78"/>
              </a:rPr>
              <a:t>صلی اللہ علیہ وسلم</a:t>
            </a:r>
            <a:r>
              <a:rPr lang="en-US" sz="3200" dirty="0">
                <a:latin typeface="Jameel Noori Nastaleeq" panose="02000503000000000004" pitchFamily="2" charset="-78"/>
                <a:cs typeface="Jameel Noori Nastaleeq" panose="02000503000000000004" pitchFamily="2" charset="-78"/>
              </a:rPr>
              <a:t> </a:t>
            </a:r>
            <a:r>
              <a:rPr lang="en-US" sz="3200" dirty="0"/>
              <a:t>heart.</a:t>
            </a:r>
          </a:p>
          <a:p>
            <a:pPr marL="457200" indent="-457200"/>
            <a:endParaRPr lang="en-US" sz="2000" dirty="0"/>
          </a:p>
          <a:p>
            <a:pPr marL="857250" lvl="1" indent="-457200"/>
            <a:endParaRPr lang="en-US" sz="18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634" y="381000"/>
            <a:ext cx="3259666" cy="749300"/>
          </a:xfrm>
        </p:spPr>
        <p:txBody>
          <a:bodyPr/>
          <a:lstStyle/>
          <a:p>
            <a:r>
              <a:rPr lang="en-US" b="1" u="sng" dirty="0"/>
              <a:t>Kinds Of </a:t>
            </a:r>
            <a:r>
              <a:rPr lang="en-US" b="1" u="sng" dirty="0" err="1"/>
              <a:t>Wahi</a:t>
            </a:r>
            <a:endParaRPr lang="en-US" b="1" u="sng" dirty="0"/>
          </a:p>
        </p:txBody>
      </p:sp>
      <p:sp>
        <p:nvSpPr>
          <p:cNvPr id="3" name="Content Placeholder 2"/>
          <p:cNvSpPr>
            <a:spLocks noGrp="1"/>
          </p:cNvSpPr>
          <p:nvPr>
            <p:ph idx="1"/>
          </p:nvPr>
        </p:nvSpPr>
        <p:spPr>
          <a:xfrm>
            <a:off x="385234" y="1233489"/>
            <a:ext cx="11006666" cy="5180011"/>
          </a:xfrm>
        </p:spPr>
        <p:txBody>
          <a:bodyPr>
            <a:normAutofit fontScale="32500" lnSpcReduction="20000"/>
          </a:bodyPr>
          <a:lstStyle/>
          <a:p>
            <a:r>
              <a:rPr lang="en-US" sz="8600" dirty="0"/>
              <a:t>There are tow kinds of </a:t>
            </a:r>
            <a:r>
              <a:rPr lang="en-US" sz="8600" dirty="0" err="1"/>
              <a:t>Wahi</a:t>
            </a:r>
            <a:r>
              <a:rPr lang="en-US" sz="8600" dirty="0"/>
              <a:t>:</a:t>
            </a:r>
          </a:p>
          <a:p>
            <a:pPr>
              <a:buFont typeface="+mj-lt"/>
              <a:buAutoNum type="arabicParenR"/>
            </a:pPr>
            <a:endParaRPr lang="en-US" sz="4500" dirty="0"/>
          </a:p>
          <a:p>
            <a:pPr>
              <a:buFont typeface="+mj-lt"/>
              <a:buAutoNum type="arabicParenR"/>
            </a:pPr>
            <a:r>
              <a:rPr lang="en-US" sz="8600" dirty="0" err="1"/>
              <a:t>Wahi</a:t>
            </a:r>
            <a:r>
              <a:rPr lang="en-US" sz="8600" dirty="0"/>
              <a:t> </a:t>
            </a:r>
            <a:r>
              <a:rPr lang="en-US" sz="8600" dirty="0" err="1"/>
              <a:t>Matloo</a:t>
            </a:r>
            <a:r>
              <a:rPr lang="en-US" sz="8600" dirty="0"/>
              <a:t> </a:t>
            </a:r>
            <a:r>
              <a:rPr lang="en-US" sz="8600" dirty="0">
                <a:latin typeface="Jameel Noori Nastaleeq" panose="02000503000000000004" pitchFamily="2" charset="-78"/>
                <a:cs typeface="Jameel Noori Nastaleeq" panose="02000503000000000004" pitchFamily="2" charset="-78"/>
              </a:rPr>
              <a:t>( </a:t>
            </a:r>
            <a:r>
              <a:rPr lang="ur-PK" sz="8600" dirty="0">
                <a:latin typeface="Jameel Noori Nastaleeq" panose="02000503000000000004" pitchFamily="2" charset="-78"/>
                <a:cs typeface="Jameel Noori Nastaleeq" panose="02000503000000000004" pitchFamily="2" charset="-78"/>
              </a:rPr>
              <a:t>متلو</a:t>
            </a:r>
            <a:r>
              <a:rPr lang="en-US" sz="8600"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7400" dirty="0" err="1"/>
              <a:t>Wahi</a:t>
            </a:r>
            <a:r>
              <a:rPr lang="en-US" sz="7400" dirty="0"/>
              <a:t> </a:t>
            </a:r>
            <a:r>
              <a:rPr lang="en-US" sz="7400" dirty="0" err="1"/>
              <a:t>Mayloo</a:t>
            </a:r>
            <a:r>
              <a:rPr lang="en-US" sz="7400" dirty="0"/>
              <a:t> means the verses of Holly </a:t>
            </a:r>
            <a:r>
              <a:rPr lang="en-US" sz="7400" dirty="0" err="1"/>
              <a:t>Qura’n</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جسکی تلاوت کی جاتی ہے</a:t>
            </a:r>
            <a:r>
              <a:rPr lang="en-US" sz="8600"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7400" dirty="0"/>
              <a:t>Their words and meanings both are from Allah Almighty. </a:t>
            </a:r>
          </a:p>
          <a:p>
            <a:pPr>
              <a:buFont typeface="+mj-lt"/>
              <a:buAutoNum type="arabicParenR"/>
            </a:pPr>
            <a:endParaRPr lang="en-US" sz="7400" dirty="0"/>
          </a:p>
          <a:p>
            <a:pPr>
              <a:buFont typeface="+mj-lt"/>
              <a:buAutoNum type="arabicParenR"/>
            </a:pPr>
            <a:endParaRPr lang="en-US" sz="2800" dirty="0"/>
          </a:p>
          <a:p>
            <a:pPr>
              <a:buFont typeface="Wingdings" panose="05000000000000000000" pitchFamily="2" charset="2"/>
              <a:buChar char="Ø"/>
            </a:pPr>
            <a:r>
              <a:rPr lang="en-US" sz="8600" dirty="0" err="1"/>
              <a:t>Ghair</a:t>
            </a:r>
            <a:r>
              <a:rPr lang="en-US" sz="8600" dirty="0"/>
              <a:t> </a:t>
            </a:r>
            <a:r>
              <a:rPr lang="en-US" sz="8600" dirty="0" err="1"/>
              <a:t>Matloo</a:t>
            </a:r>
            <a:r>
              <a:rPr lang="en-US" sz="8600" dirty="0"/>
              <a:t>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غیر متلو</a:t>
            </a:r>
            <a:r>
              <a:rPr lang="en-US" sz="8600"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7400" dirty="0" err="1"/>
              <a:t>Wahi</a:t>
            </a:r>
            <a:r>
              <a:rPr lang="en-US" sz="7400" dirty="0"/>
              <a:t> </a:t>
            </a:r>
            <a:r>
              <a:rPr lang="en-US" sz="7400" dirty="0" err="1"/>
              <a:t>Ghair</a:t>
            </a:r>
            <a:r>
              <a:rPr lang="en-US" sz="7400" dirty="0"/>
              <a:t> </a:t>
            </a:r>
            <a:r>
              <a:rPr lang="en-US" sz="7400" dirty="0" err="1"/>
              <a:t>Matloo</a:t>
            </a:r>
            <a:r>
              <a:rPr lang="en-US" sz="7400" dirty="0"/>
              <a:t> </a:t>
            </a:r>
            <a:r>
              <a:rPr lang="en-US" sz="7400" dirty="0" err="1"/>
              <a:t>maens</a:t>
            </a:r>
            <a:r>
              <a:rPr lang="en-US" sz="7400" dirty="0"/>
              <a:t> </a:t>
            </a:r>
            <a:r>
              <a:rPr lang="en-US" sz="7400" dirty="0" err="1"/>
              <a:t>Ahadith</a:t>
            </a:r>
            <a:r>
              <a:rPr lang="en-US" sz="7400" dirty="0"/>
              <a:t> of Holly Prophet</a:t>
            </a:r>
            <a:r>
              <a:rPr lang="ur-PK" sz="6000" dirty="0"/>
              <a:t>ﷺ</a:t>
            </a:r>
            <a:r>
              <a:rPr lang="en-US" sz="6000" dirty="0"/>
              <a:t>.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جسکی تلاوت نہیں کی جاتی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 </a:t>
            </a:r>
            <a:endParaRPr lang="en-US" sz="5100" dirty="0"/>
          </a:p>
          <a:p>
            <a:pPr>
              <a:buFont typeface="Wingdings" panose="05000000000000000000" pitchFamily="2" charset="2"/>
              <a:buChar char="Ø"/>
            </a:pPr>
            <a:r>
              <a:rPr lang="en-US" sz="7400" dirty="0"/>
              <a:t>Their words are from Prophet</a:t>
            </a:r>
            <a:r>
              <a:rPr lang="ur-PK" sz="7400" dirty="0"/>
              <a:t> ﷺ</a:t>
            </a:r>
            <a:r>
              <a:rPr lang="en-US" sz="7400" dirty="0"/>
              <a:t> and meanings are from Almighty Allah.</a:t>
            </a:r>
          </a:p>
          <a:p>
            <a:pPr>
              <a:buFont typeface="Wingdings" panose="05000000000000000000" pitchFamily="2" charset="2"/>
              <a:buChar char="Ø"/>
            </a:pPr>
            <a:r>
              <a:rPr lang="en-US" sz="7400" dirty="0"/>
              <a:t>which are preserved in the form of </a:t>
            </a:r>
            <a:r>
              <a:rPr lang="en-US" sz="7400" dirty="0" err="1"/>
              <a:t>Sahi</a:t>
            </a:r>
            <a:r>
              <a:rPr lang="en-US" sz="7400" dirty="0"/>
              <a:t> </a:t>
            </a:r>
            <a:r>
              <a:rPr lang="en-US" sz="7400" dirty="0" err="1"/>
              <a:t>Ahadith</a:t>
            </a:r>
            <a:r>
              <a:rPr lang="en-US" sz="5100" dirty="0"/>
              <a:t>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صحیح احادیث</a:t>
            </a:r>
            <a:r>
              <a:rPr lang="en-US" sz="8600" dirty="0">
                <a:latin typeface="Jameel Noori Nastaleeq" panose="02000503000000000004" pitchFamily="2" charset="-78"/>
                <a:cs typeface="Jameel Noori Nastaleeq" panose="02000503000000000004" pitchFamily="2" charset="-78"/>
              </a:rPr>
              <a:t>)</a:t>
            </a:r>
          </a:p>
          <a:p>
            <a:pPr marL="0" indent="0">
              <a:buNone/>
            </a:pPr>
            <a:endParaRPr lang="en-US" sz="5600" dirty="0">
              <a:latin typeface="Jameel Noori Nastaleeq" panose="02000503000000000004" pitchFamily="2" charset="-78"/>
              <a:cs typeface="Jameel Noori Nastaleeq" panose="02000503000000000004" pitchFamily="2" charset="-78"/>
            </a:endParaRPr>
          </a:p>
          <a:p>
            <a:pPr marL="0" indent="0">
              <a:buNone/>
            </a:pPr>
            <a:r>
              <a:rPr lang="en-US" sz="2800" dirty="0">
                <a:latin typeface="Jameel Noori Nastaleeq" panose="02000503000000000004" pitchFamily="2" charset="-78"/>
                <a:cs typeface="Jameel Noori Nastaleeq" panose="02000503000000000004" pitchFamily="2" charset="-78"/>
              </a:rPr>
              <a:t>    </a:t>
            </a:r>
            <a:endParaRPr lang="en-US" sz="2800" dirty="0"/>
          </a:p>
          <a:p>
            <a:pPr marL="0" indent="0">
              <a:buNone/>
            </a:pPr>
            <a:endParaRPr lang="en-US" sz="2800" dirty="0"/>
          </a:p>
        </p:txBody>
      </p:sp>
    </p:spTree>
    <p:extLst>
      <p:ext uri="{BB962C8B-B14F-4D97-AF65-F5344CB8AC3E}">
        <p14:creationId xmlns:p14="http://schemas.microsoft.com/office/powerpoint/2010/main" val="41764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77" y="268407"/>
            <a:ext cx="9026225" cy="755176"/>
          </a:xfrm>
        </p:spPr>
        <p:txBody>
          <a:bodyPr>
            <a:noAutofit/>
          </a:bodyPr>
          <a:lstStyle/>
          <a:p>
            <a:r>
              <a:rPr lang="en-US" sz="4000" b="1" u="sng" dirty="0"/>
              <a:t>Rational Prove OR Possibility Of </a:t>
            </a:r>
            <a:r>
              <a:rPr lang="en-US" sz="4000" b="1" u="sng" dirty="0" err="1"/>
              <a:t>Wahi</a:t>
            </a:r>
            <a:endParaRPr lang="en-US" sz="4000" b="1" u="sng" dirty="0"/>
          </a:p>
        </p:txBody>
      </p:sp>
      <p:sp>
        <p:nvSpPr>
          <p:cNvPr id="3" name="Content Placeholder 2"/>
          <p:cNvSpPr>
            <a:spLocks noGrp="1"/>
          </p:cNvSpPr>
          <p:nvPr>
            <p:ph idx="1"/>
          </p:nvPr>
        </p:nvSpPr>
        <p:spPr>
          <a:xfrm>
            <a:off x="677334" y="1355372"/>
            <a:ext cx="8596668" cy="3880773"/>
          </a:xfrm>
        </p:spPr>
        <p:txBody>
          <a:bodyPr/>
          <a:lstStyle/>
          <a:p>
            <a:endParaRPr lang="en-US" dirty="0"/>
          </a:p>
        </p:txBody>
      </p:sp>
    </p:spTree>
    <p:extLst>
      <p:ext uri="{BB962C8B-B14F-4D97-AF65-F5344CB8AC3E}">
        <p14:creationId xmlns:p14="http://schemas.microsoft.com/office/powerpoint/2010/main" val="63250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40" y="314795"/>
            <a:ext cx="8922160" cy="1247305"/>
          </a:xfrm>
        </p:spPr>
        <p:txBody>
          <a:bodyPr>
            <a:normAutofit fontScale="90000"/>
          </a:bodyPr>
          <a:lstStyle/>
          <a:p>
            <a:r>
              <a:rPr lang="en-US" sz="4000" b="1" u="sng" dirty="0"/>
              <a:t>The chronology of the Revelation of the </a:t>
            </a:r>
            <a:r>
              <a:rPr lang="en-US" sz="4000" b="1" u="sng" dirty="0" err="1"/>
              <a:t>Qura’n</a:t>
            </a:r>
            <a:r>
              <a:rPr lang="en-US" sz="4000" b="1" u="sng" dirty="0"/>
              <a:t>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تاریخِ نزولِ قرآن</a:t>
            </a:r>
            <a:r>
              <a:rPr lang="en-US" sz="4000" b="1" u="sng" dirty="0">
                <a:latin typeface="Jameel Noori Nastaleeq" panose="02000503000000000004" pitchFamily="2" charset="-78"/>
                <a:cs typeface="Jameel Noori Nastaleeq" panose="02000503000000000004" pitchFamily="2" charset="-78"/>
              </a:rPr>
              <a:t>) </a:t>
            </a:r>
          </a:p>
        </p:txBody>
      </p:sp>
      <p:sp>
        <p:nvSpPr>
          <p:cNvPr id="3" name="Content Placeholder 2"/>
          <p:cNvSpPr>
            <a:spLocks noGrp="1"/>
          </p:cNvSpPr>
          <p:nvPr>
            <p:ph idx="1"/>
          </p:nvPr>
        </p:nvSpPr>
        <p:spPr>
          <a:xfrm>
            <a:off x="392880" y="1689101"/>
            <a:ext cx="10992260" cy="4597400"/>
          </a:xfrm>
        </p:spPr>
        <p:txBody>
          <a:bodyPr>
            <a:normAutofit lnSpcReduction="10000"/>
          </a:bodyPr>
          <a:lstStyle/>
          <a:p>
            <a:r>
              <a:rPr lang="en-US" sz="2800" dirty="0"/>
              <a:t>The Almighty Allah reveled The </a:t>
            </a:r>
            <a:r>
              <a:rPr lang="en-US" sz="2800" dirty="0" err="1"/>
              <a:t>Qura’n</a:t>
            </a:r>
            <a:r>
              <a:rPr lang="en-US" sz="2800" dirty="0"/>
              <a:t> from </a:t>
            </a:r>
            <a:r>
              <a:rPr lang="en-US" sz="2800" dirty="0" err="1"/>
              <a:t>Baitul</a:t>
            </a:r>
            <a:r>
              <a:rPr lang="en-US" sz="2800" dirty="0"/>
              <a:t> </a:t>
            </a:r>
            <a:r>
              <a:rPr lang="en-US" sz="2800" dirty="0" err="1"/>
              <a:t>Izzat</a:t>
            </a:r>
            <a:endParaRPr lang="en-US" sz="2800" dirty="0"/>
          </a:p>
          <a:p>
            <a:pPr marL="0" indent="0">
              <a:buNone/>
            </a:pPr>
            <a:r>
              <a:rPr lang="en-US" sz="3200" dirty="0">
                <a:latin typeface="KFGQPC Uthman Taha Naskh" panose="02000000000000000000" pitchFamily="2" charset="-78"/>
                <a:cs typeface="KFGQPC Uthman Taha Naskh" panose="02000000000000000000" pitchFamily="2" charset="-78"/>
              </a:rPr>
              <a:t>(</a:t>
            </a:r>
            <a:r>
              <a:rPr lang="ur-PK" sz="3200" dirty="0">
                <a:latin typeface="KFGQPC Uthman Taha Naskh" panose="02000000000000000000" pitchFamily="2" charset="-78"/>
                <a:cs typeface="KFGQPC Uthman Taha Naskh" panose="02000000000000000000" pitchFamily="2" charset="-78"/>
              </a:rPr>
              <a:t>بیت العزت</a:t>
            </a:r>
            <a:r>
              <a:rPr lang="en-US" sz="3200" dirty="0">
                <a:latin typeface="KFGQPC Uthman Taha Naskh" panose="02000000000000000000" pitchFamily="2" charset="-78"/>
                <a:cs typeface="KFGQPC Uthman Taha Naskh" panose="02000000000000000000" pitchFamily="2" charset="-78"/>
              </a:rPr>
              <a:t>)</a:t>
            </a:r>
            <a:r>
              <a:rPr lang="en-US" sz="3200" u="sng" dirty="0">
                <a:latin typeface="KFGQPC Uthman Taha Naskh" panose="02000000000000000000" pitchFamily="2" charset="-78"/>
                <a:cs typeface="KFGQPC Uthman Taha Naskh" panose="02000000000000000000" pitchFamily="2" charset="-78"/>
              </a:rPr>
              <a:t> </a:t>
            </a:r>
            <a:r>
              <a:rPr lang="en-US" sz="2800" dirty="0"/>
              <a:t>in TWO Phases.</a:t>
            </a:r>
            <a:endParaRPr lang="en-US" sz="3200" dirty="0"/>
          </a:p>
          <a:p>
            <a:pPr marL="514350" indent="-514350">
              <a:buFont typeface="+mj-lt"/>
              <a:buAutoNum type="arabicParenR"/>
            </a:pPr>
            <a:r>
              <a:rPr lang="en-US" sz="2800" dirty="0"/>
              <a:t>1</a:t>
            </a:r>
            <a:r>
              <a:rPr lang="en-US" sz="2800" baseline="30000" dirty="0"/>
              <a:t>st</a:t>
            </a:r>
            <a:r>
              <a:rPr lang="en-US" sz="2800" dirty="0"/>
              <a:t> Stage:</a:t>
            </a:r>
            <a:r>
              <a:rPr lang="ur-PK" sz="3200" dirty="0">
                <a:latin typeface="KFGQPC Uthman Taha Naskh" panose="02000000000000000000" pitchFamily="2" charset="-78"/>
                <a:cs typeface="KFGQPC Uthman Taha Naskh" panose="02000000000000000000" pitchFamily="2" charset="-78"/>
              </a:rPr>
              <a:t> </a:t>
            </a:r>
            <a:r>
              <a:rPr lang="ar-SA" sz="3200" dirty="0">
                <a:latin typeface="KFGQPC Uthman Taha Naskh" panose="02000000000000000000" pitchFamily="2" charset="-78"/>
                <a:cs typeface="KFGQPC Uthman Taha Naskh" panose="02000000000000000000" pitchFamily="2" charset="-78"/>
              </a:rPr>
              <a:t>إنزال</a:t>
            </a:r>
            <a:r>
              <a:rPr lang="ur-PK" sz="3200" dirty="0">
                <a:latin typeface="KFGQPC Uthman Taha Naskh" panose="02000000000000000000" pitchFamily="2" charset="-78"/>
                <a:cs typeface="KFGQPC Uthman Taha Naskh" panose="02000000000000000000" pitchFamily="2" charset="-78"/>
              </a:rPr>
              <a:t> </a:t>
            </a:r>
            <a:r>
              <a:rPr lang="en-US" sz="2800" u="sng" dirty="0">
                <a:latin typeface="KFGQPC Uthman Taha Naskh" panose="02000000000000000000" pitchFamily="2" charset="-78"/>
                <a:cs typeface="KFGQPC Uthman Taha Naskh" panose="02000000000000000000" pitchFamily="2" charset="-78"/>
              </a:rPr>
              <a:t> </a:t>
            </a:r>
          </a:p>
          <a:p>
            <a:pPr>
              <a:buFont typeface="Wingdings" panose="05000000000000000000" pitchFamily="2" charset="2"/>
              <a:buChar char="Ø"/>
            </a:pPr>
            <a:r>
              <a:rPr lang="en-US" sz="2800" dirty="0"/>
              <a:t>First from </a:t>
            </a:r>
            <a:r>
              <a:rPr lang="en-US" sz="2800" dirty="0" err="1"/>
              <a:t>Louh</a:t>
            </a:r>
            <a:r>
              <a:rPr lang="en-US" sz="2800" dirty="0"/>
              <a:t>-e-</a:t>
            </a:r>
            <a:r>
              <a:rPr lang="en-US" sz="2800" dirty="0" err="1"/>
              <a:t>Mahfooz</a:t>
            </a:r>
            <a:r>
              <a:rPr lang="en-US" sz="2800" dirty="0"/>
              <a:t> </a:t>
            </a:r>
            <a:r>
              <a:rPr lang="en-US" sz="2800" dirty="0">
                <a:latin typeface="KFGQPC Uthman Taha Naskh" panose="02000000000000000000" pitchFamily="2" charset="-78"/>
                <a:cs typeface="KFGQPC Uthman Taha Naskh" panose="02000000000000000000" pitchFamily="2" charset="-78"/>
              </a:rPr>
              <a:t>(</a:t>
            </a:r>
            <a:r>
              <a:rPr lang="ur-PK" sz="2800" dirty="0">
                <a:latin typeface="KFGQPC Uthman Taha Naskh" panose="02000000000000000000" pitchFamily="2" charset="-78"/>
                <a:cs typeface="KFGQPC Uthman Taha Naskh" panose="02000000000000000000" pitchFamily="2" charset="-78"/>
              </a:rPr>
              <a:t>لوح محفوظ</a:t>
            </a:r>
            <a:r>
              <a:rPr lang="en-US" sz="2800" dirty="0">
                <a:latin typeface="KFGQPC Uthman Taha Naskh" panose="02000000000000000000" pitchFamily="2" charset="-78"/>
                <a:cs typeface="KFGQPC Uthman Taha Naskh" panose="02000000000000000000" pitchFamily="2" charset="-78"/>
              </a:rPr>
              <a:t>) </a:t>
            </a:r>
            <a:r>
              <a:rPr lang="en-US" sz="2800" dirty="0"/>
              <a:t>to sky </a:t>
            </a:r>
            <a:r>
              <a:rPr lang="ur-PK" sz="2800" dirty="0"/>
              <a:t> </a:t>
            </a:r>
            <a:r>
              <a:rPr lang="ur-PK" sz="2800" dirty="0">
                <a:latin typeface="KFGQPC Uthman Taha Naskh" panose="02000000000000000000" pitchFamily="2" charset="-78"/>
                <a:cs typeface="KFGQPC Uthman Taha Naskh" panose="02000000000000000000" pitchFamily="2" charset="-78"/>
              </a:rPr>
              <a:t>(آسمان)</a:t>
            </a:r>
            <a:r>
              <a:rPr lang="en-US" sz="2800" dirty="0"/>
              <a:t>it is called </a:t>
            </a:r>
            <a:r>
              <a:rPr lang="en-US" sz="2800" dirty="0">
                <a:latin typeface="KFGQPC Uthman Taha Naskh" panose="02000000000000000000" pitchFamily="2" charset="-78"/>
                <a:cs typeface="KFGQPC Uthman Taha Naskh" panose="02000000000000000000" pitchFamily="2" charset="-78"/>
              </a:rPr>
              <a:t>“</a:t>
            </a:r>
            <a:r>
              <a:rPr lang="ar-SA" sz="2800" dirty="0">
                <a:latin typeface="KFGQPC Uthman Taha Naskh" panose="02000000000000000000" pitchFamily="2" charset="-78"/>
                <a:cs typeface="KFGQPC Uthman Taha Naskh" panose="02000000000000000000" pitchFamily="2" charset="-78"/>
              </a:rPr>
              <a:t>إنزال</a:t>
            </a:r>
            <a:r>
              <a:rPr lang="en-US" sz="2800" dirty="0"/>
              <a:t>”,(At once)</a:t>
            </a:r>
            <a:r>
              <a:rPr lang="en-US" sz="2800" dirty="0">
                <a:latin typeface="KFGQPC Uthman Taha Naskh" panose="02000000000000000000" pitchFamily="2" charset="-78"/>
                <a:cs typeface="KFGQPC Uthman Taha Naskh" panose="02000000000000000000" pitchFamily="2" charset="-78"/>
              </a:rPr>
              <a:t> </a:t>
            </a:r>
            <a:r>
              <a:rPr lang="en-US" sz="2800" dirty="0"/>
              <a:t>it took placed in </a:t>
            </a:r>
            <a:r>
              <a:rPr lang="en-US" sz="2800" dirty="0">
                <a:latin typeface="KFGQPC Uthman Taha Naskh" panose="02000000000000000000" pitchFamily="2" charset="-78"/>
                <a:cs typeface="KFGQPC Uthman Taha Naskh" panose="02000000000000000000" pitchFamily="2" charset="-78"/>
              </a:rPr>
              <a:t>“</a:t>
            </a:r>
            <a:r>
              <a:rPr lang="ar-SA" sz="2800" dirty="0">
                <a:latin typeface="KFGQPC Uthman Taha Naskh" panose="02000000000000000000" pitchFamily="2" charset="-78"/>
                <a:cs typeface="KFGQPC Uthman Taha Naskh" panose="02000000000000000000" pitchFamily="2" charset="-78"/>
              </a:rPr>
              <a:t>ليلة القدر</a:t>
            </a:r>
            <a:r>
              <a:rPr lang="en-US" sz="2800" dirty="0">
                <a:latin typeface="KFGQPC Uthman Taha Naskh" panose="02000000000000000000" pitchFamily="2" charset="-78"/>
                <a:cs typeface="KFGQPC Uthman Taha Naskh" panose="02000000000000000000" pitchFamily="2" charset="-78"/>
              </a:rPr>
              <a:t>”</a:t>
            </a:r>
          </a:p>
          <a:p>
            <a:pPr marL="0" indent="0">
              <a:buNone/>
            </a:pPr>
            <a:endParaRPr lang="en-US" sz="2800" dirty="0">
              <a:latin typeface="KFGQPC Uthman Taha Naskh" panose="02000000000000000000" pitchFamily="2" charset="-78"/>
              <a:cs typeface="KFGQPC Uthman Taha Naskh" panose="02000000000000000000" pitchFamily="2" charset="-78"/>
            </a:endParaRPr>
          </a:p>
          <a:p>
            <a:pPr marL="514350" indent="-514350">
              <a:buFont typeface="+mj-lt"/>
              <a:buAutoNum type="arabicParenR" startAt="2"/>
            </a:pPr>
            <a:r>
              <a:rPr lang="en-US" sz="3200" dirty="0"/>
              <a:t>2</a:t>
            </a:r>
            <a:r>
              <a:rPr lang="en-US" sz="3200" baseline="30000" dirty="0"/>
              <a:t>nd</a:t>
            </a:r>
            <a:r>
              <a:rPr lang="en-US" sz="3200" dirty="0"/>
              <a:t>  Stage:</a:t>
            </a:r>
            <a:r>
              <a:rPr lang="ur-PK" sz="3600" dirty="0">
                <a:latin typeface="KFGQPC Uthman Taha Naskh" panose="02000000000000000000" pitchFamily="2" charset="-78"/>
                <a:cs typeface="KFGQPC Uthman Taha Naskh" panose="02000000000000000000" pitchFamily="2" charset="-78"/>
              </a:rPr>
              <a:t> </a:t>
            </a:r>
            <a:r>
              <a:rPr lang="ar-SA" sz="3200" dirty="0">
                <a:latin typeface="KFGQPC Uthman Taha Naskh" panose="02000000000000000000" pitchFamily="2" charset="-78"/>
                <a:cs typeface="KFGQPC Uthman Taha Naskh" panose="02000000000000000000" pitchFamily="2" charset="-78"/>
              </a:rPr>
              <a:t>تنزيل</a:t>
            </a:r>
            <a:endParaRPr lang="en-US" sz="3200" dirty="0">
              <a:latin typeface="KFGQPC Uthman Taha Naskh" panose="02000000000000000000" pitchFamily="2" charset="-78"/>
              <a:cs typeface="KFGQPC Uthman Taha Naskh" panose="02000000000000000000" pitchFamily="2" charset="-78"/>
            </a:endParaRPr>
          </a:p>
          <a:p>
            <a:pPr>
              <a:buFont typeface="Wingdings" panose="05000000000000000000" pitchFamily="2" charset="2"/>
              <a:buChar char="Ø"/>
            </a:pPr>
            <a:r>
              <a:rPr lang="en-US" sz="2800" dirty="0"/>
              <a:t>Second took placed gradually in 23 years of </a:t>
            </a:r>
            <a:r>
              <a:rPr lang="en-US" sz="2800" dirty="0" err="1"/>
              <a:t>Nubuwwat</a:t>
            </a:r>
            <a:r>
              <a:rPr lang="en-US" sz="2800" dirty="0"/>
              <a:t> </a:t>
            </a:r>
            <a:r>
              <a:rPr lang="en-US" sz="2800" dirty="0">
                <a:latin typeface="KFGQPC Uthman Taha Naskh" panose="02000000000000000000" pitchFamily="2" charset="-78"/>
                <a:cs typeface="KFGQPC Uthman Taha Naskh" panose="02000000000000000000" pitchFamily="2" charset="-78"/>
              </a:rPr>
              <a:t>(</a:t>
            </a:r>
            <a:r>
              <a:rPr lang="ur-PK" sz="2800" dirty="0">
                <a:latin typeface="KFGQPC Uthman Taha Naskh" panose="02000000000000000000" pitchFamily="2" charset="-78"/>
                <a:cs typeface="KFGQPC Uthman Taha Naskh" panose="02000000000000000000" pitchFamily="2" charset="-78"/>
              </a:rPr>
              <a:t>نبوت</a:t>
            </a:r>
            <a:r>
              <a:rPr lang="en-US" sz="2800" dirty="0">
                <a:latin typeface="KFGQPC Uthman Taha Naskh" panose="02000000000000000000" pitchFamily="2" charset="-78"/>
                <a:cs typeface="KFGQPC Uthman Taha Naskh" panose="02000000000000000000" pitchFamily="2" charset="-78"/>
              </a:rPr>
              <a:t>) </a:t>
            </a:r>
            <a:r>
              <a:rPr lang="en-US" sz="2800" dirty="0"/>
              <a:t>it is called </a:t>
            </a:r>
            <a:r>
              <a:rPr lang="en-US" sz="2800" dirty="0">
                <a:latin typeface="KFGQPC Uthman Taha Naskh" panose="02000000000000000000" pitchFamily="2" charset="-78"/>
                <a:cs typeface="KFGQPC Uthman Taha Naskh" panose="02000000000000000000" pitchFamily="2" charset="-78"/>
              </a:rPr>
              <a:t>“</a:t>
            </a:r>
            <a:r>
              <a:rPr lang="ar-SA" sz="2800" dirty="0">
                <a:latin typeface="KFGQPC Uthman Taha Naskh" panose="02000000000000000000" pitchFamily="2" charset="-78"/>
                <a:cs typeface="KFGQPC Uthman Taha Naskh" panose="02000000000000000000" pitchFamily="2" charset="-78"/>
              </a:rPr>
              <a:t>تنزيل</a:t>
            </a:r>
            <a:r>
              <a:rPr lang="en-US" sz="2800" dirty="0">
                <a:latin typeface="KFGQPC Uthman Taha Naskh" panose="02000000000000000000" pitchFamily="2" charset="-78"/>
                <a:cs typeface="KFGQPC Uthman Taha Naskh" panose="02000000000000000000" pitchFamily="2" charset="-78"/>
              </a:rPr>
              <a:t>” (</a:t>
            </a:r>
            <a:r>
              <a:rPr lang="en-US" sz="2800" dirty="0"/>
              <a:t>bit by bit)</a:t>
            </a:r>
            <a:r>
              <a:rPr lang="en-US" sz="2800" dirty="0">
                <a:latin typeface="KFGQPC Uthman Taha Naskh" panose="02000000000000000000" pitchFamily="2" charset="-78"/>
                <a:cs typeface="KFGQPC Uthman Taha Naskh" panose="02000000000000000000" pitchFamily="2" charset="-78"/>
              </a:rPr>
              <a:t> </a:t>
            </a:r>
            <a:r>
              <a:rPr lang="en-US" sz="2800" dirty="0"/>
              <a:t>started from </a:t>
            </a:r>
            <a:r>
              <a:rPr lang="en-US" sz="2800" dirty="0">
                <a:latin typeface="KFGQPC Uthman Taha Naskh" panose="02000000000000000000" pitchFamily="2" charset="-78"/>
                <a:cs typeface="KFGQPC Uthman Taha Naskh" panose="02000000000000000000" pitchFamily="2" charset="-78"/>
              </a:rPr>
              <a:t> “</a:t>
            </a:r>
            <a:r>
              <a:rPr lang="ar-SA" sz="2800" dirty="0">
                <a:latin typeface="KFGQPC Uthman Taha Naskh" panose="02000000000000000000" pitchFamily="2" charset="-78"/>
                <a:cs typeface="KFGQPC Uthman Taha Naskh" panose="02000000000000000000" pitchFamily="2" charset="-78"/>
              </a:rPr>
              <a:t>ليلة القدر</a:t>
            </a:r>
            <a:r>
              <a:rPr lang="en-US" sz="2800" dirty="0">
                <a:latin typeface="KFGQPC Uthman Taha Naskh" panose="02000000000000000000" pitchFamily="2" charset="-78"/>
                <a:cs typeface="KFGQPC Uthman Taha Naskh" panose="02000000000000000000" pitchFamily="2" charset="-78"/>
              </a:rPr>
              <a:t>”</a:t>
            </a:r>
          </a:p>
          <a:p>
            <a:pPr marL="0" indent="0">
              <a:buNone/>
            </a:pPr>
            <a:endParaRPr lang="ar-SA" dirty="0"/>
          </a:p>
        </p:txBody>
      </p:sp>
    </p:spTree>
    <p:extLst>
      <p:ext uri="{BB962C8B-B14F-4D97-AF65-F5344CB8AC3E}">
        <p14:creationId xmlns:p14="http://schemas.microsoft.com/office/powerpoint/2010/main" val="40936420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7)">
  <a:themeElements>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(17)</Template>
  <TotalTime>0</TotalTime>
  <Words>2073</Words>
  <Application>Microsoft Office PowerPoint</Application>
  <PresentationFormat>Widescreen</PresentationFormat>
  <Paragraphs>239</Paragraphs>
  <Slides>28</Slides>
  <Notes>12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28</vt:i4>
      </vt:variant>
    </vt:vector>
  </HeadingPairs>
  <TitlesOfParts>
    <vt:vector size="42" baseType="lpstr">
      <vt:lpstr>AAA GoldenLotus</vt:lpstr>
      <vt:lpstr>Arial</vt:lpstr>
      <vt:lpstr>Arial Narrow</vt:lpstr>
      <vt:lpstr>Jameel Noori Nastaleeq</vt:lpstr>
      <vt:lpstr>KFGQPC Uthman Taha Naskh</vt:lpstr>
      <vt:lpstr>noorehira</vt:lpstr>
      <vt:lpstr>Times New Roman</vt:lpstr>
      <vt:lpstr>Trebuchet MS</vt:lpstr>
      <vt:lpstr>Wingdings</vt:lpstr>
      <vt:lpstr>Wingdings 3</vt:lpstr>
      <vt:lpstr>Islamic Template (17)</vt:lpstr>
      <vt:lpstr>1_Default Design</vt:lpstr>
      <vt:lpstr>1_Facet</vt:lpstr>
      <vt:lpstr>Facet</vt:lpstr>
      <vt:lpstr>Revelation And Its Need</vt:lpstr>
      <vt:lpstr>The Sources of Knowledge</vt:lpstr>
      <vt:lpstr>The Jurisdiction of the Five Senses</vt:lpstr>
      <vt:lpstr>“Divine Revelation” (وحی) The Third Source of Knowledge </vt:lpstr>
      <vt:lpstr>The need for Divine Revelation ضرورتِ وحی</vt:lpstr>
      <vt:lpstr>The Modes of Descent (وحی کے نازل ہونے کی صورتیں )</vt:lpstr>
      <vt:lpstr>Kinds Of Wahi</vt:lpstr>
      <vt:lpstr>Rational Prove OR Possibility Of Wahi</vt:lpstr>
      <vt:lpstr>The chronology of the Revelation of the Qura’n (تاریخِ نزولِ قرآن) </vt:lpstr>
      <vt:lpstr>Phases of Revelation   LOOH-E-MAHFOOZ      SEVENTH HEAVEN     OUR SOLAR SYSTEM    </vt:lpstr>
      <vt:lpstr>Reasons of gradually revelation</vt:lpstr>
      <vt:lpstr>The First Revelation (وحی)</vt:lpstr>
      <vt:lpstr>Verses of Qura’an are divided into two Groups </vt:lpstr>
      <vt:lpstr>Characteristics of Makki and Madani Verses</vt:lpstr>
      <vt:lpstr>Causes of Revelation (سببِ نزول)</vt:lpstr>
      <vt:lpstr>Causes of Revelation (سببِ نزول)</vt:lpstr>
      <vt:lpstr>Causes of Revelation (سببِ نزول)</vt:lpstr>
      <vt:lpstr>Importance of Cause of revelation</vt:lpstr>
      <vt:lpstr>Importance Cause of revelation</vt:lpstr>
      <vt:lpstr>The Seven Readings Of Holly Qura’n</vt:lpstr>
      <vt:lpstr>The Seven Dialects of the Quran</vt:lpstr>
      <vt:lpstr>The Seven Dialects of the Quran</vt:lpstr>
      <vt:lpstr>Preservation of the Holy Qur’an  </vt:lpstr>
      <vt:lpstr>The 1st Era of Preservation </vt:lpstr>
      <vt:lpstr>Katibeen-e-Wahi (کاتبینِ وحی)</vt:lpstr>
      <vt:lpstr>The 2nd  Era of Preservation </vt:lpstr>
      <vt:lpstr>Features of “Umm” (ام)</vt:lpstr>
      <vt:lpstr>3rd Era of Preservation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2009-01-14T16:33:14Z</dcterms:created>
  <dcterms:modified xsi:type="dcterms:W3CDTF">2019-08-30T10:51:04Z</dcterms:modified>
</cp:coreProperties>
</file>