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672" r:id="rId3"/>
    <p:sldMasterId id="2147483689" r:id="rId4"/>
  </p:sldMasterIdLst>
  <p:notesMasterIdLst>
    <p:notesMasterId r:id="rId30"/>
  </p:notesMasterIdLst>
  <p:sldIdLst>
    <p:sldId id="256" r:id="rId5"/>
    <p:sldId id="259" r:id="rId6"/>
    <p:sldId id="261" r:id="rId7"/>
    <p:sldId id="262" r:id="rId8"/>
    <p:sldId id="263" r:id="rId9"/>
    <p:sldId id="264" r:id="rId10"/>
    <p:sldId id="260" r:id="rId11"/>
    <p:sldId id="281" r:id="rId12"/>
    <p:sldId id="282" r:id="rId13"/>
    <p:sldId id="266" r:id="rId14"/>
    <p:sldId id="267" r:id="rId15"/>
    <p:sldId id="268" r:id="rId16"/>
    <p:sldId id="269" r:id="rId17"/>
    <p:sldId id="270" r:id="rId18"/>
    <p:sldId id="283" r:id="rId19"/>
    <p:sldId id="284" r:id="rId20"/>
    <p:sldId id="285" r:id="rId21"/>
    <p:sldId id="271" r:id="rId22"/>
    <p:sldId id="272" r:id="rId23"/>
    <p:sldId id="273" r:id="rId24"/>
    <p:sldId id="274" r:id="rId25"/>
    <p:sldId id="275" r:id="rId26"/>
    <p:sldId id="277" r:id="rId27"/>
    <p:sldId id="278" r:id="rId28"/>
    <p:sldId id="279"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5EAD69-277F-47DB-BB48-A24E1F3BC11E}" type="slidenum">
              <a:rPr lang="en-US"/>
              <a:pPr/>
              <a:t>‹#›</a:t>
            </a:fld>
            <a:endParaRPr lang="en-US"/>
          </a:p>
        </p:txBody>
      </p:sp>
    </p:spTree>
    <p:extLst>
      <p:ext uri="{BB962C8B-B14F-4D97-AF65-F5344CB8AC3E}">
        <p14:creationId xmlns:p14="http://schemas.microsoft.com/office/powerpoint/2010/main" val="24140697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a:t>
            </a:fld>
            <a:endParaRPr lang="en-US"/>
          </a:p>
        </p:txBody>
      </p:sp>
    </p:spTree>
    <p:extLst>
      <p:ext uri="{BB962C8B-B14F-4D97-AF65-F5344CB8AC3E}">
        <p14:creationId xmlns:p14="http://schemas.microsoft.com/office/powerpoint/2010/main" val="1381354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12</a:t>
            </a:fld>
            <a:endParaRPr lang="en-US"/>
          </a:p>
        </p:txBody>
      </p:sp>
    </p:spTree>
    <p:extLst>
      <p:ext uri="{BB962C8B-B14F-4D97-AF65-F5344CB8AC3E}">
        <p14:creationId xmlns:p14="http://schemas.microsoft.com/office/powerpoint/2010/main" val="146871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13</a:t>
            </a:fld>
            <a:endParaRPr lang="en-US"/>
          </a:p>
        </p:txBody>
      </p:sp>
    </p:spTree>
    <p:extLst>
      <p:ext uri="{BB962C8B-B14F-4D97-AF65-F5344CB8AC3E}">
        <p14:creationId xmlns:p14="http://schemas.microsoft.com/office/powerpoint/2010/main" val="11476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14</a:t>
            </a:fld>
            <a:endParaRPr lang="en-US"/>
          </a:p>
        </p:txBody>
      </p:sp>
    </p:spTree>
    <p:extLst>
      <p:ext uri="{BB962C8B-B14F-4D97-AF65-F5344CB8AC3E}">
        <p14:creationId xmlns:p14="http://schemas.microsoft.com/office/powerpoint/2010/main" val="135640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18</a:t>
            </a:fld>
            <a:endParaRPr lang="en-US"/>
          </a:p>
        </p:txBody>
      </p:sp>
    </p:spTree>
    <p:extLst>
      <p:ext uri="{BB962C8B-B14F-4D97-AF65-F5344CB8AC3E}">
        <p14:creationId xmlns:p14="http://schemas.microsoft.com/office/powerpoint/2010/main" val="1796271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19</a:t>
            </a:fld>
            <a:endParaRPr lang="en-US"/>
          </a:p>
        </p:txBody>
      </p:sp>
    </p:spTree>
    <p:extLst>
      <p:ext uri="{BB962C8B-B14F-4D97-AF65-F5344CB8AC3E}">
        <p14:creationId xmlns:p14="http://schemas.microsoft.com/office/powerpoint/2010/main" val="507783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20</a:t>
            </a:fld>
            <a:endParaRPr lang="en-US"/>
          </a:p>
        </p:txBody>
      </p:sp>
    </p:spTree>
    <p:extLst>
      <p:ext uri="{BB962C8B-B14F-4D97-AF65-F5344CB8AC3E}">
        <p14:creationId xmlns:p14="http://schemas.microsoft.com/office/powerpoint/2010/main" val="1234347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21</a:t>
            </a:fld>
            <a:endParaRPr lang="en-US"/>
          </a:p>
        </p:txBody>
      </p:sp>
    </p:spTree>
    <p:extLst>
      <p:ext uri="{BB962C8B-B14F-4D97-AF65-F5344CB8AC3E}">
        <p14:creationId xmlns:p14="http://schemas.microsoft.com/office/powerpoint/2010/main" val="69954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22</a:t>
            </a:fld>
            <a:endParaRPr lang="en-US"/>
          </a:p>
        </p:txBody>
      </p:sp>
    </p:spTree>
    <p:extLst>
      <p:ext uri="{BB962C8B-B14F-4D97-AF65-F5344CB8AC3E}">
        <p14:creationId xmlns:p14="http://schemas.microsoft.com/office/powerpoint/2010/main" val="421050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23</a:t>
            </a:fld>
            <a:endParaRPr lang="en-US"/>
          </a:p>
        </p:txBody>
      </p:sp>
    </p:spTree>
    <p:extLst>
      <p:ext uri="{BB962C8B-B14F-4D97-AF65-F5344CB8AC3E}">
        <p14:creationId xmlns:p14="http://schemas.microsoft.com/office/powerpoint/2010/main" val="2516249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24</a:t>
            </a:fld>
            <a:endParaRPr lang="en-US"/>
          </a:p>
        </p:txBody>
      </p:sp>
    </p:spTree>
    <p:extLst>
      <p:ext uri="{BB962C8B-B14F-4D97-AF65-F5344CB8AC3E}">
        <p14:creationId xmlns:p14="http://schemas.microsoft.com/office/powerpoint/2010/main" val="428983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a:t>
            </a:fld>
            <a:endParaRPr lang="en-US"/>
          </a:p>
        </p:txBody>
      </p:sp>
    </p:spTree>
    <p:extLst>
      <p:ext uri="{BB962C8B-B14F-4D97-AF65-F5344CB8AC3E}">
        <p14:creationId xmlns:p14="http://schemas.microsoft.com/office/powerpoint/2010/main" val="234255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25</a:t>
            </a:fld>
            <a:endParaRPr lang="en-US"/>
          </a:p>
        </p:txBody>
      </p:sp>
    </p:spTree>
    <p:extLst>
      <p:ext uri="{BB962C8B-B14F-4D97-AF65-F5344CB8AC3E}">
        <p14:creationId xmlns:p14="http://schemas.microsoft.com/office/powerpoint/2010/main" val="94556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3</a:t>
            </a:fld>
            <a:endParaRPr lang="en-US"/>
          </a:p>
        </p:txBody>
      </p:sp>
    </p:spTree>
    <p:extLst>
      <p:ext uri="{BB962C8B-B14F-4D97-AF65-F5344CB8AC3E}">
        <p14:creationId xmlns:p14="http://schemas.microsoft.com/office/powerpoint/2010/main" val="315925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4</a:t>
            </a:fld>
            <a:endParaRPr lang="en-US"/>
          </a:p>
        </p:txBody>
      </p:sp>
    </p:spTree>
    <p:extLst>
      <p:ext uri="{BB962C8B-B14F-4D97-AF65-F5344CB8AC3E}">
        <p14:creationId xmlns:p14="http://schemas.microsoft.com/office/powerpoint/2010/main" val="122431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5</a:t>
            </a:fld>
            <a:endParaRPr lang="en-US"/>
          </a:p>
        </p:txBody>
      </p:sp>
    </p:spTree>
    <p:extLst>
      <p:ext uri="{BB962C8B-B14F-4D97-AF65-F5344CB8AC3E}">
        <p14:creationId xmlns:p14="http://schemas.microsoft.com/office/powerpoint/2010/main" val="3151593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6</a:t>
            </a:fld>
            <a:endParaRPr lang="en-US"/>
          </a:p>
        </p:txBody>
      </p:sp>
    </p:spTree>
    <p:extLst>
      <p:ext uri="{BB962C8B-B14F-4D97-AF65-F5344CB8AC3E}">
        <p14:creationId xmlns:p14="http://schemas.microsoft.com/office/powerpoint/2010/main" val="169261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7</a:t>
            </a:fld>
            <a:endParaRPr lang="en-US"/>
          </a:p>
        </p:txBody>
      </p:sp>
    </p:spTree>
    <p:extLst>
      <p:ext uri="{BB962C8B-B14F-4D97-AF65-F5344CB8AC3E}">
        <p14:creationId xmlns:p14="http://schemas.microsoft.com/office/powerpoint/2010/main" val="34424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10</a:t>
            </a:fld>
            <a:endParaRPr lang="en-US"/>
          </a:p>
        </p:txBody>
      </p:sp>
    </p:spTree>
    <p:extLst>
      <p:ext uri="{BB962C8B-B14F-4D97-AF65-F5344CB8AC3E}">
        <p14:creationId xmlns:p14="http://schemas.microsoft.com/office/powerpoint/2010/main" val="300322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11</a:t>
            </a:fld>
            <a:endParaRPr lang="en-US"/>
          </a:p>
        </p:txBody>
      </p:sp>
    </p:spTree>
    <p:extLst>
      <p:ext uri="{BB962C8B-B14F-4D97-AF65-F5344CB8AC3E}">
        <p14:creationId xmlns:p14="http://schemas.microsoft.com/office/powerpoint/2010/main" val="2011372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5837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58372" name="Rectangle 4"/>
          <p:cNvSpPr>
            <a:spLocks noGrp="1" noChangeArrowheads="1"/>
          </p:cNvSpPr>
          <p:nvPr>
            <p:ph type="dt" sz="half" idx="2"/>
          </p:nvPr>
        </p:nvSpPr>
        <p:spPr/>
        <p:txBody>
          <a:bodyPr/>
          <a:lstStyle>
            <a:lvl1pPr>
              <a:buClrTx/>
              <a:defRPr/>
            </a:lvl1pPr>
          </a:lstStyle>
          <a:p>
            <a:endParaRPr lang="en-US"/>
          </a:p>
        </p:txBody>
      </p:sp>
      <p:sp>
        <p:nvSpPr>
          <p:cNvPr id="58373" name="Rectangle 5"/>
          <p:cNvSpPr>
            <a:spLocks noGrp="1" noChangeArrowheads="1"/>
          </p:cNvSpPr>
          <p:nvPr>
            <p:ph type="ftr" sz="quarter" idx="3"/>
          </p:nvPr>
        </p:nvSpPr>
        <p:spPr/>
        <p:txBody>
          <a:bodyPr/>
          <a:lstStyle>
            <a:lvl1pPr>
              <a:buClrTx/>
              <a:defRPr/>
            </a:lvl1pPr>
          </a:lstStyle>
          <a:p>
            <a:endParaRPr lang="en-US"/>
          </a:p>
        </p:txBody>
      </p:sp>
      <p:sp>
        <p:nvSpPr>
          <p:cNvPr id="58374" name="Rectangle 6"/>
          <p:cNvSpPr>
            <a:spLocks noGrp="1" noChangeArrowheads="1"/>
          </p:cNvSpPr>
          <p:nvPr>
            <p:ph type="sldNum" sz="quarter" idx="4"/>
          </p:nvPr>
        </p:nvSpPr>
        <p:spPr/>
        <p:txBody>
          <a:bodyPr/>
          <a:lstStyle>
            <a:lvl1pPr>
              <a:buClrTx/>
              <a:defRPr/>
            </a:lvl1pPr>
          </a:lstStyle>
          <a:p>
            <a:fld id="{DB5FCDAA-4FD0-4FA4-AA57-07E486AE393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1E4AF8-0E75-49EE-8D45-991B660F177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9BF1BE-5C48-4F76-918E-A837E059ACF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553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6554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65541" name="Rectangle 5"/>
          <p:cNvSpPr>
            <a:spLocks noGrp="1" noChangeArrowheads="1"/>
          </p:cNvSpPr>
          <p:nvPr>
            <p:ph type="dt" sz="half" idx="2"/>
          </p:nvPr>
        </p:nvSpPr>
        <p:spPr/>
        <p:txBody>
          <a:bodyPr/>
          <a:lstStyle>
            <a:lvl1pPr>
              <a:buClrTx/>
              <a:defRPr/>
            </a:lvl1pPr>
          </a:lstStyle>
          <a:p>
            <a:endParaRPr lang="en-US"/>
          </a:p>
        </p:txBody>
      </p:sp>
      <p:sp>
        <p:nvSpPr>
          <p:cNvPr id="65542" name="Rectangle 6"/>
          <p:cNvSpPr>
            <a:spLocks noGrp="1" noChangeArrowheads="1"/>
          </p:cNvSpPr>
          <p:nvPr>
            <p:ph type="ftr" sz="quarter" idx="3"/>
          </p:nvPr>
        </p:nvSpPr>
        <p:spPr/>
        <p:txBody>
          <a:bodyPr/>
          <a:lstStyle>
            <a:lvl1pPr>
              <a:buClrTx/>
              <a:defRPr/>
            </a:lvl1pPr>
          </a:lstStyle>
          <a:p>
            <a:endParaRPr lang="en-US"/>
          </a:p>
        </p:txBody>
      </p:sp>
      <p:sp>
        <p:nvSpPr>
          <p:cNvPr id="65543" name="Rectangle 7"/>
          <p:cNvSpPr>
            <a:spLocks noGrp="1" noChangeArrowheads="1"/>
          </p:cNvSpPr>
          <p:nvPr>
            <p:ph type="sldNum" sz="quarter" idx="4"/>
          </p:nvPr>
        </p:nvSpPr>
        <p:spPr/>
        <p:txBody>
          <a:bodyPr/>
          <a:lstStyle>
            <a:lvl1pPr>
              <a:buClrTx/>
              <a:defRPr/>
            </a:lvl1pPr>
          </a:lstStyle>
          <a:p>
            <a:fld id="{B9CD2F5E-094E-4071-8752-D1CF38BC484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26512A-EE24-44AB-A39C-D7E30AF21DE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779FE1-9A55-4877-B1EA-C8280AA11E2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D6F5A-48C1-42E0-8694-D41E01AAC69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8F9101-DF40-495F-9064-746B57F29224}"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B09540B-333A-43F7-B595-3C920AA858A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2588E56-8DC8-4E6A-86B0-1C1CE3FB9261}"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A61E35-D048-4EE5-ABA4-596C6CE75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111CFD-9894-432D-8A5C-68D22C1D018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7172FA-9CDD-4615-9B72-6D766C3E1B02}"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EEB626-3C3E-4BEF-A604-6C3E338D13EE}"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B5EB2-1A56-480A-94AB-CC9880607336}"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D2F5E-094E-4071-8752-D1CF38BC4848}" type="slidenum">
              <a:rPr lang="en-US" smtClean="0"/>
              <a:pPr/>
              <a:t>‹#›</a:t>
            </a:fld>
            <a:endParaRPr lang="en-US"/>
          </a:p>
        </p:txBody>
      </p:sp>
    </p:spTree>
    <p:extLst>
      <p:ext uri="{BB962C8B-B14F-4D97-AF65-F5344CB8AC3E}">
        <p14:creationId xmlns:p14="http://schemas.microsoft.com/office/powerpoint/2010/main" val="4115103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512A-EE24-44AB-A39C-D7E30AF21DEC}" type="slidenum">
              <a:rPr lang="en-US" smtClean="0"/>
              <a:pPr/>
              <a:t>‹#›</a:t>
            </a:fld>
            <a:endParaRPr lang="en-US"/>
          </a:p>
        </p:txBody>
      </p:sp>
    </p:spTree>
    <p:extLst>
      <p:ext uri="{BB962C8B-B14F-4D97-AF65-F5344CB8AC3E}">
        <p14:creationId xmlns:p14="http://schemas.microsoft.com/office/powerpoint/2010/main" val="1481625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79FE1-9A55-4877-B1EA-C8280AA11E28}" type="slidenum">
              <a:rPr lang="en-US" smtClean="0"/>
              <a:pPr/>
              <a:t>‹#›</a:t>
            </a:fld>
            <a:endParaRPr lang="en-US"/>
          </a:p>
        </p:txBody>
      </p:sp>
    </p:spTree>
    <p:extLst>
      <p:ext uri="{BB962C8B-B14F-4D97-AF65-F5344CB8AC3E}">
        <p14:creationId xmlns:p14="http://schemas.microsoft.com/office/powerpoint/2010/main" val="3116269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D6F5A-48C1-42E0-8694-D41E01AAC69C}" type="slidenum">
              <a:rPr lang="en-US" smtClean="0"/>
              <a:pPr/>
              <a:t>‹#›</a:t>
            </a:fld>
            <a:endParaRPr lang="en-US"/>
          </a:p>
        </p:txBody>
      </p:sp>
    </p:spTree>
    <p:extLst>
      <p:ext uri="{BB962C8B-B14F-4D97-AF65-F5344CB8AC3E}">
        <p14:creationId xmlns:p14="http://schemas.microsoft.com/office/powerpoint/2010/main" val="903840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F9101-DF40-495F-9064-746B57F29224}" type="slidenum">
              <a:rPr lang="en-US" smtClean="0"/>
              <a:pPr/>
              <a:t>‹#›</a:t>
            </a:fld>
            <a:endParaRPr lang="en-US"/>
          </a:p>
        </p:txBody>
      </p:sp>
    </p:spTree>
    <p:extLst>
      <p:ext uri="{BB962C8B-B14F-4D97-AF65-F5344CB8AC3E}">
        <p14:creationId xmlns:p14="http://schemas.microsoft.com/office/powerpoint/2010/main" val="449581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540B-333A-43F7-B595-3C920AA858A3}" type="slidenum">
              <a:rPr lang="en-US" smtClean="0"/>
              <a:pPr/>
              <a:t>‹#›</a:t>
            </a:fld>
            <a:endParaRPr lang="en-US"/>
          </a:p>
        </p:txBody>
      </p:sp>
    </p:spTree>
    <p:extLst>
      <p:ext uri="{BB962C8B-B14F-4D97-AF65-F5344CB8AC3E}">
        <p14:creationId xmlns:p14="http://schemas.microsoft.com/office/powerpoint/2010/main" val="1356420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88E56-8DC8-4E6A-86B0-1C1CE3FB9261}" type="slidenum">
              <a:rPr lang="en-US" smtClean="0"/>
              <a:pPr/>
              <a:t>‹#›</a:t>
            </a:fld>
            <a:endParaRPr lang="en-US"/>
          </a:p>
        </p:txBody>
      </p:sp>
    </p:spTree>
    <p:extLst>
      <p:ext uri="{BB962C8B-B14F-4D97-AF65-F5344CB8AC3E}">
        <p14:creationId xmlns:p14="http://schemas.microsoft.com/office/powerpoint/2010/main" val="227832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94E63F-4A6D-42D9-B239-E7FC11E066E2}"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61E35-D048-4EE5-ABA4-596C6CE7554C}" type="slidenum">
              <a:rPr lang="en-US" smtClean="0"/>
              <a:pPr/>
              <a:t>‹#›</a:t>
            </a:fld>
            <a:endParaRPr lang="en-US"/>
          </a:p>
        </p:txBody>
      </p:sp>
    </p:spTree>
    <p:extLst>
      <p:ext uri="{BB962C8B-B14F-4D97-AF65-F5344CB8AC3E}">
        <p14:creationId xmlns:p14="http://schemas.microsoft.com/office/powerpoint/2010/main" val="34509499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172FA-9CDD-4615-9B72-6D766C3E1B02}" type="slidenum">
              <a:rPr lang="en-US" smtClean="0"/>
              <a:pPr/>
              <a:t>‹#›</a:t>
            </a:fld>
            <a:endParaRPr lang="en-US"/>
          </a:p>
        </p:txBody>
      </p:sp>
    </p:spTree>
    <p:extLst>
      <p:ext uri="{BB962C8B-B14F-4D97-AF65-F5344CB8AC3E}">
        <p14:creationId xmlns:p14="http://schemas.microsoft.com/office/powerpoint/2010/main" val="934891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859662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054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1775668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485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40191394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EB626-3C3E-4BEF-A604-6C3E338D13EE}" type="slidenum">
              <a:rPr lang="en-US" smtClean="0"/>
              <a:pPr/>
              <a:t>‹#›</a:t>
            </a:fld>
            <a:endParaRPr lang="en-US"/>
          </a:p>
        </p:txBody>
      </p:sp>
    </p:spTree>
    <p:extLst>
      <p:ext uri="{BB962C8B-B14F-4D97-AF65-F5344CB8AC3E}">
        <p14:creationId xmlns:p14="http://schemas.microsoft.com/office/powerpoint/2010/main" val="4976195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5EB2-1A56-480A-94AB-CC9880607336}" type="slidenum">
              <a:rPr lang="en-US" smtClean="0"/>
              <a:pPr/>
              <a:t>‹#›</a:t>
            </a:fld>
            <a:endParaRPr lang="en-US"/>
          </a:p>
        </p:txBody>
      </p:sp>
    </p:spTree>
    <p:extLst>
      <p:ext uri="{BB962C8B-B14F-4D97-AF65-F5344CB8AC3E}">
        <p14:creationId xmlns:p14="http://schemas.microsoft.com/office/powerpoint/2010/main" val="32947984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FCDAA-4FD0-4FA4-AA57-07E486AE3939}" type="slidenum">
              <a:rPr lang="en-US" smtClean="0"/>
              <a:pPr/>
              <a:t>‹#›</a:t>
            </a:fld>
            <a:endParaRPr lang="en-US"/>
          </a:p>
        </p:txBody>
      </p:sp>
    </p:spTree>
    <p:extLst>
      <p:ext uri="{BB962C8B-B14F-4D97-AF65-F5344CB8AC3E}">
        <p14:creationId xmlns:p14="http://schemas.microsoft.com/office/powerpoint/2010/main" val="33070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40BE9A-B892-4AF0-A74C-1CA1AFB964FF}"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11CFD-9894-432D-8A5C-68D22C1D0184}" type="slidenum">
              <a:rPr lang="en-US" smtClean="0"/>
              <a:pPr/>
              <a:t>‹#›</a:t>
            </a:fld>
            <a:endParaRPr lang="en-US"/>
          </a:p>
        </p:txBody>
      </p:sp>
    </p:spTree>
    <p:extLst>
      <p:ext uri="{BB962C8B-B14F-4D97-AF65-F5344CB8AC3E}">
        <p14:creationId xmlns:p14="http://schemas.microsoft.com/office/powerpoint/2010/main" val="10626454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4E63F-4A6D-42D9-B239-E7FC11E066E2}" type="slidenum">
              <a:rPr lang="en-US" smtClean="0"/>
              <a:pPr/>
              <a:t>‹#›</a:t>
            </a:fld>
            <a:endParaRPr lang="en-US"/>
          </a:p>
        </p:txBody>
      </p:sp>
    </p:spTree>
    <p:extLst>
      <p:ext uri="{BB962C8B-B14F-4D97-AF65-F5344CB8AC3E}">
        <p14:creationId xmlns:p14="http://schemas.microsoft.com/office/powerpoint/2010/main" val="34414916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0BE9A-B892-4AF0-A74C-1CA1AFB964FF}" type="slidenum">
              <a:rPr lang="en-US" smtClean="0"/>
              <a:pPr/>
              <a:t>‹#›</a:t>
            </a:fld>
            <a:endParaRPr lang="en-US"/>
          </a:p>
        </p:txBody>
      </p:sp>
    </p:spTree>
    <p:extLst>
      <p:ext uri="{BB962C8B-B14F-4D97-AF65-F5344CB8AC3E}">
        <p14:creationId xmlns:p14="http://schemas.microsoft.com/office/powerpoint/2010/main" val="39827339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67F63-BE8C-4D5B-A5EF-17D425E1DD6D}" type="slidenum">
              <a:rPr lang="en-US" smtClean="0"/>
              <a:pPr/>
              <a:t>‹#›</a:t>
            </a:fld>
            <a:endParaRPr lang="en-US"/>
          </a:p>
        </p:txBody>
      </p:sp>
    </p:spTree>
    <p:extLst>
      <p:ext uri="{BB962C8B-B14F-4D97-AF65-F5344CB8AC3E}">
        <p14:creationId xmlns:p14="http://schemas.microsoft.com/office/powerpoint/2010/main" val="8116538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F4B50-FE65-40B1-B568-9A15E205813E}" type="slidenum">
              <a:rPr lang="en-US" smtClean="0"/>
              <a:pPr/>
              <a:t>‹#›</a:t>
            </a:fld>
            <a:endParaRPr lang="en-US"/>
          </a:p>
        </p:txBody>
      </p:sp>
    </p:spTree>
    <p:extLst>
      <p:ext uri="{BB962C8B-B14F-4D97-AF65-F5344CB8AC3E}">
        <p14:creationId xmlns:p14="http://schemas.microsoft.com/office/powerpoint/2010/main" val="3399839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47C1B-F3AE-479F-A545-1FC1ABCAD4D8}" type="slidenum">
              <a:rPr lang="en-US" smtClean="0"/>
              <a:pPr/>
              <a:t>‹#›</a:t>
            </a:fld>
            <a:endParaRPr lang="en-US"/>
          </a:p>
        </p:txBody>
      </p:sp>
    </p:spTree>
    <p:extLst>
      <p:ext uri="{BB962C8B-B14F-4D97-AF65-F5344CB8AC3E}">
        <p14:creationId xmlns:p14="http://schemas.microsoft.com/office/powerpoint/2010/main" val="32062135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80984-DBFD-4E8F-941B-42526F0CBFE9}" type="slidenum">
              <a:rPr lang="en-US" smtClean="0"/>
              <a:pPr/>
              <a:t>‹#›</a:t>
            </a:fld>
            <a:endParaRPr lang="en-US"/>
          </a:p>
        </p:txBody>
      </p:sp>
    </p:spTree>
    <p:extLst>
      <p:ext uri="{BB962C8B-B14F-4D97-AF65-F5344CB8AC3E}">
        <p14:creationId xmlns:p14="http://schemas.microsoft.com/office/powerpoint/2010/main" val="31571525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967E4-B59F-4F4F-954E-8C834CCD4E3A}" type="slidenum">
              <a:rPr lang="en-US" smtClean="0"/>
              <a:pPr/>
              <a:t>‹#›</a:t>
            </a:fld>
            <a:endParaRPr lang="en-US"/>
          </a:p>
        </p:txBody>
      </p:sp>
    </p:spTree>
    <p:extLst>
      <p:ext uri="{BB962C8B-B14F-4D97-AF65-F5344CB8AC3E}">
        <p14:creationId xmlns:p14="http://schemas.microsoft.com/office/powerpoint/2010/main" val="25553286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29922809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325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EC67F63-BE8C-4D5B-A5EF-17D425E1DD6D}"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1902573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77067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23552112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E4AF8-0E75-49EE-8D45-991B660F1775}" type="slidenum">
              <a:rPr lang="en-US" smtClean="0"/>
              <a:pPr/>
              <a:t>‹#›</a:t>
            </a:fld>
            <a:endParaRPr lang="en-US"/>
          </a:p>
        </p:txBody>
      </p:sp>
    </p:spTree>
    <p:extLst>
      <p:ext uri="{BB962C8B-B14F-4D97-AF65-F5344CB8AC3E}">
        <p14:creationId xmlns:p14="http://schemas.microsoft.com/office/powerpoint/2010/main" val="2962711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F1BE-5C48-4F76-918E-A837E059ACFC}" type="slidenum">
              <a:rPr lang="en-US" smtClean="0"/>
              <a:pPr/>
              <a:t>‹#›</a:t>
            </a:fld>
            <a:endParaRPr lang="en-US"/>
          </a:p>
        </p:txBody>
      </p:sp>
    </p:spTree>
    <p:extLst>
      <p:ext uri="{BB962C8B-B14F-4D97-AF65-F5344CB8AC3E}">
        <p14:creationId xmlns:p14="http://schemas.microsoft.com/office/powerpoint/2010/main" val="17689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7F4B50-FE65-40B1-B568-9A15E205813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F47C1B-F3AE-479F-A545-1FC1ABCAD4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980984-DBFD-4E8F-941B-42526F0CBFE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B967E4-B59F-4F4F-954E-8C834CCD4E3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7DB7827-758C-4840-9248-60A72E27742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451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451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6451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6451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9420824-9954-4106-AB5D-C3CD496667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726649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57341514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microsoft.com/office/2007/relationships/media" Target="../media/media2.mp3"/><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notesSlide" Target="../notesSlides/notesSlide14.xml"/><Relationship Id="rId5" Type="http://schemas.openxmlformats.org/officeDocument/2006/relationships/slideLayout" Target="../slideLayouts/slideLayout24.xml"/><Relationship Id="rId4" Type="http://schemas.openxmlformats.org/officeDocument/2006/relationships/audio" Target="../media/media2.mp3"/></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microsoft.com/office/2007/relationships/media" Target="../media/media4.mp3"/><Relationship Id="rId7" Type="http://schemas.openxmlformats.org/officeDocument/2006/relationships/image" Target="../media/image3.png"/><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notesSlide" Target="../notesSlides/notesSlide15.xml"/><Relationship Id="rId5" Type="http://schemas.openxmlformats.org/officeDocument/2006/relationships/slideLayout" Target="../slideLayouts/slideLayout24.xml"/><Relationship Id="rId4" Type="http://schemas.openxmlformats.org/officeDocument/2006/relationships/audio" Target="../media/media4.mp3"/></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p:txBody>
          <a:bodyPr/>
          <a:lstStyle/>
          <a:p>
            <a:r>
              <a:rPr lang="en-US" dirty="0" smtClean="0"/>
              <a:t>Revelation &amp; its true Nature</a:t>
            </a:r>
            <a:endParaRPr lang="en-US" dirty="0"/>
          </a:p>
        </p:txBody>
      </p:sp>
      <p:sp>
        <p:nvSpPr>
          <p:cNvPr id="89091" name="Rectangle 3"/>
          <p:cNvSpPr>
            <a:spLocks noGrp="1" noChangeArrowheads="1"/>
          </p:cNvSpPr>
          <p:nvPr>
            <p:ph type="subTitle" idx="1"/>
          </p:nvPr>
        </p:nvSpPr>
        <p:spPr/>
        <p:txBody>
          <a:bodyPr/>
          <a:lstStyle/>
          <a:p>
            <a:r>
              <a:rPr lang="en-US" dirty="0" smtClean="0"/>
              <a:t>The need for </a:t>
            </a:r>
            <a:r>
              <a:rPr lang="en-US" dirty="0" err="1" smtClean="0"/>
              <a:t>Wahy</a:t>
            </a:r>
            <a:endParaRPr lang="en-US" dirty="0"/>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Chronology of the Revelation of the Qur’an</a:t>
            </a:r>
            <a:endParaRPr lang="en-US" dirty="0"/>
          </a:p>
        </p:txBody>
      </p:sp>
      <p:sp>
        <p:nvSpPr>
          <p:cNvPr id="3" name="Content Placeholder 2"/>
          <p:cNvSpPr>
            <a:spLocks noGrp="1"/>
          </p:cNvSpPr>
          <p:nvPr>
            <p:ph idx="1"/>
          </p:nvPr>
        </p:nvSpPr>
        <p:spPr/>
        <p:txBody>
          <a:bodyPr>
            <a:normAutofit/>
          </a:bodyPr>
          <a:lstStyle/>
          <a:p>
            <a:r>
              <a:rPr lang="en-US" dirty="0" smtClean="0"/>
              <a:t>The first verse that was revealed was:</a:t>
            </a:r>
          </a:p>
          <a:p>
            <a:endParaRPr lang="en-US" dirty="0" smtClean="0"/>
          </a:p>
          <a:p>
            <a:pPr algn="r" rtl="1"/>
            <a:r>
              <a:rPr lang="ar-SA" sz="2800" dirty="0">
                <a:latin typeface="noorehira" panose="02000500000000020004" pitchFamily="2" charset="-78"/>
                <a:cs typeface="noorehira" panose="02000500000000020004" pitchFamily="2" charset="-78"/>
              </a:rPr>
              <a:t>اِقۡرَاۡ بِاسۡمِ رَبِّکَ الَّذِیۡ خَلَقَ ۚ﴿۱﴾</a:t>
            </a:r>
            <a:r>
              <a:rPr lang="en-US" sz="2800" dirty="0">
                <a:latin typeface="noorehira" panose="02000500000000020004" pitchFamily="2" charset="-78"/>
                <a:cs typeface="noorehira" panose="02000500000000020004" pitchFamily="2" charset="-78"/>
              </a:rPr>
              <a:t>  </a:t>
            </a:r>
            <a:r>
              <a:rPr lang="en-US" sz="2800" dirty="0" smtClean="0">
                <a:latin typeface="noorehira" panose="02000500000000020004" pitchFamily="2" charset="-78"/>
                <a:cs typeface="noorehira" panose="02000500000000020004" pitchFamily="2" charset="-78"/>
              </a:rPr>
              <a:t> </a:t>
            </a:r>
            <a:r>
              <a:rPr lang="ar-SA" sz="2800" dirty="0" smtClean="0">
                <a:latin typeface="noorehira" panose="02000500000000020004" pitchFamily="2" charset="-78"/>
                <a:cs typeface="noorehira" panose="02000500000000020004" pitchFamily="2" charset="-78"/>
              </a:rPr>
              <a:t>خَلَقَ </a:t>
            </a:r>
            <a:r>
              <a:rPr lang="ar-SA" sz="2800" dirty="0">
                <a:latin typeface="noorehira" panose="02000500000000020004" pitchFamily="2" charset="-78"/>
                <a:cs typeface="noorehira" panose="02000500000000020004" pitchFamily="2" charset="-78"/>
              </a:rPr>
              <a:t>الۡاِنۡسَانَ مِنۡ عَلَقٍ ۚ﴿۲﴾</a:t>
            </a:r>
            <a:r>
              <a:rPr lang="en-US" sz="2800" dirty="0">
                <a:latin typeface="noorehira" panose="02000500000000020004" pitchFamily="2" charset="-78"/>
                <a:cs typeface="noorehira" panose="02000500000000020004" pitchFamily="2" charset="-78"/>
              </a:rPr>
              <a:t>  </a:t>
            </a:r>
            <a:r>
              <a:rPr lang="ar-SA" sz="2800" dirty="0" smtClean="0">
                <a:latin typeface="noorehira" panose="02000500000000020004" pitchFamily="2" charset="-78"/>
                <a:cs typeface="noorehira" panose="02000500000000020004" pitchFamily="2" charset="-78"/>
              </a:rPr>
              <a:t>اِقۡرَاۡ </a:t>
            </a:r>
            <a:r>
              <a:rPr lang="ar-SA" sz="2800" dirty="0">
                <a:latin typeface="noorehira" panose="02000500000000020004" pitchFamily="2" charset="-78"/>
                <a:cs typeface="noorehira" panose="02000500000000020004" pitchFamily="2" charset="-78"/>
              </a:rPr>
              <a:t>وَ رَبُّکَ الۡاَکۡرَمُ ۙ﴿۳﴾</a:t>
            </a:r>
            <a:r>
              <a:rPr lang="en-US" sz="2800" dirty="0">
                <a:latin typeface="noorehira" panose="02000500000000020004" pitchFamily="2" charset="-78"/>
                <a:cs typeface="noorehira" panose="02000500000000020004" pitchFamily="2" charset="-78"/>
              </a:rPr>
              <a:t> </a:t>
            </a:r>
            <a:r>
              <a:rPr lang="en-US" sz="2800" dirty="0" smtClean="0">
                <a:latin typeface="noorehira" panose="02000500000000020004" pitchFamily="2" charset="-78"/>
                <a:cs typeface="noorehira" panose="02000500000000020004" pitchFamily="2" charset="-78"/>
              </a:rPr>
              <a:t> </a:t>
            </a:r>
            <a:r>
              <a:rPr lang="ar-SA" sz="2800" dirty="0" smtClean="0">
                <a:latin typeface="noorehira" panose="02000500000000020004" pitchFamily="2" charset="-78"/>
                <a:cs typeface="noorehira" panose="02000500000000020004" pitchFamily="2" charset="-78"/>
              </a:rPr>
              <a:t>الَّذِیۡ </a:t>
            </a:r>
            <a:r>
              <a:rPr lang="ar-SA" sz="2800" dirty="0">
                <a:latin typeface="noorehira" panose="02000500000000020004" pitchFamily="2" charset="-78"/>
                <a:cs typeface="noorehira" panose="02000500000000020004" pitchFamily="2" charset="-78"/>
              </a:rPr>
              <a:t>عَلَّمَ بِالۡقَلَمِ ۙ﴿۴﴾</a:t>
            </a:r>
            <a:r>
              <a:rPr lang="en-US" sz="2800" dirty="0">
                <a:latin typeface="noorehira" panose="02000500000000020004" pitchFamily="2" charset="-78"/>
                <a:cs typeface="noorehira" panose="02000500000000020004" pitchFamily="2" charset="-78"/>
              </a:rPr>
              <a:t> </a:t>
            </a:r>
            <a:r>
              <a:rPr lang="en-US" sz="2800" dirty="0" smtClean="0">
                <a:latin typeface="noorehira" panose="02000500000000020004" pitchFamily="2" charset="-78"/>
                <a:cs typeface="noorehira" panose="02000500000000020004" pitchFamily="2" charset="-78"/>
              </a:rPr>
              <a:t> </a:t>
            </a:r>
            <a:r>
              <a:rPr lang="ar-SA" sz="2800" dirty="0" smtClean="0">
                <a:latin typeface="noorehira" panose="02000500000000020004" pitchFamily="2" charset="-78"/>
                <a:cs typeface="noorehira" panose="02000500000000020004" pitchFamily="2" charset="-78"/>
              </a:rPr>
              <a:t>عَلَّمَ </a:t>
            </a:r>
            <a:r>
              <a:rPr lang="ar-SA" sz="2800" dirty="0">
                <a:latin typeface="noorehira" panose="02000500000000020004" pitchFamily="2" charset="-78"/>
                <a:cs typeface="noorehira" panose="02000500000000020004" pitchFamily="2" charset="-78"/>
              </a:rPr>
              <a:t>الۡاِنۡسَانَ مَا لَمۡ  یَعۡلَمۡ ؕ﴿۵﴾</a:t>
            </a:r>
            <a:r>
              <a:rPr lang="en-US" sz="2800" dirty="0">
                <a:latin typeface="noorehira" panose="02000500000000020004" pitchFamily="2" charset="-78"/>
                <a:cs typeface="noorehira" panose="02000500000000020004" pitchFamily="2" charset="-78"/>
              </a:rPr>
              <a:t> </a:t>
            </a:r>
            <a:endParaRPr lang="en-US" dirty="0"/>
          </a:p>
          <a:p>
            <a:pPr>
              <a:buNone/>
            </a:pPr>
            <a:r>
              <a:rPr lang="en-US" dirty="0" smtClean="0"/>
              <a:t>	Recite with the name of your Lord who created. Created man out of a blood-clot. Recite and your Lord is most Generous who taught by the Pen, taught man what he did not know.</a:t>
            </a:r>
          </a:p>
          <a:p>
            <a:endParaRPr lang="ar-SA" dirty="0" smtClean="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Makki &amp; </a:t>
            </a:r>
            <a:r>
              <a:rPr lang="en-US" dirty="0" err="1" smtClean="0"/>
              <a:t>Madani</a:t>
            </a:r>
            <a:r>
              <a:rPr lang="en-US" dirty="0" smtClean="0"/>
              <a:t> Verses</a:t>
            </a:r>
            <a:endParaRPr lang="en-US" dirty="0"/>
          </a:p>
        </p:txBody>
      </p:sp>
      <p:sp>
        <p:nvSpPr>
          <p:cNvPr id="3" name="Content Placeholder 2"/>
          <p:cNvSpPr>
            <a:spLocks noGrp="1"/>
          </p:cNvSpPr>
          <p:nvPr>
            <p:ph idx="1"/>
          </p:nvPr>
        </p:nvSpPr>
        <p:spPr/>
        <p:txBody>
          <a:bodyPr/>
          <a:lstStyle/>
          <a:p>
            <a:r>
              <a:rPr lang="en-US" dirty="0" smtClean="0"/>
              <a:t>The verses that were revealed before </a:t>
            </a:r>
            <a:r>
              <a:rPr lang="en-US" dirty="0" err="1" smtClean="0"/>
              <a:t>Hijrat</a:t>
            </a:r>
            <a:r>
              <a:rPr lang="en-US" dirty="0" smtClean="0"/>
              <a:t> are referred to as Makki verses.</a:t>
            </a:r>
          </a:p>
          <a:p>
            <a:r>
              <a:rPr lang="en-US" dirty="0" smtClean="0"/>
              <a:t>The verses that were revealed after </a:t>
            </a:r>
            <a:r>
              <a:rPr lang="en-US" dirty="0" err="1" smtClean="0"/>
              <a:t>Hijrat</a:t>
            </a:r>
            <a:r>
              <a:rPr lang="en-US" dirty="0" smtClean="0"/>
              <a:t> are referred to as </a:t>
            </a:r>
            <a:r>
              <a:rPr lang="en-US" dirty="0" err="1" smtClean="0"/>
              <a:t>Madani</a:t>
            </a:r>
            <a:r>
              <a:rPr lang="en-US" dirty="0" smtClean="0"/>
              <a:t> verses</a:t>
            </a:r>
          </a:p>
          <a:p>
            <a:r>
              <a:rPr lang="en-US" dirty="0" smtClean="0"/>
              <a:t>Some verses were revealed during </a:t>
            </a:r>
            <a:r>
              <a:rPr lang="en-US" dirty="0" err="1" smtClean="0"/>
              <a:t>Hijrat</a:t>
            </a:r>
            <a:r>
              <a:rPr lang="en-US" dirty="0" smtClean="0"/>
              <a:t> and are referred to as </a:t>
            </a:r>
            <a:r>
              <a:rPr lang="en-US" dirty="0" err="1" smtClean="0"/>
              <a:t>Madani</a:t>
            </a:r>
            <a:r>
              <a:rPr lang="en-US" dirty="0" smtClean="0"/>
              <a:t> Verses according to some scholars while others refer to them as Makki.</a:t>
            </a:r>
            <a:endParaRPr lang="en-US"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Makki and Madni Verses</a:t>
            </a:r>
            <a:endParaRPr lang="en-US" dirty="0"/>
          </a:p>
        </p:txBody>
      </p:sp>
      <p:sp>
        <p:nvSpPr>
          <p:cNvPr id="4" name="Rectangle 51"/>
          <p:cNvSpPr txBox="1">
            <a:spLocks noChangeArrowheads="1"/>
          </p:cNvSpPr>
          <p:nvPr/>
        </p:nvSpPr>
        <p:spPr bwMode="auto">
          <a:xfrm>
            <a:off x="228600" y="1828800"/>
            <a:ext cx="42291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Makki </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Short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يأيها الناس</a:t>
            </a:r>
            <a:endPar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كلا</a:t>
            </a: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 has been used 33times in 15 surah in</a:t>
            </a:r>
          </a:p>
          <a:p>
            <a:pPr marL="800100" lvl="1" indent="-342900">
              <a:lnSpc>
                <a:spcPct val="80000"/>
              </a:lnSpc>
              <a:spcBef>
                <a:spcPct val="20000"/>
              </a:spcBef>
              <a:buClr>
                <a:schemeClr val="tx1"/>
              </a:buClr>
            </a:pP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	last half of Qur’an.</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Mostly Discuss Faith</a:t>
            </a:r>
            <a:r>
              <a:rPr kumimoji="0" lang="en-US" sz="2400" b="0" i="0" u="none" strike="noStrike" kern="0" cap="none" spc="0" normalizeH="0" noProof="0" dirty="0" smtClean="0">
                <a:ln>
                  <a:noFill/>
                </a:ln>
                <a:solidFill>
                  <a:schemeClr val="tx1"/>
                </a:solidFill>
                <a:effectLst/>
                <a:uLnTx/>
                <a:uFillTx/>
                <a:latin typeface="AAA GoldenLotus" panose="02000000000000000000" pitchFamily="2" charset="-78"/>
                <a:cs typeface="AAA GoldenLotus" panose="02000000000000000000" pitchFamily="2" charset="-78"/>
              </a:rPr>
              <a:t> and </a:t>
            </a:r>
            <a:r>
              <a:rPr lang="en-US" sz="2400" kern="0" dirty="0" smtClean="0">
                <a:latin typeface="AAA GoldenLotus" panose="02000000000000000000" pitchFamily="2" charset="-78"/>
                <a:cs typeface="AAA GoldenLotus" panose="02000000000000000000" pitchFamily="2" charset="-78"/>
              </a:rPr>
              <a:t>actions against idolaters.</a:t>
            </a:r>
            <a:endPar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Verses of Sajdah</a:t>
            </a:r>
          </a:p>
        </p:txBody>
      </p:sp>
      <p:sp>
        <p:nvSpPr>
          <p:cNvPr id="5" name="Rectangle 52"/>
          <p:cNvSpPr txBox="1">
            <a:spLocks noChangeArrowheads="1"/>
          </p:cNvSpPr>
          <p:nvPr/>
        </p:nvSpPr>
        <p:spPr>
          <a:xfrm>
            <a:off x="3898142" y="1828800"/>
            <a:ext cx="4343400" cy="3657600"/>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Madni</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Long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يأيها الذين آمنوا</a:t>
            </a:r>
            <a:endPar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Permission of Jihad</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Mostly Discuss deeds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AAA GoldenLotus" panose="02000000000000000000" pitchFamily="2" charset="-78"/>
                <a:cs typeface="AAA GoldenLotus" panose="02000000000000000000" pitchFamily="2" charset="-78"/>
              </a:rPr>
              <a:t>Mostly discuss actions against hypocrites</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Narrow" pitchFamily="34" charset="0"/>
              </a:rPr>
              <a:t>Sabab un Nuzool (Causes of Revelation)</a:t>
            </a:r>
            <a:endParaRPr lang="en-US" dirty="0"/>
          </a:p>
        </p:txBody>
      </p:sp>
      <p:sp>
        <p:nvSpPr>
          <p:cNvPr id="3" name="Content Placeholder 2"/>
          <p:cNvSpPr>
            <a:spLocks noGrp="1"/>
          </p:cNvSpPr>
          <p:nvPr>
            <p:ph idx="1"/>
          </p:nvPr>
        </p:nvSpPr>
        <p:spPr/>
        <p:txBody>
          <a:bodyPr/>
          <a:lstStyle/>
          <a:p>
            <a:pPr marL="533400" indent="-533400">
              <a:buNone/>
            </a:pPr>
            <a:r>
              <a:rPr lang="en-US" dirty="0" smtClean="0"/>
              <a:t>The verses of the Qur’an are of two kinds.</a:t>
            </a:r>
          </a:p>
          <a:p>
            <a:pPr marL="533400" indent="-533400">
              <a:buFontTx/>
              <a:buAutoNum type="arabicPeriod"/>
            </a:pPr>
            <a:r>
              <a:rPr lang="en-US" dirty="0" smtClean="0"/>
              <a:t>The verses that Allah Almighty revealed on His own, Their revelation was not caused by some particular event or a question asked by someone.</a:t>
            </a:r>
          </a:p>
          <a:p>
            <a:pPr marL="533400" indent="-533400">
              <a:buFontTx/>
              <a:buAutoNum type="arabicPeriod"/>
            </a:pPr>
            <a:r>
              <a:rPr lang="en-US" dirty="0" smtClean="0"/>
              <a:t>The verses which were revealed in answer to some question or with reference to some event.</a:t>
            </a:r>
          </a:p>
          <a:p>
            <a:pPr marL="533400" indent="-533400">
              <a:buNone/>
            </a:pPr>
            <a:endParaRPr lang="en-US" dirty="0"/>
          </a:p>
          <a:p>
            <a:pPr marL="0" indent="0">
              <a:buNone/>
            </a:pPr>
            <a:r>
              <a:rPr lang="en-US" dirty="0" smtClean="0"/>
              <a:t>This could be termed as the background of these verses. It is called in the terminology of commentators as the Sabab of Nuzul (cause of revelation) or the Shan e Nuzul (the background of revelation).</a:t>
            </a:r>
          </a:p>
          <a:p>
            <a:endParaRPr lang="en-US"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ctr">
              <a:buNone/>
            </a:pPr>
            <a:endParaRPr lang="en-US" sz="2800" dirty="0" smtClean="0"/>
          </a:p>
          <a:p>
            <a:pPr marL="0" indent="0" algn="ctr" rtl="1">
              <a:buNone/>
            </a:pPr>
            <a:endParaRPr lang="en-US" sz="2800" b="1" dirty="0" smtClean="0">
              <a:cs typeface="Traditional Arabic" pitchFamily="2" charset="-78"/>
            </a:endParaRPr>
          </a:p>
          <a:p>
            <a:pPr marL="0" indent="0" algn="ctr" rtl="1">
              <a:buNone/>
            </a:pPr>
            <a:r>
              <a:rPr lang="ar-SA" sz="2800" b="1" dirty="0" smtClean="0">
                <a:cs typeface="Traditional Arabic" pitchFamily="2" charset="-78"/>
              </a:rPr>
              <a:t>لاتنكحوا المشركت حتى يؤمن ولأمة مؤمنة خير من مشركة ولو أعجبتكم</a:t>
            </a:r>
            <a:endParaRPr lang="en-US" sz="2800" b="1" dirty="0" smtClean="0">
              <a:cs typeface="Traditional Arabic" pitchFamily="2" charset="-78"/>
            </a:endParaRPr>
          </a:p>
          <a:p>
            <a:pPr marL="0" indent="0" algn="ctr" rtl="1">
              <a:buNone/>
            </a:pPr>
            <a:endParaRPr lang="ar-SA" sz="2800" b="1" dirty="0" smtClean="0">
              <a:cs typeface="Traditional Arabic" pitchFamily="2" charset="-78"/>
            </a:endParaRPr>
          </a:p>
          <a:p>
            <a:pPr marL="0" indent="0" algn="ctr">
              <a:buNone/>
            </a:pPr>
            <a:r>
              <a:rPr lang="en-US" sz="2800" dirty="0" smtClean="0">
                <a:latin typeface="Arial Narrow" pitchFamily="34" charset="0"/>
                <a:cs typeface="Traditional Arabic" pitchFamily="2" charset="-78"/>
              </a:rPr>
              <a:t>Do not marry female associators unless they come to believe, and a Muslim slave girl is better than a female associator, even though she is liked by you. (Baqarah: 221)</a:t>
            </a:r>
          </a:p>
          <a:p>
            <a:pPr marL="0" indent="0" algn="ctr">
              <a:buNone/>
            </a:pPr>
            <a:endParaRPr lang="en-US" sz="2800" dirty="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to know the Cause of revelation</a:t>
            </a:r>
            <a:endParaRPr lang="en-US" dirty="0"/>
          </a:p>
        </p:txBody>
      </p:sp>
      <p:sp>
        <p:nvSpPr>
          <p:cNvPr id="3" name="Content Placeholder 2"/>
          <p:cNvSpPr>
            <a:spLocks noGrp="1"/>
          </p:cNvSpPr>
          <p:nvPr>
            <p:ph idx="1"/>
          </p:nvPr>
        </p:nvSpPr>
        <p:spPr/>
        <p:txBody>
          <a:bodyPr/>
          <a:lstStyle/>
          <a:p>
            <a:r>
              <a:rPr lang="en-US" dirty="0" smtClean="0"/>
              <a:t>We can not understand some verses without the help of </a:t>
            </a:r>
            <a:r>
              <a:rPr lang="en-US" dirty="0" err="1" smtClean="0"/>
              <a:t>Sabab</a:t>
            </a:r>
            <a:r>
              <a:rPr lang="en-US" dirty="0" smtClean="0"/>
              <a:t> un </a:t>
            </a:r>
            <a:r>
              <a:rPr lang="en-US" dirty="0" err="1" smtClean="0"/>
              <a:t>Nuzool</a:t>
            </a:r>
            <a:r>
              <a:rPr lang="en-US" dirty="0" smtClean="0"/>
              <a:t> which we know from Hadith e.g.</a:t>
            </a:r>
          </a:p>
          <a:p>
            <a:endParaRPr lang="en-US" dirty="0" smtClean="0"/>
          </a:p>
          <a:p>
            <a:pPr marL="514350" indent="-514350" algn="r" rtl="1">
              <a:buFont typeface="+mj-lt"/>
              <a:buAutoNum type="arabicPeriod"/>
            </a:pPr>
            <a:r>
              <a:rPr lang="ar-SA" sz="3200" dirty="0">
                <a:latin typeface="noorehira" panose="02000500000000020004" pitchFamily="2" charset="-78"/>
                <a:cs typeface="noorehira" panose="02000500000000020004" pitchFamily="2" charset="-78"/>
              </a:rPr>
              <a:t>اِنَّ الصَّفَا وَ الۡمَرۡوَۃَ مِنۡ شَعَآئِرِ اللّٰہِ ۚ فَمَنۡ حَجَّ الۡبَیۡتَ اَوِ اعۡتَمَرَ فَلَا جُنَاحَ عَلَیۡہِ اَنۡ یَّطَّوَّفَ بِہِمَا </a:t>
            </a:r>
            <a:r>
              <a:rPr lang="ar-SA" sz="3200" dirty="0" smtClean="0">
                <a:latin typeface="noorehira" panose="02000500000000020004" pitchFamily="2" charset="-78"/>
                <a:cs typeface="noorehira" panose="02000500000000020004" pitchFamily="2" charset="-78"/>
              </a:rPr>
              <a:t>ؕ</a:t>
            </a:r>
            <a:endParaRPr lang="en-US" sz="3200" dirty="0" smtClean="0">
              <a:latin typeface="noorehira" panose="02000500000000020004" pitchFamily="2" charset="-78"/>
              <a:cs typeface="noorehira" panose="02000500000000020004" pitchFamily="2" charset="-78"/>
            </a:endParaRPr>
          </a:p>
          <a:p>
            <a:pPr algn="just"/>
            <a:r>
              <a:rPr lang="en-US" dirty="0"/>
              <a:t>Indeed </a:t>
            </a:r>
            <a:r>
              <a:rPr lang="en-US" dirty="0" err="1"/>
              <a:t>Safa</a:t>
            </a:r>
            <a:r>
              <a:rPr lang="en-US" dirty="0"/>
              <a:t> and </a:t>
            </a:r>
            <a:r>
              <a:rPr lang="en-US" dirty="0" err="1"/>
              <a:t>Marwah</a:t>
            </a:r>
            <a:r>
              <a:rPr lang="en-US" dirty="0"/>
              <a:t> </a:t>
            </a:r>
            <a:r>
              <a:rPr lang="en-US" dirty="0" smtClean="0"/>
              <a:t>are among </a:t>
            </a:r>
            <a:r>
              <a:rPr lang="en-US" dirty="0"/>
              <a:t>the marks of Allah. </a:t>
            </a:r>
            <a:r>
              <a:rPr lang="en-US" dirty="0" smtClean="0"/>
              <a:t>So whoever </a:t>
            </a:r>
            <a:r>
              <a:rPr lang="en-US" dirty="0"/>
              <a:t>comes to the House for </a:t>
            </a:r>
            <a:r>
              <a:rPr lang="en-US" dirty="0" smtClean="0"/>
              <a:t>Hajj or </a:t>
            </a:r>
            <a:r>
              <a:rPr lang="en-US" dirty="0"/>
              <a:t>performs </a:t>
            </a:r>
            <a:r>
              <a:rPr lang="en-US" dirty="0" err="1"/>
              <a:t>Umrah</a:t>
            </a:r>
            <a:r>
              <a:rPr lang="en-US" dirty="0"/>
              <a:t>, there is no sin </a:t>
            </a:r>
            <a:r>
              <a:rPr lang="en-US" dirty="0" smtClean="0"/>
              <a:t>for him </a:t>
            </a:r>
            <a:r>
              <a:rPr lang="en-US" dirty="0"/>
              <a:t>if he makes rounds between </a:t>
            </a:r>
            <a:r>
              <a:rPr lang="en-US" dirty="0" smtClean="0"/>
              <a:t>them; whoever </a:t>
            </a:r>
            <a:r>
              <a:rPr lang="en-US" dirty="0"/>
              <a:t>comes up with good on his</a:t>
            </a:r>
            <a:br>
              <a:rPr lang="en-US" dirty="0"/>
            </a:br>
            <a:r>
              <a:rPr lang="en-US" dirty="0"/>
              <a:t>own, then Allah is Appreciating, </a:t>
            </a:r>
            <a:r>
              <a:rPr lang="en-US" dirty="0" err="1" smtClean="0"/>
              <a:t>AllKnowing</a:t>
            </a: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669154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a:bodyPr>
          <a:lstStyle/>
          <a:p>
            <a:pPr marL="742950" indent="-742950" algn="r" rtl="1">
              <a:buFont typeface="+mj-lt"/>
              <a:buAutoNum type="arabicPeriod" startAt="2"/>
            </a:pPr>
            <a:r>
              <a:rPr lang="ar-SA" sz="3000" dirty="0">
                <a:latin typeface="noorehira" panose="02000500000000020004" pitchFamily="2" charset="-78"/>
                <a:cs typeface="noorehira" panose="02000500000000020004" pitchFamily="2" charset="-78"/>
              </a:rPr>
              <a:t>وَ  لِلّٰہِ الۡمَشۡرِقُ وَ الۡمَغۡرِبُ ٭ فَاَیۡنَمَا تُوَلُّوۡا فَثَمَّ وَجۡہُ اللّٰہِ ؕ اِنَّ اللّٰہَ وَاسِعٌ عَلِیۡمٌ ﴿۱۱۵</a:t>
            </a:r>
            <a:r>
              <a:rPr lang="ar-SA" sz="3000" dirty="0" smtClean="0">
                <a:latin typeface="noorehira" panose="02000500000000020004" pitchFamily="2" charset="-78"/>
                <a:cs typeface="noorehira" panose="02000500000000020004" pitchFamily="2" charset="-78"/>
              </a:rPr>
              <a:t>﴾</a:t>
            </a:r>
            <a:endParaRPr lang="en-US" sz="3000" dirty="0" smtClean="0">
              <a:latin typeface="noorehira" panose="02000500000000020004" pitchFamily="2" charset="-78"/>
              <a:cs typeface="noorehira" panose="02000500000000020004" pitchFamily="2" charset="-78"/>
            </a:endParaRPr>
          </a:p>
          <a:p>
            <a:pPr marL="0" indent="0" algn="r" rtl="1">
              <a:buNone/>
            </a:pPr>
            <a:endParaRPr lang="en-US" sz="3600" dirty="0">
              <a:latin typeface="noorehira" panose="02000500000000020004" pitchFamily="2" charset="-78"/>
              <a:cs typeface="noorehira" panose="02000500000000020004" pitchFamily="2" charset="-78"/>
            </a:endParaRPr>
          </a:p>
          <a:p>
            <a:pPr marL="0" indent="0" algn="just">
              <a:buNone/>
            </a:pPr>
            <a:r>
              <a:rPr lang="en-US" sz="2800" dirty="0"/>
              <a:t>To Allah belongs the East and </a:t>
            </a:r>
            <a:r>
              <a:rPr lang="en-US" sz="2800" dirty="0" smtClean="0"/>
              <a:t>the West</a:t>
            </a:r>
            <a:r>
              <a:rPr lang="en-US" sz="2800" dirty="0"/>
              <a:t>. So, whichever way you </a:t>
            </a:r>
            <a:r>
              <a:rPr lang="en-US" sz="2800" dirty="0" smtClean="0"/>
              <a:t>turn, there </a:t>
            </a:r>
            <a:r>
              <a:rPr lang="en-US" sz="2800" dirty="0"/>
              <a:t>is the Face of Allah. </a:t>
            </a:r>
            <a:r>
              <a:rPr lang="en-US" sz="2800" dirty="0" smtClean="0"/>
              <a:t>Indeed, Allah </a:t>
            </a:r>
            <a:r>
              <a:rPr lang="en-US" sz="2800" dirty="0"/>
              <a:t>is All-Embracing, All-Knowing</a:t>
            </a:r>
            <a:r>
              <a:rPr lang="en-US" sz="2800" dirty="0" smtClean="0"/>
              <a:t>.</a:t>
            </a:r>
            <a:endParaRPr lang="en-US" sz="28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686721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fontScale="92500" lnSpcReduction="10000"/>
          </a:bodyPr>
          <a:lstStyle/>
          <a:p>
            <a:pPr marL="742950" indent="-742950" algn="r" rtl="1">
              <a:buFont typeface="+mj-lt"/>
              <a:buAutoNum type="arabicPeriod" startAt="3"/>
            </a:pPr>
            <a:r>
              <a:rPr lang="ar-SA" sz="3600" dirty="0">
                <a:latin typeface="noorehira" panose="02000500000000020004" pitchFamily="2" charset="-78"/>
                <a:cs typeface="noorehira" panose="02000500000000020004" pitchFamily="2" charset="-78"/>
              </a:rPr>
              <a:t>لَیۡسَ عَلَی الَّذِیۡنَ اٰمَنُوۡا وَ عَمِلُوا الصّٰلِحٰتِ </a:t>
            </a:r>
            <a:r>
              <a:rPr lang="ar-SA" sz="3600" dirty="0" smtClean="0">
                <a:latin typeface="noorehira" panose="02000500000000020004" pitchFamily="2" charset="-78"/>
                <a:cs typeface="noorehira" panose="02000500000000020004" pitchFamily="2" charset="-78"/>
              </a:rPr>
              <a:t>جُنَاحٌ </a:t>
            </a:r>
            <a:r>
              <a:rPr lang="ar-SA" sz="3600" dirty="0">
                <a:latin typeface="noorehira" panose="02000500000000020004" pitchFamily="2" charset="-78"/>
                <a:cs typeface="noorehira" panose="02000500000000020004" pitchFamily="2" charset="-78"/>
              </a:rPr>
              <a:t>فِیۡمَا طَعِمُوۡۤا اِذَا مَا اتَّقَوۡا وَّ اٰمَنُوۡا </a:t>
            </a:r>
            <a:r>
              <a:rPr lang="ar-SA" sz="3600" dirty="0" smtClean="0">
                <a:latin typeface="noorehira" panose="02000500000000020004" pitchFamily="2" charset="-78"/>
                <a:cs typeface="noorehira" panose="02000500000000020004" pitchFamily="2" charset="-78"/>
              </a:rPr>
              <a:t>وَ </a:t>
            </a:r>
            <a:r>
              <a:rPr lang="ar-SA" sz="3600" dirty="0">
                <a:latin typeface="noorehira" panose="02000500000000020004" pitchFamily="2" charset="-78"/>
                <a:cs typeface="noorehira" panose="02000500000000020004" pitchFamily="2" charset="-78"/>
              </a:rPr>
              <a:t>عَمِلُوا الصّٰلِحٰتِ</a:t>
            </a:r>
            <a:r>
              <a:rPr lang="ar-SA" sz="2800" u="sng" dirty="0"/>
              <a:t> </a:t>
            </a:r>
            <a:endParaRPr lang="en-US" sz="2800" u="sng" dirty="0" smtClean="0"/>
          </a:p>
          <a:p>
            <a:endParaRPr lang="en-US" sz="2800" dirty="0" smtClean="0"/>
          </a:p>
          <a:p>
            <a:r>
              <a:rPr lang="en-US" sz="2800" dirty="0" smtClean="0"/>
              <a:t>There </a:t>
            </a:r>
            <a:r>
              <a:rPr lang="en-US" sz="2800" dirty="0"/>
              <a:t>is no sin, for those </a:t>
            </a:r>
            <a:r>
              <a:rPr lang="en-US" sz="2800" dirty="0" smtClean="0"/>
              <a:t>who believe </a:t>
            </a:r>
            <a:r>
              <a:rPr lang="en-US" sz="2800" dirty="0"/>
              <a:t>and do good deeds, in </a:t>
            </a:r>
            <a:r>
              <a:rPr lang="en-US" sz="2800" dirty="0" smtClean="0"/>
              <a:t>what they </a:t>
            </a:r>
            <a:r>
              <a:rPr lang="en-US" sz="2800" dirty="0"/>
              <a:t>might have </a:t>
            </a:r>
            <a:r>
              <a:rPr lang="en-US" sz="2800" dirty="0" smtClean="0"/>
              <a:t>partaken, </a:t>
            </a:r>
            <a:r>
              <a:rPr lang="en-US" sz="2800" dirty="0"/>
              <a:t>if</a:t>
            </a:r>
            <a:br>
              <a:rPr lang="en-US" sz="2800" dirty="0"/>
            </a:br>
            <a:r>
              <a:rPr lang="en-US" sz="2800" dirty="0"/>
              <a:t>they fear Allah, and believe, and </a:t>
            </a:r>
            <a:r>
              <a:rPr lang="en-US" sz="2800" dirty="0" smtClean="0"/>
              <a:t>do good </a:t>
            </a:r>
            <a:r>
              <a:rPr lang="en-US" sz="2800" dirty="0"/>
              <a:t>deeds</a:t>
            </a:r>
            <a:r>
              <a:rPr lang="en-US" sz="2800" dirty="0" smtClean="0"/>
              <a:t>;</a:t>
            </a:r>
            <a:endParaRPr lang="en-US" sz="2800" dirty="0"/>
          </a:p>
        </p:txBody>
      </p:sp>
    </p:spTree>
    <p:extLst>
      <p:ext uri="{BB962C8B-B14F-4D97-AF65-F5344CB8AC3E}">
        <p14:creationId xmlns:p14="http://schemas.microsoft.com/office/powerpoint/2010/main" val="1895766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Seven Dialects of the Quran</a:t>
            </a:r>
            <a:endParaRPr lang="en-US" dirty="0"/>
          </a:p>
        </p:txBody>
      </p:sp>
      <p:sp>
        <p:nvSpPr>
          <p:cNvPr id="3" name="Content Placeholder 2"/>
          <p:cNvSpPr>
            <a:spLocks noGrp="1"/>
          </p:cNvSpPr>
          <p:nvPr>
            <p:ph idx="1"/>
          </p:nvPr>
        </p:nvSpPr>
        <p:spPr/>
        <p:txBody>
          <a:bodyPr/>
          <a:lstStyle/>
          <a:p>
            <a:pPr marL="0" indent="0" algn="ctr" rtl="1">
              <a:lnSpc>
                <a:spcPct val="90000"/>
              </a:lnSpc>
              <a:buNone/>
            </a:pPr>
            <a:endParaRPr lang="en-US" sz="2800" b="1" dirty="0" smtClean="0">
              <a:cs typeface="Traditional Arabic" pitchFamily="2" charset="-78"/>
            </a:endParaRPr>
          </a:p>
          <a:p>
            <a:pPr marL="0" indent="0" algn="ctr" rtl="1">
              <a:lnSpc>
                <a:spcPct val="90000"/>
              </a:lnSpc>
              <a:buNone/>
            </a:pPr>
            <a:endParaRPr lang="en-US" sz="2800" b="1" dirty="0">
              <a:cs typeface="Traditional Arabic" pitchFamily="2" charset="-78"/>
            </a:endParaRPr>
          </a:p>
          <a:p>
            <a:pPr marL="0" indent="0" algn="ctr" rtl="1">
              <a:lnSpc>
                <a:spcPct val="90000"/>
              </a:lnSpc>
              <a:buNone/>
            </a:pPr>
            <a:r>
              <a:rPr lang="ar-SA" sz="2800" b="1" dirty="0" smtClean="0">
                <a:latin typeface="KFGQPC Uthman Taha Naskh" panose="02000000000000000000" pitchFamily="2" charset="-78"/>
                <a:cs typeface="KFGQPC Uthman Taha Naskh" panose="02000000000000000000" pitchFamily="2" charset="-78"/>
              </a:rPr>
              <a:t>إن هذا القرآن أنزل على سبعة أحرف فاقرءوا ما تيسر منه</a:t>
            </a:r>
            <a:endParaRPr lang="en-US" sz="2800" b="1" dirty="0" smtClean="0">
              <a:cs typeface="KFGQPC Uthman Taha Naskh" panose="02000000000000000000" pitchFamily="2" charset="-78"/>
            </a:endParaRPr>
          </a:p>
          <a:p>
            <a:pPr marL="0" indent="0" algn="ctr" rtl="1">
              <a:lnSpc>
                <a:spcPct val="90000"/>
              </a:lnSpc>
              <a:buNone/>
            </a:pPr>
            <a:endParaRPr lang="ar-SA" sz="2800" b="1" dirty="0" smtClean="0">
              <a:cs typeface="Traditional Arabic" pitchFamily="2" charset="-78"/>
            </a:endParaRPr>
          </a:p>
          <a:p>
            <a:pPr marL="0" indent="0" algn="ctr">
              <a:lnSpc>
                <a:spcPct val="90000"/>
              </a:lnSpc>
              <a:buNone/>
            </a:pPr>
            <a:r>
              <a:rPr lang="en-US" sz="2800" dirty="0" smtClean="0"/>
              <a:t>This Qur’an has been revealed covering seven versions, so from out of these, recite in a way that is easy on you.</a:t>
            </a:r>
          </a:p>
          <a:p>
            <a:pPr marL="0" indent="0" algn="ctr">
              <a:buNone/>
            </a:pPr>
            <a:endParaRPr lang="en-US" sz="2800"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famous Qaries and their Students</a:t>
            </a:r>
            <a:endParaRPr lang="en-US" dirty="0"/>
          </a:p>
        </p:txBody>
      </p:sp>
      <p:sp>
        <p:nvSpPr>
          <p:cNvPr id="3" name="Content Placeholder 2"/>
          <p:cNvSpPr>
            <a:spLocks noGrp="1"/>
          </p:cNvSpPr>
          <p:nvPr>
            <p:ph idx="1"/>
          </p:nvPr>
        </p:nvSpPr>
        <p:spPr/>
        <p:txBody>
          <a:bodyPr/>
          <a:lstStyle/>
          <a:p>
            <a:pPr marL="609600" indent="-609600"/>
            <a:r>
              <a:rPr lang="en-US" dirty="0" smtClean="0"/>
              <a:t>There are Ten Qaries and every Qari has Two students which are known as Ravi.</a:t>
            </a:r>
          </a:p>
          <a:p>
            <a:pPr marL="609600" indent="-609600"/>
            <a:r>
              <a:rPr lang="en-US" dirty="0" smtClean="0"/>
              <a:t>The Qir’at are also Ten and Riwayat are twenty.</a:t>
            </a:r>
          </a:p>
          <a:p>
            <a:pPr>
              <a:buNone/>
            </a:pPr>
            <a:endParaRPr lang="en-US" dirty="0" smtClean="0"/>
          </a:p>
          <a:p>
            <a:pPr marL="457200" indent="-457200">
              <a:buFont typeface="+mj-lt"/>
              <a:buAutoNum type="arabicPeriod"/>
            </a:pPr>
            <a:r>
              <a:rPr lang="en-US" dirty="0" smtClean="0"/>
              <a:t>Abdullah ibn Katheer al Dari (died: 120 Hijrah)</a:t>
            </a:r>
          </a:p>
          <a:p>
            <a:pPr marL="857250" lvl="1" indent="-457200">
              <a:buFont typeface="+mj-lt"/>
              <a:buAutoNum type="alphaLcPeriod"/>
            </a:pPr>
            <a:r>
              <a:rPr lang="en-US" dirty="0" smtClean="0"/>
              <a:t>Bazzi</a:t>
            </a:r>
          </a:p>
          <a:p>
            <a:pPr marL="857250" lvl="1" indent="-457200">
              <a:buFont typeface="+mj-lt"/>
              <a:buAutoNum type="alphaLcPeriod"/>
            </a:pPr>
            <a:r>
              <a:rPr lang="en-US" dirty="0" smtClean="0"/>
              <a:t>Qambal</a:t>
            </a:r>
          </a:p>
          <a:p>
            <a:pPr marL="457200" indent="-457200">
              <a:buFont typeface="+mj-lt"/>
              <a:buAutoNum type="arabicPeriod"/>
            </a:pPr>
            <a:r>
              <a:rPr lang="en-US" dirty="0" smtClean="0"/>
              <a:t>Nafi ibn Abd-ur-Rehman (died: 169 Hijrah)</a:t>
            </a:r>
          </a:p>
          <a:p>
            <a:pPr marL="857250" lvl="1" indent="-457200">
              <a:buFont typeface="+mj-lt"/>
              <a:buAutoNum type="alphaLcPeriod"/>
            </a:pPr>
            <a:r>
              <a:rPr lang="en-US" dirty="0" smtClean="0"/>
              <a:t>Qaloon</a:t>
            </a:r>
          </a:p>
          <a:p>
            <a:pPr marL="857250" lvl="1" indent="-457200">
              <a:buFont typeface="+mj-lt"/>
              <a:buAutoNum type="alphaLcPeriod"/>
            </a:pPr>
            <a:r>
              <a:rPr lang="en-US" dirty="0" smtClean="0"/>
              <a:t>Waraash</a:t>
            </a:r>
            <a:endParaRPr lang="en-US" dirty="0"/>
          </a:p>
        </p:txBody>
      </p:sp>
      <p:pic>
        <p:nvPicPr>
          <p:cNvPr id="4" name="سورة الفاتحة_يوسف بن نوح">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324668" y="3997656"/>
            <a:ext cx="418532" cy="418532"/>
          </a:xfrm>
          <a:prstGeom prst="rect">
            <a:avLst/>
          </a:prstGeom>
        </p:spPr>
      </p:pic>
      <p:pic>
        <p:nvPicPr>
          <p:cNvPr id="6" name="سورة الفاتحة_معاذ الخلطي">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2347415" y="5645578"/>
            <a:ext cx="395785" cy="395785"/>
          </a:xfrm>
          <a:prstGeom prst="rect">
            <a:avLst/>
          </a:prstGeom>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0411" fill="hold"/>
                                        <p:tgtEl>
                                          <p:spTgt spid="4"/>
                                        </p:tgtEl>
                                      </p:cBhvr>
                                    </p:cmd>
                                  </p:childTnLst>
                                </p:cTn>
                              </p:par>
                            </p:childTnLst>
                          </p:cTn>
                        </p:par>
                      </p:childTnLst>
                    </p:cTn>
                  </p:par>
                </p:childTnLst>
              </p:cTn>
              <p:nextCondLst>
                <p:cond evt="onClick" delay="0">
                  <p:tgtEl>
                    <p:spTgt spid="4"/>
                  </p:tgtEl>
                </p:cond>
              </p:nextCondLst>
            </p:seq>
            <p:audio>
              <p:cMediaNode vol="10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8739" fill="hold"/>
                                        <p:tgtEl>
                                          <p:spTgt spid="6"/>
                                        </p:tgtEl>
                                      </p:cBhvr>
                                    </p:cmd>
                                  </p:childTnLst>
                                </p:cTn>
                              </p:par>
                            </p:childTnLst>
                          </p:cTn>
                        </p:par>
                      </p:childTnLst>
                    </p:cTn>
                  </p:par>
                </p:childTnLst>
              </p:cTn>
              <p:nextCondLst>
                <p:cond evt="onClick" delay="0">
                  <p:tgtEl>
                    <p:spTgt spid="6"/>
                  </p:tgtEl>
                </p:cond>
              </p:nextCondLst>
            </p:seq>
            <p:audio>
              <p:cMediaNode vol="80000">
                <p:cTn id="13"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The Sources of Knowledge</a:t>
            </a:r>
            <a:endParaRPr lang="en-US" dirty="0"/>
          </a:p>
        </p:txBody>
      </p:sp>
      <p:sp>
        <p:nvSpPr>
          <p:cNvPr id="92163" name="Rectangle 3"/>
          <p:cNvSpPr>
            <a:spLocks noGrp="1" noChangeArrowheads="1"/>
          </p:cNvSpPr>
          <p:nvPr>
            <p:ph idx="1"/>
          </p:nvPr>
        </p:nvSpPr>
        <p:spPr/>
        <p:txBody>
          <a:bodyPr/>
          <a:lstStyle/>
          <a:p>
            <a:pPr>
              <a:buNone/>
            </a:pPr>
            <a:r>
              <a:rPr lang="en-US" b="0" dirty="0" smtClean="0"/>
              <a:t>There are Two Sources of Knowledge</a:t>
            </a:r>
          </a:p>
          <a:p>
            <a:pPr lvl="1"/>
            <a:r>
              <a:rPr lang="en-US" b="0" dirty="0" smtClean="0"/>
              <a:t>Five Senses</a:t>
            </a:r>
          </a:p>
          <a:p>
            <a:pPr lvl="2"/>
            <a:r>
              <a:rPr lang="en-US" b="0" dirty="0" smtClean="0"/>
              <a:t>To See with the Eyes</a:t>
            </a:r>
          </a:p>
          <a:p>
            <a:pPr lvl="2"/>
            <a:r>
              <a:rPr lang="en-US" b="0" dirty="0" smtClean="0"/>
              <a:t>To Hear with the Ears</a:t>
            </a:r>
          </a:p>
          <a:p>
            <a:pPr lvl="2"/>
            <a:r>
              <a:rPr lang="en-US" b="0" dirty="0" smtClean="0"/>
              <a:t>To Smell with the Nose</a:t>
            </a:r>
          </a:p>
          <a:p>
            <a:pPr lvl="2"/>
            <a:r>
              <a:rPr lang="en-US" b="0" dirty="0" smtClean="0"/>
              <a:t>To Taste with the Tongue</a:t>
            </a:r>
          </a:p>
          <a:p>
            <a:pPr lvl="2"/>
            <a:r>
              <a:rPr lang="en-US" b="0" dirty="0" smtClean="0"/>
              <a:t>To feel with the Hands and Skin</a:t>
            </a:r>
          </a:p>
          <a:p>
            <a:pPr lvl="1"/>
            <a:r>
              <a:rPr lang="en-US" b="0" dirty="0" smtClean="0"/>
              <a:t>Intellect</a:t>
            </a:r>
          </a:p>
          <a:p>
            <a:pPr lvl="2"/>
            <a:r>
              <a:rPr lang="en-US" b="0" dirty="0" smtClean="0"/>
              <a:t>To think with the Brain</a:t>
            </a:r>
          </a:p>
          <a:p>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1000"/>
                                        <p:tgtEl>
                                          <p:spTgt spid="92163">
                                            <p:txEl>
                                              <p:pRg st="0" end="0"/>
                                            </p:txEl>
                                          </p:spTgt>
                                        </p:tgtEl>
                                      </p:cBhvr>
                                    </p:animEffect>
                                    <p:anim calcmode="lin" valueType="num">
                                      <p:cBhvr>
                                        <p:cTn id="8" dur="10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163">
                                            <p:txEl>
                                              <p:pRg st="1" end="1"/>
                                            </p:txEl>
                                          </p:spTgt>
                                        </p:tgtEl>
                                        <p:attrNameLst>
                                          <p:attrName>style.visibility</p:attrName>
                                        </p:attrNameLst>
                                      </p:cBhvr>
                                      <p:to>
                                        <p:strVal val="visible"/>
                                      </p:to>
                                    </p:set>
                                    <p:anim calcmode="lin" valueType="num">
                                      <p:cBhvr>
                                        <p:cTn id="14" dur="5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21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21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63">
                                            <p:txEl>
                                              <p:pRg st="2" end="2"/>
                                            </p:txEl>
                                          </p:spTgt>
                                        </p:tgtEl>
                                        <p:attrNameLst>
                                          <p:attrName>style.visibility</p:attrName>
                                        </p:attrNameLst>
                                      </p:cBhvr>
                                      <p:to>
                                        <p:strVal val="visible"/>
                                      </p:to>
                                    </p:set>
                                    <p:animEffect transition="in" filter="fade">
                                      <p:cBhvr>
                                        <p:cTn id="21" dur="1000"/>
                                        <p:tgtEl>
                                          <p:spTgt spid="92163">
                                            <p:txEl>
                                              <p:pRg st="2" end="2"/>
                                            </p:txEl>
                                          </p:spTgt>
                                        </p:tgtEl>
                                      </p:cBhvr>
                                    </p:animEffect>
                                    <p:anim calcmode="lin" valueType="num">
                                      <p:cBhvr>
                                        <p:cTn id="22" dur="10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2163">
                                            <p:txEl>
                                              <p:pRg st="3" end="3"/>
                                            </p:txEl>
                                          </p:spTgt>
                                        </p:tgtEl>
                                        <p:attrNameLst>
                                          <p:attrName>style.visibility</p:attrName>
                                        </p:attrNameLst>
                                      </p:cBhvr>
                                      <p:to>
                                        <p:strVal val="visible"/>
                                      </p:to>
                                    </p:set>
                                    <p:animEffect transition="in" filter="fade">
                                      <p:cBhvr>
                                        <p:cTn id="28" dur="1000"/>
                                        <p:tgtEl>
                                          <p:spTgt spid="92163">
                                            <p:txEl>
                                              <p:pRg st="3" end="3"/>
                                            </p:txEl>
                                          </p:spTgt>
                                        </p:tgtEl>
                                      </p:cBhvr>
                                    </p:animEffect>
                                    <p:anim calcmode="lin" valueType="num">
                                      <p:cBhvr>
                                        <p:cTn id="29" dur="10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1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2163">
                                            <p:txEl>
                                              <p:pRg st="4" end="4"/>
                                            </p:txEl>
                                          </p:spTgt>
                                        </p:tgtEl>
                                        <p:attrNameLst>
                                          <p:attrName>style.visibility</p:attrName>
                                        </p:attrNameLst>
                                      </p:cBhvr>
                                      <p:to>
                                        <p:strVal val="visible"/>
                                      </p:to>
                                    </p:set>
                                    <p:animEffect transition="in" filter="fade">
                                      <p:cBhvr>
                                        <p:cTn id="35" dur="1000"/>
                                        <p:tgtEl>
                                          <p:spTgt spid="92163">
                                            <p:txEl>
                                              <p:pRg st="4" end="4"/>
                                            </p:txEl>
                                          </p:spTgt>
                                        </p:tgtEl>
                                      </p:cBhvr>
                                    </p:animEffect>
                                    <p:anim calcmode="lin" valueType="num">
                                      <p:cBhvr>
                                        <p:cTn id="36" dur="10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21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2163">
                                            <p:txEl>
                                              <p:pRg st="5" end="5"/>
                                            </p:txEl>
                                          </p:spTgt>
                                        </p:tgtEl>
                                        <p:attrNameLst>
                                          <p:attrName>style.visibility</p:attrName>
                                        </p:attrNameLst>
                                      </p:cBhvr>
                                      <p:to>
                                        <p:strVal val="visible"/>
                                      </p:to>
                                    </p:set>
                                    <p:animEffect transition="in" filter="fade">
                                      <p:cBhvr>
                                        <p:cTn id="42" dur="1000"/>
                                        <p:tgtEl>
                                          <p:spTgt spid="92163">
                                            <p:txEl>
                                              <p:pRg st="5" end="5"/>
                                            </p:txEl>
                                          </p:spTgt>
                                        </p:tgtEl>
                                      </p:cBhvr>
                                    </p:animEffect>
                                    <p:anim calcmode="lin" valueType="num">
                                      <p:cBhvr>
                                        <p:cTn id="43" dur="10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21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2163">
                                            <p:txEl>
                                              <p:pRg st="6" end="6"/>
                                            </p:txEl>
                                          </p:spTgt>
                                        </p:tgtEl>
                                        <p:attrNameLst>
                                          <p:attrName>style.visibility</p:attrName>
                                        </p:attrNameLst>
                                      </p:cBhvr>
                                      <p:to>
                                        <p:strVal val="visible"/>
                                      </p:to>
                                    </p:set>
                                    <p:animEffect transition="in" filter="fade">
                                      <p:cBhvr>
                                        <p:cTn id="49" dur="1000"/>
                                        <p:tgtEl>
                                          <p:spTgt spid="92163">
                                            <p:txEl>
                                              <p:pRg st="6" end="6"/>
                                            </p:txEl>
                                          </p:spTgt>
                                        </p:tgtEl>
                                      </p:cBhvr>
                                    </p:animEffect>
                                    <p:anim calcmode="lin" valueType="num">
                                      <p:cBhvr>
                                        <p:cTn id="50" dur="10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21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92163">
                                            <p:txEl>
                                              <p:pRg st="7" end="7"/>
                                            </p:txEl>
                                          </p:spTgt>
                                        </p:tgtEl>
                                        <p:attrNameLst>
                                          <p:attrName>style.visibility</p:attrName>
                                        </p:attrNameLst>
                                      </p:cBhvr>
                                      <p:to>
                                        <p:strVal val="visible"/>
                                      </p:to>
                                    </p:set>
                                    <p:anim calcmode="lin" valueType="num">
                                      <p:cBhvr>
                                        <p:cTn id="56" dur="500" fill="hold"/>
                                        <p:tgtEl>
                                          <p:spTgt spid="9216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9216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9216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2163">
                                            <p:txEl>
                                              <p:pRg st="8" end="8"/>
                                            </p:txEl>
                                          </p:spTgt>
                                        </p:tgtEl>
                                        <p:attrNameLst>
                                          <p:attrName>style.visibility</p:attrName>
                                        </p:attrNameLst>
                                      </p:cBhvr>
                                      <p:to>
                                        <p:strVal val="visible"/>
                                      </p:to>
                                    </p:set>
                                    <p:animEffect transition="in" filter="fade">
                                      <p:cBhvr>
                                        <p:cTn id="63" dur="1000"/>
                                        <p:tgtEl>
                                          <p:spTgt spid="92163">
                                            <p:txEl>
                                              <p:pRg st="8" end="8"/>
                                            </p:txEl>
                                          </p:spTgt>
                                        </p:tgtEl>
                                      </p:cBhvr>
                                    </p:animEffect>
                                    <p:anim calcmode="lin" valueType="num">
                                      <p:cBhvr>
                                        <p:cTn id="64" dur="1000" fill="hold"/>
                                        <p:tgtEl>
                                          <p:spTgt spid="9216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921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655094"/>
            <a:ext cx="8226425" cy="5471070"/>
          </a:xfrm>
        </p:spPr>
        <p:txBody>
          <a:bodyPr/>
          <a:lstStyle/>
          <a:p>
            <a:pPr marL="457200" indent="-457200">
              <a:buFont typeface="+mj-lt"/>
              <a:buAutoNum type="arabicPeriod" startAt="3"/>
            </a:pPr>
            <a:r>
              <a:rPr lang="en-US" dirty="0" smtClean="0"/>
              <a:t>Abdullah Alhisbi (died: 118 HIijrah)</a:t>
            </a:r>
          </a:p>
          <a:p>
            <a:pPr marL="914400" lvl="1" indent="-457200">
              <a:buFont typeface="+mj-lt"/>
              <a:buAutoNum type="alphaLcPeriod"/>
            </a:pPr>
            <a:r>
              <a:rPr lang="en-US" dirty="0" smtClean="0"/>
              <a:t>Hisham</a:t>
            </a:r>
          </a:p>
          <a:p>
            <a:pPr marL="914400" lvl="1" indent="-457200">
              <a:buFont typeface="+mj-lt"/>
              <a:buAutoNum type="alphaLcPeriod"/>
            </a:pPr>
            <a:r>
              <a:rPr lang="en-US" dirty="0" smtClean="0"/>
              <a:t>Zakwan</a:t>
            </a:r>
          </a:p>
          <a:p>
            <a:pPr marL="514350" indent="-457200">
              <a:buFont typeface="+mj-lt"/>
              <a:buAutoNum type="arabicPeriod" startAt="3"/>
            </a:pPr>
            <a:r>
              <a:rPr lang="en-US" dirty="0" smtClean="0"/>
              <a:t>Abu Amr (died: 145 Hijrah</a:t>
            </a:r>
            <a:r>
              <a:rPr lang="en-US" dirty="0"/>
              <a:t>)</a:t>
            </a:r>
            <a:endParaRPr lang="en-US" dirty="0" smtClean="0"/>
          </a:p>
          <a:p>
            <a:pPr marL="914400" lvl="1" indent="-457200">
              <a:buFont typeface="+mj-lt"/>
              <a:buAutoNum type="alphaLcPeriod"/>
            </a:pPr>
            <a:r>
              <a:rPr lang="en-US" dirty="0" smtClean="0"/>
              <a:t>Al-Dauri</a:t>
            </a:r>
          </a:p>
          <a:p>
            <a:pPr marL="914400" lvl="1" indent="-457200">
              <a:buFont typeface="+mj-lt"/>
              <a:buAutoNum type="alphaLcPeriod"/>
            </a:pPr>
            <a:r>
              <a:rPr lang="en-US" dirty="0" smtClean="0"/>
              <a:t>Alsausi</a:t>
            </a:r>
          </a:p>
          <a:p>
            <a:pPr marL="514350" indent="-457200">
              <a:buFont typeface="+mj-lt"/>
              <a:buAutoNum type="arabicPeriod" startAt="3"/>
            </a:pPr>
            <a:r>
              <a:rPr lang="en-US" dirty="0" smtClean="0"/>
              <a:t>Hamza (died:188 Hijrah) a. Khalaf b. Khallad</a:t>
            </a:r>
          </a:p>
          <a:p>
            <a:pPr marL="914400" lvl="1" indent="-457200">
              <a:buAutoNum type="alphaLcPeriod"/>
            </a:pPr>
            <a:r>
              <a:rPr lang="en-US" dirty="0" smtClean="0"/>
              <a:t>Khalaf</a:t>
            </a:r>
            <a:endParaRPr lang="en-US" dirty="0"/>
          </a:p>
          <a:p>
            <a:pPr marL="914400" lvl="1" indent="-457200">
              <a:buAutoNum type="alphaLcPeriod"/>
            </a:pPr>
            <a:r>
              <a:rPr lang="en-US" dirty="0" smtClean="0"/>
              <a:t>Khallad</a:t>
            </a:r>
          </a:p>
          <a:p>
            <a:pPr marL="514350" indent="-457200">
              <a:buFont typeface="+mj-lt"/>
              <a:buAutoNum type="arabicPeriod" startAt="3"/>
            </a:pPr>
            <a:r>
              <a:rPr lang="en-US" dirty="0" smtClean="0"/>
              <a:t>Aasim Koofi (died: 127 Hijrah)</a:t>
            </a:r>
          </a:p>
          <a:p>
            <a:pPr marL="914400" lvl="1" indent="-457200">
              <a:buAutoNum type="alphaLcPeriod"/>
            </a:pPr>
            <a:r>
              <a:rPr lang="en-US" dirty="0" smtClean="0"/>
              <a:t>Hafs ibn Sulaiman (died: 180 Hijrah)</a:t>
            </a:r>
          </a:p>
          <a:p>
            <a:pPr marL="914400" lvl="1" indent="-457200">
              <a:buAutoNum type="alphaLcPeriod"/>
            </a:pPr>
            <a:r>
              <a:rPr lang="en-US" dirty="0" smtClean="0"/>
              <a:t>Abu Bakar Shuaba (died: 193 Hijrah)</a:t>
            </a:r>
          </a:p>
          <a:p>
            <a:pPr marL="514350" indent="-457200">
              <a:buFont typeface="+mj-lt"/>
              <a:buAutoNum type="arabicPeriod" startAt="3"/>
            </a:pPr>
            <a:endParaRPr lang="en-US" dirty="0" smtClean="0"/>
          </a:p>
        </p:txBody>
      </p:sp>
      <p:pic>
        <p:nvPicPr>
          <p:cNvPr id="2" name="Surat al Feel">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4867701" y="4449169"/>
            <a:ext cx="335508" cy="335508"/>
          </a:xfrm>
          <a:prstGeom prst="rect">
            <a:avLst/>
          </a:prstGeom>
        </p:spPr>
      </p:pic>
      <p:pic>
        <p:nvPicPr>
          <p:cNvPr id="4" name="سورة الإخلاص_مسعود عبد الرشيد">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4867701" y="4944443"/>
            <a:ext cx="353161" cy="353161"/>
          </a:xfrm>
          <a:prstGeom prst="rect">
            <a:avLst/>
          </a:prstGeom>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0610"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2125" fill="hold"/>
                                        <p:tgtEl>
                                          <p:spTgt spid="4"/>
                                        </p:tgtEl>
                                      </p:cBhvr>
                                    </p:cmd>
                                  </p:childTnLst>
                                </p:cTn>
                              </p:par>
                            </p:childTnLst>
                          </p:cTn>
                        </p:par>
                      </p:childTnLst>
                    </p:cTn>
                  </p:par>
                </p:childTnLst>
              </p:cTn>
              <p:nextCondLst>
                <p:cond evt="onClick" delay="0">
                  <p:tgtEl>
                    <p:spTgt spid="4"/>
                  </p:tgtEl>
                </p:cond>
              </p:nextCondLst>
            </p:seq>
            <p:audio>
              <p:cMediaNode vol="80000">
                <p:cTn id="13" fill="hold" display="0">
                  <p:stCondLst>
                    <p:cond delay="indefinite"/>
                  </p:stCondLst>
                  <p:endCondLst>
                    <p:cond evt="onStopAudio" delay="0">
                      <p:tgtEl>
                        <p:sldTgt/>
                      </p:tgtEl>
                    </p:cond>
                  </p:endCondLst>
                </p:cTn>
                <p:tgtEl>
                  <p:spTgt spid="4"/>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668740"/>
            <a:ext cx="8226425" cy="5457423"/>
          </a:xfrm>
        </p:spPr>
        <p:txBody>
          <a:bodyPr/>
          <a:lstStyle/>
          <a:p>
            <a:pPr marL="457200" indent="-457200">
              <a:buNone/>
            </a:pPr>
            <a:r>
              <a:rPr lang="en-US" dirty="0" smtClean="0"/>
              <a:t>7.  Ali Al-Kasai (died: 189 Hijrah)</a:t>
            </a:r>
          </a:p>
          <a:p>
            <a:pPr marL="857250" lvl="1" indent="-457200">
              <a:buAutoNum type="alphaLcPeriod"/>
            </a:pPr>
            <a:r>
              <a:rPr lang="en-US" dirty="0" smtClean="0"/>
              <a:t>Abu Harith Marwazi</a:t>
            </a:r>
            <a:endParaRPr lang="en-US" dirty="0"/>
          </a:p>
          <a:p>
            <a:pPr marL="857250" lvl="1" indent="-457200">
              <a:buAutoNum type="alphaLcPeriod"/>
            </a:pPr>
            <a:r>
              <a:rPr lang="en-US" dirty="0" smtClean="0"/>
              <a:t>Al-Dauri</a:t>
            </a:r>
          </a:p>
          <a:p>
            <a:pPr marL="457200" indent="-457200">
              <a:buAutoNum type="arabicPeriod" startAt="8"/>
            </a:pPr>
            <a:r>
              <a:rPr lang="en-US" dirty="0" smtClean="0"/>
              <a:t>Yaqob Hazrami (died: 205 Hijrah)</a:t>
            </a:r>
          </a:p>
          <a:p>
            <a:pPr marL="457200" indent="-457200">
              <a:buFontTx/>
              <a:buAutoNum type="arabicPeriod" startAt="8"/>
            </a:pPr>
            <a:r>
              <a:rPr lang="en-US" dirty="0" smtClean="0"/>
              <a:t>Khalaf ibn Hisham (died: 205 Hijrah)</a:t>
            </a:r>
          </a:p>
          <a:p>
            <a:pPr marL="457200" indent="-457200">
              <a:buFontTx/>
              <a:buAutoNum type="arabicPeriod" startAt="8"/>
            </a:pPr>
            <a:r>
              <a:rPr lang="en-US" dirty="0" smtClean="0"/>
              <a:t>Abu Jafar (died: 130 Hijrah)</a:t>
            </a:r>
          </a:p>
          <a:p>
            <a:pPr marL="457200" indent="-457200">
              <a:buFont typeface="+mj-lt"/>
              <a:buAutoNum type="arabicPeriod" startAt="8"/>
            </a:pPr>
            <a:endParaRPr lang="en-US"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Arial Narrow" pitchFamily="34" charset="0"/>
              </a:rPr>
              <a:t>The Preservation of the Holy Qur’an</a:t>
            </a:r>
            <a:br>
              <a:rPr lang="en-US" b="1" dirty="0" smtClean="0">
                <a:latin typeface="Arial Narrow" pitchFamily="34" charset="0"/>
              </a:rPr>
            </a:br>
            <a:r>
              <a:rPr lang="en-US" b="1" dirty="0" smtClean="0">
                <a:latin typeface="Arial Narrow" pitchFamily="34" charset="0"/>
              </a:rPr>
              <a:t> </a:t>
            </a:r>
            <a:r>
              <a:rPr lang="ar-SA" b="1" dirty="0" smtClean="0">
                <a:latin typeface="Arial Narrow" pitchFamily="34" charset="0"/>
              </a:rPr>
              <a:t>تاريخ نسخ القرآن</a:t>
            </a:r>
            <a:endParaRPr lang="en-US" dirty="0"/>
          </a:p>
        </p:txBody>
      </p:sp>
      <p:sp>
        <p:nvSpPr>
          <p:cNvPr id="3" name="Content Placeholder 2"/>
          <p:cNvSpPr>
            <a:spLocks noGrp="1"/>
          </p:cNvSpPr>
          <p:nvPr>
            <p:ph idx="1"/>
          </p:nvPr>
        </p:nvSpPr>
        <p:spPr/>
        <p:txBody>
          <a:bodyPr/>
          <a:lstStyle/>
          <a:p>
            <a:pPr marL="457200" indent="-457200"/>
            <a:r>
              <a:rPr lang="en-US" dirty="0" smtClean="0"/>
              <a:t>In the days of the Holy Prophet  </a:t>
            </a:r>
            <a:r>
              <a:rPr lang="ar-SA" dirty="0" smtClean="0"/>
              <a:t>صلى الله عليه وسلم</a:t>
            </a:r>
            <a:endParaRPr lang="en-US" dirty="0" smtClean="0"/>
          </a:p>
          <a:p>
            <a:pPr marL="457200" indent="-457200"/>
            <a:r>
              <a:rPr lang="en-US" dirty="0" smtClean="0"/>
              <a:t>In the Khilafat of Abu Bakr Siddique </a:t>
            </a:r>
            <a:r>
              <a:rPr lang="ar-SA" dirty="0" smtClean="0"/>
              <a:t>رضي الله عنه</a:t>
            </a:r>
            <a:endParaRPr lang="en-US" dirty="0" smtClean="0"/>
          </a:p>
          <a:p>
            <a:pPr marL="457200" indent="-457200"/>
            <a:r>
              <a:rPr lang="en-US" dirty="0" smtClean="0"/>
              <a:t>In the Khilafat of Hazrat Usman Ghani </a:t>
            </a:r>
            <a:r>
              <a:rPr lang="ar-SA" dirty="0" smtClean="0"/>
              <a:t>رضي الله عنه</a:t>
            </a:r>
            <a:endParaRPr lang="en-US"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taken to facilitate Recitation</a:t>
            </a:r>
            <a:endParaRPr lang="en-US" dirty="0"/>
          </a:p>
        </p:txBody>
      </p:sp>
      <p:sp>
        <p:nvSpPr>
          <p:cNvPr id="3" name="Content Placeholder 2"/>
          <p:cNvSpPr>
            <a:spLocks noGrp="1"/>
          </p:cNvSpPr>
          <p:nvPr>
            <p:ph idx="1"/>
          </p:nvPr>
        </p:nvSpPr>
        <p:spPr>
          <a:xfrm>
            <a:off x="455613" y="1600200"/>
            <a:ext cx="8226425" cy="5087203"/>
          </a:xfrm>
        </p:spPr>
        <p:txBody>
          <a:bodyPr>
            <a:normAutofit fontScale="92500"/>
          </a:bodyPr>
          <a:lstStyle/>
          <a:p>
            <a:pPr>
              <a:lnSpc>
                <a:spcPct val="90000"/>
              </a:lnSpc>
            </a:pPr>
            <a:r>
              <a:rPr lang="en-US" sz="2300" dirty="0" smtClean="0">
                <a:latin typeface="Arial Narrow" pitchFamily="34" charset="0"/>
              </a:rPr>
              <a:t>Inclusion of Dots		</a:t>
            </a:r>
            <a:r>
              <a:rPr lang="ar-SA" sz="2300" dirty="0" smtClean="0">
                <a:latin typeface="Arial Narrow" pitchFamily="34" charset="0"/>
              </a:rPr>
              <a:t>(.)</a:t>
            </a:r>
            <a:r>
              <a:rPr lang="en-US" sz="2300" dirty="0" smtClean="0">
                <a:latin typeface="Arial Narrow" pitchFamily="34" charset="0"/>
              </a:rPr>
              <a:t>: </a:t>
            </a:r>
          </a:p>
          <a:p>
            <a:pPr lvl="1">
              <a:lnSpc>
                <a:spcPct val="90000"/>
              </a:lnSpc>
            </a:pPr>
            <a:r>
              <a:rPr lang="en-US" sz="2300" dirty="0" smtClean="0">
                <a:latin typeface="Arial Narrow" pitchFamily="34" charset="0"/>
              </a:rPr>
              <a:t>Abu </a:t>
            </a:r>
            <a:r>
              <a:rPr lang="en-US" sz="2300" dirty="0" err="1" smtClean="0">
                <a:latin typeface="Arial Narrow" pitchFamily="34" charset="0"/>
              </a:rPr>
              <a:t>Aswad</a:t>
            </a:r>
            <a:r>
              <a:rPr lang="en-US" sz="2300" dirty="0" smtClean="0">
                <a:latin typeface="Arial Narrow" pitchFamily="34" charset="0"/>
              </a:rPr>
              <a:t> </a:t>
            </a:r>
            <a:r>
              <a:rPr lang="en-US" sz="2300" dirty="0" err="1" smtClean="0">
                <a:latin typeface="Arial Narrow" pitchFamily="34" charset="0"/>
              </a:rPr>
              <a:t>Duwali</a:t>
            </a:r>
            <a:r>
              <a:rPr lang="en-US" sz="2300" dirty="0" smtClean="0">
                <a:latin typeface="Arial Narrow" pitchFamily="34" charset="0"/>
              </a:rPr>
              <a:t>/ </a:t>
            </a:r>
            <a:r>
              <a:rPr lang="en-US" sz="2300" dirty="0" err="1" smtClean="0">
                <a:latin typeface="Arial Narrow" pitchFamily="34" charset="0"/>
              </a:rPr>
              <a:t>Governer</a:t>
            </a:r>
            <a:r>
              <a:rPr lang="en-US" sz="2300" dirty="0" smtClean="0">
                <a:latin typeface="Arial Narrow" pitchFamily="34" charset="0"/>
              </a:rPr>
              <a:t> of </a:t>
            </a:r>
            <a:r>
              <a:rPr lang="en-US" sz="2300" dirty="0" err="1" smtClean="0">
                <a:latin typeface="Arial Narrow" pitchFamily="34" charset="0"/>
              </a:rPr>
              <a:t>Koofa</a:t>
            </a:r>
            <a:r>
              <a:rPr lang="en-US" sz="2300" dirty="0" smtClean="0">
                <a:latin typeface="Arial Narrow" pitchFamily="34" charset="0"/>
              </a:rPr>
              <a:t> </a:t>
            </a:r>
            <a:r>
              <a:rPr lang="en-US" sz="2300" dirty="0" err="1" smtClean="0">
                <a:latin typeface="Arial Narrow" pitchFamily="34" charset="0"/>
              </a:rPr>
              <a:t>Ziyad</a:t>
            </a:r>
            <a:r>
              <a:rPr lang="en-US" sz="2300" dirty="0" smtClean="0">
                <a:latin typeface="Arial Narrow" pitchFamily="34" charset="0"/>
              </a:rPr>
              <a:t> bin </a:t>
            </a:r>
            <a:r>
              <a:rPr lang="en-US" sz="2300" dirty="0" err="1" smtClean="0">
                <a:latin typeface="Arial Narrow" pitchFamily="34" charset="0"/>
              </a:rPr>
              <a:t>Abi</a:t>
            </a:r>
            <a:r>
              <a:rPr lang="en-US" sz="2300" dirty="0" smtClean="0">
                <a:latin typeface="Arial Narrow" pitchFamily="34" charset="0"/>
              </a:rPr>
              <a:t> </a:t>
            </a:r>
            <a:r>
              <a:rPr lang="en-US" sz="2300" dirty="0" err="1" smtClean="0">
                <a:latin typeface="Arial Narrow" pitchFamily="34" charset="0"/>
              </a:rPr>
              <a:t>Sufyan</a:t>
            </a:r>
            <a:r>
              <a:rPr lang="en-US" sz="2300" dirty="0" smtClean="0">
                <a:latin typeface="Arial Narrow" pitchFamily="34" charset="0"/>
              </a:rPr>
              <a:t>/ </a:t>
            </a:r>
            <a:r>
              <a:rPr lang="en-US" sz="2300" dirty="0" err="1" smtClean="0">
                <a:latin typeface="Arial Narrow" pitchFamily="34" charset="0"/>
              </a:rPr>
              <a:t>Hajaj</a:t>
            </a:r>
            <a:r>
              <a:rPr lang="en-US" sz="2300" dirty="0" smtClean="0">
                <a:latin typeface="Arial Narrow" pitchFamily="34" charset="0"/>
              </a:rPr>
              <a:t> bin </a:t>
            </a:r>
            <a:r>
              <a:rPr lang="en-US" sz="2300" dirty="0" err="1" smtClean="0">
                <a:latin typeface="Arial Narrow" pitchFamily="34" charset="0"/>
              </a:rPr>
              <a:t>Yousuf</a:t>
            </a:r>
            <a:endParaRPr lang="en-US" sz="2300" dirty="0" smtClean="0">
              <a:latin typeface="Arial Narrow" pitchFamily="34" charset="0"/>
            </a:endParaRPr>
          </a:p>
          <a:p>
            <a:pPr>
              <a:lnSpc>
                <a:spcPct val="90000"/>
              </a:lnSpc>
            </a:pPr>
            <a:r>
              <a:rPr lang="en-US" sz="2300" dirty="0" smtClean="0">
                <a:latin typeface="Arial Narrow" pitchFamily="34" charset="0"/>
              </a:rPr>
              <a:t>Marks of correct reading	</a:t>
            </a:r>
            <a:r>
              <a:rPr lang="ar-SA" sz="2300" dirty="0" smtClean="0">
                <a:latin typeface="Arial Narrow" pitchFamily="34" charset="0"/>
              </a:rPr>
              <a:t>( َ ِ ُ)</a:t>
            </a:r>
            <a:endParaRPr lang="en-US" sz="2300" dirty="0" smtClean="0">
              <a:latin typeface="Arial Narrow" pitchFamily="34" charset="0"/>
            </a:endParaRPr>
          </a:p>
          <a:p>
            <a:pPr lvl="1">
              <a:lnSpc>
                <a:spcPct val="90000"/>
              </a:lnSpc>
            </a:pPr>
            <a:r>
              <a:rPr lang="en-US" sz="2300" dirty="0" smtClean="0">
                <a:latin typeface="Arial Narrow" pitchFamily="34" charset="0"/>
              </a:rPr>
              <a:t> Abu </a:t>
            </a:r>
            <a:r>
              <a:rPr lang="en-US" sz="2300" dirty="0" err="1" smtClean="0">
                <a:latin typeface="Arial Narrow" pitchFamily="34" charset="0"/>
              </a:rPr>
              <a:t>Aswad</a:t>
            </a:r>
            <a:r>
              <a:rPr lang="en-US" sz="2300" dirty="0" smtClean="0">
                <a:latin typeface="Arial Narrow" pitchFamily="34" charset="0"/>
              </a:rPr>
              <a:t> </a:t>
            </a:r>
            <a:r>
              <a:rPr lang="en-US" sz="2300" dirty="0" err="1" smtClean="0">
                <a:latin typeface="Arial Narrow" pitchFamily="34" charset="0"/>
              </a:rPr>
              <a:t>Duwali</a:t>
            </a:r>
            <a:r>
              <a:rPr lang="en-US" sz="2300" dirty="0" smtClean="0">
                <a:latin typeface="Arial Narrow" pitchFamily="34" charset="0"/>
              </a:rPr>
              <a:t>/ </a:t>
            </a:r>
            <a:r>
              <a:rPr lang="en-US" sz="2300" dirty="0" err="1" smtClean="0">
                <a:latin typeface="Arial Narrow" pitchFamily="34" charset="0"/>
              </a:rPr>
              <a:t>Hajaj</a:t>
            </a:r>
            <a:r>
              <a:rPr lang="en-US" sz="2300" dirty="0" smtClean="0">
                <a:latin typeface="Arial Narrow" pitchFamily="34" charset="0"/>
              </a:rPr>
              <a:t> bin </a:t>
            </a:r>
            <a:r>
              <a:rPr lang="en-US" sz="2300" dirty="0" err="1" smtClean="0">
                <a:latin typeface="Arial Narrow" pitchFamily="34" charset="0"/>
              </a:rPr>
              <a:t>Yousuf</a:t>
            </a:r>
            <a:endParaRPr lang="en-US" sz="2300" dirty="0" smtClean="0">
              <a:latin typeface="Arial Narrow" pitchFamily="34" charset="0"/>
            </a:endParaRPr>
          </a:p>
          <a:p>
            <a:pPr>
              <a:lnSpc>
                <a:spcPct val="90000"/>
              </a:lnSpc>
            </a:pPr>
            <a:r>
              <a:rPr lang="en-US" sz="2300" dirty="0" err="1" smtClean="0">
                <a:latin typeface="Arial Narrow" pitchFamily="34" charset="0"/>
              </a:rPr>
              <a:t>Ahzab</a:t>
            </a:r>
            <a:r>
              <a:rPr lang="en-US" sz="2300" dirty="0" smtClean="0">
                <a:latin typeface="Arial Narrow" pitchFamily="34" charset="0"/>
              </a:rPr>
              <a:t> or </a:t>
            </a:r>
            <a:r>
              <a:rPr lang="en-US" sz="2300" dirty="0" err="1" smtClean="0">
                <a:latin typeface="Arial Narrow" pitchFamily="34" charset="0"/>
              </a:rPr>
              <a:t>Manzil</a:t>
            </a:r>
            <a:r>
              <a:rPr lang="en-US" sz="2300" dirty="0" smtClean="0">
                <a:latin typeface="Arial Narrow" pitchFamily="34" charset="0"/>
              </a:rPr>
              <a:t>		</a:t>
            </a:r>
            <a:r>
              <a:rPr lang="ar-SA" sz="2300" dirty="0" smtClean="0">
                <a:latin typeface="Arial Narrow" pitchFamily="34" charset="0"/>
              </a:rPr>
              <a:t>(منزل)</a:t>
            </a:r>
            <a:r>
              <a:rPr lang="en-US" sz="2300" dirty="0" smtClean="0">
                <a:latin typeface="Arial Narrow" pitchFamily="34" charset="0"/>
              </a:rPr>
              <a:t>: </a:t>
            </a:r>
          </a:p>
          <a:p>
            <a:pPr lvl="1">
              <a:lnSpc>
                <a:spcPct val="90000"/>
              </a:lnSpc>
            </a:pPr>
            <a:r>
              <a:rPr lang="en-US" sz="2300" dirty="0" smtClean="0">
                <a:latin typeface="Arial Narrow" pitchFamily="34" charset="0"/>
              </a:rPr>
              <a:t>The Companion and </a:t>
            </a:r>
            <a:r>
              <a:rPr lang="en-US" sz="2300" dirty="0" err="1" smtClean="0">
                <a:latin typeface="Arial Narrow" pitchFamily="34" charset="0"/>
              </a:rPr>
              <a:t>Ta’bieen</a:t>
            </a:r>
            <a:r>
              <a:rPr lang="en-US" sz="2300" dirty="0" smtClean="0">
                <a:latin typeface="Arial Narrow" pitchFamily="34" charset="0"/>
              </a:rPr>
              <a:t> </a:t>
            </a:r>
            <a:r>
              <a:rPr lang="en-US" sz="2300" dirty="0" err="1" smtClean="0">
                <a:latin typeface="Arial Narrow" pitchFamily="34" charset="0"/>
              </a:rPr>
              <a:t>wuold</a:t>
            </a:r>
            <a:r>
              <a:rPr lang="en-US" sz="2300" dirty="0" smtClean="0">
                <a:latin typeface="Arial Narrow" pitchFamily="34" charset="0"/>
              </a:rPr>
              <a:t> complete the Qur’an in SEVEN days.</a:t>
            </a:r>
          </a:p>
          <a:p>
            <a:pPr>
              <a:lnSpc>
                <a:spcPct val="90000"/>
              </a:lnSpc>
            </a:pPr>
            <a:r>
              <a:rPr lang="en-US" sz="2300" dirty="0" err="1" smtClean="0">
                <a:latin typeface="Arial Narrow" pitchFamily="34" charset="0"/>
              </a:rPr>
              <a:t>Ajza</a:t>
            </a:r>
            <a:r>
              <a:rPr lang="en-US" sz="2300" dirty="0" smtClean="0">
                <a:latin typeface="Arial Narrow" pitchFamily="34" charset="0"/>
              </a:rPr>
              <a:t> or Parts			</a:t>
            </a:r>
            <a:r>
              <a:rPr lang="ar-SA" sz="2300" dirty="0" smtClean="0">
                <a:latin typeface="Arial Narrow" pitchFamily="34" charset="0"/>
              </a:rPr>
              <a:t>(30)</a:t>
            </a:r>
            <a:r>
              <a:rPr lang="en-US" sz="2300" dirty="0" smtClean="0">
                <a:latin typeface="Arial Narrow" pitchFamily="34" charset="0"/>
              </a:rPr>
              <a:t>	:  </a:t>
            </a:r>
          </a:p>
          <a:p>
            <a:pPr lvl="1">
              <a:lnSpc>
                <a:spcPct val="90000"/>
              </a:lnSpc>
            </a:pPr>
            <a:r>
              <a:rPr lang="en-US" sz="2300" dirty="0" smtClean="0">
                <a:latin typeface="Arial Narrow" pitchFamily="34" charset="0"/>
              </a:rPr>
              <a:t>May be Hazrat </a:t>
            </a:r>
            <a:r>
              <a:rPr lang="en-US" sz="2300" dirty="0" err="1" smtClean="0">
                <a:latin typeface="Arial Narrow" pitchFamily="34" charset="0"/>
              </a:rPr>
              <a:t>Uthman</a:t>
            </a:r>
            <a:r>
              <a:rPr lang="en-US" sz="2300" dirty="0" smtClean="0">
                <a:latin typeface="Arial Narrow" pitchFamily="34" charset="0"/>
              </a:rPr>
              <a:t> had arranged to have these written in thirty parts.</a:t>
            </a:r>
          </a:p>
          <a:p>
            <a:pPr>
              <a:lnSpc>
                <a:spcPct val="90000"/>
              </a:lnSpc>
            </a:pPr>
            <a:r>
              <a:rPr lang="en-US" sz="2300" dirty="0" err="1" smtClean="0">
                <a:latin typeface="Arial Narrow" pitchFamily="34" charset="0"/>
              </a:rPr>
              <a:t>Ruku</a:t>
            </a:r>
            <a:r>
              <a:rPr lang="en-US" sz="2300" dirty="0" smtClean="0">
                <a:latin typeface="Arial Narrow" pitchFamily="34" charset="0"/>
              </a:rPr>
              <a:t> or Sections		 (</a:t>
            </a:r>
            <a:r>
              <a:rPr lang="ar-SA" sz="2300" dirty="0" smtClean="0">
                <a:latin typeface="Arial Narrow" pitchFamily="34" charset="0"/>
              </a:rPr>
              <a:t>ع</a:t>
            </a:r>
            <a:r>
              <a:rPr lang="en-US" sz="2300" dirty="0" smtClean="0">
                <a:latin typeface="Arial Narrow" pitchFamily="34" charset="0"/>
              </a:rPr>
              <a:t>): </a:t>
            </a:r>
          </a:p>
          <a:p>
            <a:pPr lvl="1">
              <a:lnSpc>
                <a:spcPct val="90000"/>
              </a:lnSpc>
            </a:pPr>
            <a:r>
              <a:rPr lang="en-US" sz="2300" dirty="0" smtClean="0">
                <a:latin typeface="Arial Narrow" pitchFamily="34" charset="0"/>
              </a:rPr>
              <a:t>The purpose of this sign is to identify an average portion of verses which could be recited in one </a:t>
            </a:r>
            <a:r>
              <a:rPr lang="en-US" sz="2300" dirty="0" err="1" smtClean="0">
                <a:latin typeface="Arial Narrow" pitchFamily="34" charset="0"/>
              </a:rPr>
              <a:t>Rak’at</a:t>
            </a:r>
            <a:r>
              <a:rPr lang="en-US" sz="2300" dirty="0" smtClean="0">
                <a:latin typeface="Arial Narrow" pitchFamily="34" charset="0"/>
              </a:rPr>
              <a:t>.</a:t>
            </a:r>
          </a:p>
          <a:p>
            <a:endParaRPr lang="en-US" sz="2300" dirty="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Signs 	(</a:t>
            </a:r>
            <a:r>
              <a:rPr lang="en-US" dirty="0" err="1" smtClean="0"/>
              <a:t>Rumuz</a:t>
            </a:r>
            <a:r>
              <a:rPr lang="en-US" dirty="0" smtClean="0"/>
              <a:t> Al </a:t>
            </a:r>
            <a:r>
              <a:rPr lang="en-US" dirty="0" err="1" smtClean="0"/>
              <a:t>Awqaaf</a:t>
            </a:r>
            <a:r>
              <a:rPr lang="en-US" dirty="0" smtClean="0"/>
              <a:t>)</a:t>
            </a:r>
            <a:endParaRPr lang="en-US" dirty="0"/>
          </a:p>
        </p:txBody>
      </p:sp>
      <p:sp>
        <p:nvSpPr>
          <p:cNvPr id="3" name="Content Placeholder 2"/>
          <p:cNvSpPr>
            <a:spLocks noGrp="1"/>
          </p:cNvSpPr>
          <p:nvPr>
            <p:ph idx="1"/>
          </p:nvPr>
        </p:nvSpPr>
        <p:spPr>
          <a:xfrm>
            <a:off x="455613" y="1600200"/>
            <a:ext cx="8226425" cy="5046260"/>
          </a:xfrm>
        </p:spPr>
        <p:txBody>
          <a:bodyPr>
            <a:normAutofit fontScale="92500" lnSpcReduction="20000"/>
          </a:bodyPr>
          <a:lstStyle/>
          <a:p>
            <a:pPr marL="457200" indent="-457200" rtl="1">
              <a:buNone/>
            </a:pPr>
            <a:r>
              <a:rPr lang="ar-SA" sz="1900" dirty="0" smtClean="0">
                <a:latin typeface="Arial Narrow" pitchFamily="34" charset="0"/>
              </a:rPr>
              <a:t>ط:</a:t>
            </a:r>
            <a:r>
              <a:rPr lang="en-US" sz="1900" dirty="0" smtClean="0">
                <a:latin typeface="Arial Narrow" pitchFamily="34" charset="0"/>
              </a:rPr>
              <a:t>		It is better to stop here.</a:t>
            </a:r>
            <a:endParaRPr lang="ar-SA" sz="1900" dirty="0" smtClean="0">
              <a:latin typeface="Arial Narrow" pitchFamily="34" charset="0"/>
            </a:endParaRPr>
          </a:p>
          <a:p>
            <a:pPr marL="457200" indent="-457200" rtl="1">
              <a:buNone/>
            </a:pPr>
            <a:r>
              <a:rPr lang="ar-SA" sz="1900" dirty="0" smtClean="0">
                <a:latin typeface="Arial Narrow" pitchFamily="34" charset="0"/>
              </a:rPr>
              <a:t>ج:</a:t>
            </a:r>
            <a:r>
              <a:rPr lang="en-US" sz="1900" dirty="0" smtClean="0">
                <a:latin typeface="Arial Narrow" pitchFamily="34" charset="0"/>
              </a:rPr>
              <a:t>	  	   </a:t>
            </a:r>
            <a:r>
              <a:rPr lang="ar-SA" sz="1900" dirty="0" smtClean="0">
                <a:latin typeface="Arial Narrow" pitchFamily="34" charset="0"/>
              </a:rPr>
              <a:t> </a:t>
            </a:r>
            <a:r>
              <a:rPr lang="en-US" sz="1900" dirty="0" smtClean="0">
                <a:latin typeface="Arial Narrow" pitchFamily="34" charset="0"/>
              </a:rPr>
              <a:t>It is permissible to stop here.</a:t>
            </a:r>
            <a:endParaRPr lang="ar-SA" sz="1900" dirty="0" smtClean="0">
              <a:latin typeface="Arial Narrow" pitchFamily="34" charset="0"/>
            </a:endParaRPr>
          </a:p>
          <a:p>
            <a:pPr marL="457200" indent="-457200" rtl="1">
              <a:buNone/>
            </a:pPr>
            <a:r>
              <a:rPr lang="ar-SA" sz="1900" dirty="0" smtClean="0">
                <a:latin typeface="Arial Narrow" pitchFamily="34" charset="0"/>
              </a:rPr>
              <a:t>ز: </a:t>
            </a:r>
            <a:r>
              <a:rPr lang="en-US" sz="1900" dirty="0" smtClean="0">
                <a:latin typeface="Arial Narrow" pitchFamily="34" charset="0"/>
              </a:rPr>
              <a:t>Making a stop here is correct, but the better choice is not to make stop here</a:t>
            </a:r>
            <a:r>
              <a:rPr lang="en-US" sz="1900" dirty="0">
                <a:latin typeface="Arial Narrow" pitchFamily="34" charset="0"/>
              </a:rPr>
              <a:t> </a:t>
            </a:r>
            <a:r>
              <a:rPr lang="en-US" sz="1900" dirty="0" smtClean="0">
                <a:latin typeface="Arial Narrow" pitchFamily="34" charset="0"/>
              </a:rPr>
              <a:t>.</a:t>
            </a:r>
          </a:p>
          <a:p>
            <a:pPr marL="533400" indent="-533400" rtl="1">
              <a:buNone/>
            </a:pPr>
            <a:r>
              <a:rPr lang="ar-SA" sz="1900" dirty="0" smtClean="0">
                <a:latin typeface="Arial Narrow" pitchFamily="34" charset="0"/>
              </a:rPr>
              <a:t>ص: </a:t>
            </a:r>
            <a:r>
              <a:rPr lang="en-US" sz="1900" dirty="0" smtClean="0">
                <a:latin typeface="Arial Narrow" pitchFamily="34" charset="0"/>
              </a:rPr>
              <a:t>Here is the place to breathe and stop rather than do it else where.</a:t>
            </a:r>
            <a:endParaRPr lang="ar-SA" sz="1900" dirty="0" smtClean="0">
              <a:latin typeface="Arial Narrow" pitchFamily="34" charset="0"/>
            </a:endParaRPr>
          </a:p>
          <a:p>
            <a:pPr marL="533400" indent="-533400" rtl="1">
              <a:buNone/>
            </a:pPr>
            <a:r>
              <a:rPr lang="ar-SA" sz="1900" dirty="0" smtClean="0">
                <a:latin typeface="Arial Narrow" pitchFamily="34" charset="0"/>
              </a:rPr>
              <a:t>م:</a:t>
            </a:r>
            <a:r>
              <a:rPr lang="en-US" sz="1900" dirty="0" smtClean="0">
                <a:latin typeface="Arial Narrow" pitchFamily="34" charset="0"/>
              </a:rPr>
              <a:t>		Making the stop here is most preferable of all stops.</a:t>
            </a:r>
            <a:endParaRPr lang="ar-SA" sz="1900" dirty="0" smtClean="0">
              <a:latin typeface="Arial Narrow" pitchFamily="34" charset="0"/>
            </a:endParaRPr>
          </a:p>
          <a:p>
            <a:pPr marL="533400" indent="-533400" rtl="1">
              <a:buNone/>
            </a:pPr>
            <a:r>
              <a:rPr lang="ar-SA" sz="1900" dirty="0" smtClean="0">
                <a:latin typeface="Arial Narrow" pitchFamily="34" charset="0"/>
              </a:rPr>
              <a:t>لا:</a:t>
            </a:r>
            <a:r>
              <a:rPr lang="en-US" sz="1900" dirty="0" smtClean="0">
                <a:latin typeface="Arial Narrow" pitchFamily="34" charset="0"/>
              </a:rPr>
              <a:t>	</a:t>
            </a:r>
            <a:r>
              <a:rPr lang="ar-SA" sz="1900" dirty="0" smtClean="0">
                <a:latin typeface="Arial Narrow" pitchFamily="34" charset="0"/>
              </a:rPr>
              <a:t> </a:t>
            </a:r>
            <a:r>
              <a:rPr lang="en-US" sz="1900" dirty="0" smtClean="0">
                <a:latin typeface="Arial Narrow" pitchFamily="34" charset="0"/>
              </a:rPr>
              <a:t>It means do not stop here</a:t>
            </a:r>
            <a:endParaRPr lang="ar-SA" sz="1900" dirty="0" smtClean="0">
              <a:latin typeface="Arial Narrow" pitchFamily="34" charset="0"/>
            </a:endParaRPr>
          </a:p>
          <a:p>
            <a:pPr marL="533400" indent="-533400" rtl="1">
              <a:buNone/>
            </a:pPr>
            <a:r>
              <a:rPr lang="ar-SA" sz="1900" dirty="0" smtClean="0">
                <a:latin typeface="Arial Narrow" pitchFamily="34" charset="0"/>
              </a:rPr>
              <a:t>مع:</a:t>
            </a:r>
            <a:r>
              <a:rPr lang="en-US" sz="1900" dirty="0" smtClean="0">
                <a:latin typeface="Arial Narrow" pitchFamily="34" charset="0"/>
              </a:rPr>
              <a:t>	</a:t>
            </a:r>
            <a:r>
              <a:rPr lang="ar-SA" sz="1900" dirty="0" smtClean="0">
                <a:latin typeface="Arial Narrow" pitchFamily="34" charset="0"/>
              </a:rPr>
              <a:t> </a:t>
            </a:r>
            <a:r>
              <a:rPr lang="en-US" sz="1900" dirty="0" smtClean="0">
                <a:latin typeface="Arial Narrow" pitchFamily="34" charset="0"/>
              </a:rPr>
              <a:t>A single verse has two possible explanation.</a:t>
            </a:r>
            <a:endParaRPr lang="ar-SA" sz="1900" dirty="0" smtClean="0">
              <a:latin typeface="Arial Narrow" pitchFamily="34" charset="0"/>
            </a:endParaRPr>
          </a:p>
          <a:p>
            <a:pPr marL="533400" indent="-533400" rtl="1">
              <a:buNone/>
            </a:pPr>
            <a:r>
              <a:rPr lang="ar-SA" sz="1900" dirty="0" smtClean="0">
                <a:latin typeface="Arial Narrow" pitchFamily="34" charset="0"/>
              </a:rPr>
              <a:t>سكته:</a:t>
            </a:r>
            <a:r>
              <a:rPr lang="en-US" sz="1900" dirty="0" smtClean="0">
                <a:latin typeface="Arial Narrow" pitchFamily="34" charset="0"/>
              </a:rPr>
              <a:t>		It means one should stop here breaking the sound but not the breath.</a:t>
            </a:r>
            <a:endParaRPr lang="ar-SA" sz="1900" dirty="0" smtClean="0">
              <a:latin typeface="Arial Narrow" pitchFamily="34" charset="0"/>
            </a:endParaRPr>
          </a:p>
          <a:p>
            <a:pPr marL="533400" indent="-533400" rtl="1">
              <a:buNone/>
            </a:pPr>
            <a:r>
              <a:rPr lang="ar-SA" sz="1900" dirty="0" smtClean="0">
                <a:latin typeface="Arial Narrow" pitchFamily="34" charset="0"/>
              </a:rPr>
              <a:t>وقفه:</a:t>
            </a:r>
            <a:r>
              <a:rPr lang="en-US" sz="1900" dirty="0" smtClean="0">
                <a:latin typeface="Arial Narrow" pitchFamily="34" charset="0"/>
              </a:rPr>
              <a:t>	One must stop a little longer than </a:t>
            </a:r>
            <a:r>
              <a:rPr lang="en-US" sz="1900" dirty="0" err="1" smtClean="0">
                <a:latin typeface="Arial Narrow" pitchFamily="34" charset="0"/>
              </a:rPr>
              <a:t>Saktah</a:t>
            </a:r>
            <a:r>
              <a:rPr lang="en-US" sz="1900" dirty="0" smtClean="0">
                <a:latin typeface="Arial Narrow" pitchFamily="34" charset="0"/>
              </a:rPr>
              <a:t> but breath should not break here too.</a:t>
            </a:r>
            <a:endParaRPr lang="ar-SA" sz="1900" dirty="0" smtClean="0">
              <a:latin typeface="Arial Narrow" pitchFamily="34" charset="0"/>
            </a:endParaRPr>
          </a:p>
          <a:p>
            <a:pPr marL="533400" indent="-533400" rtl="1">
              <a:buNone/>
            </a:pPr>
            <a:r>
              <a:rPr lang="ar-SA" sz="1900" dirty="0" smtClean="0">
                <a:latin typeface="Arial Narrow" pitchFamily="34" charset="0"/>
              </a:rPr>
              <a:t>ق:</a:t>
            </a:r>
            <a:r>
              <a:rPr lang="en-US" sz="1900" dirty="0" smtClean="0">
                <a:latin typeface="Arial Narrow" pitchFamily="34" charset="0"/>
              </a:rPr>
              <a:t>	Some identify a stop here while others do not.</a:t>
            </a:r>
            <a:endParaRPr lang="en-US" sz="1900" dirty="0" smtClean="0"/>
          </a:p>
          <a:p>
            <a:pPr marL="457200" indent="-457200" rtl="1">
              <a:buNone/>
            </a:pPr>
            <a:r>
              <a:rPr lang="ar-SA" sz="1900" dirty="0" smtClean="0">
                <a:latin typeface="Arial Narrow" pitchFamily="34" charset="0"/>
              </a:rPr>
              <a:t>قف:</a:t>
            </a:r>
            <a:r>
              <a:rPr lang="en-US" sz="1900" dirty="0" smtClean="0">
                <a:latin typeface="Arial Narrow" pitchFamily="34" charset="0"/>
              </a:rPr>
              <a:t>		 It means stop.</a:t>
            </a:r>
            <a:endParaRPr lang="ar-SA" sz="1900" dirty="0" smtClean="0">
              <a:latin typeface="Arial Narrow" pitchFamily="34" charset="0"/>
            </a:endParaRPr>
          </a:p>
          <a:p>
            <a:pPr marL="381000" indent="-381000" rtl="1">
              <a:buNone/>
            </a:pPr>
            <a:r>
              <a:rPr lang="ar-SA" sz="1900" dirty="0" smtClean="0">
                <a:latin typeface="Arial Narrow" pitchFamily="34" charset="0"/>
              </a:rPr>
              <a:t>صلى</a:t>
            </a:r>
            <a:r>
              <a:rPr lang="en-US" sz="1900" dirty="0" smtClean="0">
                <a:latin typeface="Arial Narrow" pitchFamily="34" charset="0"/>
              </a:rPr>
              <a:t> 	</a:t>
            </a:r>
            <a:r>
              <a:rPr lang="ar-SA" sz="1900" dirty="0" smtClean="0">
                <a:latin typeface="Arial Narrow" pitchFamily="34" charset="0"/>
              </a:rPr>
              <a:t>:</a:t>
            </a:r>
            <a:r>
              <a:rPr lang="en-US" sz="1900" dirty="0" smtClean="0">
                <a:latin typeface="Arial Narrow" pitchFamily="34" charset="0"/>
              </a:rPr>
              <a:t>It means it is better to recite in assimilated continuity</a:t>
            </a:r>
            <a:endParaRPr lang="ar-SA" sz="1900" dirty="0" smtClean="0">
              <a:latin typeface="Arial Narrow" pitchFamily="34" charset="0"/>
            </a:endParaRPr>
          </a:p>
          <a:p>
            <a:pPr marL="381000" indent="-381000" rtl="1">
              <a:buNone/>
            </a:pPr>
            <a:r>
              <a:rPr lang="ar-SA" sz="1900" dirty="0" smtClean="0">
                <a:latin typeface="Arial Narrow" pitchFamily="34" charset="0"/>
              </a:rPr>
              <a:t>صل</a:t>
            </a:r>
            <a:r>
              <a:rPr lang="en-US" sz="1900" dirty="0" smtClean="0">
                <a:latin typeface="Arial Narrow" pitchFamily="34" charset="0"/>
              </a:rPr>
              <a:t>		</a:t>
            </a:r>
            <a:r>
              <a:rPr lang="ar-SA" sz="1900" dirty="0" smtClean="0">
                <a:latin typeface="Arial Narrow" pitchFamily="34" charset="0"/>
              </a:rPr>
              <a:t>:</a:t>
            </a:r>
            <a:r>
              <a:rPr lang="en-US" sz="1900" dirty="0" smtClean="0">
                <a:latin typeface="Arial Narrow" pitchFamily="34" charset="0"/>
              </a:rPr>
              <a:t> Some stop here and others continue.</a:t>
            </a:r>
            <a:endParaRPr lang="ar-SA" sz="1900" dirty="0" smtClean="0">
              <a:latin typeface="Arial Narrow" pitchFamily="34" charset="0"/>
            </a:endParaRPr>
          </a:p>
          <a:p>
            <a:pPr marL="381000" indent="-381000" rtl="1">
              <a:buNone/>
            </a:pPr>
            <a:r>
              <a:rPr lang="ar-SA" sz="1900" dirty="0" smtClean="0">
                <a:latin typeface="Arial Narrow" pitchFamily="34" charset="0"/>
              </a:rPr>
              <a:t>وقف النبي</a:t>
            </a:r>
            <a:r>
              <a:rPr lang="en-US" sz="1900" dirty="0" smtClean="0">
                <a:latin typeface="Arial Narrow" pitchFamily="34" charset="0"/>
              </a:rPr>
              <a:t>		</a:t>
            </a:r>
            <a:r>
              <a:rPr lang="ar-SA" sz="1900" dirty="0" smtClean="0">
                <a:latin typeface="Arial Narrow" pitchFamily="34" charset="0"/>
              </a:rPr>
              <a:t> </a:t>
            </a:r>
            <a:r>
              <a:rPr lang="en-US" sz="1900" dirty="0" smtClean="0">
                <a:latin typeface="Arial Narrow" pitchFamily="34" charset="0"/>
              </a:rPr>
              <a:t>The Holy Prophet stopped here.</a:t>
            </a:r>
            <a:endParaRPr lang="en-US" sz="1900" dirty="0" smtClean="0"/>
          </a:p>
          <a:p>
            <a:pPr marL="457200" indent="-457200">
              <a:buNone/>
            </a:pPr>
            <a:endParaRPr lang="en-US" sz="1900" dirty="0"/>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Famous commentaries of the Qur’an </a:t>
            </a:r>
            <a:r>
              <a:rPr lang="en-US" dirty="0" smtClean="0"/>
              <a:t>(Arabic</a:t>
            </a:r>
            <a:r>
              <a:rPr lang="en-US" dirty="0"/>
              <a:t>)</a:t>
            </a:r>
          </a:p>
        </p:txBody>
      </p:sp>
      <p:sp>
        <p:nvSpPr>
          <p:cNvPr id="57347" name="Rectangle 3"/>
          <p:cNvSpPr>
            <a:spLocks noGrp="1" noChangeArrowheads="1"/>
          </p:cNvSpPr>
          <p:nvPr>
            <p:ph idx="1"/>
          </p:nvPr>
        </p:nvSpPr>
        <p:spPr/>
        <p:txBody>
          <a:bodyPr>
            <a:normAutofit lnSpcReduction="10000"/>
          </a:bodyPr>
          <a:lstStyle/>
          <a:p>
            <a:pPr marL="609600" indent="-609600">
              <a:lnSpc>
                <a:spcPct val="90000"/>
              </a:lnSpc>
              <a:buFontTx/>
              <a:buAutoNum type="arabicPeriod"/>
            </a:pPr>
            <a:r>
              <a:rPr lang="en-US" sz="2400" dirty="0" err="1"/>
              <a:t>Tafseer</a:t>
            </a:r>
            <a:r>
              <a:rPr lang="en-US" sz="2400" dirty="0"/>
              <a:t> ibn </a:t>
            </a:r>
            <a:r>
              <a:rPr lang="en-US" sz="2400" dirty="0" err="1"/>
              <a:t>jareer</a:t>
            </a:r>
            <a:endParaRPr lang="en-US" sz="2400" dirty="0"/>
          </a:p>
          <a:p>
            <a:pPr marL="609600" indent="-609600">
              <a:lnSpc>
                <a:spcPct val="90000"/>
              </a:lnSpc>
              <a:buFontTx/>
              <a:buAutoNum type="arabicPeriod"/>
            </a:pPr>
            <a:r>
              <a:rPr lang="en-US" sz="2400" dirty="0" err="1"/>
              <a:t>Tafseer</a:t>
            </a:r>
            <a:r>
              <a:rPr lang="en-US" sz="2400" dirty="0"/>
              <a:t> ibn Katheer</a:t>
            </a:r>
          </a:p>
          <a:p>
            <a:pPr marL="609600" indent="-609600">
              <a:lnSpc>
                <a:spcPct val="90000"/>
              </a:lnSpc>
              <a:buFontTx/>
              <a:buAutoNum type="arabicPeriod"/>
            </a:pPr>
            <a:r>
              <a:rPr lang="en-US" sz="2400" dirty="0" err="1"/>
              <a:t>Tafseer</a:t>
            </a:r>
            <a:r>
              <a:rPr lang="en-US" sz="2400" dirty="0"/>
              <a:t> </a:t>
            </a:r>
            <a:r>
              <a:rPr lang="en-US" sz="2400" dirty="0" err="1"/>
              <a:t>Qurtabi</a:t>
            </a:r>
            <a:endParaRPr lang="en-US" sz="2400" dirty="0"/>
          </a:p>
          <a:p>
            <a:pPr marL="609600" indent="-609600">
              <a:lnSpc>
                <a:spcPct val="90000"/>
              </a:lnSpc>
              <a:buFontTx/>
              <a:buAutoNum type="arabicPeriod"/>
            </a:pPr>
            <a:r>
              <a:rPr lang="en-US" sz="2400" dirty="0" err="1"/>
              <a:t>Tafseer</a:t>
            </a:r>
            <a:r>
              <a:rPr lang="en-US" sz="2400" dirty="0"/>
              <a:t> </a:t>
            </a:r>
            <a:r>
              <a:rPr lang="en-US" sz="2400" dirty="0" err="1"/>
              <a:t>Kabeer</a:t>
            </a:r>
            <a:endParaRPr lang="en-US" sz="2400" dirty="0"/>
          </a:p>
          <a:p>
            <a:pPr marL="609600" indent="-609600">
              <a:lnSpc>
                <a:spcPct val="90000"/>
              </a:lnSpc>
              <a:buFontTx/>
              <a:buAutoNum type="arabicPeriod"/>
            </a:pPr>
            <a:r>
              <a:rPr lang="en-US" sz="2400" dirty="0" err="1"/>
              <a:t>Tafseer</a:t>
            </a:r>
            <a:r>
              <a:rPr lang="en-US" sz="2400" dirty="0"/>
              <a:t> </a:t>
            </a:r>
            <a:r>
              <a:rPr lang="en-US" sz="2400" dirty="0" err="1"/>
              <a:t>BahrulMuheet</a:t>
            </a:r>
            <a:endParaRPr lang="en-US" sz="2400" dirty="0"/>
          </a:p>
          <a:p>
            <a:pPr marL="609600" indent="-609600">
              <a:lnSpc>
                <a:spcPct val="90000"/>
              </a:lnSpc>
              <a:buFontTx/>
              <a:buAutoNum type="arabicPeriod"/>
            </a:pPr>
            <a:r>
              <a:rPr lang="en-US" sz="2400" dirty="0" err="1"/>
              <a:t>Tafseer</a:t>
            </a:r>
            <a:r>
              <a:rPr lang="en-US" sz="2400" dirty="0"/>
              <a:t> </a:t>
            </a:r>
            <a:r>
              <a:rPr lang="en-US" sz="2400" dirty="0" err="1"/>
              <a:t>AhkamulQur’an</a:t>
            </a:r>
            <a:r>
              <a:rPr lang="en-US" sz="2400" dirty="0"/>
              <a:t> by </a:t>
            </a:r>
            <a:r>
              <a:rPr lang="en-US" sz="2400" dirty="0" err="1"/>
              <a:t>Jassas</a:t>
            </a:r>
            <a:endParaRPr lang="en-US" sz="2400" dirty="0"/>
          </a:p>
          <a:p>
            <a:pPr marL="609600" indent="-609600">
              <a:lnSpc>
                <a:spcPct val="90000"/>
              </a:lnSpc>
              <a:buFontTx/>
              <a:buAutoNum type="arabicPeriod"/>
            </a:pPr>
            <a:r>
              <a:rPr lang="en-US" sz="2400" dirty="0" err="1"/>
              <a:t>Tafseer</a:t>
            </a:r>
            <a:r>
              <a:rPr lang="en-US" sz="2400" dirty="0"/>
              <a:t> </a:t>
            </a:r>
            <a:r>
              <a:rPr lang="en-US" sz="2400" dirty="0" err="1"/>
              <a:t>Durr-i-Manthur</a:t>
            </a:r>
            <a:endParaRPr lang="en-US" sz="2400" dirty="0"/>
          </a:p>
          <a:p>
            <a:pPr marL="609600" indent="-609600">
              <a:lnSpc>
                <a:spcPct val="90000"/>
              </a:lnSpc>
              <a:buFontTx/>
              <a:buAutoNum type="arabicPeriod"/>
            </a:pPr>
            <a:r>
              <a:rPr lang="en-US" sz="2400" dirty="0" err="1"/>
              <a:t>Tafseer</a:t>
            </a:r>
            <a:r>
              <a:rPr lang="en-US" sz="2400" dirty="0"/>
              <a:t> </a:t>
            </a:r>
            <a:r>
              <a:rPr lang="en-US" sz="2400" dirty="0" err="1"/>
              <a:t>Mazhari</a:t>
            </a:r>
            <a:endParaRPr lang="en-US" sz="2400" dirty="0"/>
          </a:p>
          <a:p>
            <a:pPr marL="609600" indent="-609600">
              <a:lnSpc>
                <a:spcPct val="90000"/>
              </a:lnSpc>
              <a:buFontTx/>
              <a:buAutoNum type="arabicPeriod"/>
            </a:pPr>
            <a:r>
              <a:rPr lang="en-US" sz="2400" dirty="0" err="1"/>
              <a:t>Tafseer</a:t>
            </a:r>
            <a:r>
              <a:rPr lang="en-US" sz="2400" dirty="0"/>
              <a:t> </a:t>
            </a:r>
            <a:r>
              <a:rPr lang="en-US" sz="2400" dirty="0" err="1"/>
              <a:t>Ruh-ul-Ma’ani</a:t>
            </a:r>
            <a:endParaRPr lang="en-US" sz="2400"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4000" dirty="0"/>
              <a:t>The Jurisdiction of the Five Senses</a:t>
            </a:r>
          </a:p>
        </p:txBody>
      </p:sp>
      <p:sp>
        <p:nvSpPr>
          <p:cNvPr id="65539" name="Rectangle 3"/>
          <p:cNvSpPr>
            <a:spLocks noGrp="1" noChangeArrowheads="1"/>
          </p:cNvSpPr>
          <p:nvPr>
            <p:ph idx="1"/>
          </p:nvPr>
        </p:nvSpPr>
        <p:spPr/>
        <p:txBody>
          <a:bodyPr/>
          <a:lstStyle/>
          <a:p>
            <a:r>
              <a:rPr lang="en-US" b="0" dirty="0"/>
              <a:t>But these all sources can’t answer the given </a:t>
            </a:r>
            <a:r>
              <a:rPr lang="en-US" b="0" dirty="0" smtClean="0"/>
              <a:t>Questions.</a:t>
            </a:r>
          </a:p>
          <a:p>
            <a:r>
              <a:rPr lang="en-US" b="0" dirty="0" smtClean="0"/>
              <a:t>We can see through the eyes those things that can be seen but cant think through them.</a:t>
            </a:r>
            <a:endParaRPr lang="en-US" b="0" dirty="0"/>
          </a:p>
          <a:p>
            <a:r>
              <a:rPr lang="en-US" b="0" dirty="0" smtClean="0"/>
              <a:t>Since </a:t>
            </a:r>
            <a:r>
              <a:rPr lang="en-US" b="0" dirty="0"/>
              <a:t>there is </a:t>
            </a:r>
            <a:r>
              <a:rPr lang="en-US" b="0" dirty="0" smtClean="0"/>
              <a:t>a limitation</a:t>
            </a:r>
            <a:r>
              <a:rPr lang="en-US" b="0" dirty="0"/>
              <a:t>, each source </a:t>
            </a:r>
            <a:r>
              <a:rPr lang="en-US" b="0" dirty="0" smtClean="0"/>
              <a:t>has its own </a:t>
            </a:r>
            <a:r>
              <a:rPr lang="en-US" b="0" dirty="0"/>
              <a:t>limit and </a:t>
            </a:r>
            <a:r>
              <a:rPr lang="en-US" b="0" dirty="0" smtClean="0"/>
              <a:t>provides </a:t>
            </a:r>
            <a:r>
              <a:rPr lang="en-US" b="0" dirty="0"/>
              <a:t>its </a:t>
            </a:r>
            <a:r>
              <a:rPr lang="en-US" b="0" dirty="0" smtClean="0"/>
              <a:t>use in this radius of limitation</a:t>
            </a:r>
            <a:r>
              <a:rPr lang="en-US" b="0" dirty="0"/>
              <a:t>.</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4000" dirty="0"/>
              <a:t>The Jurisdiction of the Intellect</a:t>
            </a:r>
          </a:p>
        </p:txBody>
      </p:sp>
      <p:sp>
        <p:nvSpPr>
          <p:cNvPr id="66563" name="Rectangle 3"/>
          <p:cNvSpPr>
            <a:spLocks noGrp="1" noChangeArrowheads="1"/>
          </p:cNvSpPr>
          <p:nvPr>
            <p:ph idx="1"/>
          </p:nvPr>
        </p:nvSpPr>
        <p:spPr/>
        <p:txBody>
          <a:bodyPr/>
          <a:lstStyle/>
          <a:p>
            <a:r>
              <a:rPr lang="en-US" b="0" dirty="0"/>
              <a:t>It should however, be noted that just as the jurisdiction of the Five senses is limited in the same way the jurisdiction of intellect is also limited.</a:t>
            </a:r>
          </a:p>
          <a:p>
            <a:r>
              <a:rPr lang="en-US" b="0" dirty="0"/>
              <a:t>The intellect, too helps men to a certain limit, </a:t>
            </a:r>
            <a:r>
              <a:rPr lang="en-US" b="0" dirty="0" smtClean="0"/>
              <a:t>then leaves him helpless in many cases.</a:t>
            </a:r>
            <a:endParaRPr lang="en-US" b="0"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sz="4000" dirty="0"/>
              <a:t>The Third Source of </a:t>
            </a:r>
            <a:r>
              <a:rPr lang="en-US" sz="4000" dirty="0" smtClean="0"/>
              <a:t>Knowledge:</a:t>
            </a:r>
            <a:r>
              <a:rPr lang="en-US" sz="4000" dirty="0"/>
              <a:t/>
            </a:r>
            <a:br>
              <a:rPr lang="en-US" sz="4000" dirty="0"/>
            </a:br>
            <a:r>
              <a:rPr lang="en-US" sz="4000" dirty="0"/>
              <a:t>“Divine Revelation”</a:t>
            </a:r>
          </a:p>
        </p:txBody>
      </p:sp>
      <p:sp>
        <p:nvSpPr>
          <p:cNvPr id="67587" name="Rectangle 3"/>
          <p:cNvSpPr>
            <a:spLocks noGrp="1" noChangeArrowheads="1"/>
          </p:cNvSpPr>
          <p:nvPr>
            <p:ph idx="1"/>
          </p:nvPr>
        </p:nvSpPr>
        <p:spPr/>
        <p:txBody>
          <a:bodyPr>
            <a:normAutofit fontScale="92500" lnSpcReduction="20000"/>
          </a:bodyPr>
          <a:lstStyle/>
          <a:p>
            <a:r>
              <a:rPr lang="en-US" sz="2800" b="0" dirty="0"/>
              <a:t>Almighty Allah has granted an another source </a:t>
            </a:r>
            <a:r>
              <a:rPr lang="en-US" sz="2800" b="0" dirty="0" smtClean="0"/>
              <a:t>to man to </a:t>
            </a:r>
            <a:r>
              <a:rPr lang="en-US" sz="2800" b="0" dirty="0"/>
              <a:t>help and guide him where his Five senses and Intellect leave him helpless.</a:t>
            </a:r>
          </a:p>
          <a:p>
            <a:r>
              <a:rPr lang="en-US" sz="2800" b="0" dirty="0"/>
              <a:t>That source is Divine Revelation, meaning provision of knowledge to men by Allah through heavenly </a:t>
            </a:r>
            <a:r>
              <a:rPr lang="en-US" sz="2800" b="0" dirty="0" smtClean="0"/>
              <a:t>revelation.</a:t>
            </a:r>
            <a:endParaRPr lang="en-US" sz="2800" b="0" dirty="0"/>
          </a:p>
          <a:p>
            <a:r>
              <a:rPr lang="en-US" sz="2800" b="0" dirty="0"/>
              <a:t>This source of knowledge starts from the place where the jurisdiction of the intellect fails.</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00188" y="228600"/>
            <a:ext cx="7491412" cy="990600"/>
          </a:xfrm>
        </p:spPr>
        <p:txBody>
          <a:bodyPr/>
          <a:lstStyle/>
          <a:p>
            <a:r>
              <a:rPr lang="en-US" sz="3600" dirty="0">
                <a:latin typeface="Arial" charset="0"/>
              </a:rPr>
              <a:t>The need for Divine Revelation</a:t>
            </a:r>
          </a:p>
        </p:txBody>
      </p:sp>
      <p:sp>
        <p:nvSpPr>
          <p:cNvPr id="68611" name="Rectangle 3"/>
          <p:cNvSpPr>
            <a:spLocks noGrp="1" noChangeArrowheads="1"/>
          </p:cNvSpPr>
          <p:nvPr>
            <p:ph idx="1"/>
          </p:nvPr>
        </p:nvSpPr>
        <p:spPr/>
        <p:txBody>
          <a:bodyPr>
            <a:normAutofit fontScale="92500" lnSpcReduction="20000"/>
          </a:bodyPr>
          <a:lstStyle/>
          <a:p>
            <a:r>
              <a:rPr lang="en-US" sz="2800" b="0" dirty="0"/>
              <a:t>We have not to see how far this claim of Islam holds good in our contemporary world that the intellect can not guide man to acquire knowledge and guidance without any limit and in all circumstances, but the world stands in need of Prophets, Messengers of Allah and Revealed Books.</a:t>
            </a:r>
          </a:p>
          <a:p>
            <a:r>
              <a:rPr lang="en-US" sz="2800" b="0" dirty="0" smtClean="0"/>
              <a:t>All </a:t>
            </a:r>
            <a:r>
              <a:rPr lang="en-US" sz="2800" b="0" dirty="0"/>
              <a:t>answers of our </a:t>
            </a:r>
            <a:r>
              <a:rPr lang="en-US" sz="2800" b="0" dirty="0" smtClean="0"/>
              <a:t>Questions </a:t>
            </a:r>
            <a:r>
              <a:rPr lang="en-US" sz="2800" b="0" dirty="0"/>
              <a:t>will be given by Wahi Ilahi. </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Modes of Descent 	(</a:t>
            </a:r>
            <a:r>
              <a:rPr lang="ar-SA" dirty="0" smtClean="0"/>
              <a:t>طرق نزول الوحي</a:t>
            </a:r>
            <a:r>
              <a:rPr lang="en-US" dirty="0" smtClean="0"/>
              <a:t>)</a:t>
            </a:r>
            <a:endParaRPr lang="en-US" dirty="0"/>
          </a:p>
        </p:txBody>
      </p:sp>
      <p:sp>
        <p:nvSpPr>
          <p:cNvPr id="3" name="Content Placeholder 2"/>
          <p:cNvSpPr>
            <a:spLocks noGrp="1"/>
          </p:cNvSpPr>
          <p:nvPr>
            <p:ph idx="1"/>
          </p:nvPr>
        </p:nvSpPr>
        <p:spPr/>
        <p:txBody>
          <a:bodyPr>
            <a:noAutofit/>
          </a:bodyPr>
          <a:lstStyle/>
          <a:p>
            <a:pPr marL="457200" indent="-457200"/>
            <a:r>
              <a:rPr lang="en-US" sz="2000" dirty="0" smtClean="0"/>
              <a:t>True dreams</a:t>
            </a:r>
          </a:p>
          <a:p>
            <a:pPr marL="457200" indent="-457200"/>
            <a:r>
              <a:rPr lang="en-US" sz="2000" dirty="0" err="1" smtClean="0"/>
              <a:t>Hazrat</a:t>
            </a:r>
            <a:r>
              <a:rPr lang="en-US" sz="2000" dirty="0" smtClean="0"/>
              <a:t> </a:t>
            </a:r>
            <a:r>
              <a:rPr lang="en-US" sz="2000" dirty="0" err="1" smtClean="0"/>
              <a:t>Jibrael</a:t>
            </a:r>
            <a:r>
              <a:rPr lang="en-US" sz="2000" dirty="0" smtClean="0"/>
              <a:t> (AS) would come in forms such as:</a:t>
            </a:r>
          </a:p>
          <a:p>
            <a:pPr marL="857250" lvl="1" indent="-457200"/>
            <a:r>
              <a:rPr lang="en-US" sz="1800" dirty="0" smtClean="0"/>
              <a:t>Without appearing he would make words of Allah fall into the Prophet’s (PBUH) heart.</a:t>
            </a:r>
          </a:p>
          <a:p>
            <a:pPr marL="857250" lvl="1" indent="-457200"/>
            <a:r>
              <a:rPr lang="en-US" sz="1800" dirty="0" smtClean="0"/>
              <a:t>In Human form.</a:t>
            </a:r>
          </a:p>
          <a:p>
            <a:pPr marL="857250" lvl="1" indent="-457200"/>
            <a:r>
              <a:rPr lang="en-US" sz="1800" dirty="0" smtClean="0"/>
              <a:t>As an Angel (Happened thrice in the Prophet’s life)</a:t>
            </a:r>
          </a:p>
          <a:p>
            <a:pPr marL="857250" lvl="1" indent="-457200"/>
            <a:r>
              <a:rPr lang="en-US" sz="1800" dirty="0"/>
              <a:t>A sound (sort of) a Bell was </a:t>
            </a:r>
            <a:r>
              <a:rPr lang="en-US" sz="1800" dirty="0" smtClean="0"/>
              <a:t>heard, it is called “</a:t>
            </a:r>
            <a:r>
              <a:rPr lang="ar-SA" sz="1800" dirty="0" smtClean="0">
                <a:latin typeface="KFGQPC Uthman Taha Naskh" panose="02000000000000000000" pitchFamily="2" charset="-78"/>
                <a:cs typeface="KFGQPC Uthman Taha Naskh" panose="02000000000000000000" pitchFamily="2" charset="-78"/>
              </a:rPr>
              <a:t>صلصلة الجرس</a:t>
            </a:r>
            <a:r>
              <a:rPr lang="en-US" sz="1800" dirty="0" smtClean="0"/>
              <a:t>” .</a:t>
            </a:r>
          </a:p>
          <a:p>
            <a:pPr marL="457200" indent="-457200"/>
            <a:r>
              <a:rPr lang="en-US" sz="2000" dirty="0" smtClean="0"/>
              <a:t>Direct two way conversation with Allah (</a:t>
            </a:r>
            <a:r>
              <a:rPr lang="en-US" sz="2000" dirty="0" err="1" smtClean="0"/>
              <a:t>Mi’rage</a:t>
            </a:r>
            <a:r>
              <a:rPr lang="en-US" sz="2000" dirty="0" smtClean="0"/>
              <a:t>)</a:t>
            </a:r>
          </a:p>
          <a:p>
            <a:pPr marL="857250" lvl="1" indent="-457200"/>
            <a:endParaRPr lang="en-US" sz="18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9"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revelation took place twice.</a:t>
            </a:r>
            <a:br>
              <a:rPr lang="en-US" dirty="0"/>
            </a:br>
            <a:endParaRPr lang="en-US" dirty="0"/>
          </a:p>
        </p:txBody>
      </p:sp>
      <p:sp>
        <p:nvSpPr>
          <p:cNvPr id="3" name="Content Placeholder 2"/>
          <p:cNvSpPr>
            <a:spLocks noGrp="1"/>
          </p:cNvSpPr>
          <p:nvPr>
            <p:ph idx="1"/>
          </p:nvPr>
        </p:nvSpPr>
        <p:spPr/>
        <p:txBody>
          <a:bodyPr/>
          <a:lstStyle/>
          <a:p>
            <a:r>
              <a:rPr lang="en-US" sz="2800" dirty="0" smtClean="0"/>
              <a:t>First from </a:t>
            </a:r>
            <a:r>
              <a:rPr lang="en-US" sz="2800" dirty="0" err="1" smtClean="0"/>
              <a:t>Louh</a:t>
            </a:r>
            <a:r>
              <a:rPr lang="en-US" sz="2800" dirty="0" smtClean="0"/>
              <a:t>-e-</a:t>
            </a:r>
            <a:r>
              <a:rPr lang="en-US" sz="2800" dirty="0" err="1" smtClean="0"/>
              <a:t>Mahfooz</a:t>
            </a:r>
            <a:r>
              <a:rPr lang="en-US" sz="2800" dirty="0" smtClean="0"/>
              <a:t> to this sky, it is called “</a:t>
            </a:r>
            <a:r>
              <a:rPr lang="ar-SA" sz="2800" dirty="0" smtClean="0">
                <a:latin typeface="AAA GoldenLotus" panose="02000000000000000000" pitchFamily="2" charset="-78"/>
                <a:cs typeface="AAA GoldenLotus" panose="02000000000000000000" pitchFamily="2" charset="-78"/>
              </a:rPr>
              <a:t>إنزال</a:t>
            </a:r>
            <a:r>
              <a:rPr lang="en-US" sz="2800" dirty="0" smtClean="0"/>
              <a:t>”, it took placed in “</a:t>
            </a:r>
            <a:r>
              <a:rPr lang="ar-SA" sz="2800" dirty="0" smtClean="0">
                <a:latin typeface="AAA GoldenLotus" panose="02000000000000000000" pitchFamily="2" charset="-78"/>
                <a:cs typeface="AAA GoldenLotus" panose="02000000000000000000" pitchFamily="2" charset="-78"/>
              </a:rPr>
              <a:t>ليلة القدر</a:t>
            </a:r>
            <a:r>
              <a:rPr lang="en-US" sz="2800" dirty="0" smtClean="0"/>
              <a:t>”</a:t>
            </a:r>
          </a:p>
          <a:p>
            <a:r>
              <a:rPr lang="en-US" sz="2800" dirty="0" smtClean="0"/>
              <a:t>Second took placed gradually in 23 years of </a:t>
            </a:r>
            <a:r>
              <a:rPr lang="en-US" sz="2800" dirty="0" err="1" smtClean="0"/>
              <a:t>Nubuwwat</a:t>
            </a:r>
            <a:r>
              <a:rPr lang="en-US" sz="2800" dirty="0" smtClean="0"/>
              <a:t>, it is called “</a:t>
            </a:r>
            <a:r>
              <a:rPr lang="ar-SA" sz="2800" dirty="0" smtClean="0">
                <a:latin typeface="KFGQPC Uthman Taha Naskh" panose="02000000000000000000" pitchFamily="2" charset="-78"/>
                <a:cs typeface="KFGQPC Uthman Taha Naskh" panose="02000000000000000000" pitchFamily="2" charset="-78"/>
              </a:rPr>
              <a:t>تنزيل</a:t>
            </a:r>
            <a:r>
              <a:rPr lang="en-US" sz="2800" dirty="0" smtClean="0"/>
              <a:t>”, it started from “</a:t>
            </a:r>
            <a:r>
              <a:rPr lang="ar-SA" sz="2800" dirty="0" smtClean="0">
                <a:latin typeface="AAA GoldenLotus" panose="02000000000000000000" pitchFamily="2" charset="-78"/>
                <a:cs typeface="AAA GoldenLotus" panose="02000000000000000000" pitchFamily="2" charset="-78"/>
              </a:rPr>
              <a:t>ليلة القدر</a:t>
            </a:r>
            <a:r>
              <a:rPr lang="en-US" sz="2800" dirty="0" smtClean="0"/>
              <a:t>”</a:t>
            </a:r>
          </a:p>
          <a:p>
            <a:pPr marL="0" indent="0">
              <a:buNone/>
            </a:pPr>
            <a:endParaRPr lang="ar-SA" dirty="0" smtClean="0"/>
          </a:p>
        </p:txBody>
      </p:sp>
    </p:spTree>
    <p:extLst>
      <p:ext uri="{BB962C8B-B14F-4D97-AF65-F5344CB8AC3E}">
        <p14:creationId xmlns:p14="http://schemas.microsoft.com/office/powerpoint/2010/main" val="409364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of gradually revelation</a:t>
            </a:r>
            <a:endParaRPr lang="en-US" dirty="0"/>
          </a:p>
        </p:txBody>
      </p:sp>
      <p:sp>
        <p:nvSpPr>
          <p:cNvPr id="3" name="Content Placeholder 2"/>
          <p:cNvSpPr>
            <a:spLocks noGrp="1"/>
          </p:cNvSpPr>
          <p:nvPr>
            <p:ph idx="1"/>
          </p:nvPr>
        </p:nvSpPr>
        <p:spPr/>
        <p:txBody>
          <a:bodyPr>
            <a:normAutofit fontScale="92500" lnSpcReduction="10000"/>
          </a:bodyPr>
          <a:lstStyle/>
          <a:p>
            <a:pPr algn="r" rtl="1"/>
            <a:r>
              <a:rPr lang="ar-SA" sz="2800" dirty="0">
                <a:latin typeface="noorehira" panose="02000500000000020004" pitchFamily="2" charset="-78"/>
                <a:cs typeface="noorehira" panose="02000500000000020004" pitchFamily="2" charset="-78"/>
              </a:rPr>
              <a:t>و</a:t>
            </a:r>
            <a:r>
              <a:rPr lang="ar-SA" dirty="0">
                <a:latin typeface="noorehira" panose="02000500000000020004" pitchFamily="2" charset="-78"/>
                <a:cs typeface="noorehira" panose="02000500000000020004" pitchFamily="2" charset="-78"/>
              </a:rPr>
              <a:t>َ قَالَ الَّذِیۡنَ کَفَرُوۡا لَوۡ لَا نُزِّلَ عَلَیۡہِ الۡقُرۡاٰنُ جُمۡلَۃً  وَّاحِدَۃً ۚۛ کَذٰلِکَ ۚۛ لِنُثَبِّتَ بِہٖ  فُؤَادَکَ وَ رَتَّلۡنٰہُ تَرۡتِیۡلًا ﴿۳۲﴾</a:t>
            </a:r>
            <a:r>
              <a:rPr lang="en-US" dirty="0">
                <a:latin typeface="noorehira" panose="02000500000000020004" pitchFamily="2" charset="-78"/>
                <a:cs typeface="noorehira" panose="02000500000000020004" pitchFamily="2" charset="-78"/>
              </a:rPr>
              <a:t> </a:t>
            </a:r>
            <a:endParaRPr lang="ar-SA" dirty="0" smtClean="0">
              <a:latin typeface="noorehira" panose="02000500000000020004" pitchFamily="2" charset="-78"/>
              <a:cs typeface="noorehira" panose="02000500000000020004" pitchFamily="2" charset="-78"/>
            </a:endParaRPr>
          </a:p>
          <a:p>
            <a:pPr algn="l"/>
            <a:r>
              <a:rPr lang="en-US" sz="2000" dirty="0"/>
              <a:t>Said those who disbelieved, “</a:t>
            </a:r>
            <a:r>
              <a:rPr lang="en-US" sz="2000" dirty="0" smtClean="0"/>
              <a:t>Why</a:t>
            </a:r>
            <a:r>
              <a:rPr lang="ar-SA" sz="2000" dirty="0" smtClean="0"/>
              <a:t> </a:t>
            </a:r>
            <a:r>
              <a:rPr lang="en-US" sz="2000" dirty="0" smtClean="0"/>
              <a:t>has the</a:t>
            </a:r>
            <a:r>
              <a:rPr lang="ar-SA" sz="2000" dirty="0" smtClean="0"/>
              <a:t> </a:t>
            </a:r>
            <a:r>
              <a:rPr lang="en-US" sz="2000" dirty="0" smtClean="0"/>
              <a:t>Qur’an </a:t>
            </a:r>
            <a:r>
              <a:rPr lang="en-US" sz="2000" dirty="0"/>
              <a:t>not been revealed </a:t>
            </a:r>
            <a:r>
              <a:rPr lang="en-US" sz="2000" dirty="0" smtClean="0"/>
              <a:t>to</a:t>
            </a:r>
            <a:r>
              <a:rPr lang="ar-SA" sz="2000" dirty="0" smtClean="0"/>
              <a:t> </a:t>
            </a:r>
            <a:r>
              <a:rPr lang="en-US" sz="2000" dirty="0" smtClean="0"/>
              <a:t>him </a:t>
            </a:r>
            <a:r>
              <a:rPr lang="en-US" sz="2000" dirty="0"/>
              <a:t>all at once?” (It has been </a:t>
            </a:r>
            <a:r>
              <a:rPr lang="en-US" sz="2000" dirty="0" smtClean="0"/>
              <a:t>sent</a:t>
            </a:r>
            <a:r>
              <a:rPr lang="ar-SA" sz="2000" dirty="0" smtClean="0"/>
              <a:t> </a:t>
            </a:r>
            <a:r>
              <a:rPr lang="en-US" sz="2000" dirty="0" smtClean="0"/>
              <a:t>down</a:t>
            </a:r>
            <a:r>
              <a:rPr lang="en-US" sz="2000" dirty="0"/>
              <a:t>) in this way (i.e. in parts) so </a:t>
            </a:r>
            <a:r>
              <a:rPr lang="en-US" sz="2000" dirty="0" smtClean="0"/>
              <a:t>that</a:t>
            </a:r>
            <a:r>
              <a:rPr lang="ar-SA" sz="2000" dirty="0" smtClean="0"/>
              <a:t> </a:t>
            </a:r>
            <a:r>
              <a:rPr lang="en-US" sz="2000" dirty="0" smtClean="0"/>
              <a:t>We </a:t>
            </a:r>
            <a:r>
              <a:rPr lang="en-US" sz="2000" dirty="0"/>
              <a:t>make your heart firm, and </a:t>
            </a:r>
            <a:r>
              <a:rPr lang="en-US" sz="2000" dirty="0" smtClean="0"/>
              <a:t>We</a:t>
            </a:r>
            <a:r>
              <a:rPr lang="ar-SA" sz="2000" dirty="0"/>
              <a:t> </a:t>
            </a:r>
            <a:r>
              <a:rPr lang="en-US" sz="2000" dirty="0" smtClean="0"/>
              <a:t>revealed </a:t>
            </a:r>
            <a:r>
              <a:rPr lang="en-US" sz="2000" dirty="0"/>
              <a:t>it little by </a:t>
            </a:r>
            <a:r>
              <a:rPr lang="en-US" sz="2000" dirty="0" smtClean="0"/>
              <a:t>little</a:t>
            </a:r>
            <a:endParaRPr lang="en-US" sz="2000" dirty="0">
              <a:latin typeface="noorehira" panose="02000500000000020004" pitchFamily="2" charset="-78"/>
              <a:cs typeface="noorehira" panose="02000500000000020004" pitchFamily="2" charset="-78"/>
            </a:endParaRPr>
          </a:p>
          <a:p>
            <a:pPr marL="457200" indent="-457200">
              <a:buFont typeface="+mj-lt"/>
              <a:buAutoNum type="arabicPeriod"/>
            </a:pPr>
            <a:endParaRPr lang="en-US" dirty="0" smtClean="0">
              <a:cs typeface="AAA GoldenLotus" panose="02000000000000000000" pitchFamily="2" charset="-78"/>
            </a:endParaRPr>
          </a:p>
          <a:p>
            <a:pPr marL="457200" indent="-457200">
              <a:buFont typeface="+mj-lt"/>
              <a:buAutoNum type="arabicPeriod"/>
            </a:pPr>
            <a:r>
              <a:rPr lang="en-US" dirty="0" smtClean="0">
                <a:cs typeface="AAA GoldenLotus" panose="02000000000000000000" pitchFamily="2" charset="-78"/>
              </a:rPr>
              <a:t>Encouragement</a:t>
            </a:r>
            <a:endParaRPr lang="ar-SA" dirty="0" smtClean="0">
              <a:cs typeface="AAA GoldenLotus" panose="02000000000000000000" pitchFamily="2" charset="-78"/>
            </a:endParaRPr>
          </a:p>
          <a:p>
            <a:pPr marL="457200" indent="-457200">
              <a:buFont typeface="+mj-lt"/>
              <a:buAutoNum type="arabicPeriod"/>
            </a:pPr>
            <a:r>
              <a:rPr lang="en-US" dirty="0" smtClean="0"/>
              <a:t>Recitation</a:t>
            </a:r>
          </a:p>
          <a:p>
            <a:pPr marL="457200" indent="-457200">
              <a:buFont typeface="+mj-lt"/>
              <a:buAutoNum type="arabicPeriod"/>
            </a:pPr>
            <a:r>
              <a:rPr lang="en-US" dirty="0" smtClean="0">
                <a:cs typeface="AAA GoldenLotus" panose="02000000000000000000" pitchFamily="2" charset="-78"/>
              </a:rPr>
              <a:t>Answer to questions</a:t>
            </a:r>
          </a:p>
          <a:p>
            <a:pPr marL="457200" indent="-457200">
              <a:buFont typeface="+mj-lt"/>
              <a:buAutoNum type="arabicPeriod"/>
            </a:pPr>
            <a:r>
              <a:rPr lang="en-US" dirty="0" smtClean="0">
                <a:cs typeface="AAA GoldenLotus" panose="02000000000000000000" pitchFamily="2" charset="-78"/>
              </a:rPr>
              <a:t>Implement the rulings gradually</a:t>
            </a:r>
          </a:p>
        </p:txBody>
      </p:sp>
    </p:spTree>
    <p:extLst>
      <p:ext uri="{BB962C8B-B14F-4D97-AF65-F5344CB8AC3E}">
        <p14:creationId xmlns:p14="http://schemas.microsoft.com/office/powerpoint/2010/main" val="3009986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7)">
  <a:themeElements>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(17)</Template>
  <TotalTime>0</TotalTime>
  <Words>1291</Words>
  <Application>Microsoft Office PowerPoint</Application>
  <PresentationFormat>On-screen Show (4:3)</PresentationFormat>
  <Paragraphs>186</Paragraphs>
  <Slides>25</Slides>
  <Notes>20</Notes>
  <HiddenSlides>0</HiddenSlides>
  <MMClips>4</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25</vt:i4>
      </vt:variant>
    </vt:vector>
  </HeadingPairs>
  <TitlesOfParts>
    <vt:vector size="38" baseType="lpstr">
      <vt:lpstr>AAA GoldenLotus</vt:lpstr>
      <vt:lpstr>Arial</vt:lpstr>
      <vt:lpstr>Arial Narrow</vt:lpstr>
      <vt:lpstr>KFGQPC Uthman Taha Naskh</vt:lpstr>
      <vt:lpstr>noorehira</vt:lpstr>
      <vt:lpstr>Tahoma</vt:lpstr>
      <vt:lpstr>Traditional Arabic</vt:lpstr>
      <vt:lpstr>Trebuchet MS</vt:lpstr>
      <vt:lpstr>Wingdings 3</vt:lpstr>
      <vt:lpstr>Islamic Template (17)</vt:lpstr>
      <vt:lpstr>1_Default Design</vt:lpstr>
      <vt:lpstr>Facet</vt:lpstr>
      <vt:lpstr>1_Facet</vt:lpstr>
      <vt:lpstr>Revelation &amp; its true Nature</vt:lpstr>
      <vt:lpstr>The Sources of Knowledge</vt:lpstr>
      <vt:lpstr>The Jurisdiction of the Five Senses</vt:lpstr>
      <vt:lpstr>The Jurisdiction of the Intellect</vt:lpstr>
      <vt:lpstr>The Third Source of Knowledge: “Divine Revelation”</vt:lpstr>
      <vt:lpstr>The need for Divine Revelation</vt:lpstr>
      <vt:lpstr>The Modes of Descent  (طرق نزول الوحي)</vt:lpstr>
      <vt:lpstr>The revelation took place twice. </vt:lpstr>
      <vt:lpstr>Reasons of gradually revelation</vt:lpstr>
      <vt:lpstr>The Chronology of the Revelation of the Qur’an</vt:lpstr>
      <vt:lpstr>Makki &amp; Madani Verses</vt:lpstr>
      <vt:lpstr>Characteristics of Makki and Madni Verses</vt:lpstr>
      <vt:lpstr>Sabab un Nuzool (Causes of Revelation)</vt:lpstr>
      <vt:lpstr>PowerPoint Presentation</vt:lpstr>
      <vt:lpstr>Importance to know the Cause of revelation</vt:lpstr>
      <vt:lpstr>Importance to know the Cause of revelation</vt:lpstr>
      <vt:lpstr>Importance to know the Cause of revelation</vt:lpstr>
      <vt:lpstr>The Seven Dialects of the Quran</vt:lpstr>
      <vt:lpstr>The famous Qaries and their Students</vt:lpstr>
      <vt:lpstr>PowerPoint Presentation</vt:lpstr>
      <vt:lpstr>PowerPoint Presentation</vt:lpstr>
      <vt:lpstr>The Preservation of the Holy Qur’an  تاريخ نسخ القرآن</vt:lpstr>
      <vt:lpstr>Steps taken to facilitate Recitation</vt:lpstr>
      <vt:lpstr>Stop Signs  (Rumuz Al Awqaaf)</vt:lpstr>
      <vt:lpstr>Famous commentaries of the Qur’an (Arabic)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2009-01-14T16:33:14Z</dcterms:created>
  <dcterms:modified xsi:type="dcterms:W3CDTF">2015-08-26T10:43:49Z</dcterms:modified>
</cp:coreProperties>
</file>