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57" r:id="rId3"/>
    <p:sldId id="259" r:id="rId4"/>
    <p:sldId id="261" r:id="rId5"/>
    <p:sldId id="287" r:id="rId6"/>
    <p:sldId id="288" r:id="rId7"/>
    <p:sldId id="295" r:id="rId8"/>
    <p:sldId id="289" r:id="rId9"/>
    <p:sldId id="290" r:id="rId10"/>
    <p:sldId id="286" r:id="rId11"/>
    <p:sldId id="291" r:id="rId12"/>
    <p:sldId id="292" r:id="rId13"/>
    <p:sldId id="293" r:id="rId14"/>
    <p:sldId id="294" r:id="rId15"/>
    <p:sldId id="269" r:id="rId16"/>
    <p:sldId id="270" r:id="rId17"/>
    <p:sldId id="271" r:id="rId18"/>
    <p:sldId id="296" r:id="rId19"/>
    <p:sldId id="280" r:id="rId20"/>
  </p:sldIdLst>
  <p:sldSz cx="9144000" cy="5143500" type="screen16x9"/>
  <p:notesSz cx="6858000" cy="9144000"/>
  <p:embeddedFontLst>
    <p:embeddedFont>
      <p:font typeface="Helvetica Neue" panose="020B0604020202020204" charset="0"/>
      <p:regular r:id="rId22"/>
      <p:bold r:id="rId23"/>
      <p:italic r:id="rId24"/>
      <p:boldItalic r:id="rId25"/>
    </p:embeddedFont>
    <p:embeddedFont>
      <p:font typeface="Muli" panose="020B0604020202020204" charset="0"/>
      <p:regular r:id="rId26"/>
      <p:bold r:id="rId27"/>
      <p:italic r:id="rId28"/>
      <p:boldItalic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EFBD7D-07AC-4927-95EF-6C153550DB7A}">
  <a:tblStyle styleId="{ECEFBD7D-07AC-4927-95EF-6C153550DB7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4660"/>
  </p:normalViewPr>
  <p:slideViewPr>
    <p:cSldViewPr snapToGrid="0">
      <p:cViewPr varScale="1">
        <p:scale>
          <a:sx n="90" d="100"/>
          <a:sy n="90" d="100"/>
        </p:scale>
        <p:origin x="7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191043@nu.edu.pk"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mailto:k191048@nu.edu.p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763883" y="2066278"/>
            <a:ext cx="7616234"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Social Network Analysis</a:t>
            </a:r>
            <a:br>
              <a:rPr lang="en-US" dirty="0"/>
            </a:br>
            <a:r>
              <a:rPr lang="en-US" dirty="0"/>
              <a:t>(SNA)</a:t>
            </a:r>
            <a:endParaRPr dirty="0"/>
          </a:p>
        </p:txBody>
      </p:sp>
      <p:sp>
        <p:nvSpPr>
          <p:cNvPr id="2" name="Rectangle 1">
            <a:extLst>
              <a:ext uri="{FF2B5EF4-FFF2-40B4-BE49-F238E27FC236}">
                <a16:creationId xmlns:a16="http://schemas.microsoft.com/office/drawing/2014/main" id="{7BE393FD-FC78-4297-A064-00B068EC14E3}"/>
              </a:ext>
            </a:extLst>
          </p:cNvPr>
          <p:cNvSpPr/>
          <p:nvPr/>
        </p:nvSpPr>
        <p:spPr>
          <a:xfrm>
            <a:off x="5447168" y="2571750"/>
            <a:ext cx="943000" cy="1015663"/>
          </a:xfrm>
          <a:prstGeom prst="rect">
            <a:avLst/>
          </a:prstGeom>
        </p:spPr>
        <p:txBody>
          <a:bodyPr wrap="square">
            <a:spAutoFit/>
          </a:bodyPr>
          <a:lstStyle/>
          <a:p>
            <a:r>
              <a:rPr lang="en" sz="6000" dirty="0">
                <a:solidFill>
                  <a:srgbClr val="C6DAEC"/>
                </a:solidFill>
                <a:latin typeface="Muli"/>
                <a:ea typeface="Muli"/>
                <a:cs typeface="Muli"/>
                <a:sym typeface="Muli"/>
              </a:rPr>
              <a:t>🌏</a:t>
            </a:r>
            <a:endParaRPr lang="en-US" sz="6000" dirty="0"/>
          </a:p>
        </p:txBody>
      </p:sp>
      <p:grpSp>
        <p:nvGrpSpPr>
          <p:cNvPr id="7" name="Google Shape;784;p38">
            <a:extLst>
              <a:ext uri="{FF2B5EF4-FFF2-40B4-BE49-F238E27FC236}">
                <a16:creationId xmlns:a16="http://schemas.microsoft.com/office/drawing/2014/main" id="{00F63D8B-9790-414B-9B2D-1A243F696FA9}"/>
              </a:ext>
            </a:extLst>
          </p:cNvPr>
          <p:cNvGrpSpPr/>
          <p:nvPr/>
        </p:nvGrpSpPr>
        <p:grpSpPr>
          <a:xfrm>
            <a:off x="1" y="4274288"/>
            <a:ext cx="1222744" cy="869212"/>
            <a:chOff x="4610450" y="3703750"/>
            <a:chExt cx="453050" cy="332175"/>
          </a:xfrm>
        </p:grpSpPr>
        <p:sp>
          <p:nvSpPr>
            <p:cNvPr id="8" name="Google Shape;785;p38">
              <a:extLst>
                <a:ext uri="{FF2B5EF4-FFF2-40B4-BE49-F238E27FC236}">
                  <a16:creationId xmlns:a16="http://schemas.microsoft.com/office/drawing/2014/main" id="{6E2E7D00-C855-4588-9999-2495DC42CE2E}"/>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6;p38">
              <a:extLst>
                <a:ext uri="{FF2B5EF4-FFF2-40B4-BE49-F238E27FC236}">
                  <a16:creationId xmlns:a16="http://schemas.microsoft.com/office/drawing/2014/main" id="{C34C71CD-E31F-49A1-B461-62A860FE2291}"/>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1569-C6E2-4B12-8929-734AB0E01F6A}"/>
              </a:ext>
            </a:extLst>
          </p:cNvPr>
          <p:cNvSpPr>
            <a:spLocks noGrp="1"/>
          </p:cNvSpPr>
          <p:nvPr>
            <p:ph type="title"/>
          </p:nvPr>
        </p:nvSpPr>
        <p:spPr>
          <a:xfrm>
            <a:off x="1626373" y="980689"/>
            <a:ext cx="7209281" cy="645300"/>
          </a:xfrm>
        </p:spPr>
        <p:txBody>
          <a:bodyPr/>
          <a:lstStyle/>
          <a:p>
            <a:r>
              <a:rPr lang="en-US" b="1" dirty="0"/>
              <a:t>Social Media Connectivity</a:t>
            </a:r>
          </a:p>
        </p:txBody>
      </p:sp>
      <p:sp>
        <p:nvSpPr>
          <p:cNvPr id="3" name="Text Placeholder 2">
            <a:extLst>
              <a:ext uri="{FF2B5EF4-FFF2-40B4-BE49-F238E27FC236}">
                <a16:creationId xmlns:a16="http://schemas.microsoft.com/office/drawing/2014/main" id="{52DD18CD-BBAB-4725-A65B-86A071DA6BF5}"/>
              </a:ext>
            </a:extLst>
          </p:cNvPr>
          <p:cNvSpPr>
            <a:spLocks noGrp="1"/>
          </p:cNvSpPr>
          <p:nvPr>
            <p:ph type="body" idx="1"/>
          </p:nvPr>
        </p:nvSpPr>
        <p:spPr>
          <a:xfrm>
            <a:off x="2923546" y="1741800"/>
            <a:ext cx="4944300" cy="3138544"/>
          </a:xfrm>
        </p:spPr>
        <p:txBody>
          <a:bodyPr/>
          <a:lstStyle/>
          <a:p>
            <a:r>
              <a:rPr lang="en-US" dirty="0"/>
              <a:t>Social Networking sites like Facebook uses applications of Social Network analysis to identify and recommend potential friends based on friends-of-friends.</a:t>
            </a:r>
          </a:p>
          <a:p>
            <a:pPr marL="139700" indent="0">
              <a:buNone/>
            </a:pPr>
            <a:endParaRPr lang="en-US" dirty="0"/>
          </a:p>
          <a:p>
            <a:r>
              <a:rPr lang="en-US" dirty="0"/>
              <a:t>Network operators (Telephone, Cable and Mobile) use SNA-like methods to optimize the structure and capacity of their networks.</a:t>
            </a:r>
          </a:p>
          <a:p>
            <a:endParaRPr lang="en-US" dirty="0"/>
          </a:p>
          <a:p>
            <a:r>
              <a:rPr lang="en-US" dirty="0"/>
              <a:t>Companies uses SNA to analyze and improve communication flow in their organizations, or with their networks of partners and customers.</a:t>
            </a:r>
          </a:p>
        </p:txBody>
      </p:sp>
      <p:sp>
        <p:nvSpPr>
          <p:cNvPr id="4" name="Slide Number Placeholder 3">
            <a:extLst>
              <a:ext uri="{FF2B5EF4-FFF2-40B4-BE49-F238E27FC236}">
                <a16:creationId xmlns:a16="http://schemas.microsoft.com/office/drawing/2014/main" id="{21446EDC-9993-4357-A905-D22CD712B5B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07034939-5E82-4EDD-BD4A-8E854E2F919D}"/>
              </a:ext>
            </a:extLst>
          </p:cNvPr>
          <p:cNvPicPr>
            <a:picLocks noChangeAspect="1"/>
          </p:cNvPicPr>
          <p:nvPr/>
        </p:nvPicPr>
        <p:blipFill>
          <a:blip r:embed="rId2"/>
          <a:stretch>
            <a:fillRect/>
          </a:stretch>
        </p:blipFill>
        <p:spPr>
          <a:xfrm>
            <a:off x="177815" y="1946688"/>
            <a:ext cx="2897116" cy="2933656"/>
          </a:xfrm>
          <a:prstGeom prst="rect">
            <a:avLst/>
          </a:prstGeom>
        </p:spPr>
      </p:pic>
    </p:spTree>
    <p:extLst>
      <p:ext uri="{BB962C8B-B14F-4D97-AF65-F5344CB8AC3E}">
        <p14:creationId xmlns:p14="http://schemas.microsoft.com/office/powerpoint/2010/main" val="180723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A7AEC1-CD64-4B60-9BA6-D97FDCA6B83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12" name="Title 11">
            <a:extLst>
              <a:ext uri="{FF2B5EF4-FFF2-40B4-BE49-F238E27FC236}">
                <a16:creationId xmlns:a16="http://schemas.microsoft.com/office/drawing/2014/main" id="{4A5EAB47-6D19-462C-B618-E1B71F760995}"/>
              </a:ext>
            </a:extLst>
          </p:cNvPr>
          <p:cNvSpPr>
            <a:spLocks noGrp="1"/>
          </p:cNvSpPr>
          <p:nvPr>
            <p:ph type="title" idx="4294967295"/>
          </p:nvPr>
        </p:nvSpPr>
        <p:spPr>
          <a:xfrm>
            <a:off x="2274445" y="407655"/>
            <a:ext cx="4945062" cy="644525"/>
          </a:xfrm>
        </p:spPr>
        <p:txBody>
          <a:bodyPr/>
          <a:lstStyle/>
          <a:p>
            <a:r>
              <a:rPr lang="en-US" b="1" dirty="0"/>
              <a:t>Organizations</a:t>
            </a:r>
          </a:p>
        </p:txBody>
      </p:sp>
      <p:pic>
        <p:nvPicPr>
          <p:cNvPr id="8" name="Picture 7">
            <a:extLst>
              <a:ext uri="{FF2B5EF4-FFF2-40B4-BE49-F238E27FC236}">
                <a16:creationId xmlns:a16="http://schemas.microsoft.com/office/drawing/2014/main" id="{3F5DCC7F-4EEB-47BD-9017-F86BB306528A}"/>
              </a:ext>
            </a:extLst>
          </p:cNvPr>
          <p:cNvPicPr>
            <a:picLocks noChangeAspect="1"/>
          </p:cNvPicPr>
          <p:nvPr/>
        </p:nvPicPr>
        <p:blipFill rotWithShape="1">
          <a:blip r:embed="rId2"/>
          <a:srcRect l="5228" t="16423"/>
          <a:stretch/>
        </p:blipFill>
        <p:spPr>
          <a:xfrm>
            <a:off x="1581857" y="1128473"/>
            <a:ext cx="5980286" cy="3836002"/>
          </a:xfrm>
          <a:prstGeom prst="rect">
            <a:avLst/>
          </a:prstGeom>
        </p:spPr>
      </p:pic>
    </p:spTree>
    <p:extLst>
      <p:ext uri="{BB962C8B-B14F-4D97-AF65-F5344CB8AC3E}">
        <p14:creationId xmlns:p14="http://schemas.microsoft.com/office/powerpoint/2010/main" val="352888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4A5A2-A4BB-49EB-B233-BEC45ABDD6E6}"/>
              </a:ext>
            </a:extLst>
          </p:cNvPr>
          <p:cNvSpPr>
            <a:spLocks noGrp="1"/>
          </p:cNvSpPr>
          <p:nvPr>
            <p:ph type="title"/>
          </p:nvPr>
        </p:nvSpPr>
        <p:spPr>
          <a:xfrm>
            <a:off x="2238579" y="413054"/>
            <a:ext cx="5450181" cy="645300"/>
          </a:xfrm>
        </p:spPr>
        <p:txBody>
          <a:bodyPr/>
          <a:lstStyle/>
          <a:p>
            <a:r>
              <a:rPr lang="en-US" b="1" dirty="0"/>
              <a:t>Facebook Networks</a:t>
            </a:r>
          </a:p>
        </p:txBody>
      </p:sp>
      <p:sp>
        <p:nvSpPr>
          <p:cNvPr id="5" name="Text Placeholder 4">
            <a:extLst>
              <a:ext uri="{FF2B5EF4-FFF2-40B4-BE49-F238E27FC236}">
                <a16:creationId xmlns:a16="http://schemas.microsoft.com/office/drawing/2014/main" id="{E3313969-EF94-49E1-BB60-8FCB37ECAC18}"/>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11C82EAE-A275-4B60-A658-0DB313263D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3" name="Picture 2" descr="A close up of a map&#10;&#10;Description automatically generated">
            <a:extLst>
              <a:ext uri="{FF2B5EF4-FFF2-40B4-BE49-F238E27FC236}">
                <a16:creationId xmlns:a16="http://schemas.microsoft.com/office/drawing/2014/main" id="{7615BF2A-1854-474B-ABE5-46BC6D9C4330}"/>
              </a:ext>
            </a:extLst>
          </p:cNvPr>
          <p:cNvPicPr>
            <a:picLocks noChangeAspect="1"/>
          </p:cNvPicPr>
          <p:nvPr/>
        </p:nvPicPr>
        <p:blipFill rotWithShape="1">
          <a:blip r:embed="rId2"/>
          <a:srcRect l="6359" t="16239" r="6316"/>
          <a:stretch/>
        </p:blipFill>
        <p:spPr>
          <a:xfrm>
            <a:off x="1732700" y="1154198"/>
            <a:ext cx="5956061" cy="3861754"/>
          </a:xfrm>
          <a:prstGeom prst="rect">
            <a:avLst/>
          </a:prstGeom>
        </p:spPr>
      </p:pic>
    </p:spTree>
    <p:extLst>
      <p:ext uri="{BB962C8B-B14F-4D97-AF65-F5344CB8AC3E}">
        <p14:creationId xmlns:p14="http://schemas.microsoft.com/office/powerpoint/2010/main" val="363158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1FC5-DFA1-4849-AF0B-7504F88A74E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4" name="Title 3">
            <a:extLst>
              <a:ext uri="{FF2B5EF4-FFF2-40B4-BE49-F238E27FC236}">
                <a16:creationId xmlns:a16="http://schemas.microsoft.com/office/drawing/2014/main" id="{93505EE8-7EA3-41AD-8F2F-FD7ABF0DBDE9}"/>
              </a:ext>
            </a:extLst>
          </p:cNvPr>
          <p:cNvSpPr>
            <a:spLocks noGrp="1"/>
          </p:cNvSpPr>
          <p:nvPr>
            <p:ph type="title" idx="4294967295"/>
          </p:nvPr>
        </p:nvSpPr>
        <p:spPr>
          <a:xfrm>
            <a:off x="2465831" y="357188"/>
            <a:ext cx="4945062" cy="644525"/>
          </a:xfrm>
        </p:spPr>
        <p:txBody>
          <a:bodyPr/>
          <a:lstStyle/>
          <a:p>
            <a:r>
              <a:rPr lang="en-US" b="1" dirty="0"/>
              <a:t>Political Blogs</a:t>
            </a:r>
          </a:p>
        </p:txBody>
      </p:sp>
      <p:pic>
        <p:nvPicPr>
          <p:cNvPr id="3" name="Picture 2">
            <a:extLst>
              <a:ext uri="{FF2B5EF4-FFF2-40B4-BE49-F238E27FC236}">
                <a16:creationId xmlns:a16="http://schemas.microsoft.com/office/drawing/2014/main" id="{8610A728-A989-4C6B-9C34-1B7D53DFBD6F}"/>
              </a:ext>
            </a:extLst>
          </p:cNvPr>
          <p:cNvPicPr>
            <a:picLocks noChangeAspect="1"/>
          </p:cNvPicPr>
          <p:nvPr/>
        </p:nvPicPr>
        <p:blipFill rotWithShape="1">
          <a:blip r:embed="rId2"/>
          <a:srcRect l="6983" t="20298"/>
          <a:stretch/>
        </p:blipFill>
        <p:spPr>
          <a:xfrm>
            <a:off x="1732700" y="1110895"/>
            <a:ext cx="6067163" cy="3828093"/>
          </a:xfrm>
          <a:prstGeom prst="rect">
            <a:avLst/>
          </a:prstGeom>
        </p:spPr>
      </p:pic>
    </p:spTree>
    <p:extLst>
      <p:ext uri="{BB962C8B-B14F-4D97-AF65-F5344CB8AC3E}">
        <p14:creationId xmlns:p14="http://schemas.microsoft.com/office/powerpoint/2010/main" val="148636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F2D3C0-AAD0-49B7-BFF8-230EA4C5818D}"/>
              </a:ext>
            </a:extLst>
          </p:cNvPr>
          <p:cNvSpPr>
            <a:spLocks noGrp="1"/>
          </p:cNvSpPr>
          <p:nvPr>
            <p:ph type="title"/>
          </p:nvPr>
        </p:nvSpPr>
        <p:spPr>
          <a:xfrm>
            <a:off x="2041044" y="332102"/>
            <a:ext cx="5678600" cy="645300"/>
          </a:xfrm>
        </p:spPr>
        <p:txBody>
          <a:bodyPr/>
          <a:lstStyle/>
          <a:p>
            <a:r>
              <a:rPr lang="en-US" b="1" dirty="0"/>
              <a:t>Ingredient Networks</a:t>
            </a:r>
          </a:p>
        </p:txBody>
      </p:sp>
      <p:sp>
        <p:nvSpPr>
          <p:cNvPr id="5" name="Text Placeholder 4">
            <a:extLst>
              <a:ext uri="{FF2B5EF4-FFF2-40B4-BE49-F238E27FC236}">
                <a16:creationId xmlns:a16="http://schemas.microsoft.com/office/drawing/2014/main" id="{7B6EF5E9-E00D-48DC-B589-077E24E6256D}"/>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C046B04C-C5F0-44A8-9487-42F7068996C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3" name="Picture 2">
            <a:extLst>
              <a:ext uri="{FF2B5EF4-FFF2-40B4-BE49-F238E27FC236}">
                <a16:creationId xmlns:a16="http://schemas.microsoft.com/office/drawing/2014/main" id="{8B40FE15-99F7-4330-BE75-0DC77A5C614E}"/>
              </a:ext>
            </a:extLst>
          </p:cNvPr>
          <p:cNvPicPr>
            <a:picLocks noChangeAspect="1"/>
          </p:cNvPicPr>
          <p:nvPr/>
        </p:nvPicPr>
        <p:blipFill rotWithShape="1">
          <a:blip r:embed="rId2"/>
          <a:srcRect t="16239"/>
          <a:stretch/>
        </p:blipFill>
        <p:spPr>
          <a:xfrm>
            <a:off x="1717158" y="977402"/>
            <a:ext cx="6326371" cy="3998635"/>
          </a:xfrm>
          <a:prstGeom prst="rect">
            <a:avLst/>
          </a:prstGeom>
        </p:spPr>
      </p:pic>
    </p:spTree>
    <p:extLst>
      <p:ext uri="{BB962C8B-B14F-4D97-AF65-F5344CB8AC3E}">
        <p14:creationId xmlns:p14="http://schemas.microsoft.com/office/powerpoint/2010/main" val="9027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75243"/>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txBox="1">
            <a:spLocks noGrp="1"/>
          </p:cNvSpPr>
          <p:nvPr>
            <p:ph type="title" idx="4294967295"/>
          </p:nvPr>
        </p:nvSpPr>
        <p:spPr>
          <a:xfrm>
            <a:off x="1504100" y="638009"/>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t>Map</a:t>
            </a:r>
            <a:endParaRPr sz="3000" b="1" dirty="0"/>
          </a:p>
        </p:txBody>
      </p:sp>
      <p:sp>
        <p:nvSpPr>
          <p:cNvPr id="448" name="Google Shape;448;p24"/>
          <p:cNvSpPr/>
          <p:nvPr/>
        </p:nvSpPr>
        <p:spPr>
          <a:xfrm>
            <a:off x="1504091" y="148828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9" name="Google Shape;449;p24"/>
          <p:cNvSpPr/>
          <p:nvPr/>
        </p:nvSpPr>
        <p:spPr>
          <a:xfrm>
            <a:off x="2065526" y="152939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0" name="Google Shape;450;p24"/>
          <p:cNvSpPr/>
          <p:nvPr/>
        </p:nvSpPr>
        <p:spPr>
          <a:xfrm>
            <a:off x="3923441" y="2043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1" name="Google Shape;451;p24"/>
          <p:cNvSpPr/>
          <p:nvPr/>
        </p:nvSpPr>
        <p:spPr>
          <a:xfrm>
            <a:off x="4590191" y="39559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2" name="Google Shape;452;p24"/>
          <p:cNvSpPr/>
          <p:nvPr/>
        </p:nvSpPr>
        <p:spPr>
          <a:xfrm rot="317064">
            <a:off x="1642292" y="179696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3" name="Google Shape;453;p24"/>
          <p:cNvSpPr/>
          <p:nvPr/>
        </p:nvSpPr>
        <p:spPr>
          <a:xfrm>
            <a:off x="5521204" y="148983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4" name="Google Shape;454;p24"/>
          <p:cNvSpPr/>
          <p:nvPr/>
        </p:nvSpPr>
        <p:spPr>
          <a:xfrm>
            <a:off x="623423" y="420208"/>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13" name="Google Shape;450;p24">
            <a:extLst>
              <a:ext uri="{FF2B5EF4-FFF2-40B4-BE49-F238E27FC236}">
                <a16:creationId xmlns:a16="http://schemas.microsoft.com/office/drawing/2014/main" id="{44F36089-C228-476B-AB70-9E31451A3083}"/>
              </a:ext>
            </a:extLst>
          </p:cNvPr>
          <p:cNvSpPr/>
          <p:nvPr/>
        </p:nvSpPr>
        <p:spPr>
          <a:xfrm rot="317064">
            <a:off x="1472618" y="214227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4" name="Google Shape;450;p24">
            <a:extLst>
              <a:ext uri="{FF2B5EF4-FFF2-40B4-BE49-F238E27FC236}">
                <a16:creationId xmlns:a16="http://schemas.microsoft.com/office/drawing/2014/main" id="{2C9F61D1-95A9-48C3-A034-A11A5E27606D}"/>
              </a:ext>
            </a:extLst>
          </p:cNvPr>
          <p:cNvSpPr/>
          <p:nvPr/>
        </p:nvSpPr>
        <p:spPr>
          <a:xfrm>
            <a:off x="2901043" y="353361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5" name="Google Shape;450;p24">
            <a:extLst>
              <a:ext uri="{FF2B5EF4-FFF2-40B4-BE49-F238E27FC236}">
                <a16:creationId xmlns:a16="http://schemas.microsoft.com/office/drawing/2014/main" id="{FD425FBE-0822-472B-8EB8-DEF6F637F7DF}"/>
              </a:ext>
            </a:extLst>
          </p:cNvPr>
          <p:cNvSpPr/>
          <p:nvPr/>
        </p:nvSpPr>
        <p:spPr>
          <a:xfrm>
            <a:off x="4486967" y="167111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6" name="Google Shape;450;p24">
            <a:extLst>
              <a:ext uri="{FF2B5EF4-FFF2-40B4-BE49-F238E27FC236}">
                <a16:creationId xmlns:a16="http://schemas.microsoft.com/office/drawing/2014/main" id="{8B874A76-A3AA-4055-89BF-98CF72CE1C2A}"/>
              </a:ext>
            </a:extLst>
          </p:cNvPr>
          <p:cNvSpPr/>
          <p:nvPr/>
        </p:nvSpPr>
        <p:spPr>
          <a:xfrm>
            <a:off x="3905719" y="271664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7" name="Google Shape;450;p24">
            <a:extLst>
              <a:ext uri="{FF2B5EF4-FFF2-40B4-BE49-F238E27FC236}">
                <a16:creationId xmlns:a16="http://schemas.microsoft.com/office/drawing/2014/main" id="{15A50634-82DD-4D74-8C8D-EE7AB0FBD138}"/>
              </a:ext>
            </a:extLst>
          </p:cNvPr>
          <p:cNvSpPr/>
          <p:nvPr/>
        </p:nvSpPr>
        <p:spPr>
          <a:xfrm rot="317064">
            <a:off x="2006260" y="189283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8" name="Google Shape;450;p24">
            <a:extLst>
              <a:ext uri="{FF2B5EF4-FFF2-40B4-BE49-F238E27FC236}">
                <a16:creationId xmlns:a16="http://schemas.microsoft.com/office/drawing/2014/main" id="{C2BC5FD1-CCE6-4AFB-9A15-BB5029024126}"/>
              </a:ext>
            </a:extLst>
          </p:cNvPr>
          <p:cNvSpPr/>
          <p:nvPr/>
        </p:nvSpPr>
        <p:spPr>
          <a:xfrm>
            <a:off x="4837841" y="205388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9" name="Google Shape;450;p24">
            <a:extLst>
              <a:ext uri="{FF2B5EF4-FFF2-40B4-BE49-F238E27FC236}">
                <a16:creationId xmlns:a16="http://schemas.microsoft.com/office/drawing/2014/main" id="{0AD0BDCB-8ADE-4E3D-9DB8-99904F669DFD}"/>
              </a:ext>
            </a:extLst>
          </p:cNvPr>
          <p:cNvSpPr/>
          <p:nvPr/>
        </p:nvSpPr>
        <p:spPr>
          <a:xfrm>
            <a:off x="4299124" y="31100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0" name="Google Shape;450;p24">
            <a:extLst>
              <a:ext uri="{FF2B5EF4-FFF2-40B4-BE49-F238E27FC236}">
                <a16:creationId xmlns:a16="http://schemas.microsoft.com/office/drawing/2014/main" id="{E11A42D0-ECF1-4CEB-B363-257316C02AC3}"/>
              </a:ext>
            </a:extLst>
          </p:cNvPr>
          <p:cNvSpPr/>
          <p:nvPr/>
        </p:nvSpPr>
        <p:spPr>
          <a:xfrm>
            <a:off x="5068213" y="24543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1" name="Google Shape;450;p24">
            <a:extLst>
              <a:ext uri="{FF2B5EF4-FFF2-40B4-BE49-F238E27FC236}">
                <a16:creationId xmlns:a16="http://schemas.microsoft.com/office/drawing/2014/main" id="{9C24C46B-70C5-4547-BAF8-2DBE06AF04DE}"/>
              </a:ext>
            </a:extLst>
          </p:cNvPr>
          <p:cNvSpPr/>
          <p:nvPr/>
        </p:nvSpPr>
        <p:spPr>
          <a:xfrm>
            <a:off x="4805941" y="335105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2" name="Google Shape;450;p24">
            <a:extLst>
              <a:ext uri="{FF2B5EF4-FFF2-40B4-BE49-F238E27FC236}">
                <a16:creationId xmlns:a16="http://schemas.microsoft.com/office/drawing/2014/main" id="{A9D9DA20-CC6D-4582-9018-612AF887EE91}"/>
              </a:ext>
            </a:extLst>
          </p:cNvPr>
          <p:cNvSpPr/>
          <p:nvPr/>
        </p:nvSpPr>
        <p:spPr>
          <a:xfrm>
            <a:off x="5287950" y="221691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3" name="Google Shape;450;p24">
            <a:extLst>
              <a:ext uri="{FF2B5EF4-FFF2-40B4-BE49-F238E27FC236}">
                <a16:creationId xmlns:a16="http://schemas.microsoft.com/office/drawing/2014/main" id="{AD65AC98-3F9F-4C51-B36D-BB86D7747761}"/>
              </a:ext>
            </a:extLst>
          </p:cNvPr>
          <p:cNvSpPr/>
          <p:nvPr/>
        </p:nvSpPr>
        <p:spPr>
          <a:xfrm>
            <a:off x="5493515" y="227362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4" name="Google Shape;450;p24">
            <a:extLst>
              <a:ext uri="{FF2B5EF4-FFF2-40B4-BE49-F238E27FC236}">
                <a16:creationId xmlns:a16="http://schemas.microsoft.com/office/drawing/2014/main" id="{712918B6-5445-4A57-9241-D5A5514B54EF}"/>
              </a:ext>
            </a:extLst>
          </p:cNvPr>
          <p:cNvSpPr/>
          <p:nvPr/>
        </p:nvSpPr>
        <p:spPr>
          <a:xfrm>
            <a:off x="5103653" y="168174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5" name="Google Shape;450;p24">
            <a:extLst>
              <a:ext uri="{FF2B5EF4-FFF2-40B4-BE49-F238E27FC236}">
                <a16:creationId xmlns:a16="http://schemas.microsoft.com/office/drawing/2014/main" id="{A26FA070-792D-4B26-8728-3579120AB0D7}"/>
              </a:ext>
            </a:extLst>
          </p:cNvPr>
          <p:cNvSpPr/>
          <p:nvPr/>
        </p:nvSpPr>
        <p:spPr>
          <a:xfrm rot="317064">
            <a:off x="2236632" y="198498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6" name="Google Shape;450;p24">
            <a:extLst>
              <a:ext uri="{FF2B5EF4-FFF2-40B4-BE49-F238E27FC236}">
                <a16:creationId xmlns:a16="http://schemas.microsoft.com/office/drawing/2014/main" id="{20F75590-9313-4FB7-93B5-1435DEF89EEA}"/>
              </a:ext>
            </a:extLst>
          </p:cNvPr>
          <p:cNvSpPr/>
          <p:nvPr/>
        </p:nvSpPr>
        <p:spPr>
          <a:xfrm>
            <a:off x="4292035" y="252880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7" name="Google Shape;453;p24">
            <a:extLst>
              <a:ext uri="{FF2B5EF4-FFF2-40B4-BE49-F238E27FC236}">
                <a16:creationId xmlns:a16="http://schemas.microsoft.com/office/drawing/2014/main" id="{8A0DB4A1-EF19-4592-B94A-D2C120A417E9}"/>
              </a:ext>
            </a:extLst>
          </p:cNvPr>
          <p:cNvSpPr/>
          <p:nvPr/>
        </p:nvSpPr>
        <p:spPr>
          <a:xfrm>
            <a:off x="5673604" y="18336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8" name="Google Shape;453;p24">
            <a:extLst>
              <a:ext uri="{FF2B5EF4-FFF2-40B4-BE49-F238E27FC236}">
                <a16:creationId xmlns:a16="http://schemas.microsoft.com/office/drawing/2014/main" id="{88E90E51-21A9-4B02-8BFA-F6344B3A8FA0}"/>
              </a:ext>
            </a:extLst>
          </p:cNvPr>
          <p:cNvSpPr/>
          <p:nvPr/>
        </p:nvSpPr>
        <p:spPr>
          <a:xfrm rot="317064">
            <a:off x="3281187" y="119388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29" name="Google Shape;453;p24">
            <a:extLst>
              <a:ext uri="{FF2B5EF4-FFF2-40B4-BE49-F238E27FC236}">
                <a16:creationId xmlns:a16="http://schemas.microsoft.com/office/drawing/2014/main" id="{B6220BE1-A8FD-442E-8B57-3B5059343276}"/>
              </a:ext>
            </a:extLst>
          </p:cNvPr>
          <p:cNvSpPr/>
          <p:nvPr/>
        </p:nvSpPr>
        <p:spPr>
          <a:xfrm>
            <a:off x="5840178" y="157489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0" name="Google Shape;453;p24">
            <a:extLst>
              <a:ext uri="{FF2B5EF4-FFF2-40B4-BE49-F238E27FC236}">
                <a16:creationId xmlns:a16="http://schemas.microsoft.com/office/drawing/2014/main" id="{DF4C4EE6-2F97-4D61-904A-F46CEF02C25B}"/>
              </a:ext>
            </a:extLst>
          </p:cNvPr>
          <p:cNvSpPr/>
          <p:nvPr/>
        </p:nvSpPr>
        <p:spPr>
          <a:xfrm>
            <a:off x="5864989" y="212069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1" name="Google Shape;453;p24">
            <a:extLst>
              <a:ext uri="{FF2B5EF4-FFF2-40B4-BE49-F238E27FC236}">
                <a16:creationId xmlns:a16="http://schemas.microsoft.com/office/drawing/2014/main" id="{F1F47D18-BD58-4822-95DB-664445C80338}"/>
              </a:ext>
            </a:extLst>
          </p:cNvPr>
          <p:cNvSpPr/>
          <p:nvPr/>
        </p:nvSpPr>
        <p:spPr>
          <a:xfrm>
            <a:off x="6028022" y="143312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2" name="Google Shape;453;p24">
            <a:extLst>
              <a:ext uri="{FF2B5EF4-FFF2-40B4-BE49-F238E27FC236}">
                <a16:creationId xmlns:a16="http://schemas.microsoft.com/office/drawing/2014/main" id="{361EB1AD-1092-40D0-B3F7-E6C8A7E142F7}"/>
              </a:ext>
            </a:extLst>
          </p:cNvPr>
          <p:cNvSpPr/>
          <p:nvPr/>
        </p:nvSpPr>
        <p:spPr>
          <a:xfrm>
            <a:off x="6006755" y="176273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3" name="Google Shape;453;p24">
            <a:extLst>
              <a:ext uri="{FF2B5EF4-FFF2-40B4-BE49-F238E27FC236}">
                <a16:creationId xmlns:a16="http://schemas.microsoft.com/office/drawing/2014/main" id="{A53331A9-3F72-4DB4-A21C-FE5835384CB6}"/>
              </a:ext>
            </a:extLst>
          </p:cNvPr>
          <p:cNvSpPr/>
          <p:nvPr/>
        </p:nvSpPr>
        <p:spPr>
          <a:xfrm>
            <a:off x="6042196" y="198956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4" name="Google Shape;453;p24">
            <a:extLst>
              <a:ext uri="{FF2B5EF4-FFF2-40B4-BE49-F238E27FC236}">
                <a16:creationId xmlns:a16="http://schemas.microsoft.com/office/drawing/2014/main" id="{61D59773-6758-4C3E-A81A-54AF9D7C71F4}"/>
              </a:ext>
            </a:extLst>
          </p:cNvPr>
          <p:cNvSpPr/>
          <p:nvPr/>
        </p:nvSpPr>
        <p:spPr>
          <a:xfrm>
            <a:off x="4564273" y="258499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5" name="Google Shape;453;p24">
            <a:extLst>
              <a:ext uri="{FF2B5EF4-FFF2-40B4-BE49-F238E27FC236}">
                <a16:creationId xmlns:a16="http://schemas.microsoft.com/office/drawing/2014/main" id="{957B3B2E-4F44-467A-864D-DF945DD57265}"/>
              </a:ext>
            </a:extLst>
          </p:cNvPr>
          <p:cNvSpPr/>
          <p:nvPr/>
        </p:nvSpPr>
        <p:spPr>
          <a:xfrm rot="317064">
            <a:off x="1778764" y="216166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6" name="Google Shape;453;p24">
            <a:extLst>
              <a:ext uri="{FF2B5EF4-FFF2-40B4-BE49-F238E27FC236}">
                <a16:creationId xmlns:a16="http://schemas.microsoft.com/office/drawing/2014/main" id="{690F1FC7-3AFB-4CA1-8082-B8D69302B2E8}"/>
              </a:ext>
            </a:extLst>
          </p:cNvPr>
          <p:cNvSpPr/>
          <p:nvPr/>
        </p:nvSpPr>
        <p:spPr>
          <a:xfrm>
            <a:off x="5751908" y="241080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7" name="Google Shape;453;p24">
            <a:extLst>
              <a:ext uri="{FF2B5EF4-FFF2-40B4-BE49-F238E27FC236}">
                <a16:creationId xmlns:a16="http://schemas.microsoft.com/office/drawing/2014/main" id="{8A39974E-A446-4967-8D14-2FB1B688C09C}"/>
              </a:ext>
            </a:extLst>
          </p:cNvPr>
          <p:cNvSpPr/>
          <p:nvPr/>
        </p:nvSpPr>
        <p:spPr>
          <a:xfrm>
            <a:off x="4713129" y="28827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8" name="Google Shape;453;p24">
            <a:extLst>
              <a:ext uri="{FF2B5EF4-FFF2-40B4-BE49-F238E27FC236}">
                <a16:creationId xmlns:a16="http://schemas.microsoft.com/office/drawing/2014/main" id="{198E9A85-0E84-4175-899D-BE05F5C6A34C}"/>
              </a:ext>
            </a:extLst>
          </p:cNvPr>
          <p:cNvSpPr/>
          <p:nvPr/>
        </p:nvSpPr>
        <p:spPr>
          <a:xfrm>
            <a:off x="6244214" y="157489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39" name="Google Shape;453;p24">
            <a:extLst>
              <a:ext uri="{FF2B5EF4-FFF2-40B4-BE49-F238E27FC236}">
                <a16:creationId xmlns:a16="http://schemas.microsoft.com/office/drawing/2014/main" id="{7090D2CF-A39A-404F-B97D-5DB3473DF908}"/>
              </a:ext>
            </a:extLst>
          </p:cNvPr>
          <p:cNvSpPr/>
          <p:nvPr/>
        </p:nvSpPr>
        <p:spPr>
          <a:xfrm>
            <a:off x="5117166" y="260625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0" name="Google Shape;453;p24">
            <a:extLst>
              <a:ext uri="{FF2B5EF4-FFF2-40B4-BE49-F238E27FC236}">
                <a16:creationId xmlns:a16="http://schemas.microsoft.com/office/drawing/2014/main" id="{EF30DB87-D81E-4C52-B039-1229975DF3C8}"/>
              </a:ext>
            </a:extLst>
          </p:cNvPr>
          <p:cNvSpPr/>
          <p:nvPr/>
        </p:nvSpPr>
        <p:spPr>
          <a:xfrm>
            <a:off x="4915146" y="301029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1" name="Google Shape;453;p24">
            <a:extLst>
              <a:ext uri="{FF2B5EF4-FFF2-40B4-BE49-F238E27FC236}">
                <a16:creationId xmlns:a16="http://schemas.microsoft.com/office/drawing/2014/main" id="{C9A56596-CD32-4C3D-84A1-E37F7F8A2112}"/>
              </a:ext>
            </a:extLst>
          </p:cNvPr>
          <p:cNvSpPr/>
          <p:nvPr/>
        </p:nvSpPr>
        <p:spPr>
          <a:xfrm>
            <a:off x="4585533" y="348875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2" name="Google Shape;453;p24">
            <a:extLst>
              <a:ext uri="{FF2B5EF4-FFF2-40B4-BE49-F238E27FC236}">
                <a16:creationId xmlns:a16="http://schemas.microsoft.com/office/drawing/2014/main" id="{D4CAD980-0B88-4FDA-B5CE-BBA5475F3DF2}"/>
              </a:ext>
            </a:extLst>
          </p:cNvPr>
          <p:cNvSpPr/>
          <p:nvPr/>
        </p:nvSpPr>
        <p:spPr>
          <a:xfrm>
            <a:off x="1842330" y="16812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3" name="Google Shape;453;p24">
            <a:extLst>
              <a:ext uri="{FF2B5EF4-FFF2-40B4-BE49-F238E27FC236}">
                <a16:creationId xmlns:a16="http://schemas.microsoft.com/office/drawing/2014/main" id="{2B81BE26-06D4-432D-91E0-052EF66ECD85}"/>
              </a:ext>
            </a:extLst>
          </p:cNvPr>
          <p:cNvSpPr/>
          <p:nvPr/>
        </p:nvSpPr>
        <p:spPr>
          <a:xfrm>
            <a:off x="2267634" y="16812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 name="Google Shape;453;p24">
            <a:extLst>
              <a:ext uri="{FF2B5EF4-FFF2-40B4-BE49-F238E27FC236}">
                <a16:creationId xmlns:a16="http://schemas.microsoft.com/office/drawing/2014/main" id="{E65301E5-AD15-46D7-A3B5-7CE42230984A}"/>
              </a:ext>
            </a:extLst>
          </p:cNvPr>
          <p:cNvSpPr/>
          <p:nvPr/>
        </p:nvSpPr>
        <p:spPr>
          <a:xfrm>
            <a:off x="5202226" y="16812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 name="Google Shape;453;p24">
            <a:extLst>
              <a:ext uri="{FF2B5EF4-FFF2-40B4-BE49-F238E27FC236}">
                <a16:creationId xmlns:a16="http://schemas.microsoft.com/office/drawing/2014/main" id="{E6241411-4701-42D2-8A55-D437204E37F1}"/>
              </a:ext>
            </a:extLst>
          </p:cNvPr>
          <p:cNvSpPr/>
          <p:nvPr/>
        </p:nvSpPr>
        <p:spPr>
          <a:xfrm>
            <a:off x="5521204" y="16812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6" name="Google Shape;453;p24">
            <a:extLst>
              <a:ext uri="{FF2B5EF4-FFF2-40B4-BE49-F238E27FC236}">
                <a16:creationId xmlns:a16="http://schemas.microsoft.com/office/drawing/2014/main" id="{E0ADF432-0B60-4537-968C-F6F8717D43E0}"/>
              </a:ext>
            </a:extLst>
          </p:cNvPr>
          <p:cNvSpPr/>
          <p:nvPr/>
        </p:nvSpPr>
        <p:spPr>
          <a:xfrm>
            <a:off x="5673604" y="18336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7" name="Google Shape;453;p24">
            <a:extLst>
              <a:ext uri="{FF2B5EF4-FFF2-40B4-BE49-F238E27FC236}">
                <a16:creationId xmlns:a16="http://schemas.microsoft.com/office/drawing/2014/main" id="{12B40133-BCD2-4742-BD2C-C3358571215E}"/>
              </a:ext>
            </a:extLst>
          </p:cNvPr>
          <p:cNvSpPr/>
          <p:nvPr/>
        </p:nvSpPr>
        <p:spPr>
          <a:xfrm>
            <a:off x="5826004" y="19860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8" name="Google Shape;453;p24">
            <a:extLst>
              <a:ext uri="{FF2B5EF4-FFF2-40B4-BE49-F238E27FC236}">
                <a16:creationId xmlns:a16="http://schemas.microsoft.com/office/drawing/2014/main" id="{EFD06419-917B-4126-B661-25D7527AF306}"/>
              </a:ext>
            </a:extLst>
          </p:cNvPr>
          <p:cNvSpPr/>
          <p:nvPr/>
        </p:nvSpPr>
        <p:spPr>
          <a:xfrm>
            <a:off x="5978404" y="21384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9" name="Google Shape;453;p24">
            <a:extLst>
              <a:ext uri="{FF2B5EF4-FFF2-40B4-BE49-F238E27FC236}">
                <a16:creationId xmlns:a16="http://schemas.microsoft.com/office/drawing/2014/main" id="{5E0D0019-91CE-4586-9946-7B1278A4064F}"/>
              </a:ext>
            </a:extLst>
          </p:cNvPr>
          <p:cNvSpPr/>
          <p:nvPr/>
        </p:nvSpPr>
        <p:spPr>
          <a:xfrm>
            <a:off x="6205233" y="173792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0" name="Google Shape;453;p24">
            <a:extLst>
              <a:ext uri="{FF2B5EF4-FFF2-40B4-BE49-F238E27FC236}">
                <a16:creationId xmlns:a16="http://schemas.microsoft.com/office/drawing/2014/main" id="{697AC95A-5407-4B69-85E8-BC303530EAA0}"/>
              </a:ext>
            </a:extLst>
          </p:cNvPr>
          <p:cNvSpPr/>
          <p:nvPr/>
        </p:nvSpPr>
        <p:spPr>
          <a:xfrm rot="317064">
            <a:off x="1984330" y="227062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1" name="Google Shape;453;p24">
            <a:extLst>
              <a:ext uri="{FF2B5EF4-FFF2-40B4-BE49-F238E27FC236}">
                <a16:creationId xmlns:a16="http://schemas.microsoft.com/office/drawing/2014/main" id="{F08AD365-E8E3-4DAD-9C9E-27ABF5748488}"/>
              </a:ext>
            </a:extLst>
          </p:cNvPr>
          <p:cNvSpPr/>
          <p:nvPr/>
        </p:nvSpPr>
        <p:spPr>
          <a:xfrm>
            <a:off x="5928783" y="253537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2" name="Google Shape;453;p24">
            <a:extLst>
              <a:ext uri="{FF2B5EF4-FFF2-40B4-BE49-F238E27FC236}">
                <a16:creationId xmlns:a16="http://schemas.microsoft.com/office/drawing/2014/main" id="{C032DB8D-4EFC-4B8D-ABCA-776D58E451F9}"/>
              </a:ext>
            </a:extLst>
          </p:cNvPr>
          <p:cNvSpPr/>
          <p:nvPr/>
        </p:nvSpPr>
        <p:spPr>
          <a:xfrm>
            <a:off x="6322192" y="229082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3" name="Google Shape;453;p24">
            <a:extLst>
              <a:ext uri="{FF2B5EF4-FFF2-40B4-BE49-F238E27FC236}">
                <a16:creationId xmlns:a16="http://schemas.microsoft.com/office/drawing/2014/main" id="{9AB8B4F2-DB1E-4EE5-864B-0ECE2BB93647}"/>
              </a:ext>
            </a:extLst>
          </p:cNvPr>
          <p:cNvSpPr/>
          <p:nvPr/>
        </p:nvSpPr>
        <p:spPr>
          <a:xfrm>
            <a:off x="6279661" y="196121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4" name="Google Shape;453;p24">
            <a:extLst>
              <a:ext uri="{FF2B5EF4-FFF2-40B4-BE49-F238E27FC236}">
                <a16:creationId xmlns:a16="http://schemas.microsoft.com/office/drawing/2014/main" id="{31A5F00E-9333-4474-9363-C61DB95A9FC0}"/>
              </a:ext>
            </a:extLst>
          </p:cNvPr>
          <p:cNvSpPr/>
          <p:nvPr/>
        </p:nvSpPr>
        <p:spPr>
          <a:xfrm>
            <a:off x="6439150" y="146148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5" name="Google Shape;453;p24">
            <a:extLst>
              <a:ext uri="{FF2B5EF4-FFF2-40B4-BE49-F238E27FC236}">
                <a16:creationId xmlns:a16="http://schemas.microsoft.com/office/drawing/2014/main" id="{717485B7-61E6-47A6-8524-9BC8950813EF}"/>
              </a:ext>
            </a:extLst>
          </p:cNvPr>
          <p:cNvSpPr/>
          <p:nvPr/>
        </p:nvSpPr>
        <p:spPr>
          <a:xfrm>
            <a:off x="6460415" y="175919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6" name="Google Shape;453;p24">
            <a:extLst>
              <a:ext uri="{FF2B5EF4-FFF2-40B4-BE49-F238E27FC236}">
                <a16:creationId xmlns:a16="http://schemas.microsoft.com/office/drawing/2014/main" id="{A027F65B-E391-4516-9CA1-65CBA88D844A}"/>
              </a:ext>
            </a:extLst>
          </p:cNvPr>
          <p:cNvSpPr/>
          <p:nvPr/>
        </p:nvSpPr>
        <p:spPr>
          <a:xfrm>
            <a:off x="6513578" y="203563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7" name="Google Shape;453;p24">
            <a:extLst>
              <a:ext uri="{FF2B5EF4-FFF2-40B4-BE49-F238E27FC236}">
                <a16:creationId xmlns:a16="http://schemas.microsoft.com/office/drawing/2014/main" id="{A8DC48F3-870D-4079-9A2C-503EEB5EA960}"/>
              </a:ext>
            </a:extLst>
          </p:cNvPr>
          <p:cNvSpPr/>
          <p:nvPr/>
        </p:nvSpPr>
        <p:spPr>
          <a:xfrm>
            <a:off x="6130804" y="235461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8" name="Google Shape;453;p24">
            <a:extLst>
              <a:ext uri="{FF2B5EF4-FFF2-40B4-BE49-F238E27FC236}">
                <a16:creationId xmlns:a16="http://schemas.microsoft.com/office/drawing/2014/main" id="{C1AF6091-8DA0-46A0-93E6-513EDC17FFAB}"/>
              </a:ext>
            </a:extLst>
          </p:cNvPr>
          <p:cNvSpPr/>
          <p:nvPr/>
        </p:nvSpPr>
        <p:spPr>
          <a:xfrm>
            <a:off x="6130804" y="251411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59" name="Google Shape;453;p24">
            <a:extLst>
              <a:ext uri="{FF2B5EF4-FFF2-40B4-BE49-F238E27FC236}">
                <a16:creationId xmlns:a16="http://schemas.microsoft.com/office/drawing/2014/main" id="{370D91A6-EDFE-42DD-8FCA-92AE13BD784F}"/>
              </a:ext>
            </a:extLst>
          </p:cNvPr>
          <p:cNvSpPr/>
          <p:nvPr/>
        </p:nvSpPr>
        <p:spPr>
          <a:xfrm>
            <a:off x="6577372" y="235461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60" name="Google Shape;453;p24">
            <a:extLst>
              <a:ext uri="{FF2B5EF4-FFF2-40B4-BE49-F238E27FC236}">
                <a16:creationId xmlns:a16="http://schemas.microsoft.com/office/drawing/2014/main" id="{0441E699-681C-4868-A5C6-3FB32C8C2CBE}"/>
              </a:ext>
            </a:extLst>
          </p:cNvPr>
          <p:cNvSpPr/>
          <p:nvPr/>
        </p:nvSpPr>
        <p:spPr>
          <a:xfrm>
            <a:off x="4216942" y="279055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61" name="Google Shape;453;p24">
            <a:extLst>
              <a:ext uri="{FF2B5EF4-FFF2-40B4-BE49-F238E27FC236}">
                <a16:creationId xmlns:a16="http://schemas.microsoft.com/office/drawing/2014/main" id="{FD47E8D0-08A8-42BC-A2B1-816549945466}"/>
              </a:ext>
            </a:extLst>
          </p:cNvPr>
          <p:cNvSpPr/>
          <p:nvPr/>
        </p:nvSpPr>
        <p:spPr>
          <a:xfrm>
            <a:off x="4854896" y="237588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62" name="Google Shape;453;p24">
            <a:extLst>
              <a:ext uri="{FF2B5EF4-FFF2-40B4-BE49-F238E27FC236}">
                <a16:creationId xmlns:a16="http://schemas.microsoft.com/office/drawing/2014/main" id="{47597138-92AF-47D7-A262-4DDC47C77402}"/>
              </a:ext>
            </a:extLst>
          </p:cNvPr>
          <p:cNvSpPr/>
          <p:nvPr/>
        </p:nvSpPr>
        <p:spPr>
          <a:xfrm>
            <a:off x="4482759" y="285434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63" name="Google Shape;453;p24">
            <a:extLst>
              <a:ext uri="{FF2B5EF4-FFF2-40B4-BE49-F238E27FC236}">
                <a16:creationId xmlns:a16="http://schemas.microsoft.com/office/drawing/2014/main" id="{69004A21-82AE-4DFE-9920-251FCC886FAA}"/>
              </a:ext>
            </a:extLst>
          </p:cNvPr>
          <p:cNvSpPr/>
          <p:nvPr/>
        </p:nvSpPr>
        <p:spPr>
          <a:xfrm>
            <a:off x="4620981" y="315206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64" name="Google Shape;453;p24">
            <a:extLst>
              <a:ext uri="{FF2B5EF4-FFF2-40B4-BE49-F238E27FC236}">
                <a16:creationId xmlns:a16="http://schemas.microsoft.com/office/drawing/2014/main" id="{6225BD8C-7CE5-408C-8F22-CD129C5CB73B}"/>
              </a:ext>
            </a:extLst>
          </p:cNvPr>
          <p:cNvSpPr/>
          <p:nvPr/>
        </p:nvSpPr>
        <p:spPr>
          <a:xfrm>
            <a:off x="1655093" y="236774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2" name="Google Shape;453;p24">
            <a:extLst>
              <a:ext uri="{FF2B5EF4-FFF2-40B4-BE49-F238E27FC236}">
                <a16:creationId xmlns:a16="http://schemas.microsoft.com/office/drawing/2014/main" id="{493D1AEC-A3ED-4E3A-98E1-58E513324F87}"/>
              </a:ext>
            </a:extLst>
          </p:cNvPr>
          <p:cNvSpPr/>
          <p:nvPr/>
        </p:nvSpPr>
        <p:spPr>
          <a:xfrm rot="1993110">
            <a:off x="2386576" y="3119635"/>
            <a:ext cx="201599" cy="226924"/>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3" name="Google Shape;453;p24">
            <a:extLst>
              <a:ext uri="{FF2B5EF4-FFF2-40B4-BE49-F238E27FC236}">
                <a16:creationId xmlns:a16="http://schemas.microsoft.com/office/drawing/2014/main" id="{3A79CBFD-2862-4632-A2F7-20340EB10878}"/>
              </a:ext>
            </a:extLst>
          </p:cNvPr>
          <p:cNvSpPr/>
          <p:nvPr/>
        </p:nvSpPr>
        <p:spPr>
          <a:xfrm rot="1993110">
            <a:off x="2573305" y="346491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4" name="Google Shape;453;p24">
            <a:extLst>
              <a:ext uri="{FF2B5EF4-FFF2-40B4-BE49-F238E27FC236}">
                <a16:creationId xmlns:a16="http://schemas.microsoft.com/office/drawing/2014/main" id="{C530080F-0E2C-42E8-9EC5-4117E57EA187}"/>
              </a:ext>
            </a:extLst>
          </p:cNvPr>
          <p:cNvSpPr/>
          <p:nvPr/>
        </p:nvSpPr>
        <p:spPr>
          <a:xfrm rot="1993110">
            <a:off x="3108479" y="336212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5" name="Google Shape;453;p24">
            <a:extLst>
              <a:ext uri="{FF2B5EF4-FFF2-40B4-BE49-F238E27FC236}">
                <a16:creationId xmlns:a16="http://schemas.microsoft.com/office/drawing/2014/main" id="{6D0B255F-7DEF-4E59-933C-85B797BAAE32}"/>
              </a:ext>
            </a:extLst>
          </p:cNvPr>
          <p:cNvSpPr/>
          <p:nvPr/>
        </p:nvSpPr>
        <p:spPr>
          <a:xfrm rot="1993110">
            <a:off x="2660399" y="318178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6" name="Google Shape;453;p24">
            <a:extLst>
              <a:ext uri="{FF2B5EF4-FFF2-40B4-BE49-F238E27FC236}">
                <a16:creationId xmlns:a16="http://schemas.microsoft.com/office/drawing/2014/main" id="{EED9572C-F0B7-4B47-9CF2-46B2570A81CA}"/>
              </a:ext>
            </a:extLst>
          </p:cNvPr>
          <p:cNvSpPr/>
          <p:nvPr/>
        </p:nvSpPr>
        <p:spPr>
          <a:xfrm>
            <a:off x="2319054" y="337727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7" name="Google Shape;453;p24">
            <a:extLst>
              <a:ext uri="{FF2B5EF4-FFF2-40B4-BE49-F238E27FC236}">
                <a16:creationId xmlns:a16="http://schemas.microsoft.com/office/drawing/2014/main" id="{D1EA83A9-A235-42B4-B109-80DF89ED502F}"/>
              </a:ext>
            </a:extLst>
          </p:cNvPr>
          <p:cNvSpPr/>
          <p:nvPr/>
        </p:nvSpPr>
        <p:spPr>
          <a:xfrm>
            <a:off x="2493237" y="369979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8" name="Google Shape;453;p24">
            <a:extLst>
              <a:ext uri="{FF2B5EF4-FFF2-40B4-BE49-F238E27FC236}">
                <a16:creationId xmlns:a16="http://schemas.microsoft.com/office/drawing/2014/main" id="{11B679C8-F760-4784-AF1F-3E2DA0868F02}"/>
              </a:ext>
            </a:extLst>
          </p:cNvPr>
          <p:cNvSpPr/>
          <p:nvPr/>
        </p:nvSpPr>
        <p:spPr>
          <a:xfrm>
            <a:off x="2759054" y="376358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79" name="Google Shape;453;p24">
            <a:extLst>
              <a:ext uri="{FF2B5EF4-FFF2-40B4-BE49-F238E27FC236}">
                <a16:creationId xmlns:a16="http://schemas.microsoft.com/office/drawing/2014/main" id="{BF01EDFF-C9A5-4C5A-8F99-1C6F79395658}"/>
              </a:ext>
            </a:extLst>
          </p:cNvPr>
          <p:cNvSpPr/>
          <p:nvPr/>
        </p:nvSpPr>
        <p:spPr>
          <a:xfrm>
            <a:off x="2566048" y="403868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0" name="Google Shape;453;p24">
            <a:extLst>
              <a:ext uri="{FF2B5EF4-FFF2-40B4-BE49-F238E27FC236}">
                <a16:creationId xmlns:a16="http://schemas.microsoft.com/office/drawing/2014/main" id="{64AEAB92-2EB8-4B85-9C0D-5ACC9A79F838}"/>
              </a:ext>
            </a:extLst>
          </p:cNvPr>
          <p:cNvSpPr/>
          <p:nvPr/>
        </p:nvSpPr>
        <p:spPr>
          <a:xfrm>
            <a:off x="7279117" y="361604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1" name="Google Shape;453;p24">
            <a:extLst>
              <a:ext uri="{FF2B5EF4-FFF2-40B4-BE49-F238E27FC236}">
                <a16:creationId xmlns:a16="http://schemas.microsoft.com/office/drawing/2014/main" id="{BE93AF45-7C67-47AA-B352-3220F43B1E4C}"/>
              </a:ext>
            </a:extLst>
          </p:cNvPr>
          <p:cNvSpPr/>
          <p:nvPr/>
        </p:nvSpPr>
        <p:spPr>
          <a:xfrm>
            <a:off x="6988829" y="403728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2" name="Google Shape;453;p24">
            <a:extLst>
              <a:ext uri="{FF2B5EF4-FFF2-40B4-BE49-F238E27FC236}">
                <a16:creationId xmlns:a16="http://schemas.microsoft.com/office/drawing/2014/main" id="{80B875CF-79CE-4375-A156-8C8C79770D4E}"/>
              </a:ext>
            </a:extLst>
          </p:cNvPr>
          <p:cNvSpPr/>
          <p:nvPr/>
        </p:nvSpPr>
        <p:spPr>
          <a:xfrm>
            <a:off x="7062925" y="361249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3" name="Google Shape;453;p24">
            <a:extLst>
              <a:ext uri="{FF2B5EF4-FFF2-40B4-BE49-F238E27FC236}">
                <a16:creationId xmlns:a16="http://schemas.microsoft.com/office/drawing/2014/main" id="{B20AB57C-1C13-4923-AB4D-C098D8D24DA1}"/>
              </a:ext>
            </a:extLst>
          </p:cNvPr>
          <p:cNvSpPr/>
          <p:nvPr/>
        </p:nvSpPr>
        <p:spPr>
          <a:xfrm>
            <a:off x="7215325" y="376489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4" name="Google Shape;453;p24">
            <a:extLst>
              <a:ext uri="{FF2B5EF4-FFF2-40B4-BE49-F238E27FC236}">
                <a16:creationId xmlns:a16="http://schemas.microsoft.com/office/drawing/2014/main" id="{8A4C4AC9-5D92-4817-B7D5-6FCFAF53F43B}"/>
              </a:ext>
            </a:extLst>
          </p:cNvPr>
          <p:cNvSpPr/>
          <p:nvPr/>
        </p:nvSpPr>
        <p:spPr>
          <a:xfrm>
            <a:off x="6991407" y="385655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5" name="Google Shape;453;p24">
            <a:extLst>
              <a:ext uri="{FF2B5EF4-FFF2-40B4-BE49-F238E27FC236}">
                <a16:creationId xmlns:a16="http://schemas.microsoft.com/office/drawing/2014/main" id="{CF5DA19F-6CC9-4D41-900B-BD87C89D55F1}"/>
              </a:ext>
            </a:extLst>
          </p:cNvPr>
          <p:cNvSpPr/>
          <p:nvPr/>
        </p:nvSpPr>
        <p:spPr>
          <a:xfrm>
            <a:off x="7143807" y="400895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6" name="Google Shape;453;p24">
            <a:extLst>
              <a:ext uri="{FF2B5EF4-FFF2-40B4-BE49-F238E27FC236}">
                <a16:creationId xmlns:a16="http://schemas.microsoft.com/office/drawing/2014/main" id="{DCAD9D9C-8937-46B0-95E6-674A2F8BFDB0}"/>
              </a:ext>
            </a:extLst>
          </p:cNvPr>
          <p:cNvSpPr/>
          <p:nvPr/>
        </p:nvSpPr>
        <p:spPr>
          <a:xfrm>
            <a:off x="7349168" y="391625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8" name="Google Shape;453;p24">
            <a:extLst>
              <a:ext uri="{FF2B5EF4-FFF2-40B4-BE49-F238E27FC236}">
                <a16:creationId xmlns:a16="http://schemas.microsoft.com/office/drawing/2014/main" id="{14FB1E86-06C8-4A33-8956-10B0B69F322F}"/>
              </a:ext>
            </a:extLst>
          </p:cNvPr>
          <p:cNvSpPr/>
          <p:nvPr/>
        </p:nvSpPr>
        <p:spPr>
          <a:xfrm>
            <a:off x="6807107" y="391679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89" name="Google Shape;453;p24">
            <a:extLst>
              <a:ext uri="{FF2B5EF4-FFF2-40B4-BE49-F238E27FC236}">
                <a16:creationId xmlns:a16="http://schemas.microsoft.com/office/drawing/2014/main" id="{58A66952-C29B-40C7-A661-56E447DF5851}"/>
              </a:ext>
            </a:extLst>
          </p:cNvPr>
          <p:cNvSpPr/>
          <p:nvPr/>
        </p:nvSpPr>
        <p:spPr>
          <a:xfrm>
            <a:off x="5361083" y="190724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E1C6"/>
                </a:solidFill>
              </a:rPr>
              <a:t>\</a:t>
            </a:r>
            <a:endParaRPr dirty="0">
              <a:solidFill>
                <a:srgbClr val="00E1C6"/>
              </a:solidFill>
            </a:endParaRPr>
          </a:p>
        </p:txBody>
      </p:sp>
      <p:sp>
        <p:nvSpPr>
          <p:cNvPr id="90" name="Google Shape;453;p24">
            <a:extLst>
              <a:ext uri="{FF2B5EF4-FFF2-40B4-BE49-F238E27FC236}">
                <a16:creationId xmlns:a16="http://schemas.microsoft.com/office/drawing/2014/main" id="{773FF39E-D57B-4584-9F9C-433BE28E8C0D}"/>
              </a:ext>
            </a:extLst>
          </p:cNvPr>
          <p:cNvSpPr/>
          <p:nvPr/>
        </p:nvSpPr>
        <p:spPr>
          <a:xfrm>
            <a:off x="2513380" y="171283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1" name="Google Shape;453;p24">
            <a:extLst>
              <a:ext uri="{FF2B5EF4-FFF2-40B4-BE49-F238E27FC236}">
                <a16:creationId xmlns:a16="http://schemas.microsoft.com/office/drawing/2014/main" id="{4F856EA6-F6C1-4C31-A533-8432F3A13237}"/>
              </a:ext>
            </a:extLst>
          </p:cNvPr>
          <p:cNvSpPr/>
          <p:nvPr/>
        </p:nvSpPr>
        <p:spPr>
          <a:xfrm>
            <a:off x="3302504" y="139714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2" name="Google Shape;453;p24">
            <a:extLst>
              <a:ext uri="{FF2B5EF4-FFF2-40B4-BE49-F238E27FC236}">
                <a16:creationId xmlns:a16="http://schemas.microsoft.com/office/drawing/2014/main" id="{EDFF66D2-83F1-4774-8541-6E2EED86A5CB}"/>
              </a:ext>
            </a:extLst>
          </p:cNvPr>
          <p:cNvSpPr/>
          <p:nvPr/>
        </p:nvSpPr>
        <p:spPr>
          <a:xfrm>
            <a:off x="3445505" y="123082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3" name="Google Shape;453;p24">
            <a:extLst>
              <a:ext uri="{FF2B5EF4-FFF2-40B4-BE49-F238E27FC236}">
                <a16:creationId xmlns:a16="http://schemas.microsoft.com/office/drawing/2014/main" id="{31350597-5AA9-4B53-AE22-1572381BA669}"/>
              </a:ext>
            </a:extLst>
          </p:cNvPr>
          <p:cNvSpPr/>
          <p:nvPr/>
        </p:nvSpPr>
        <p:spPr>
          <a:xfrm rot="317064">
            <a:off x="2689096" y="327183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4" name="Google Shape;453;p24">
            <a:extLst>
              <a:ext uri="{FF2B5EF4-FFF2-40B4-BE49-F238E27FC236}">
                <a16:creationId xmlns:a16="http://schemas.microsoft.com/office/drawing/2014/main" id="{02C071E5-B417-4BAF-9166-A8EE94FECCD0}"/>
              </a:ext>
            </a:extLst>
          </p:cNvPr>
          <p:cNvSpPr/>
          <p:nvPr/>
        </p:nvSpPr>
        <p:spPr>
          <a:xfrm>
            <a:off x="2710413" y="347509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5" name="Google Shape;453;p24">
            <a:extLst>
              <a:ext uri="{FF2B5EF4-FFF2-40B4-BE49-F238E27FC236}">
                <a16:creationId xmlns:a16="http://schemas.microsoft.com/office/drawing/2014/main" id="{34D37038-2F5B-4F17-9F65-F05EF45BBC02}"/>
              </a:ext>
            </a:extLst>
          </p:cNvPr>
          <p:cNvSpPr/>
          <p:nvPr/>
        </p:nvSpPr>
        <p:spPr>
          <a:xfrm>
            <a:off x="2853414" y="330877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6" name="Google Shape;453;p24">
            <a:extLst>
              <a:ext uri="{FF2B5EF4-FFF2-40B4-BE49-F238E27FC236}">
                <a16:creationId xmlns:a16="http://schemas.microsoft.com/office/drawing/2014/main" id="{011B9D47-3712-43E0-9ECE-559DE21B0FCC}"/>
              </a:ext>
            </a:extLst>
          </p:cNvPr>
          <p:cNvSpPr/>
          <p:nvPr/>
        </p:nvSpPr>
        <p:spPr>
          <a:xfrm rot="317064">
            <a:off x="5453534" y="198420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7" name="Google Shape;453;p24">
            <a:extLst>
              <a:ext uri="{FF2B5EF4-FFF2-40B4-BE49-F238E27FC236}">
                <a16:creationId xmlns:a16="http://schemas.microsoft.com/office/drawing/2014/main" id="{074B53DB-B7F5-4576-9FFA-142B5D9B15A0}"/>
              </a:ext>
            </a:extLst>
          </p:cNvPr>
          <p:cNvSpPr/>
          <p:nvPr/>
        </p:nvSpPr>
        <p:spPr>
          <a:xfrm>
            <a:off x="5474851" y="218746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8" name="Google Shape;453;p24">
            <a:extLst>
              <a:ext uri="{FF2B5EF4-FFF2-40B4-BE49-F238E27FC236}">
                <a16:creationId xmlns:a16="http://schemas.microsoft.com/office/drawing/2014/main" id="{E663B8A7-CC76-4916-8E97-54F3136BB8C6}"/>
              </a:ext>
            </a:extLst>
          </p:cNvPr>
          <p:cNvSpPr/>
          <p:nvPr/>
        </p:nvSpPr>
        <p:spPr>
          <a:xfrm>
            <a:off x="5617852" y="202114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99" name="Google Shape;453;p24">
            <a:extLst>
              <a:ext uri="{FF2B5EF4-FFF2-40B4-BE49-F238E27FC236}">
                <a16:creationId xmlns:a16="http://schemas.microsoft.com/office/drawing/2014/main" id="{BAEB4DC7-B179-4613-A1BA-E5B367BA8809}"/>
              </a:ext>
            </a:extLst>
          </p:cNvPr>
          <p:cNvSpPr/>
          <p:nvPr/>
        </p:nvSpPr>
        <p:spPr>
          <a:xfrm rot="317064">
            <a:off x="4698760" y="161200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0" name="Google Shape;453;p24">
            <a:extLst>
              <a:ext uri="{FF2B5EF4-FFF2-40B4-BE49-F238E27FC236}">
                <a16:creationId xmlns:a16="http://schemas.microsoft.com/office/drawing/2014/main" id="{B1BAB71A-A8C6-44ED-8265-89D5C6E086A0}"/>
              </a:ext>
            </a:extLst>
          </p:cNvPr>
          <p:cNvSpPr/>
          <p:nvPr/>
        </p:nvSpPr>
        <p:spPr>
          <a:xfrm>
            <a:off x="4720077" y="181526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1" name="Google Shape;453;p24">
            <a:extLst>
              <a:ext uri="{FF2B5EF4-FFF2-40B4-BE49-F238E27FC236}">
                <a16:creationId xmlns:a16="http://schemas.microsoft.com/office/drawing/2014/main" id="{CF1BAD4D-7873-4FCE-BF29-BD104AD675BA}"/>
              </a:ext>
            </a:extLst>
          </p:cNvPr>
          <p:cNvSpPr/>
          <p:nvPr/>
        </p:nvSpPr>
        <p:spPr>
          <a:xfrm>
            <a:off x="4863078" y="164894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2" name="Google Shape;453;p24">
            <a:extLst>
              <a:ext uri="{FF2B5EF4-FFF2-40B4-BE49-F238E27FC236}">
                <a16:creationId xmlns:a16="http://schemas.microsoft.com/office/drawing/2014/main" id="{5F1627FE-2E87-45B6-B422-78A9A29DEDD2}"/>
              </a:ext>
            </a:extLst>
          </p:cNvPr>
          <p:cNvSpPr/>
          <p:nvPr/>
        </p:nvSpPr>
        <p:spPr>
          <a:xfrm rot="317064">
            <a:off x="4390754" y="181646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3" name="Google Shape;453;p24">
            <a:extLst>
              <a:ext uri="{FF2B5EF4-FFF2-40B4-BE49-F238E27FC236}">
                <a16:creationId xmlns:a16="http://schemas.microsoft.com/office/drawing/2014/main" id="{EFD82D68-A0EC-46E5-9F69-77352BD30C83}"/>
              </a:ext>
            </a:extLst>
          </p:cNvPr>
          <p:cNvSpPr/>
          <p:nvPr/>
        </p:nvSpPr>
        <p:spPr>
          <a:xfrm>
            <a:off x="4412071" y="20197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4" name="Google Shape;453;p24">
            <a:extLst>
              <a:ext uri="{FF2B5EF4-FFF2-40B4-BE49-F238E27FC236}">
                <a16:creationId xmlns:a16="http://schemas.microsoft.com/office/drawing/2014/main" id="{DCFA44BD-F3F2-4771-9BE9-92745F1139E0}"/>
              </a:ext>
            </a:extLst>
          </p:cNvPr>
          <p:cNvSpPr/>
          <p:nvPr/>
        </p:nvSpPr>
        <p:spPr>
          <a:xfrm>
            <a:off x="4555072" y="185340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5" name="Google Shape;453;p24">
            <a:extLst>
              <a:ext uri="{FF2B5EF4-FFF2-40B4-BE49-F238E27FC236}">
                <a16:creationId xmlns:a16="http://schemas.microsoft.com/office/drawing/2014/main" id="{44360119-AE05-4561-9634-A0664E85C86E}"/>
              </a:ext>
            </a:extLst>
          </p:cNvPr>
          <p:cNvSpPr/>
          <p:nvPr/>
        </p:nvSpPr>
        <p:spPr>
          <a:xfrm rot="317064">
            <a:off x="5060480" y="1898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6" name="Google Shape;453;p24">
            <a:extLst>
              <a:ext uri="{FF2B5EF4-FFF2-40B4-BE49-F238E27FC236}">
                <a16:creationId xmlns:a16="http://schemas.microsoft.com/office/drawing/2014/main" id="{F0D0410F-1986-4FB7-9B9E-57D66741E28B}"/>
              </a:ext>
            </a:extLst>
          </p:cNvPr>
          <p:cNvSpPr/>
          <p:nvPr/>
        </p:nvSpPr>
        <p:spPr>
          <a:xfrm>
            <a:off x="5081797" y="210151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7" name="Google Shape;453;p24">
            <a:extLst>
              <a:ext uri="{FF2B5EF4-FFF2-40B4-BE49-F238E27FC236}">
                <a16:creationId xmlns:a16="http://schemas.microsoft.com/office/drawing/2014/main" id="{6AD8F8B8-4759-4B0C-9060-277FA1B20D05}"/>
              </a:ext>
            </a:extLst>
          </p:cNvPr>
          <p:cNvSpPr/>
          <p:nvPr/>
        </p:nvSpPr>
        <p:spPr>
          <a:xfrm>
            <a:off x="5224798" y="193518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8" name="Google Shape;453;p24">
            <a:extLst>
              <a:ext uri="{FF2B5EF4-FFF2-40B4-BE49-F238E27FC236}">
                <a16:creationId xmlns:a16="http://schemas.microsoft.com/office/drawing/2014/main" id="{2FD44145-FC64-46B4-832C-0E7EBF3FDE50}"/>
              </a:ext>
            </a:extLst>
          </p:cNvPr>
          <p:cNvSpPr/>
          <p:nvPr/>
        </p:nvSpPr>
        <p:spPr>
          <a:xfrm>
            <a:off x="4273793" y="239764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09" name="Google Shape;453;p24">
            <a:extLst>
              <a:ext uri="{FF2B5EF4-FFF2-40B4-BE49-F238E27FC236}">
                <a16:creationId xmlns:a16="http://schemas.microsoft.com/office/drawing/2014/main" id="{6BF6F05D-8E7C-4F3E-9BB1-05421A3E2375}"/>
              </a:ext>
            </a:extLst>
          </p:cNvPr>
          <p:cNvSpPr/>
          <p:nvPr/>
        </p:nvSpPr>
        <p:spPr>
          <a:xfrm>
            <a:off x="3983505" y="281888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0" name="Google Shape;453;p24">
            <a:extLst>
              <a:ext uri="{FF2B5EF4-FFF2-40B4-BE49-F238E27FC236}">
                <a16:creationId xmlns:a16="http://schemas.microsoft.com/office/drawing/2014/main" id="{95EDD116-1F50-470E-A573-3DE1E3177C3A}"/>
              </a:ext>
            </a:extLst>
          </p:cNvPr>
          <p:cNvSpPr/>
          <p:nvPr/>
        </p:nvSpPr>
        <p:spPr>
          <a:xfrm>
            <a:off x="4057601" y="239410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1" name="Google Shape;453;p24">
            <a:extLst>
              <a:ext uri="{FF2B5EF4-FFF2-40B4-BE49-F238E27FC236}">
                <a16:creationId xmlns:a16="http://schemas.microsoft.com/office/drawing/2014/main" id="{C66BEF88-FCA1-4E64-BE48-3C817CC74209}"/>
              </a:ext>
            </a:extLst>
          </p:cNvPr>
          <p:cNvSpPr/>
          <p:nvPr/>
        </p:nvSpPr>
        <p:spPr>
          <a:xfrm>
            <a:off x="4210001" y="254650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2" name="Google Shape;453;p24">
            <a:extLst>
              <a:ext uri="{FF2B5EF4-FFF2-40B4-BE49-F238E27FC236}">
                <a16:creationId xmlns:a16="http://schemas.microsoft.com/office/drawing/2014/main" id="{A2B8F91F-5633-4428-8B31-B8BA6F8583F9}"/>
              </a:ext>
            </a:extLst>
          </p:cNvPr>
          <p:cNvSpPr/>
          <p:nvPr/>
        </p:nvSpPr>
        <p:spPr>
          <a:xfrm>
            <a:off x="3986083" y="263815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3" name="Google Shape;453;p24">
            <a:extLst>
              <a:ext uri="{FF2B5EF4-FFF2-40B4-BE49-F238E27FC236}">
                <a16:creationId xmlns:a16="http://schemas.microsoft.com/office/drawing/2014/main" id="{DE4AA55D-7225-4B24-8A8A-F3B228612957}"/>
              </a:ext>
            </a:extLst>
          </p:cNvPr>
          <p:cNvSpPr/>
          <p:nvPr/>
        </p:nvSpPr>
        <p:spPr>
          <a:xfrm>
            <a:off x="4138483" y="279055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4" name="Google Shape;453;p24">
            <a:extLst>
              <a:ext uri="{FF2B5EF4-FFF2-40B4-BE49-F238E27FC236}">
                <a16:creationId xmlns:a16="http://schemas.microsoft.com/office/drawing/2014/main" id="{B9225113-181A-4C7D-A054-14591E6392CA}"/>
              </a:ext>
            </a:extLst>
          </p:cNvPr>
          <p:cNvSpPr/>
          <p:nvPr/>
        </p:nvSpPr>
        <p:spPr>
          <a:xfrm>
            <a:off x="4343844" y="269785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5" name="Google Shape;453;p24">
            <a:extLst>
              <a:ext uri="{FF2B5EF4-FFF2-40B4-BE49-F238E27FC236}">
                <a16:creationId xmlns:a16="http://schemas.microsoft.com/office/drawing/2014/main" id="{775CFF80-DE26-42F3-94C1-65A3C1D25F06}"/>
              </a:ext>
            </a:extLst>
          </p:cNvPr>
          <p:cNvSpPr/>
          <p:nvPr/>
        </p:nvSpPr>
        <p:spPr>
          <a:xfrm>
            <a:off x="3801783" y="26984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6" name="Google Shape;453;p24">
            <a:extLst>
              <a:ext uri="{FF2B5EF4-FFF2-40B4-BE49-F238E27FC236}">
                <a16:creationId xmlns:a16="http://schemas.microsoft.com/office/drawing/2014/main" id="{FEDFBEB1-26F5-4F01-A64C-B37B594CECE3}"/>
              </a:ext>
            </a:extLst>
          </p:cNvPr>
          <p:cNvSpPr/>
          <p:nvPr/>
        </p:nvSpPr>
        <p:spPr>
          <a:xfrm>
            <a:off x="4922326" y="171624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7" name="Google Shape;453;p24">
            <a:extLst>
              <a:ext uri="{FF2B5EF4-FFF2-40B4-BE49-F238E27FC236}">
                <a16:creationId xmlns:a16="http://schemas.microsoft.com/office/drawing/2014/main" id="{4895AFE5-AB4F-46B7-82E9-09ABB5AC1763}"/>
              </a:ext>
            </a:extLst>
          </p:cNvPr>
          <p:cNvSpPr/>
          <p:nvPr/>
        </p:nvSpPr>
        <p:spPr>
          <a:xfrm>
            <a:off x="4632038" y="213748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8" name="Google Shape;453;p24">
            <a:extLst>
              <a:ext uri="{FF2B5EF4-FFF2-40B4-BE49-F238E27FC236}">
                <a16:creationId xmlns:a16="http://schemas.microsoft.com/office/drawing/2014/main" id="{6B3FD9D8-3C13-4DA0-BC9A-B9819385C16F}"/>
              </a:ext>
            </a:extLst>
          </p:cNvPr>
          <p:cNvSpPr/>
          <p:nvPr/>
        </p:nvSpPr>
        <p:spPr>
          <a:xfrm>
            <a:off x="4706134" y="171270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19" name="Google Shape;453;p24">
            <a:extLst>
              <a:ext uri="{FF2B5EF4-FFF2-40B4-BE49-F238E27FC236}">
                <a16:creationId xmlns:a16="http://schemas.microsoft.com/office/drawing/2014/main" id="{E3D5EBA1-DB8E-4F4F-9DB6-B8196DD091CE}"/>
              </a:ext>
            </a:extLst>
          </p:cNvPr>
          <p:cNvSpPr/>
          <p:nvPr/>
        </p:nvSpPr>
        <p:spPr>
          <a:xfrm>
            <a:off x="4858534" y="1865100"/>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0" name="Google Shape;453;p24">
            <a:extLst>
              <a:ext uri="{FF2B5EF4-FFF2-40B4-BE49-F238E27FC236}">
                <a16:creationId xmlns:a16="http://schemas.microsoft.com/office/drawing/2014/main" id="{4F88C9F9-9F5B-401F-BF81-03792586854C}"/>
              </a:ext>
            </a:extLst>
          </p:cNvPr>
          <p:cNvSpPr/>
          <p:nvPr/>
        </p:nvSpPr>
        <p:spPr>
          <a:xfrm>
            <a:off x="4634616" y="195675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1" name="Google Shape;453;p24">
            <a:extLst>
              <a:ext uri="{FF2B5EF4-FFF2-40B4-BE49-F238E27FC236}">
                <a16:creationId xmlns:a16="http://schemas.microsoft.com/office/drawing/2014/main" id="{64AB7D4F-CA49-4BDD-ABE7-058C323BF012}"/>
              </a:ext>
            </a:extLst>
          </p:cNvPr>
          <p:cNvSpPr/>
          <p:nvPr/>
        </p:nvSpPr>
        <p:spPr>
          <a:xfrm>
            <a:off x="4787016" y="210915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2" name="Google Shape;453;p24">
            <a:extLst>
              <a:ext uri="{FF2B5EF4-FFF2-40B4-BE49-F238E27FC236}">
                <a16:creationId xmlns:a16="http://schemas.microsoft.com/office/drawing/2014/main" id="{2C4D0F5E-7266-4AA2-81A8-A3C750CAE410}"/>
              </a:ext>
            </a:extLst>
          </p:cNvPr>
          <p:cNvSpPr/>
          <p:nvPr/>
        </p:nvSpPr>
        <p:spPr>
          <a:xfrm>
            <a:off x="4992377" y="2016453"/>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3" name="Google Shape;453;p24">
            <a:extLst>
              <a:ext uri="{FF2B5EF4-FFF2-40B4-BE49-F238E27FC236}">
                <a16:creationId xmlns:a16="http://schemas.microsoft.com/office/drawing/2014/main" id="{614265AA-5677-4039-A9F5-101817875457}"/>
              </a:ext>
            </a:extLst>
          </p:cNvPr>
          <p:cNvSpPr/>
          <p:nvPr/>
        </p:nvSpPr>
        <p:spPr>
          <a:xfrm>
            <a:off x="4450316" y="201699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4" name="Google Shape;453;p24">
            <a:extLst>
              <a:ext uri="{FF2B5EF4-FFF2-40B4-BE49-F238E27FC236}">
                <a16:creationId xmlns:a16="http://schemas.microsoft.com/office/drawing/2014/main" id="{C0D90277-2421-4961-BD49-752CBF27E11E}"/>
              </a:ext>
            </a:extLst>
          </p:cNvPr>
          <p:cNvSpPr/>
          <p:nvPr/>
        </p:nvSpPr>
        <p:spPr>
          <a:xfrm>
            <a:off x="2104738" y="1673784"/>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5" name="Google Shape;453;p24">
            <a:extLst>
              <a:ext uri="{FF2B5EF4-FFF2-40B4-BE49-F238E27FC236}">
                <a16:creationId xmlns:a16="http://schemas.microsoft.com/office/drawing/2014/main" id="{D6D35575-74A2-497D-AA68-392B62E6605F}"/>
              </a:ext>
            </a:extLst>
          </p:cNvPr>
          <p:cNvSpPr/>
          <p:nvPr/>
        </p:nvSpPr>
        <p:spPr>
          <a:xfrm>
            <a:off x="1814450" y="20950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6" name="Google Shape;453;p24">
            <a:extLst>
              <a:ext uri="{FF2B5EF4-FFF2-40B4-BE49-F238E27FC236}">
                <a16:creationId xmlns:a16="http://schemas.microsoft.com/office/drawing/2014/main" id="{63212B92-EBEC-476E-9B7C-9EF80147DFE3}"/>
              </a:ext>
            </a:extLst>
          </p:cNvPr>
          <p:cNvSpPr/>
          <p:nvPr/>
        </p:nvSpPr>
        <p:spPr>
          <a:xfrm>
            <a:off x="1888546" y="167023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7" name="Google Shape;453;p24">
            <a:extLst>
              <a:ext uri="{FF2B5EF4-FFF2-40B4-BE49-F238E27FC236}">
                <a16:creationId xmlns:a16="http://schemas.microsoft.com/office/drawing/2014/main" id="{13D9A215-90DF-4F48-8ADB-79C1E9538BD5}"/>
              </a:ext>
            </a:extLst>
          </p:cNvPr>
          <p:cNvSpPr/>
          <p:nvPr/>
        </p:nvSpPr>
        <p:spPr>
          <a:xfrm>
            <a:off x="2040946" y="1822639"/>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8" name="Google Shape;453;p24">
            <a:extLst>
              <a:ext uri="{FF2B5EF4-FFF2-40B4-BE49-F238E27FC236}">
                <a16:creationId xmlns:a16="http://schemas.microsoft.com/office/drawing/2014/main" id="{4B9F990D-857E-475A-B5D4-92384FF919AE}"/>
              </a:ext>
            </a:extLst>
          </p:cNvPr>
          <p:cNvSpPr/>
          <p:nvPr/>
        </p:nvSpPr>
        <p:spPr>
          <a:xfrm>
            <a:off x="1817028" y="191429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29" name="Google Shape;453;p24">
            <a:extLst>
              <a:ext uri="{FF2B5EF4-FFF2-40B4-BE49-F238E27FC236}">
                <a16:creationId xmlns:a16="http://schemas.microsoft.com/office/drawing/2014/main" id="{2C40F2BC-9554-4A3B-A92E-D51B3B4A8542}"/>
              </a:ext>
            </a:extLst>
          </p:cNvPr>
          <p:cNvSpPr/>
          <p:nvPr/>
        </p:nvSpPr>
        <p:spPr>
          <a:xfrm>
            <a:off x="1969428" y="206669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30" name="Google Shape;453;p24">
            <a:extLst>
              <a:ext uri="{FF2B5EF4-FFF2-40B4-BE49-F238E27FC236}">
                <a16:creationId xmlns:a16="http://schemas.microsoft.com/office/drawing/2014/main" id="{AD512554-B7DC-407F-A936-FB897CD7C641}"/>
              </a:ext>
            </a:extLst>
          </p:cNvPr>
          <p:cNvSpPr/>
          <p:nvPr/>
        </p:nvSpPr>
        <p:spPr>
          <a:xfrm>
            <a:off x="2174789" y="1973992"/>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131" name="Google Shape;453;p24">
            <a:extLst>
              <a:ext uri="{FF2B5EF4-FFF2-40B4-BE49-F238E27FC236}">
                <a16:creationId xmlns:a16="http://schemas.microsoft.com/office/drawing/2014/main" id="{D1B75D50-6A34-4B4E-9C90-BE42519BD5C3}"/>
              </a:ext>
            </a:extLst>
          </p:cNvPr>
          <p:cNvSpPr/>
          <p:nvPr/>
        </p:nvSpPr>
        <p:spPr>
          <a:xfrm>
            <a:off x="1632728" y="1974538"/>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562257" y="0"/>
            <a:ext cx="84582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b="1" dirty="0">
                <a:latin typeface="Muli"/>
                <a:ea typeface="Muli"/>
                <a:cs typeface="Muli"/>
                <a:sym typeface="Muli"/>
              </a:rPr>
              <a:t>7,789,526,124</a:t>
            </a:r>
            <a:endParaRPr sz="9600" b="1" dirty="0">
              <a:latin typeface="Muli"/>
              <a:ea typeface="Muli"/>
              <a:cs typeface="Muli"/>
              <a:sym typeface="Muli"/>
            </a:endParaRPr>
          </a:p>
          <a:p>
            <a:pPr marL="0" lvl="0" indent="0" algn="ctr" rtl="0">
              <a:spcBef>
                <a:spcPts val="600"/>
              </a:spcBef>
              <a:spcAft>
                <a:spcPts val="0"/>
              </a:spcAft>
              <a:buNone/>
            </a:pPr>
            <a:r>
              <a:rPr lang="en-US" sz="1400" dirty="0">
                <a:solidFill>
                  <a:srgbClr val="C6DAEC"/>
                </a:solidFill>
                <a:latin typeface="Muli"/>
                <a:ea typeface="Muli"/>
                <a:cs typeface="Muli"/>
                <a:sym typeface="Muli"/>
              </a:rPr>
              <a:t>Number of people connect through Social Networks.</a:t>
            </a:r>
            <a:endParaRPr sz="9600" b="1" dirty="0">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866553" y="2020287"/>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solidFill>
                  <a:srgbClr val="00E1C6"/>
                </a:solidFill>
                <a:latin typeface="Muli"/>
                <a:ea typeface="Muli"/>
                <a:cs typeface="Muli"/>
                <a:sym typeface="Muli"/>
              </a:rPr>
              <a:t>$39,412,523,304</a:t>
            </a:r>
            <a:endParaRPr sz="4800" b="1" dirty="0">
              <a:solidFill>
                <a:srgbClr val="00E1C6"/>
              </a:solidFill>
              <a:latin typeface="Muli"/>
              <a:ea typeface="Muli"/>
              <a:cs typeface="Muli"/>
              <a:sym typeface="Muli"/>
            </a:endParaRPr>
          </a:p>
        </p:txBody>
      </p:sp>
      <p:sp>
        <p:nvSpPr>
          <p:cNvPr id="467" name="Google Shape;467;p26"/>
          <p:cNvSpPr txBox="1">
            <a:spLocks noGrp="1"/>
          </p:cNvSpPr>
          <p:nvPr>
            <p:ph type="subTitle" idx="4294967295"/>
          </p:nvPr>
        </p:nvSpPr>
        <p:spPr>
          <a:xfrm>
            <a:off x="685800" y="277319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And that’s a lot of money</a:t>
            </a:r>
            <a:endParaRPr dirty="0"/>
          </a:p>
        </p:txBody>
      </p:sp>
      <p:sp>
        <p:nvSpPr>
          <p:cNvPr id="468" name="Google Shape;468;p26"/>
          <p:cNvSpPr txBox="1">
            <a:spLocks noGrp="1"/>
          </p:cNvSpPr>
          <p:nvPr>
            <p:ph type="ctrTitle" idx="4294967295"/>
          </p:nvPr>
        </p:nvSpPr>
        <p:spPr>
          <a:xfrm>
            <a:off x="685800" y="35055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solidFill>
                  <a:srgbClr val="3292E1"/>
                </a:solidFill>
                <a:latin typeface="Muli"/>
                <a:ea typeface="Muli"/>
                <a:cs typeface="Muli"/>
                <a:sym typeface="Muli"/>
              </a:rPr>
              <a:t>100%</a:t>
            </a:r>
            <a:endParaRPr sz="4800" b="1" dirty="0">
              <a:solidFill>
                <a:srgbClr val="3292E1"/>
              </a:solidFill>
              <a:latin typeface="Muli"/>
              <a:ea typeface="Muli"/>
              <a:cs typeface="Muli"/>
              <a:sym typeface="Muli"/>
            </a:endParaRPr>
          </a:p>
        </p:txBody>
      </p:sp>
      <p:sp>
        <p:nvSpPr>
          <p:cNvPr id="469" name="Google Shape;469;p26"/>
          <p:cNvSpPr txBox="1">
            <a:spLocks noGrp="1"/>
          </p:cNvSpPr>
          <p:nvPr>
            <p:ph type="subTitle" idx="4294967295"/>
          </p:nvPr>
        </p:nvSpPr>
        <p:spPr>
          <a:xfrm>
            <a:off x="685800" y="41164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Total success!</a:t>
            </a:r>
            <a:endParaRPr dirty="0"/>
          </a:p>
        </p:txBody>
      </p:sp>
      <p:sp>
        <p:nvSpPr>
          <p:cNvPr id="470" name="Google Shape;470;p26"/>
          <p:cNvSpPr txBox="1">
            <a:spLocks noGrp="1"/>
          </p:cNvSpPr>
          <p:nvPr>
            <p:ph type="ctrTitle" idx="4294967295"/>
          </p:nvPr>
        </p:nvSpPr>
        <p:spPr>
          <a:xfrm>
            <a:off x="1089837" y="535075"/>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latin typeface="Muli"/>
                <a:ea typeface="Muli"/>
                <a:cs typeface="Muli"/>
                <a:sym typeface="Muli"/>
              </a:rPr>
              <a:t>7,789,526,124 users</a:t>
            </a:r>
            <a:endParaRPr sz="4800" b="1" dirty="0">
              <a:latin typeface="Muli"/>
              <a:ea typeface="Muli"/>
              <a:cs typeface="Muli"/>
              <a:sym typeface="Muli"/>
            </a:endParaRPr>
          </a:p>
        </p:txBody>
      </p:sp>
      <p:sp>
        <p:nvSpPr>
          <p:cNvPr id="471" name="Google Shape;471;p26"/>
          <p:cNvSpPr txBox="1">
            <a:spLocks noGrp="1"/>
          </p:cNvSpPr>
          <p:nvPr>
            <p:ph type="subTitle" idx="4294967295"/>
          </p:nvPr>
        </p:nvSpPr>
        <p:spPr>
          <a:xfrm>
            <a:off x="685800" y="1236396"/>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That’s a lot of users</a:t>
            </a:r>
            <a:endParaRPr dirty="0"/>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A13A-A0C5-478B-A50C-76477C6F7B61}"/>
              </a:ext>
            </a:extLst>
          </p:cNvPr>
          <p:cNvSpPr>
            <a:spLocks noGrp="1"/>
          </p:cNvSpPr>
          <p:nvPr>
            <p:ph type="title"/>
          </p:nvPr>
        </p:nvSpPr>
        <p:spPr>
          <a:xfrm>
            <a:off x="3040504" y="1287176"/>
            <a:ext cx="4944300" cy="645300"/>
          </a:xfrm>
        </p:spPr>
        <p:txBody>
          <a:bodyPr/>
          <a:lstStyle/>
          <a:p>
            <a:r>
              <a:rPr lang="en-US" b="1" dirty="0"/>
              <a:t>Conclusion</a:t>
            </a:r>
          </a:p>
        </p:txBody>
      </p:sp>
      <p:sp>
        <p:nvSpPr>
          <p:cNvPr id="3" name="Text Placeholder 2">
            <a:extLst>
              <a:ext uri="{FF2B5EF4-FFF2-40B4-BE49-F238E27FC236}">
                <a16:creationId xmlns:a16="http://schemas.microsoft.com/office/drawing/2014/main" id="{A51DA78B-90F6-4438-9733-37D6486325A3}"/>
              </a:ext>
            </a:extLst>
          </p:cNvPr>
          <p:cNvSpPr>
            <a:spLocks noGrp="1"/>
          </p:cNvSpPr>
          <p:nvPr>
            <p:ph type="body" idx="1"/>
          </p:nvPr>
        </p:nvSpPr>
        <p:spPr>
          <a:xfrm>
            <a:off x="1759485" y="1932476"/>
            <a:ext cx="5625030" cy="2472052"/>
          </a:xfrm>
        </p:spPr>
        <p:txBody>
          <a:bodyPr/>
          <a:lstStyle/>
          <a:p>
            <a:r>
              <a:rPr lang="en-US" sz="1600" dirty="0"/>
              <a:t>The Social Networking is now the most frequent tool used in today-human-life. It is widely used in business marketing, social connectivity, cyber system, academic purpose and other various platforms. The SNA provides a platform for people to mutually connect and express and exchange their ideas and views. The research is still in progress to ensure the safeguard of one’s information and data</a:t>
            </a:r>
            <a:r>
              <a:rPr lang="en-US" dirty="0"/>
              <a:t>.</a:t>
            </a:r>
          </a:p>
        </p:txBody>
      </p:sp>
      <p:sp>
        <p:nvSpPr>
          <p:cNvPr id="4" name="Slide Number Placeholder 3">
            <a:extLst>
              <a:ext uri="{FF2B5EF4-FFF2-40B4-BE49-F238E27FC236}">
                <a16:creationId xmlns:a16="http://schemas.microsoft.com/office/drawing/2014/main" id="{15813DCA-C5C9-44D1-8F76-A2EF3A5C1BD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0443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us at:</a:t>
            </a:r>
            <a:endParaRPr dirty="0"/>
          </a:p>
          <a:p>
            <a:pPr marL="457200" lvl="0" indent="-317500" algn="l" rtl="0">
              <a:spcBef>
                <a:spcPts val="600"/>
              </a:spcBef>
              <a:spcAft>
                <a:spcPts val="0"/>
              </a:spcAft>
              <a:buSzPts val="1400"/>
              <a:buChar char="◇"/>
            </a:pPr>
            <a:r>
              <a:rPr lang="en" dirty="0">
                <a:hlinkClick r:id="rId3"/>
              </a:rPr>
              <a:t>k191043@nu.edu.pk</a:t>
            </a:r>
            <a:r>
              <a:rPr lang="en" dirty="0"/>
              <a:t> (Salman Ahmed)</a:t>
            </a:r>
          </a:p>
          <a:p>
            <a:pPr marL="139700" lvl="0" indent="0" algn="l" rtl="0">
              <a:spcBef>
                <a:spcPts val="600"/>
              </a:spcBef>
              <a:spcAft>
                <a:spcPts val="0"/>
              </a:spcAft>
              <a:buSzPts val="1400"/>
              <a:buNone/>
            </a:pPr>
            <a:endParaRPr dirty="0"/>
          </a:p>
          <a:p>
            <a:pPr marL="457200" lvl="0" indent="-317500" algn="l" rtl="0">
              <a:spcBef>
                <a:spcPts val="0"/>
              </a:spcBef>
              <a:spcAft>
                <a:spcPts val="0"/>
              </a:spcAft>
              <a:buSzPts val="1400"/>
              <a:buChar char="◇"/>
            </a:pPr>
            <a:r>
              <a:rPr lang="en" dirty="0">
                <a:hlinkClick r:id="rId4"/>
              </a:rPr>
              <a:t>k191048@nu.edu.pk</a:t>
            </a:r>
            <a:r>
              <a:rPr lang="en" dirty="0"/>
              <a:t> (Amman Soomro)</a:t>
            </a: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Rectangle 7">
            <a:extLst>
              <a:ext uri="{FF2B5EF4-FFF2-40B4-BE49-F238E27FC236}">
                <a16:creationId xmlns:a16="http://schemas.microsoft.com/office/drawing/2014/main" id="{201FF2A9-68A7-466E-A5AE-87504F1FC38B}"/>
              </a:ext>
            </a:extLst>
          </p:cNvPr>
          <p:cNvSpPr/>
          <p:nvPr/>
        </p:nvSpPr>
        <p:spPr>
          <a:xfrm>
            <a:off x="7000663" y="3443156"/>
            <a:ext cx="423514" cy="307777"/>
          </a:xfrm>
          <a:prstGeom prst="rect">
            <a:avLst/>
          </a:prstGeom>
        </p:spPr>
        <p:txBody>
          <a:bodyPr wrap="none">
            <a:spAutoFit/>
          </a:bodyPr>
          <a:lstStyle/>
          <a:p>
            <a:r>
              <a:rPr lang="en" dirty="0">
                <a:solidFill>
                  <a:srgbClr val="C6DAEC"/>
                </a:solidFill>
                <a:latin typeface="Muli"/>
                <a:ea typeface="Muli"/>
                <a:cs typeface="Muli"/>
                <a:sym typeface="Muli"/>
              </a:rPr>
              <a:t>👦</a:t>
            </a:r>
            <a:endParaRPr lang="en-US" dirty="0"/>
          </a:p>
        </p:txBody>
      </p:sp>
      <p:sp>
        <p:nvSpPr>
          <p:cNvPr id="9" name="Rectangle 8">
            <a:extLst>
              <a:ext uri="{FF2B5EF4-FFF2-40B4-BE49-F238E27FC236}">
                <a16:creationId xmlns:a16="http://schemas.microsoft.com/office/drawing/2014/main" id="{C3A9321E-ED81-41A2-91D8-0E487A65A0C9}"/>
              </a:ext>
            </a:extLst>
          </p:cNvPr>
          <p:cNvSpPr/>
          <p:nvPr/>
        </p:nvSpPr>
        <p:spPr>
          <a:xfrm>
            <a:off x="6985500" y="3956034"/>
            <a:ext cx="423514" cy="307777"/>
          </a:xfrm>
          <a:prstGeom prst="rect">
            <a:avLst/>
          </a:prstGeom>
        </p:spPr>
        <p:txBody>
          <a:bodyPr wrap="none">
            <a:spAutoFit/>
          </a:bodyPr>
          <a:lstStyle/>
          <a:p>
            <a:r>
              <a:rPr lang="en" dirty="0">
                <a:solidFill>
                  <a:srgbClr val="C6DAEC"/>
                </a:solidFill>
                <a:latin typeface="Muli"/>
                <a:ea typeface="Muli"/>
                <a:cs typeface="Muli"/>
                <a:sym typeface="Muli"/>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934179" y="1005498"/>
            <a:ext cx="358358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Introduction:</a:t>
            </a:r>
            <a:endParaRPr b="1" dirty="0"/>
          </a:p>
        </p:txBody>
      </p:sp>
      <p:sp>
        <p:nvSpPr>
          <p:cNvPr id="343" name="Google Shape;343;p12"/>
          <p:cNvSpPr txBox="1"/>
          <p:nvPr/>
        </p:nvSpPr>
        <p:spPr>
          <a:xfrm>
            <a:off x="1690170" y="2102500"/>
            <a:ext cx="6645756" cy="2035502"/>
          </a:xfrm>
          <a:prstGeom prst="rect">
            <a:avLst/>
          </a:prstGeom>
          <a:noFill/>
          <a:ln>
            <a:noFill/>
          </a:ln>
        </p:spPr>
        <p:txBody>
          <a:bodyPr spcFirstLastPara="1" wrap="square" lIns="91425" tIns="91425" rIns="91425" bIns="91425" anchor="t" anchorCtr="0">
            <a:noAutofit/>
          </a:bodyPr>
          <a:lstStyle/>
          <a:p>
            <a:pPr lvl="0">
              <a:spcBef>
                <a:spcPts val="600"/>
              </a:spcBef>
            </a:pPr>
            <a:r>
              <a:rPr lang="en-US" sz="1800" dirty="0">
                <a:solidFill>
                  <a:schemeClr val="bg1"/>
                </a:solidFill>
                <a:latin typeface="Muli" panose="020B0604020202020204" charset="0"/>
              </a:rPr>
              <a:t>Social network analysis (SNA) is a process of quantitative and qualitative analysis of a social network. SNA measures and maps the flow of relationships and relationship changes between knowledge-possessing entities. Simple and complex entities include websites, computers, animals, humans, groups, organizations and nations.</a:t>
            </a:r>
            <a:endParaRPr lang="en-US" dirty="0">
              <a:solidFill>
                <a:schemeClr val="bg1"/>
              </a:solidFill>
              <a:latin typeface="Muli" panose="020B0604020202020204" charset="0"/>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title" idx="4294967295"/>
          </p:nvPr>
        </p:nvSpPr>
        <p:spPr>
          <a:xfrm>
            <a:off x="1864048" y="404037"/>
            <a:ext cx="6162030" cy="8510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Background History</a:t>
            </a:r>
            <a:endParaRPr b="1" dirty="0"/>
          </a:p>
        </p:txBody>
      </p:sp>
      <p:sp>
        <p:nvSpPr>
          <p:cNvPr id="360" name="Google Shape;360;p14"/>
          <p:cNvSpPr txBox="1">
            <a:spLocks noGrp="1"/>
          </p:cNvSpPr>
          <p:nvPr>
            <p:ph type="body" idx="4294967295"/>
          </p:nvPr>
        </p:nvSpPr>
        <p:spPr>
          <a:xfrm>
            <a:off x="1864048" y="1255084"/>
            <a:ext cx="5716966" cy="3784749"/>
          </a:xfrm>
          <a:prstGeom prst="rect">
            <a:avLst/>
          </a:prstGeom>
        </p:spPr>
        <p:txBody>
          <a:bodyPr spcFirstLastPara="1" wrap="square" lIns="91425" tIns="91425" rIns="91425" bIns="91425" anchor="t" anchorCtr="0">
            <a:noAutofit/>
          </a:bodyPr>
          <a:lstStyle/>
          <a:p>
            <a:pPr marL="0" indent="0">
              <a:spcBef>
                <a:spcPts val="0"/>
              </a:spcBef>
              <a:buNone/>
            </a:pPr>
            <a:r>
              <a:rPr lang="en-US" dirty="0"/>
              <a:t>Social network analysis has its theoretical roots in early sociologist such as Georg Simmei and Emile Durkheim who worked and wrote about the importance of studying patterns of relationships that connect socially. </a:t>
            </a:r>
          </a:p>
          <a:p>
            <a:pPr marL="0" indent="0">
              <a:spcBef>
                <a:spcPts val="0"/>
              </a:spcBef>
              <a:buNone/>
            </a:pPr>
            <a:endParaRPr lang="en-US" dirty="0"/>
          </a:p>
          <a:p>
            <a:pPr marL="285750" indent="-285750">
              <a:spcBef>
                <a:spcPts val="0"/>
              </a:spcBef>
            </a:pPr>
            <a:r>
              <a:rPr lang="en-US" dirty="0"/>
              <a:t>In the 1930s Jacob Moreno and Helen Jennings introduced basic analytical methods. </a:t>
            </a:r>
          </a:p>
          <a:p>
            <a:pPr marL="285750" indent="-285750">
              <a:spcBef>
                <a:spcPts val="0"/>
              </a:spcBef>
            </a:pPr>
            <a:endParaRPr lang="en-US" dirty="0"/>
          </a:p>
          <a:p>
            <a:pPr marL="285750" indent="-285750">
              <a:spcBef>
                <a:spcPts val="0"/>
              </a:spcBef>
            </a:pPr>
            <a:r>
              <a:rPr lang="en-US" dirty="0"/>
              <a:t>In 1954, John Arundel Barnes started using the term systematically to denote patterns of ties. </a:t>
            </a:r>
          </a:p>
          <a:p>
            <a:pPr marL="285750" indent="-285750">
              <a:spcBef>
                <a:spcPts val="0"/>
              </a:spcBef>
            </a:pPr>
            <a:endParaRPr lang="en-US" dirty="0"/>
          </a:p>
          <a:p>
            <a:pPr marL="285750" indent="-285750">
              <a:spcBef>
                <a:spcPts val="0"/>
              </a:spcBef>
            </a:pPr>
            <a:r>
              <a:rPr lang="en-US" dirty="0"/>
              <a:t>Scholars such as Ronald Burt, Kathleen Carley, and Harrison White have become part of it and expanded the use of systematic Social Network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39026" y="905825"/>
            <a:ext cx="6092863"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Importance of SNA</a:t>
            </a:r>
            <a:endParaRPr b="1" dirty="0"/>
          </a:p>
        </p:txBody>
      </p:sp>
      <p:sp>
        <p:nvSpPr>
          <p:cNvPr id="373" name="Google Shape;373;p16"/>
          <p:cNvSpPr txBox="1">
            <a:spLocks noGrp="1"/>
          </p:cNvSpPr>
          <p:nvPr>
            <p:ph type="body" idx="1"/>
          </p:nvPr>
        </p:nvSpPr>
        <p:spPr>
          <a:xfrm>
            <a:off x="1839026" y="1551125"/>
            <a:ext cx="5486808" cy="2935815"/>
          </a:xfrm>
          <a:prstGeom prst="rect">
            <a:avLst/>
          </a:prstGeom>
        </p:spPr>
        <p:txBody>
          <a:bodyPr spcFirstLastPara="1" wrap="square" lIns="91425" tIns="91425" rIns="91425" bIns="91425" anchor="t" anchorCtr="0">
            <a:noAutofit/>
          </a:bodyPr>
          <a:lstStyle/>
          <a:p>
            <a:pPr marL="0" lvl="0" indent="0">
              <a:buNone/>
            </a:pPr>
            <a:r>
              <a:rPr lang="en-US" dirty="0"/>
              <a:t>Social network analysis in general studies the behavior of the individual at the micro level, the pattern of network structure at the macro level, and the interactions between the two. </a:t>
            </a:r>
          </a:p>
          <a:p>
            <a:pPr marL="0" lvl="0" indent="0">
              <a:buNone/>
            </a:pPr>
            <a:r>
              <a:rPr lang="en-US" dirty="0"/>
              <a:t>Social Network Analysis is found in various applications such as:</a:t>
            </a:r>
          </a:p>
          <a:p>
            <a:pPr marL="285750" indent="-285750"/>
            <a:r>
              <a:rPr lang="en-US" dirty="0"/>
              <a:t>Social Media Connectivity </a:t>
            </a:r>
          </a:p>
          <a:p>
            <a:pPr marL="285750" indent="-285750"/>
            <a:r>
              <a:rPr lang="en-US" dirty="0"/>
              <a:t>Mapping of Connections</a:t>
            </a:r>
          </a:p>
          <a:p>
            <a:pPr marL="285750" indent="-285750"/>
            <a:r>
              <a:rPr lang="en-US" dirty="0"/>
              <a:t>Marketing</a:t>
            </a:r>
          </a:p>
          <a:p>
            <a:pPr marL="285750" indent="-285750"/>
            <a:r>
              <a:rPr lang="en-US" dirty="0"/>
              <a:t>Crime Investigation</a:t>
            </a:r>
          </a:p>
          <a:p>
            <a:pPr marL="285750" indent="-285750"/>
            <a:r>
              <a:rPr lang="en-US" dirty="0"/>
              <a:t>Cyber Security </a:t>
            </a:r>
          </a:p>
          <a:p>
            <a:pPr marL="139700" lvl="0" indent="0">
              <a:buNone/>
            </a:pP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9" name="Picture 8" descr="A picture containing black, light, dark, umbrella&#10;&#10;Description automatically generated">
            <a:extLst>
              <a:ext uri="{FF2B5EF4-FFF2-40B4-BE49-F238E27FC236}">
                <a16:creationId xmlns:a16="http://schemas.microsoft.com/office/drawing/2014/main" id="{D35555FE-9797-4B24-A711-5CA8A21826BC}"/>
              </a:ext>
            </a:extLst>
          </p:cNvPr>
          <p:cNvPicPr>
            <a:picLocks noChangeAspect="1"/>
          </p:cNvPicPr>
          <p:nvPr/>
        </p:nvPicPr>
        <p:blipFill>
          <a:blip r:embed="rId3"/>
          <a:stretch>
            <a:fillRect/>
          </a:stretch>
        </p:blipFill>
        <p:spPr>
          <a:xfrm>
            <a:off x="4572000" y="2670500"/>
            <a:ext cx="2624911" cy="23766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5C15-CC74-46E7-A8EF-F1595F728405}"/>
              </a:ext>
            </a:extLst>
          </p:cNvPr>
          <p:cNvSpPr>
            <a:spLocks noGrp="1"/>
          </p:cNvSpPr>
          <p:nvPr>
            <p:ph type="title"/>
          </p:nvPr>
        </p:nvSpPr>
        <p:spPr>
          <a:xfrm>
            <a:off x="1828393" y="768038"/>
            <a:ext cx="4944300" cy="645300"/>
          </a:xfrm>
        </p:spPr>
        <p:txBody>
          <a:bodyPr/>
          <a:lstStyle/>
          <a:p>
            <a:r>
              <a:rPr lang="en-US" b="1" dirty="0"/>
              <a:t>Marketing </a:t>
            </a:r>
          </a:p>
        </p:txBody>
      </p:sp>
      <p:sp>
        <p:nvSpPr>
          <p:cNvPr id="3" name="Text Placeholder 2">
            <a:extLst>
              <a:ext uri="{FF2B5EF4-FFF2-40B4-BE49-F238E27FC236}">
                <a16:creationId xmlns:a16="http://schemas.microsoft.com/office/drawing/2014/main" id="{FC37C905-FF62-4C56-B485-A27B7B1424E0}"/>
              </a:ext>
            </a:extLst>
          </p:cNvPr>
          <p:cNvSpPr>
            <a:spLocks noGrp="1"/>
          </p:cNvSpPr>
          <p:nvPr>
            <p:ph type="body" idx="1"/>
          </p:nvPr>
        </p:nvSpPr>
        <p:spPr>
          <a:xfrm>
            <a:off x="1658272" y="1307011"/>
            <a:ext cx="6167291" cy="3317710"/>
          </a:xfrm>
        </p:spPr>
        <p:txBody>
          <a:bodyPr/>
          <a:lstStyle/>
          <a:p>
            <a:pPr marL="139700" indent="0">
              <a:buNone/>
            </a:pPr>
            <a:r>
              <a:rPr lang="en-US" dirty="0"/>
              <a:t>Many businesses use networking as a key factor in their marketing plan. It helps to develop a strong feeling of trust between those involved and play a big part in raising the profile of a company. </a:t>
            </a:r>
          </a:p>
          <a:p>
            <a:pPr marL="139700" indent="0">
              <a:buNone/>
            </a:pPr>
            <a:r>
              <a:rPr lang="en-US" dirty="0"/>
              <a:t>Now-a-days marketers use social networking for increasing brand recognition and encouraging brand loyalty. </a:t>
            </a:r>
          </a:p>
          <a:p>
            <a:pPr marL="139700" indent="0">
              <a:buNone/>
            </a:pPr>
            <a:r>
              <a:rPr lang="en-US" dirty="0"/>
              <a:t>For example:</a:t>
            </a:r>
          </a:p>
          <a:p>
            <a:r>
              <a:rPr lang="en-US" dirty="0"/>
              <a:t>A frequent Twitter user may hear of a company for the first time through a news feed and decide to buy a product or service. </a:t>
            </a:r>
          </a:p>
          <a:p>
            <a:r>
              <a:rPr lang="en-US" dirty="0"/>
              <a:t>Customers may complement the company’s offerings and encourage others to buy the products or services. </a:t>
            </a:r>
          </a:p>
          <a:p>
            <a:r>
              <a:rPr lang="en-US" dirty="0"/>
              <a:t>A company may use social networking to demonstrate its customer service level and enrich its relationships with consumers. </a:t>
            </a:r>
          </a:p>
        </p:txBody>
      </p:sp>
      <p:sp>
        <p:nvSpPr>
          <p:cNvPr id="4" name="Slide Number Placeholder 3">
            <a:extLst>
              <a:ext uri="{FF2B5EF4-FFF2-40B4-BE49-F238E27FC236}">
                <a16:creationId xmlns:a16="http://schemas.microsoft.com/office/drawing/2014/main" id="{661A96CB-D837-4403-8622-39E58F206C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86803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19241-444D-44ED-87D8-D54221EA203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3" name="Picture 2">
            <a:extLst>
              <a:ext uri="{FF2B5EF4-FFF2-40B4-BE49-F238E27FC236}">
                <a16:creationId xmlns:a16="http://schemas.microsoft.com/office/drawing/2014/main" id="{79687571-607B-43ED-B8DC-7B7358D25179}"/>
              </a:ext>
            </a:extLst>
          </p:cNvPr>
          <p:cNvPicPr/>
          <p:nvPr/>
        </p:nvPicPr>
        <p:blipFill>
          <a:blip r:embed="rId2">
            <a:duotone>
              <a:prstClr val="black"/>
              <a:schemeClr val="accent4">
                <a:tint val="45000"/>
                <a:satMod val="400000"/>
              </a:schemeClr>
            </a:duotone>
          </a:blip>
          <a:stretch>
            <a:fillRect/>
          </a:stretch>
        </p:blipFill>
        <p:spPr>
          <a:xfrm>
            <a:off x="1519179" y="884597"/>
            <a:ext cx="6262577" cy="3817089"/>
          </a:xfrm>
          <a:prstGeom prst="rect">
            <a:avLst/>
          </a:prstGeom>
        </p:spPr>
      </p:pic>
      <p:grpSp>
        <p:nvGrpSpPr>
          <p:cNvPr id="4" name="Google Shape;787;p38">
            <a:extLst>
              <a:ext uri="{FF2B5EF4-FFF2-40B4-BE49-F238E27FC236}">
                <a16:creationId xmlns:a16="http://schemas.microsoft.com/office/drawing/2014/main" id="{46328719-F640-4649-93D7-6F8562FCA86D}"/>
              </a:ext>
            </a:extLst>
          </p:cNvPr>
          <p:cNvGrpSpPr/>
          <p:nvPr/>
        </p:nvGrpSpPr>
        <p:grpSpPr>
          <a:xfrm>
            <a:off x="13557" y="3738406"/>
            <a:ext cx="1423116" cy="1369513"/>
            <a:chOff x="5300400" y="3670175"/>
            <a:chExt cx="421300" cy="399325"/>
          </a:xfrm>
        </p:grpSpPr>
        <p:sp>
          <p:nvSpPr>
            <p:cNvPr id="5" name="Google Shape;788;p38">
              <a:extLst>
                <a:ext uri="{FF2B5EF4-FFF2-40B4-BE49-F238E27FC236}">
                  <a16:creationId xmlns:a16="http://schemas.microsoft.com/office/drawing/2014/main" id="{30E134F1-EF1F-4EEF-9111-1DAC3A9CA58B}"/>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9;p38">
              <a:extLst>
                <a:ext uri="{FF2B5EF4-FFF2-40B4-BE49-F238E27FC236}">
                  <a16:creationId xmlns:a16="http://schemas.microsoft.com/office/drawing/2014/main" id="{72C9B258-87AD-4396-BD62-AA693DC315BE}"/>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0;p38">
              <a:extLst>
                <a:ext uri="{FF2B5EF4-FFF2-40B4-BE49-F238E27FC236}">
                  <a16:creationId xmlns:a16="http://schemas.microsoft.com/office/drawing/2014/main" id="{3C8E81DC-1CFD-4156-8F7A-082CC44DA111}"/>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1;p38">
              <a:extLst>
                <a:ext uri="{FF2B5EF4-FFF2-40B4-BE49-F238E27FC236}">
                  <a16:creationId xmlns:a16="http://schemas.microsoft.com/office/drawing/2014/main" id="{B8427347-6DEB-445A-A2C9-DBDC709FE069}"/>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2;p38">
              <a:extLst>
                <a:ext uri="{FF2B5EF4-FFF2-40B4-BE49-F238E27FC236}">
                  <a16:creationId xmlns:a16="http://schemas.microsoft.com/office/drawing/2014/main" id="{2E311132-1E4D-4A08-954C-E2389610587C}"/>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095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B7AB-C532-4FFA-AB9E-AFD51A704D40}"/>
              </a:ext>
            </a:extLst>
          </p:cNvPr>
          <p:cNvSpPr>
            <a:spLocks noGrp="1"/>
          </p:cNvSpPr>
          <p:nvPr>
            <p:ph type="title"/>
          </p:nvPr>
        </p:nvSpPr>
        <p:spPr>
          <a:xfrm>
            <a:off x="1732700" y="661711"/>
            <a:ext cx="4944300" cy="645300"/>
          </a:xfrm>
        </p:spPr>
        <p:txBody>
          <a:bodyPr/>
          <a:lstStyle/>
          <a:p>
            <a:r>
              <a:rPr lang="en-US" b="1" dirty="0"/>
              <a:t>Criminal Activity</a:t>
            </a:r>
          </a:p>
        </p:txBody>
      </p:sp>
      <p:sp>
        <p:nvSpPr>
          <p:cNvPr id="3" name="Text Placeholder 2">
            <a:extLst>
              <a:ext uri="{FF2B5EF4-FFF2-40B4-BE49-F238E27FC236}">
                <a16:creationId xmlns:a16="http://schemas.microsoft.com/office/drawing/2014/main" id="{E24E38D3-3090-4E05-B1EC-8299E5A19884}"/>
              </a:ext>
            </a:extLst>
          </p:cNvPr>
          <p:cNvSpPr>
            <a:spLocks noGrp="1"/>
          </p:cNvSpPr>
          <p:nvPr>
            <p:ph type="body" idx="1"/>
          </p:nvPr>
        </p:nvSpPr>
        <p:spPr>
          <a:xfrm>
            <a:off x="1732700" y="1393888"/>
            <a:ext cx="4944300" cy="1659900"/>
          </a:xfrm>
        </p:spPr>
        <p:txBody>
          <a:bodyPr/>
          <a:lstStyle/>
          <a:p>
            <a:pPr marL="139700" indent="0">
              <a:buNone/>
            </a:pPr>
            <a:endParaRPr lang="en-US" dirty="0"/>
          </a:p>
        </p:txBody>
      </p:sp>
      <p:sp>
        <p:nvSpPr>
          <p:cNvPr id="4" name="Slide Number Placeholder 3">
            <a:extLst>
              <a:ext uri="{FF2B5EF4-FFF2-40B4-BE49-F238E27FC236}">
                <a16:creationId xmlns:a16="http://schemas.microsoft.com/office/drawing/2014/main" id="{694A4D4D-4322-480A-B12E-B40A2C199F4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3770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A94A-744C-487E-886A-0942464A23DD}"/>
              </a:ext>
            </a:extLst>
          </p:cNvPr>
          <p:cNvSpPr>
            <a:spLocks noGrp="1"/>
          </p:cNvSpPr>
          <p:nvPr>
            <p:ph type="title"/>
          </p:nvPr>
        </p:nvSpPr>
        <p:spPr>
          <a:xfrm>
            <a:off x="1732700" y="905825"/>
            <a:ext cx="5465542" cy="645300"/>
          </a:xfrm>
        </p:spPr>
        <p:txBody>
          <a:bodyPr/>
          <a:lstStyle/>
          <a:p>
            <a:r>
              <a:rPr lang="en-US" b="1" dirty="0"/>
              <a:t>Cyber Security </a:t>
            </a:r>
          </a:p>
        </p:txBody>
      </p:sp>
      <p:sp>
        <p:nvSpPr>
          <p:cNvPr id="3" name="Text Placeholder 2">
            <a:extLst>
              <a:ext uri="{FF2B5EF4-FFF2-40B4-BE49-F238E27FC236}">
                <a16:creationId xmlns:a16="http://schemas.microsoft.com/office/drawing/2014/main" id="{7971F2BF-9D71-4041-A1E3-A358B9D7D0A4}"/>
              </a:ext>
            </a:extLst>
          </p:cNvPr>
          <p:cNvSpPr>
            <a:spLocks noGrp="1"/>
          </p:cNvSpPr>
          <p:nvPr>
            <p:ph type="body" idx="1"/>
          </p:nvPr>
        </p:nvSpPr>
        <p:spPr>
          <a:xfrm>
            <a:off x="1732700" y="1496734"/>
            <a:ext cx="5572071" cy="3500051"/>
          </a:xfrm>
        </p:spPr>
        <p:txBody>
          <a:bodyPr/>
          <a:lstStyle/>
          <a:p>
            <a:pPr marL="139700" indent="0">
              <a:buNone/>
            </a:pPr>
            <a:r>
              <a:rPr lang="en-US" dirty="0"/>
              <a:t>Cyber-attacks are critical cyber-security concerns across the world. Catching malicious hackers prior to a cyber-attack can save significant financial cost as well as avoid devastating cyber-attacks. This is where SNA comes in handy;</a:t>
            </a:r>
          </a:p>
          <a:p>
            <a:pPr marL="139700" indent="0">
              <a:buNone/>
            </a:pPr>
            <a:endParaRPr lang="en-US" dirty="0"/>
          </a:p>
          <a:p>
            <a:pPr>
              <a:buFont typeface="Wingdings" panose="05000000000000000000" pitchFamily="2" charset="2"/>
              <a:buChar char="Ø"/>
            </a:pPr>
            <a:r>
              <a:rPr lang="en-US" dirty="0"/>
              <a:t>SNA can help detect misinformation in online social networks in the early stage of spread.</a:t>
            </a:r>
          </a:p>
          <a:p>
            <a:pPr>
              <a:buFont typeface="Wingdings" panose="05000000000000000000" pitchFamily="2" charset="2"/>
              <a:buChar char="Ø"/>
            </a:pPr>
            <a:r>
              <a:rPr lang="en-US" dirty="0"/>
              <a:t>Detection of intruder’s communities: such as terrorists, tracking malicious activity.</a:t>
            </a:r>
          </a:p>
          <a:p>
            <a:pPr>
              <a:buFont typeface="Wingdings" panose="05000000000000000000" pitchFamily="2" charset="2"/>
              <a:buChar char="Ø"/>
            </a:pPr>
            <a:r>
              <a:rPr lang="en-US" dirty="0"/>
              <a:t>Help crime investigators pinpoint the location of malfunctioning source.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3A17D72-034F-4B4E-B50A-1C3BF4D2555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74170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99B539-2DEF-4C04-8481-033BEE31E9D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3" name="Picture 2">
            <a:extLst>
              <a:ext uri="{FF2B5EF4-FFF2-40B4-BE49-F238E27FC236}">
                <a16:creationId xmlns:a16="http://schemas.microsoft.com/office/drawing/2014/main" id="{D971E0F0-D2F6-48D5-8631-7A2D386E5528}"/>
              </a:ext>
            </a:extLst>
          </p:cNvPr>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786270" y="1407484"/>
            <a:ext cx="5837274" cy="3221666"/>
          </a:xfrm>
          <a:prstGeom prst="rect">
            <a:avLst/>
          </a:prstGeom>
        </p:spPr>
      </p:pic>
    </p:spTree>
    <p:extLst>
      <p:ext uri="{BB962C8B-B14F-4D97-AF65-F5344CB8AC3E}">
        <p14:creationId xmlns:p14="http://schemas.microsoft.com/office/powerpoint/2010/main" val="3291286417"/>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449</Words>
  <Application>Microsoft Office PowerPoint</Application>
  <PresentationFormat>On-screen Show (16:9)</PresentationFormat>
  <Paragraphs>85</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Helvetica Neue</vt:lpstr>
      <vt:lpstr>Muli</vt:lpstr>
      <vt:lpstr>Wingdings</vt:lpstr>
      <vt:lpstr>Nixie One</vt:lpstr>
      <vt:lpstr>Arial</vt:lpstr>
      <vt:lpstr>Imogen template</vt:lpstr>
      <vt:lpstr>Social Network Analysis (SNA)</vt:lpstr>
      <vt:lpstr>Introduction:</vt:lpstr>
      <vt:lpstr>Background History</vt:lpstr>
      <vt:lpstr>Importance of SNA</vt:lpstr>
      <vt:lpstr>Marketing </vt:lpstr>
      <vt:lpstr>PowerPoint Presentation</vt:lpstr>
      <vt:lpstr>Criminal Activity</vt:lpstr>
      <vt:lpstr>Cyber Security </vt:lpstr>
      <vt:lpstr>PowerPoint Presentation</vt:lpstr>
      <vt:lpstr>Social Media Connectivity</vt:lpstr>
      <vt:lpstr>Organizations</vt:lpstr>
      <vt:lpstr>Facebook Networks</vt:lpstr>
      <vt:lpstr>Political Blogs</vt:lpstr>
      <vt:lpstr>Ingredient Networks</vt:lpstr>
      <vt:lpstr>Map</vt:lpstr>
      <vt:lpstr>7,789,526,124 Number of people connect through Social Networks.</vt:lpstr>
      <vt:lpstr>$39,412,523,304</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Amman Soomro</dc:creator>
  <cp:lastModifiedBy>Amman Soomro</cp:lastModifiedBy>
  <cp:revision>21</cp:revision>
  <dcterms:modified xsi:type="dcterms:W3CDTF">2019-10-27T15:50:05Z</dcterms:modified>
</cp:coreProperties>
</file>