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314" r:id="rId17"/>
    <p:sldId id="272" r:id="rId18"/>
    <p:sldId id="273" r:id="rId19"/>
    <p:sldId id="274" r:id="rId20"/>
    <p:sldId id="276" r:id="rId21"/>
    <p:sldId id="277" r:id="rId22"/>
    <p:sldId id="275" r:id="rId23"/>
    <p:sldId id="278" r:id="rId24"/>
    <p:sldId id="281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313" r:id="rId38"/>
    <p:sldId id="294" r:id="rId39"/>
    <p:sldId id="295" r:id="rId40"/>
    <p:sldId id="292" r:id="rId41"/>
    <p:sldId id="293" r:id="rId42"/>
    <p:sldId id="296" r:id="rId43"/>
    <p:sldId id="297" r:id="rId44"/>
    <p:sldId id="298" r:id="rId45"/>
    <p:sldId id="299" r:id="rId46"/>
    <p:sldId id="303" r:id="rId47"/>
    <p:sldId id="311" r:id="rId48"/>
    <p:sldId id="312" r:id="rId49"/>
    <p:sldId id="305" r:id="rId50"/>
    <p:sldId id="308" r:id="rId51"/>
    <p:sldId id="310" r:id="rId52"/>
    <p:sldId id="30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E8D40-EA3B-46FC-8537-A30FF53FF91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E960-3029-4A87-A7D4-0E424C641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5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67F1B-847C-4C65-95D1-F0E3512BCCC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81325-4C7E-4C16-8439-DB094E7E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44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Examples: </a:t>
            </a:r>
            <a:r>
              <a:rPr lang="en-US" dirty="0" smtClean="0"/>
              <a:t>Tossing a coin, Defective</a:t>
            </a:r>
            <a:r>
              <a:rPr lang="en-US" baseline="0" dirty="0" smtClean="0"/>
              <a:t> or Non defective, Pass/fail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00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09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4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F256-1AF7-4FF5-A7B5-F2842622CEE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7FFB-8FFE-42B6-A917-AAA64E18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5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F256-1AF7-4FF5-A7B5-F2842622CEE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7FFB-8FFE-42B6-A917-AAA64E18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7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F256-1AF7-4FF5-A7B5-F2842622CEE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7FFB-8FFE-42B6-A917-AAA64E18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2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F256-1AF7-4FF5-A7B5-F2842622CEE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7FFB-8FFE-42B6-A917-AAA64E18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5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F256-1AF7-4FF5-A7B5-F2842622CEE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7FFB-8FFE-42B6-A917-AAA64E18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9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0900" y="18383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F256-1AF7-4FF5-A7B5-F2842622CEE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7FFB-8FFE-42B6-A917-AAA64E18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1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F256-1AF7-4FF5-A7B5-F2842622CEE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7FFB-8FFE-42B6-A917-AAA64E18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0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F256-1AF7-4FF5-A7B5-F2842622CEE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7FFB-8FFE-42B6-A917-AAA64E18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F256-1AF7-4FF5-A7B5-F2842622CEE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7FFB-8FFE-42B6-A917-AAA64E18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5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F256-1AF7-4FF5-A7B5-F2842622CEE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7FFB-8FFE-42B6-A917-AAA64E18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9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F256-1AF7-4FF5-A7B5-F2842622CEE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7FFB-8FFE-42B6-A917-AAA64E18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4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3F256-1AF7-4FF5-A7B5-F2842622CEE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67FFB-8FFE-42B6-A917-AAA64E18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66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Discrete Probability Distributions</a:t>
            </a:r>
            <a:endParaRPr lang="en-US" sz="5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8777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4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4" y="109470"/>
            <a:ext cx="11732653" cy="674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4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6306"/>
            <a:ext cx="10515600" cy="165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9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Multinomial Experiments</a:t>
            </a:r>
            <a:endParaRPr lang="en-US" sz="40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/>
              <a:t>trial in an experiment has more than two </a:t>
            </a:r>
            <a:r>
              <a:rPr lang="en-US" dirty="0" smtClean="0"/>
              <a:t>outcomes.</a:t>
            </a:r>
          </a:p>
          <a:p>
            <a:r>
              <a:rPr lang="en-US" dirty="0" smtClean="0"/>
              <a:t>the </a:t>
            </a:r>
            <a:r>
              <a:rPr lang="en-US" dirty="0"/>
              <a:t>probabilities </a:t>
            </a:r>
            <a:r>
              <a:rPr lang="en-US" dirty="0" smtClean="0"/>
              <a:t>for each </a:t>
            </a:r>
            <a:r>
              <a:rPr lang="en-US" dirty="0"/>
              <a:t>trial remain </a:t>
            </a:r>
            <a:r>
              <a:rPr lang="en-US" dirty="0" smtClean="0"/>
              <a:t>constant.</a:t>
            </a:r>
          </a:p>
          <a:p>
            <a:r>
              <a:rPr lang="en-US" dirty="0" smtClean="0"/>
              <a:t>the </a:t>
            </a:r>
            <a:r>
              <a:rPr lang="en-US" dirty="0"/>
              <a:t>outcomes are independent for a fixed number of trials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Events must also be mutually exclusive. 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1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Examples of Multinomial Experiments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52 playing cards.</a:t>
            </a:r>
          </a:p>
          <a:p>
            <a:r>
              <a:rPr lang="en-US" dirty="0" smtClean="0"/>
              <a:t>Rolling a dice.</a:t>
            </a:r>
          </a:p>
          <a:p>
            <a:r>
              <a:rPr lang="en-US" dirty="0"/>
              <a:t>a survey might require </a:t>
            </a:r>
            <a:r>
              <a:rPr lang="en-US" dirty="0" smtClean="0"/>
              <a:t>the responses </a:t>
            </a:r>
            <a:r>
              <a:rPr lang="en-US" dirty="0"/>
              <a:t>of “approve,” “disapprove,” or “no opinion.”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2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Multinomial Distribution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3452" y="2468880"/>
            <a:ext cx="11385096" cy="30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5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892" y="123009"/>
            <a:ext cx="9440213" cy="3762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709" y="3885384"/>
            <a:ext cx="9826581" cy="229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7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/>
              <a:t>The mean and variance of Multinomial Distribution is given as:</a:t>
            </a:r>
            <a:endParaRPr lang="en-US" sz="4000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mean of Multinomial Distribution is: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The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variance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of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/>
                          <m:t>Mult</m:t>
                        </m:r>
                        <m:r>
                          <m:rPr>
                            <m:nor/>
                          </m:rPr>
                          <a:rPr lang="en-US" dirty="0"/>
                          <m:t>inomial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Distribution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is</m:t>
                        </m:r>
                        <m:r>
                          <m:rPr>
                            <m:nor/>
                          </m:rPr>
                          <a:rPr lang="en-US" dirty="0"/>
                          <m:t>: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2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Hypergeometric Experiment</a:t>
            </a:r>
            <a:endParaRPr lang="en-US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200" dirty="0" smtClean="0"/>
              <a:t>The result of each trial can be classified as Success or Failure.</a:t>
            </a:r>
          </a:p>
          <a:p>
            <a:r>
              <a:rPr lang="en-US" sz="3200" dirty="0" smtClean="0"/>
              <a:t>The probability of success changes on each trial.</a:t>
            </a:r>
          </a:p>
          <a:p>
            <a:r>
              <a:rPr lang="en-US" sz="3200" dirty="0" smtClean="0"/>
              <a:t>Successive trials are dependent.</a:t>
            </a:r>
          </a:p>
          <a:p>
            <a:r>
              <a:rPr lang="en-US" sz="3200" dirty="0" smtClean="0"/>
              <a:t>The experiment is repeated a fixed number of times.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9877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Hypergeometric</a:t>
            </a:r>
            <a:r>
              <a:rPr lang="en-US" b="1" dirty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Distribution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366" y="1947717"/>
            <a:ext cx="11359166" cy="266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7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3719"/>
            <a:ext cx="10515600" cy="451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1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Discrete Probability Distributions</a:t>
            </a:r>
            <a:endParaRPr lang="en-US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Binomial distribution</a:t>
            </a:r>
          </a:p>
          <a:p>
            <a:r>
              <a:rPr lang="en-US" dirty="0"/>
              <a:t>Negative Binomial </a:t>
            </a:r>
            <a:r>
              <a:rPr lang="en-US" dirty="0" smtClean="0"/>
              <a:t>distribution</a:t>
            </a:r>
          </a:p>
          <a:p>
            <a:r>
              <a:rPr lang="en-US" dirty="0" smtClean="0"/>
              <a:t>Multinomial distribution</a:t>
            </a:r>
          </a:p>
          <a:p>
            <a:r>
              <a:rPr lang="en-US" dirty="0" smtClean="0"/>
              <a:t>Hypergeometric distribution</a:t>
            </a:r>
          </a:p>
          <a:p>
            <a:r>
              <a:rPr lang="en-US" dirty="0" smtClean="0"/>
              <a:t>Poisson distribution </a:t>
            </a:r>
          </a:p>
          <a:p>
            <a:r>
              <a:rPr lang="en-US" dirty="0" smtClean="0"/>
              <a:t>Geometric distribution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496" y="470693"/>
            <a:ext cx="8834907" cy="219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1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527" y="3060443"/>
            <a:ext cx="8886422" cy="13698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496" y="470693"/>
            <a:ext cx="8834907" cy="219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5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4" y="692641"/>
            <a:ext cx="10122795" cy="226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0070C0"/>
                </a:solidFill>
              </a:rPr>
              <a:t>Further Explanation to Hypergeometric Distribution</a:t>
            </a:r>
            <a:endParaRPr lang="en-US" b="1" u="sng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2659"/>
            <a:ext cx="10864553" cy="149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0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94" y="530918"/>
            <a:ext cx="10200068" cy="405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2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942" y="483294"/>
            <a:ext cx="10186115" cy="386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6247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binomial distribution the probability of success remain constant from trail to trail</a:t>
            </a:r>
          </a:p>
          <a:p>
            <a:r>
              <a:rPr lang="en-US" dirty="0" smtClean="0"/>
              <a:t>In Hypergeometric distribution </a:t>
            </a:r>
            <a:r>
              <a:rPr lang="en-US" dirty="0"/>
              <a:t>the probability of success </a:t>
            </a:r>
            <a:r>
              <a:rPr lang="en-US" dirty="0" smtClean="0"/>
              <a:t>changes from trail to trail.</a:t>
            </a:r>
          </a:p>
          <a:p>
            <a:r>
              <a:rPr lang="en-US" dirty="0" smtClean="0"/>
              <a:t>Binomial Distribution is the trails with replacement. </a:t>
            </a:r>
            <a:endParaRPr lang="en-US" dirty="0"/>
          </a:p>
          <a:p>
            <a:r>
              <a:rPr lang="en-US" dirty="0" smtClean="0"/>
              <a:t>Hypergeometric Distribution </a:t>
            </a:r>
            <a:r>
              <a:rPr lang="en-US" dirty="0"/>
              <a:t>is the trails </a:t>
            </a:r>
            <a:r>
              <a:rPr lang="en-US" dirty="0" smtClean="0"/>
              <a:t>without </a:t>
            </a:r>
            <a:r>
              <a:rPr lang="en-US" dirty="0"/>
              <a:t>replacement.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104" y="365125"/>
            <a:ext cx="7139658" cy="8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2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The mean and variance of Binomial Distribution and Hypergeometric Distribution are related as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2303462"/>
            <a:ext cx="7152640" cy="188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0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59" y="365125"/>
            <a:ext cx="10315976" cy="15924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59" y="2315369"/>
            <a:ext cx="10315975" cy="246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5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624" y="365125"/>
            <a:ext cx="6606861" cy="412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1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Arial Black" panose="020B0A04020102020204" pitchFamily="34" charset="0"/>
              </a:rPr>
              <a:t>The Bernoulli Process</a:t>
            </a:r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59" y="1825625"/>
            <a:ext cx="109190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 smtClean="0"/>
              <a:t>1. The </a:t>
            </a:r>
            <a:r>
              <a:rPr lang="en-US" sz="2600" dirty="0"/>
              <a:t>experiment consists of </a:t>
            </a:r>
            <a:r>
              <a:rPr lang="en-US" sz="2600" b="1" dirty="0"/>
              <a:t>repeated trials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2. </a:t>
            </a:r>
            <a:r>
              <a:rPr lang="en-US" sz="2600" dirty="0" smtClean="0"/>
              <a:t>Each </a:t>
            </a:r>
            <a:r>
              <a:rPr lang="en-US" sz="2600" dirty="0"/>
              <a:t>trial results in an outcome that may be classified as a </a:t>
            </a:r>
            <a:r>
              <a:rPr lang="en-US" sz="2600" b="1" dirty="0"/>
              <a:t>success or  </a:t>
            </a:r>
            <a:r>
              <a:rPr lang="en-US" sz="2600" b="1" dirty="0" smtClean="0"/>
              <a:t>failure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3. The probability of success, denoted by </a:t>
            </a:r>
            <a:r>
              <a:rPr lang="en-US" sz="2600" b="1" i="1" dirty="0"/>
              <a:t>p</a:t>
            </a:r>
            <a:r>
              <a:rPr lang="en-US" sz="2600" b="1" dirty="0"/>
              <a:t>, remains constant </a:t>
            </a:r>
            <a:r>
              <a:rPr lang="en-US" sz="2600" dirty="0"/>
              <a:t>from trial </a:t>
            </a:r>
            <a:r>
              <a:rPr lang="en-US" sz="2600" dirty="0" smtClean="0"/>
              <a:t>to </a:t>
            </a:r>
            <a:r>
              <a:rPr lang="en-US" sz="2600" dirty="0"/>
              <a:t>trial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4. The repeated trials are</a:t>
            </a:r>
            <a:r>
              <a:rPr lang="en-US" sz="2600" b="1" dirty="0"/>
              <a:t> independent</a:t>
            </a:r>
            <a:r>
              <a:rPr lang="en-US" sz="2600" dirty="0"/>
              <a:t>.</a:t>
            </a:r>
            <a:r>
              <a:rPr lang="en-US" sz="2600" dirty="0" smtClean="0"/>
              <a:t>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737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654" y="511174"/>
            <a:ext cx="6297769" cy="294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8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339056"/>
            <a:ext cx="9941416" cy="22412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862" y="365125"/>
            <a:ext cx="3424437" cy="587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435" y="365125"/>
            <a:ext cx="2279829" cy="58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5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Similarity to Binomial Distribution</a:t>
            </a:r>
            <a:endParaRPr lang="en-US" b="1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2853"/>
          <a:stretch/>
        </p:blipFill>
        <p:spPr>
          <a:xfrm>
            <a:off x="838200" y="3541690"/>
            <a:ext cx="10314903" cy="19479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0070" b="84742"/>
          <a:stretch/>
        </p:blipFill>
        <p:spPr>
          <a:xfrm>
            <a:off x="838200" y="2223785"/>
            <a:ext cx="7564428" cy="77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8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Take the example of flipping a coin. Suppose that getting a head is the success of experiment. Now we have to keep on flipping the coin before we get a head. So there are no fixed number of trails you have to do before getting a success. Or in other word you ca say that how many failed attempts you have to make before success.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515600" cy="235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39" y="1135888"/>
            <a:ext cx="9362941" cy="393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7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96" y="2609850"/>
            <a:ext cx="9478851" cy="2760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797" y="576262"/>
            <a:ext cx="9350062" cy="148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r>
              <a:rPr lang="en-US" sz="2400" b="1" i="1" dirty="0" smtClean="0">
                <a:latin typeface="+mj-lt"/>
              </a:rPr>
              <a:t>This </a:t>
            </a:r>
            <a:r>
              <a:rPr lang="en-US" sz="2400" b="1" i="1" dirty="0">
                <a:latin typeface="+mj-lt"/>
              </a:rPr>
              <a:t>is a negative binomial distribution in which we know the following:</a:t>
            </a:r>
          </a:p>
          <a:p>
            <a:r>
              <a:rPr lang="en-US" sz="2400" b="1" i="1" dirty="0">
                <a:latin typeface="+mj-lt"/>
              </a:rPr>
              <a:t>p=0.55 for team A</a:t>
            </a:r>
          </a:p>
          <a:p>
            <a:r>
              <a:rPr lang="en-US" sz="2400" b="1" i="1" dirty="0">
                <a:latin typeface="+mj-lt"/>
              </a:rPr>
              <a:t>x= 6; number of games to play for getting 4</a:t>
            </a:r>
            <a:r>
              <a:rPr lang="en-US" sz="2400" b="1" i="1" baseline="30000" dirty="0">
                <a:latin typeface="+mj-lt"/>
              </a:rPr>
              <a:t>th</a:t>
            </a:r>
            <a:r>
              <a:rPr lang="en-US" sz="2400" b="1" i="1" dirty="0">
                <a:latin typeface="+mj-lt"/>
              </a:rPr>
              <a:t> success</a:t>
            </a:r>
          </a:p>
          <a:p>
            <a:r>
              <a:rPr lang="en-US" sz="2400" b="1" i="1" dirty="0">
                <a:latin typeface="+mj-lt"/>
              </a:rPr>
              <a:t>k= 4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93" y="142093"/>
            <a:ext cx="10515600" cy="3097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409" y="5346061"/>
            <a:ext cx="6310648" cy="60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2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32" y="490538"/>
            <a:ext cx="10019762" cy="16087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32" y="2810669"/>
            <a:ext cx="10019762" cy="169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2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The Mean and Variance of Negative Binomial Distribution</a:t>
            </a:r>
            <a:endParaRPr lang="en-US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300" dirty="0" smtClean="0"/>
                  <a:t>The mean of Negative Binomial Distribution is </a:t>
                </a:r>
                <a14:m>
                  <m:oMath xmlns:m="http://schemas.openxmlformats.org/officeDocument/2006/math">
                    <m:r>
                      <a:rPr lang="en-US" sz="2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sz="23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300" dirty="0" smtClean="0"/>
                  <a:t>Where r = number of success</a:t>
                </a:r>
              </a:p>
              <a:p>
                <a:pPr marL="0" indent="0">
                  <a:buNone/>
                </a:pPr>
                <a:r>
                  <a:rPr lang="en-US" sz="2300" dirty="0" smtClean="0"/>
                  <a:t>             p = probability of success</a:t>
                </a:r>
              </a:p>
              <a:p>
                <a:r>
                  <a:rPr lang="en-US" sz="2300" dirty="0" smtClean="0"/>
                  <a:t>The variance </a:t>
                </a:r>
                <a:r>
                  <a:rPr lang="en-US" sz="2300" dirty="0"/>
                  <a:t>of Negative Binomial Distribution </a:t>
                </a:r>
                <a:r>
                  <a:rPr lang="en-US" sz="2300" dirty="0" smtClean="0"/>
                  <a:t>is</a:t>
                </a:r>
              </a:p>
              <a:p>
                <a:pPr marL="0" indent="0">
                  <a:buNone/>
                </a:pPr>
                <a:r>
                  <a:rPr lang="en-US" sz="2300" dirty="0"/>
                  <a:t>When counting the number of successes given the number </a:t>
                </a:r>
                <a:r>
                  <a:rPr lang="en-US" sz="2300" i="1" dirty="0"/>
                  <a:t>r</a:t>
                </a:r>
                <a:r>
                  <a:rPr lang="en-US" sz="2300" dirty="0"/>
                  <a:t> of </a:t>
                </a:r>
                <a:r>
                  <a:rPr lang="en-US" sz="2300" dirty="0" smtClean="0"/>
                  <a:t>failures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300" dirty="0"/>
                          <m:t>σ</m:t>
                        </m:r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𝑟𝑝</m:t>
                        </m:r>
                      </m:num>
                      <m:den>
                        <m:sSup>
                          <m:sSup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300" b="0" dirty="0" smtClean="0"/>
              </a:p>
              <a:p>
                <a:pPr marL="0" indent="0">
                  <a:buNone/>
                </a:pPr>
                <a:r>
                  <a:rPr lang="en-US" sz="2400" dirty="0"/>
                  <a:t>When counting the number of successes before the </a:t>
                </a:r>
                <a:r>
                  <a:rPr lang="en-US" sz="2400" i="1" dirty="0"/>
                  <a:t>r</a:t>
                </a:r>
                <a:r>
                  <a:rPr lang="en-US" sz="2400" dirty="0"/>
                  <a:t>-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failure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400" dirty="0"/>
                          <m:t>σ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:endParaRPr lang="en-US" sz="2300" i="1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32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Geometric Experiment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outcomes of each experiment/trial can be classified into one of the two categories (Success or Failure).</a:t>
            </a:r>
          </a:p>
          <a:p>
            <a:r>
              <a:rPr lang="en-US" dirty="0" smtClean="0"/>
              <a:t>The probability of a success is the same for each experiment.</a:t>
            </a:r>
          </a:p>
          <a:p>
            <a:r>
              <a:rPr lang="en-US" dirty="0" smtClean="0"/>
              <a:t>Each experiment is independent of all the others.</a:t>
            </a:r>
          </a:p>
          <a:p>
            <a:r>
              <a:rPr lang="en-US" dirty="0" smtClean="0"/>
              <a:t>The experiment is repeated a variable number of times until the first success is obtained.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6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7412" y="1846832"/>
            <a:ext cx="3362325" cy="809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645" y="208981"/>
            <a:ext cx="9569003" cy="1660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646" y="3041695"/>
            <a:ext cx="9569002" cy="1633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849" y="4603069"/>
            <a:ext cx="39814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3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B050"/>
                </a:solidFill>
                <a:latin typeface="Arial Black" panose="020B0A04020102020204" pitchFamily="34" charset="0"/>
              </a:rPr>
              <a:t>Geometric Distribution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71" y="1825625"/>
            <a:ext cx="10878058" cy="24396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46" y="4202351"/>
            <a:ext cx="11419108" cy="203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1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603" y="2673919"/>
            <a:ext cx="9538952" cy="1447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603" y="280373"/>
            <a:ext cx="10122794" cy="16260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603" y="1825625"/>
            <a:ext cx="8137032" cy="7133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603" y="4384719"/>
            <a:ext cx="8817735" cy="68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7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47" y="889088"/>
            <a:ext cx="9864144" cy="12049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440" y="2489156"/>
            <a:ext cx="7006106" cy="181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3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494" y="365125"/>
            <a:ext cx="8384147" cy="20988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313" y="2852737"/>
            <a:ext cx="9131121" cy="204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3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72" y="365125"/>
            <a:ext cx="9388698" cy="146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921" y="2210001"/>
            <a:ext cx="7984901" cy="126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3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30" y="365125"/>
            <a:ext cx="9775064" cy="2030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530407"/>
            <a:ext cx="7907628" cy="138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2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Poisson Distribution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important </a:t>
            </a:r>
            <a:r>
              <a:rPr lang="en-US" dirty="0" smtClean="0"/>
              <a:t>discrete distribution that is often used to model the frequency with which a specified event occurs during a particular period of time, is Poisson distribution. </a:t>
            </a:r>
          </a:p>
          <a:p>
            <a:r>
              <a:rPr lang="en-US" dirty="0" smtClean="0"/>
              <a:t>The </a:t>
            </a:r>
            <a:r>
              <a:rPr lang="en-US" dirty="0"/>
              <a:t>Poisson probability formula </a:t>
            </a:r>
            <a:r>
              <a:rPr lang="en-US" dirty="0" smtClean="0"/>
              <a:t>is: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Where “X” is the </a:t>
            </a:r>
            <a:r>
              <a:rPr lang="en-US" dirty="0"/>
              <a:t>number of times the event occurs and </a:t>
            </a:r>
            <a:r>
              <a:rPr lang="en-US" i="1" dirty="0" smtClean="0"/>
              <a:t>λ </a:t>
            </a:r>
            <a:r>
              <a:rPr lang="en-US" dirty="0" smtClean="0"/>
              <a:t>is </a:t>
            </a:r>
            <a:r>
              <a:rPr lang="en-US" dirty="0"/>
              <a:t>a parameter equal to the mean of </a:t>
            </a:r>
            <a:r>
              <a:rPr lang="en-US" i="1" dirty="0"/>
              <a:t>X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37" y="3200400"/>
            <a:ext cx="4212527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6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48" y="365125"/>
            <a:ext cx="7842161" cy="536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748" y="1027906"/>
            <a:ext cx="8434590" cy="19342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748" y="3243922"/>
            <a:ext cx="8653531" cy="144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3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959" y="365125"/>
            <a:ext cx="5911402" cy="662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795" y="1162843"/>
            <a:ext cx="10045520" cy="393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31" y="226050"/>
            <a:ext cx="8989454" cy="1325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039" y="1538734"/>
            <a:ext cx="9079605" cy="36256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780" y="4179194"/>
            <a:ext cx="811369" cy="57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7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919" y="365125"/>
            <a:ext cx="9594760" cy="203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3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09" y="365125"/>
            <a:ext cx="9212821" cy="1325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08" y="1825625"/>
            <a:ext cx="5928709" cy="4410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608" y="2266682"/>
            <a:ext cx="5825679" cy="9659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6991" y="3232597"/>
            <a:ext cx="4868214" cy="9272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3515" y="4159876"/>
            <a:ext cx="2537139" cy="4796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3277" y="3243843"/>
            <a:ext cx="5048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2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641"/>
            <a:ext cx="10515600" cy="643128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661160" y="6176963"/>
            <a:ext cx="899160" cy="4219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 flipH="1">
            <a:off x="2110740" y="1524000"/>
            <a:ext cx="38100" cy="46529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2"/>
          </p:cNvCxnSpPr>
          <p:nvPr/>
        </p:nvCxnSpPr>
        <p:spPr>
          <a:xfrm>
            <a:off x="1417320" y="6370320"/>
            <a:ext cx="243840" cy="176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34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8636"/>
            <a:ext cx="10515600" cy="128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4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97" y="2954158"/>
            <a:ext cx="9285668" cy="1772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797" y="350076"/>
            <a:ext cx="9594760" cy="203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7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72" y="2483543"/>
            <a:ext cx="10405055" cy="28483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685" y="523484"/>
            <a:ext cx="9834628" cy="163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1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Binomial Distribution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i="1" dirty="0">
                <a:latin typeface="Arial Black" panose="020B0A04020102020204" pitchFamily="34" charset="0"/>
              </a:rPr>
              <a:t>X </a:t>
            </a:r>
            <a:r>
              <a:rPr lang="en-US" dirty="0"/>
              <a:t>of successes in </a:t>
            </a:r>
            <a:r>
              <a:rPr lang="en-US" i="1" dirty="0">
                <a:latin typeface="Arial Black" panose="020B0A04020102020204" pitchFamily="34" charset="0"/>
              </a:rPr>
              <a:t>n</a:t>
            </a:r>
            <a:r>
              <a:rPr lang="en-US" i="1" dirty="0"/>
              <a:t> </a:t>
            </a:r>
            <a:r>
              <a:rPr lang="en-US" dirty="0"/>
              <a:t>Bernoulli trials is called a </a:t>
            </a:r>
            <a:r>
              <a:rPr lang="en-US" b="1" dirty="0"/>
              <a:t>binomial </a:t>
            </a:r>
            <a:r>
              <a:rPr lang="en-US" b="1" dirty="0" smtClean="0"/>
              <a:t>random variable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probability distribution of this discrete random variable is called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binomial </a:t>
            </a:r>
            <a:r>
              <a:rPr lang="en-US" b="1" dirty="0" smtClean="0"/>
              <a:t>distribution. 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probability of a success in a binomial experiment can be computed with </a:t>
            </a:r>
            <a:r>
              <a:rPr lang="en-US" dirty="0" smtClean="0"/>
              <a:t>this formula: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468" y="4694555"/>
            <a:ext cx="7739063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51" y="830262"/>
            <a:ext cx="9530366" cy="247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8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514</Words>
  <Application>Microsoft Office PowerPoint</Application>
  <PresentationFormat>Widescreen</PresentationFormat>
  <Paragraphs>81</Paragraphs>
  <Slides>52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Arial Black</vt:lpstr>
      <vt:lpstr>Calibri</vt:lpstr>
      <vt:lpstr>Calibri Light</vt:lpstr>
      <vt:lpstr>Cambria Math</vt:lpstr>
      <vt:lpstr>Office Theme</vt:lpstr>
      <vt:lpstr>Discrete Probability Distributions</vt:lpstr>
      <vt:lpstr>Discrete Probability Distributions</vt:lpstr>
      <vt:lpstr>The Bernoulli Process </vt:lpstr>
      <vt:lpstr>PowerPoint Presentation</vt:lpstr>
      <vt:lpstr>PowerPoint Presentation</vt:lpstr>
      <vt:lpstr>PowerPoint Presentation</vt:lpstr>
      <vt:lpstr>PowerPoint Presentation</vt:lpstr>
      <vt:lpstr>Binomial Distribution</vt:lpstr>
      <vt:lpstr>PowerPoint Presentation</vt:lpstr>
      <vt:lpstr>PowerPoint Presentation</vt:lpstr>
      <vt:lpstr>PowerPoint Presentation</vt:lpstr>
      <vt:lpstr>Multinomial Experiments</vt:lpstr>
      <vt:lpstr>Examples of Multinomial Experiments</vt:lpstr>
      <vt:lpstr>Multinomial Distribution </vt:lpstr>
      <vt:lpstr>PowerPoint Presentation</vt:lpstr>
      <vt:lpstr>The mean and variance of Multinomial Distribution is given as:</vt:lpstr>
      <vt:lpstr>Hypergeometric Experiment</vt:lpstr>
      <vt:lpstr>Hypergeometric Distribution </vt:lpstr>
      <vt:lpstr>PowerPoint Presentation</vt:lpstr>
      <vt:lpstr>PowerPoint Presentation</vt:lpstr>
      <vt:lpstr>PowerPoint Presentation</vt:lpstr>
      <vt:lpstr>PowerPoint Presentation</vt:lpstr>
      <vt:lpstr>Further Explanation to Hypergeometric Distribution</vt:lpstr>
      <vt:lpstr>PowerPoint Presentation</vt:lpstr>
      <vt:lpstr>PowerPoint Presentation</vt:lpstr>
      <vt:lpstr>PowerPoint Presentation</vt:lpstr>
      <vt:lpstr>The mean and variance of Binomial Distribution and Hypergeometric Distribution are related as</vt:lpstr>
      <vt:lpstr>PowerPoint Presentation</vt:lpstr>
      <vt:lpstr>PowerPoint Presentation</vt:lpstr>
      <vt:lpstr>PowerPoint Presentation</vt:lpstr>
      <vt:lpstr>PowerPoint Presentation</vt:lpstr>
      <vt:lpstr>Similarity to Binomial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Mean and Variance of Negative Binomial Distribution</vt:lpstr>
      <vt:lpstr>Geometric Experiment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Poisson Distribution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Probability Distributions</dc:title>
  <dc:creator>Asma Masood</dc:creator>
  <cp:lastModifiedBy>Asma Masood</cp:lastModifiedBy>
  <cp:revision>34</cp:revision>
  <dcterms:created xsi:type="dcterms:W3CDTF">2020-04-08T15:54:00Z</dcterms:created>
  <dcterms:modified xsi:type="dcterms:W3CDTF">2020-04-15T00:49:35Z</dcterms:modified>
</cp:coreProperties>
</file>