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308" r:id="rId7"/>
    <p:sldId id="263" r:id="rId8"/>
    <p:sldId id="264" r:id="rId9"/>
    <p:sldId id="27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6" r:id="rId18"/>
    <p:sldId id="274" r:id="rId19"/>
    <p:sldId id="275" r:id="rId20"/>
    <p:sldId id="278" r:id="rId21"/>
    <p:sldId id="279" r:id="rId22"/>
    <p:sldId id="280" r:id="rId23"/>
    <p:sldId id="301" r:id="rId24"/>
    <p:sldId id="297" r:id="rId25"/>
    <p:sldId id="298" r:id="rId26"/>
    <p:sldId id="283" r:id="rId27"/>
    <p:sldId id="299" r:id="rId28"/>
    <p:sldId id="300" r:id="rId29"/>
    <p:sldId id="285" r:id="rId30"/>
    <p:sldId id="303" r:id="rId31"/>
    <p:sldId id="304" r:id="rId32"/>
    <p:sldId id="305" r:id="rId33"/>
    <p:sldId id="306" r:id="rId34"/>
    <p:sldId id="307" r:id="rId35"/>
    <p:sldId id="293" r:id="rId36"/>
    <p:sldId id="294" r:id="rId37"/>
    <p:sldId id="288" r:id="rId38"/>
    <p:sldId id="289" r:id="rId39"/>
    <p:sldId id="30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9" d="100"/>
          <a:sy n="69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BBC3-AD97-45D3-AA2F-549D83693A9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5A88F-63A6-4C44-8C7B-54A6603A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r>
              <a:rPr lang="en-US" baseline="0" dirty="0" smtClean="0"/>
              <a:t>: Mean=18 &amp; H1: Mean &lt;18</a:t>
            </a:r>
          </a:p>
          <a:p>
            <a:r>
              <a:rPr lang="en-US" baseline="0" dirty="0" smtClean="0"/>
              <a:t>Null: Mean = 73 &amp; H1: Mean not equal to 73 </a:t>
            </a:r>
          </a:p>
          <a:p>
            <a:r>
              <a:rPr lang="en-US" baseline="0" dirty="0" smtClean="0"/>
              <a:t>Null: p=0.6 &amp; H1: P not equal to 0.6.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of significance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maximum probability of committing a type I error.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9589B-E97C-4720-9580-DC80C16EF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7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F028-0D8D-4D55-B747-1EFB893CC2F9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99D7-9753-4E77-B823-BF23B3E1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Hypothesis Testing </a:t>
            </a:r>
            <a:endParaRPr lang="en-US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Hypothesis Testing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stating the hypothesis, the researcher designs the study. The researcher </a:t>
            </a:r>
            <a:r>
              <a:rPr lang="en-US" dirty="0" smtClean="0"/>
              <a:t>selects the </a:t>
            </a:r>
            <a:r>
              <a:rPr lang="en-US" dirty="0"/>
              <a:t>correct </a:t>
            </a:r>
            <a:r>
              <a:rPr lang="en-US" b="1" i="1" dirty="0">
                <a:solidFill>
                  <a:srgbClr val="00B050"/>
                </a:solidFill>
              </a:rPr>
              <a:t>statistical test</a:t>
            </a:r>
            <a:r>
              <a:rPr lang="en-US" i="1" dirty="0"/>
              <a:t>, </a:t>
            </a:r>
            <a:r>
              <a:rPr lang="en-US" dirty="0"/>
              <a:t>chooses an appropriate </a:t>
            </a:r>
            <a:r>
              <a:rPr lang="en-US" i="1" dirty="0">
                <a:solidFill>
                  <a:srgbClr val="00B050"/>
                </a:solidFill>
              </a:rPr>
              <a:t>level of significance</a:t>
            </a:r>
            <a:r>
              <a:rPr lang="en-US" i="1" dirty="0"/>
              <a:t>, </a:t>
            </a:r>
            <a:r>
              <a:rPr lang="en-US" dirty="0"/>
              <a:t>and formulates </a:t>
            </a:r>
            <a:r>
              <a:rPr lang="en-US" dirty="0" smtClean="0"/>
              <a:t>a plan </a:t>
            </a:r>
            <a:r>
              <a:rPr lang="en-US" dirty="0"/>
              <a:t>for conducting the study.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4" y="4495800"/>
            <a:ext cx="8500011" cy="16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8517"/>
            <a:ext cx="7886700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4 types of decisions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5077"/>
            <a:ext cx="7886700" cy="5121886"/>
          </a:xfrm>
        </p:spPr>
        <p:txBody>
          <a:bodyPr/>
          <a:lstStyle/>
          <a:p>
            <a:r>
              <a:rPr lang="en-US" dirty="0"/>
              <a:t>In the hypothesis-testing situation, there are four possible outcomes.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72" y="2133600"/>
            <a:ext cx="3433946" cy="4522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9" y="2764519"/>
            <a:ext cx="1107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Error </a:t>
            </a:r>
          </a:p>
          <a:p>
            <a:pPr algn="ctr"/>
            <a:r>
              <a:rPr lang="en-US" sz="2400" b="1" dirty="0" smtClean="0"/>
              <a:t>(Type – I)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33743" y="2592331"/>
            <a:ext cx="120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Correct Decision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4770198"/>
            <a:ext cx="110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Correct Decision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4920815"/>
            <a:ext cx="143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Error </a:t>
            </a:r>
          </a:p>
          <a:p>
            <a:pPr algn="ctr"/>
            <a:r>
              <a:rPr lang="en-US" sz="2400" b="1" dirty="0" smtClean="0"/>
              <a:t>(Type – II) 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33617" y="2961663"/>
            <a:ext cx="117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Reject Ho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45804" y="4954863"/>
            <a:ext cx="1726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 not reject Ho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91609" y="1461406"/>
            <a:ext cx="80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 True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59267" y="1489531"/>
            <a:ext cx="951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 False </a:t>
            </a:r>
            <a:endParaRPr lang="en-US" sz="2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973560" y="2446211"/>
            <a:ext cx="1751426" cy="1220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2329" y="2061491"/>
            <a:ext cx="251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P(Type-I) = Level of significance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22629" y="5555028"/>
            <a:ext cx="1456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P(Type-II) = </a:t>
            </a:r>
            <a:r>
              <a:rPr lang="el-GR" sz="2400" b="1" dirty="0" smtClean="0">
                <a:solidFill>
                  <a:srgbClr val="FF0000"/>
                </a:solidFill>
              </a:rPr>
              <a:t>β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11007" y="5580329"/>
            <a:ext cx="1121378" cy="139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Hypothesis Testing (Contd.)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3" y="2471297"/>
            <a:ext cx="7053574" cy="25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Hypothesis-testing situation in a Jury Trial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jury trial, there </a:t>
            </a:r>
            <a:r>
              <a:rPr lang="en-US" dirty="0" smtClean="0"/>
              <a:t>are four </a:t>
            </a:r>
            <a:r>
              <a:rPr lang="en-US" dirty="0"/>
              <a:t>possible outcomes. The defendant is either guilty or innocent, and he or she will </a:t>
            </a:r>
            <a:r>
              <a:rPr lang="en-US" dirty="0" smtClean="0"/>
              <a:t>be convicted </a:t>
            </a:r>
            <a:r>
              <a:rPr lang="en-US" dirty="0"/>
              <a:t>or acquitted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Next, the evidence is presented in court by the prosecutor, and based on this evidence, the jury decides the verdict, innocent or guilty.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36" y="2748256"/>
            <a:ext cx="4644613" cy="9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Jury trial (Results of trial)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08" y="1887941"/>
            <a:ext cx="5275384" cy="42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Steps in Hypothesis Testing (summary)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3" y="1825626"/>
            <a:ext cx="7806834" cy="43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Z-test for mean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z </a:t>
            </a:r>
            <a:r>
              <a:rPr lang="en-US" b="1" dirty="0"/>
              <a:t>test </a:t>
            </a:r>
            <a:r>
              <a:rPr lang="en-US" dirty="0"/>
              <a:t>is a statistical test for the mean of a population. It can be used when </a:t>
            </a:r>
            <a:r>
              <a:rPr lang="en-US" i="1" dirty="0">
                <a:solidFill>
                  <a:srgbClr val="00B050"/>
                </a:solidFill>
              </a:rPr>
              <a:t>n </a:t>
            </a:r>
            <a:r>
              <a:rPr lang="en-US" i="1" dirty="0" smtClean="0">
                <a:solidFill>
                  <a:srgbClr val="00B050"/>
                </a:solidFill>
              </a:rPr>
              <a:t>&gt; </a:t>
            </a:r>
            <a:r>
              <a:rPr lang="en-US" dirty="0" smtClean="0">
                <a:solidFill>
                  <a:srgbClr val="00B050"/>
                </a:solidFill>
              </a:rPr>
              <a:t>30</a:t>
            </a:r>
            <a:r>
              <a:rPr lang="en-US" dirty="0" smtClean="0"/>
              <a:t>, or </a:t>
            </a:r>
            <a:r>
              <a:rPr lang="en-US" dirty="0"/>
              <a:t>when the population is normally distributed and </a:t>
            </a:r>
            <a:r>
              <a:rPr lang="el-GR" dirty="0" smtClean="0"/>
              <a:t>σ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known. The </a:t>
            </a:r>
            <a:r>
              <a:rPr lang="en-US" dirty="0"/>
              <a:t>formula for the </a:t>
            </a:r>
            <a:r>
              <a:rPr lang="en-US" i="1" dirty="0"/>
              <a:t>z </a:t>
            </a:r>
            <a:r>
              <a:rPr lang="en-US" dirty="0"/>
              <a:t>test is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24000"/>
            <a:ext cx="4933476" cy="32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b="1" dirty="0" smtClean="0">
                <a:solidFill>
                  <a:srgbClr val="00B050"/>
                </a:solidFill>
              </a:rPr>
              <a:t>Example # 01</a:t>
            </a:r>
            <a:endParaRPr lang="en-US" sz="3500" dirty="0"/>
          </a:p>
        </p:txBody>
      </p:sp>
      <p:sp>
        <p:nvSpPr>
          <p:cNvPr id="4" name="Rectangle 3"/>
          <p:cNvSpPr/>
          <p:nvPr/>
        </p:nvSpPr>
        <p:spPr>
          <a:xfrm>
            <a:off x="384667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782"/>
            <a:ext cx="5448300" cy="119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6072"/>
            <a:ext cx="8648700" cy="157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86315"/>
            <a:ext cx="22288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1724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5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b="1" dirty="0" smtClean="0">
                <a:solidFill>
                  <a:srgbClr val="00B050"/>
                </a:solidFill>
              </a:rPr>
              <a:t>Example # 02</a:t>
            </a:r>
            <a:endParaRPr lang="en-US" sz="35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229600" cy="141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18" y="20782"/>
            <a:ext cx="5448300" cy="119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2667000"/>
            <a:ext cx="81724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2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397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Introduction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481071"/>
            <a:ext cx="8538693" cy="504851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Researchers are interested in answering many types of questions. For </a:t>
            </a:r>
            <a:r>
              <a:rPr lang="en-US" dirty="0" smtClean="0"/>
              <a:t>example: </a:t>
            </a:r>
          </a:p>
          <a:p>
            <a:pPr algn="just"/>
            <a:r>
              <a:rPr lang="en-US" dirty="0" smtClean="0"/>
              <a:t>Scientist </a:t>
            </a:r>
            <a:r>
              <a:rPr lang="en-US" dirty="0"/>
              <a:t>might want to know whether the earth is warming up.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physician might want </a:t>
            </a:r>
            <a:r>
              <a:rPr lang="en-US" dirty="0" smtClean="0"/>
              <a:t>to know </a:t>
            </a:r>
            <a:r>
              <a:rPr lang="en-US" dirty="0"/>
              <a:t>whether a new medication will lower a person’s </a:t>
            </a:r>
            <a:r>
              <a:rPr lang="en-US" dirty="0" smtClean="0"/>
              <a:t>blood pressure.</a:t>
            </a:r>
          </a:p>
          <a:p>
            <a:pPr algn="just"/>
            <a:r>
              <a:rPr lang="en-US" dirty="0" smtClean="0"/>
              <a:t> An </a:t>
            </a:r>
            <a:r>
              <a:rPr lang="en-US" dirty="0"/>
              <a:t>educator </a:t>
            </a:r>
            <a:r>
              <a:rPr lang="en-US" dirty="0" smtClean="0"/>
              <a:t>might wish </a:t>
            </a:r>
            <a:r>
              <a:rPr lang="en-US" dirty="0"/>
              <a:t>to see whether a new teaching technique is </a:t>
            </a:r>
            <a:r>
              <a:rPr lang="en-US" dirty="0" smtClean="0"/>
              <a:t>better </a:t>
            </a:r>
            <a:r>
              <a:rPr lang="en-US" dirty="0"/>
              <a:t>than a traditional one. </a:t>
            </a:r>
            <a:endParaRPr lang="en-US" dirty="0" smtClean="0"/>
          </a:p>
          <a:p>
            <a:pPr algn="just"/>
            <a:r>
              <a:rPr lang="en-US" dirty="0"/>
              <a:t>A </a:t>
            </a:r>
            <a:r>
              <a:rPr lang="en-US" dirty="0" smtClean="0"/>
              <a:t>retail merchant </a:t>
            </a:r>
            <a:r>
              <a:rPr lang="en-US" dirty="0"/>
              <a:t>might want to know whether the public prefers a certain color in a new line </a:t>
            </a:r>
            <a:r>
              <a:rPr lang="en-US" dirty="0" smtClean="0"/>
              <a:t>of fashion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Automobile manufacturers are interested in determining whether seat belts will</a:t>
            </a:r>
            <a:br>
              <a:rPr lang="en-US" dirty="0"/>
            </a:br>
            <a:r>
              <a:rPr lang="en-US" dirty="0"/>
              <a:t>reduce the severity of injuries caused by accidents.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types of questions can </a:t>
            </a:r>
            <a:r>
              <a:rPr lang="en-US" dirty="0" smtClean="0"/>
              <a:t>be addressed </a:t>
            </a:r>
            <a:r>
              <a:rPr lang="en-US" dirty="0"/>
              <a:t>through statistical </a:t>
            </a:r>
            <a:r>
              <a:rPr lang="en-US" b="1" dirty="0">
                <a:solidFill>
                  <a:srgbClr val="00B050"/>
                </a:solidFill>
              </a:rPr>
              <a:t>hypothesis testing</a:t>
            </a:r>
            <a:r>
              <a:rPr lang="en-US" b="1" dirty="0"/>
              <a:t>, </a:t>
            </a:r>
            <a:r>
              <a:rPr lang="en-US" dirty="0"/>
              <a:t>which is a </a:t>
            </a:r>
            <a:r>
              <a:rPr lang="en-US" b="1" dirty="0">
                <a:solidFill>
                  <a:srgbClr val="00B050"/>
                </a:solidFill>
              </a:rPr>
              <a:t>decision-making process </a:t>
            </a:r>
            <a:r>
              <a:rPr lang="en-US" dirty="0" smtClean="0"/>
              <a:t>for evaluating </a:t>
            </a:r>
            <a:r>
              <a:rPr lang="en-US" dirty="0"/>
              <a:t>claims about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25348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</a:rPr>
              <a:t>Confidence Interval on </a:t>
            </a:r>
            <a:r>
              <a:rPr lang="en-US" sz="3600" b="1" dirty="0" smtClean="0"/>
              <a:t>µ </a:t>
            </a:r>
            <a:r>
              <a:rPr lang="en-US" sz="3600" b="1" dirty="0" smtClean="0">
                <a:solidFill>
                  <a:srgbClr val="00B050"/>
                </a:solidFill>
              </a:rPr>
              <a:t>when </a:t>
            </a:r>
            <a:r>
              <a:rPr lang="el-GR" sz="3600" b="1" dirty="0" smtClean="0"/>
              <a:t>σ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is known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76" y="2326298"/>
            <a:ext cx="7212249" cy="20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Test of Difference between two means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03" y="1690689"/>
            <a:ext cx="8306594" cy="302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1581" y="4718418"/>
            <a:ext cx="3020837" cy="162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5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Test of Difference between two means </a:t>
            </a:r>
            <a:r>
              <a:rPr lang="en-US" sz="3600" b="1" dirty="0" smtClean="0">
                <a:solidFill>
                  <a:srgbClr val="00B050"/>
                </a:solidFill>
              </a:rPr>
              <a:t/>
            </a:r>
            <a:br>
              <a:rPr lang="en-US" sz="3600" b="1" dirty="0" smtClean="0">
                <a:solidFill>
                  <a:srgbClr val="00B050"/>
                </a:solidFill>
              </a:rPr>
            </a:br>
            <a:r>
              <a:rPr lang="en-US" sz="3600" b="1" dirty="0" smtClean="0">
                <a:solidFill>
                  <a:srgbClr val="00B050"/>
                </a:solidFill>
              </a:rPr>
              <a:t>(Contd.)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7886700" cy="1382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4" y="3745145"/>
            <a:ext cx="7809333" cy="18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305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9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/>
          <a:lstStyle/>
          <a:p>
            <a:r>
              <a:rPr lang="en-US" dirty="0" smtClean="0"/>
              <a:t>When σ is unknown and n &lt; 30, then z-test is inappropriate for testing of hypotheses involving means. Then t-test is used.</a:t>
            </a:r>
          </a:p>
          <a:p>
            <a:endParaRPr lang="en-US" dirty="0" smtClean="0"/>
          </a:p>
          <a:p>
            <a:r>
              <a:rPr lang="en-US" dirty="0" smtClean="0"/>
              <a:t>t-test is used when σ is unknown, n &lt; 30, population is normally or approximately normally distributed.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 for Means (μ)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formula for t-statistic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with degrees of freedom d. f. = n – 1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86000"/>
            <a:ext cx="228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73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1820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t-test for a Mean </a:t>
            </a:r>
            <a:br>
              <a:rPr lang="en-US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36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(t-distribution) </a:t>
            </a:r>
            <a:endParaRPr lang="en-US" sz="36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79" y="1631853"/>
            <a:ext cx="8419514" cy="45451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The </a:t>
            </a:r>
            <a:r>
              <a:rPr lang="en-US" sz="3200" i="1" dirty="0"/>
              <a:t>t </a:t>
            </a:r>
            <a:r>
              <a:rPr lang="en-US" sz="3200" dirty="0"/>
              <a:t>distribution is similar to the standard normal distribution in the following ways. </a:t>
            </a:r>
            <a:endParaRPr lang="en-US" sz="3200" dirty="0" smtClean="0"/>
          </a:p>
          <a:p>
            <a:pPr lvl="1" algn="just"/>
            <a:r>
              <a:rPr lang="en-US" sz="3000" dirty="0" smtClean="0"/>
              <a:t>It </a:t>
            </a:r>
            <a:r>
              <a:rPr lang="en-US" sz="3000" dirty="0"/>
              <a:t>is bell-shaped</a:t>
            </a:r>
            <a:r>
              <a:rPr lang="en-US" sz="3000" dirty="0" smtClean="0"/>
              <a:t>.</a:t>
            </a:r>
          </a:p>
          <a:p>
            <a:pPr lvl="1" algn="just"/>
            <a:r>
              <a:rPr lang="en-US" sz="3000" b="1" dirty="0" smtClean="0"/>
              <a:t> </a:t>
            </a:r>
            <a:r>
              <a:rPr lang="en-US" sz="3000" dirty="0"/>
              <a:t>It is symmetric about the </a:t>
            </a:r>
            <a:r>
              <a:rPr lang="en-US" sz="3000" dirty="0" smtClean="0"/>
              <a:t>mean.</a:t>
            </a:r>
          </a:p>
          <a:p>
            <a:pPr lvl="1" algn="just"/>
            <a:r>
              <a:rPr lang="en-US" sz="3000" dirty="0" smtClean="0"/>
              <a:t>The </a:t>
            </a:r>
            <a:r>
              <a:rPr lang="en-US" sz="3000" dirty="0"/>
              <a:t>mean, median, and mode are equal to 0 and are located at the </a:t>
            </a:r>
            <a:r>
              <a:rPr lang="en-US" sz="3000" dirty="0" smtClean="0"/>
              <a:t>center </a:t>
            </a:r>
            <a:r>
              <a:rPr lang="en-US" sz="3000" dirty="0"/>
              <a:t>of </a:t>
            </a:r>
            <a:r>
              <a:rPr lang="en-US" sz="3000" dirty="0" smtClean="0"/>
              <a:t>the distribution.</a:t>
            </a:r>
          </a:p>
          <a:p>
            <a:pPr lvl="1" algn="just"/>
            <a:r>
              <a:rPr lang="en-US" sz="3000" dirty="0" smtClean="0"/>
              <a:t>The </a:t>
            </a:r>
            <a:r>
              <a:rPr lang="en-US" sz="3000" dirty="0"/>
              <a:t>curve never touches the </a:t>
            </a:r>
            <a:r>
              <a:rPr lang="en-US" sz="3000" i="1" dirty="0"/>
              <a:t>x </a:t>
            </a:r>
            <a:r>
              <a:rPr lang="en-US" sz="3000" dirty="0" smtClean="0"/>
              <a:t>axis.</a:t>
            </a:r>
          </a:p>
          <a:p>
            <a:pPr marL="457200" lvl="1" indent="0" algn="just">
              <a:buNone/>
            </a:pPr>
            <a:r>
              <a:rPr lang="en-US" sz="300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bell-shaped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is symmetrical about mean.</a:t>
            </a:r>
          </a:p>
          <a:p>
            <a:endParaRPr lang="en-US" dirty="0" smtClean="0"/>
          </a:p>
          <a:p>
            <a:r>
              <a:rPr lang="en-US" dirty="0" smtClean="0"/>
              <a:t>Mean = Median = Mode = 0</a:t>
            </a:r>
          </a:p>
          <a:p>
            <a:endParaRPr lang="en-US" dirty="0" smtClean="0"/>
          </a:p>
          <a:p>
            <a:r>
              <a:rPr lang="en-US" dirty="0" smtClean="0"/>
              <a:t>The curve never touches x-axis.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Similarity B/w t &amp; Std. Normal Distribution  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4093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The variance is greater than 1.  [</a:t>
            </a:r>
            <a:r>
              <a:rPr lang="en-US" sz="2800" dirty="0" err="1" smtClean="0"/>
              <a:t>var</a:t>
            </a:r>
            <a:r>
              <a:rPr lang="en-US" sz="2800" dirty="0" smtClean="0"/>
              <a:t> = υ/(υ-1); υ ≥ 3] </a:t>
            </a:r>
          </a:p>
          <a:p>
            <a:endParaRPr lang="en-US" sz="2800" dirty="0" smtClean="0"/>
          </a:p>
          <a:p>
            <a:r>
              <a:rPr lang="en-US" sz="2800" dirty="0" smtClean="0"/>
              <a:t>The t-distribution is less peaked than normal distribution. </a:t>
            </a:r>
          </a:p>
          <a:p>
            <a:endParaRPr lang="en-US" sz="2800" dirty="0"/>
          </a:p>
          <a:p>
            <a:pPr algn="just"/>
            <a:r>
              <a:rPr lang="en-US" sz="2800" dirty="0" smtClean="0"/>
              <a:t>The t-distribution has greater dispersion than normal distribution with heavier tails. </a:t>
            </a:r>
          </a:p>
          <a:p>
            <a:endParaRPr lang="en-US" sz="2800" dirty="0" smtClean="0"/>
          </a:p>
          <a:p>
            <a:pPr algn="just"/>
            <a:r>
              <a:rPr lang="en-US" sz="2800" dirty="0"/>
              <a:t>The </a:t>
            </a:r>
            <a:r>
              <a:rPr lang="en-US" sz="2800" i="1" dirty="0"/>
              <a:t>t </a:t>
            </a:r>
            <a:r>
              <a:rPr lang="en-US" sz="2800" dirty="0"/>
              <a:t>distribution is a family of curves based on the </a:t>
            </a:r>
            <a:r>
              <a:rPr lang="en-US" sz="2800" i="1" dirty="0"/>
              <a:t>degrees of freedom, </a:t>
            </a:r>
            <a:r>
              <a:rPr lang="en-US" sz="2800" dirty="0"/>
              <a:t>which is </a:t>
            </a:r>
            <a:r>
              <a:rPr lang="en-US" sz="2800" dirty="0" smtClean="0"/>
              <a:t>a number </a:t>
            </a:r>
            <a:r>
              <a:rPr lang="en-US" sz="2800" dirty="0"/>
              <a:t>related to sample size.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/>
              <a:t>As the sample size increases, the </a:t>
            </a:r>
            <a:r>
              <a:rPr lang="en-US" sz="2800" i="1" dirty="0"/>
              <a:t>t </a:t>
            </a:r>
            <a:r>
              <a:rPr lang="en-US" sz="2800" dirty="0"/>
              <a:t>distribution approaches the normal distribution.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66800"/>
          </a:xfrm>
        </p:spPr>
        <p:txBody>
          <a:bodyPr>
            <a:noAutofit/>
          </a:bodyPr>
          <a:lstStyle/>
          <a:p>
            <a:r>
              <a:rPr lang="en-US" sz="3500" b="1" dirty="0" smtClean="0"/>
              <a:t>Difference B/w t-distribution &amp; Std. Normal distribution 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3574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1808"/>
            <a:ext cx="7886700" cy="4810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00B050"/>
                </a:solidFill>
                <a:latin typeface="Arial Black" panose="020B0A04020102020204" pitchFamily="34" charset="0"/>
              </a:rPr>
              <a:t>t-test for a Mean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16" y="974309"/>
            <a:ext cx="8506367" cy="5539033"/>
          </a:xfrm>
        </p:spPr>
        <p:txBody>
          <a:bodyPr/>
          <a:lstStyle/>
          <a:p>
            <a:r>
              <a:rPr lang="en-US" dirty="0" smtClean="0"/>
              <a:t>The t-test is defined as: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6" y="1524000"/>
            <a:ext cx="8506367" cy="2334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5336" y="3858701"/>
            <a:ext cx="8339847" cy="27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Three Methods to test statistical Hypothesis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b="1" dirty="0"/>
              <a:t>1. </a:t>
            </a:r>
            <a:r>
              <a:rPr lang="en-US" dirty="0"/>
              <a:t>The traditional method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method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The confidence interval method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3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9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518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6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7" y="228600"/>
            <a:ext cx="838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3962400"/>
            <a:ext cx="86201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1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" y="228600"/>
            <a:ext cx="84296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6" y="3318070"/>
            <a:ext cx="84677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53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Testing the Difference Between Two Means: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Dependent Samples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Samples are considered to be </a:t>
            </a:r>
            <a:r>
              <a:rPr lang="en-US" b="1" dirty="0"/>
              <a:t>dependent </a:t>
            </a:r>
            <a:r>
              <a:rPr lang="en-US" b="1" dirty="0" smtClean="0"/>
              <a:t>samples </a:t>
            </a:r>
            <a:r>
              <a:rPr lang="en-US" dirty="0" smtClean="0"/>
              <a:t>when </a:t>
            </a:r>
            <a:r>
              <a:rPr lang="en-US" dirty="0"/>
              <a:t>the subjects are </a:t>
            </a:r>
            <a:r>
              <a:rPr lang="en-US" dirty="0" smtClean="0"/>
              <a:t>paired, matched or related </a:t>
            </a:r>
            <a:r>
              <a:rPr lang="en-US" dirty="0"/>
              <a:t>in some </a:t>
            </a:r>
            <a:r>
              <a:rPr lang="en-US" dirty="0" smtClean="0"/>
              <a:t>way.</a:t>
            </a:r>
          </a:p>
          <a:p>
            <a:r>
              <a:rPr lang="en-US" dirty="0"/>
              <a:t>Here are some other examples of dependent </a:t>
            </a:r>
            <a:r>
              <a:rPr lang="en-US" dirty="0" smtClean="0"/>
              <a:t>samples:</a:t>
            </a:r>
          </a:p>
          <a:p>
            <a:r>
              <a:rPr lang="en-US" dirty="0">
                <a:solidFill>
                  <a:schemeClr val="accent2"/>
                </a:solidFill>
              </a:rPr>
              <a:t>A researcher may want </a:t>
            </a:r>
            <a:r>
              <a:rPr lang="en-US" dirty="0" smtClean="0">
                <a:solidFill>
                  <a:schemeClr val="accent2"/>
                </a:solidFill>
              </a:rPr>
              <a:t>to design </a:t>
            </a:r>
            <a:r>
              <a:rPr lang="en-US" dirty="0">
                <a:solidFill>
                  <a:schemeClr val="accent2"/>
                </a:solidFill>
              </a:rPr>
              <a:t>an SAT preparation course to help students raise their test scores the second </a:t>
            </a:r>
            <a:r>
              <a:rPr lang="en-US" dirty="0" smtClean="0">
                <a:solidFill>
                  <a:schemeClr val="accent2"/>
                </a:solidFill>
              </a:rPr>
              <a:t>time they </a:t>
            </a:r>
            <a:r>
              <a:rPr lang="en-US" dirty="0">
                <a:solidFill>
                  <a:schemeClr val="accent2"/>
                </a:solidFill>
              </a:rPr>
              <a:t>take the SAT. Hence, the differences between the two exams are </a:t>
            </a:r>
            <a:r>
              <a:rPr lang="en-US" dirty="0" smtClean="0">
                <a:solidFill>
                  <a:schemeClr val="accent2"/>
                </a:solidFill>
              </a:rPr>
              <a:t>compared.</a:t>
            </a:r>
          </a:p>
          <a:p>
            <a:r>
              <a:rPr lang="en-US" dirty="0">
                <a:solidFill>
                  <a:schemeClr val="accent2"/>
                </a:solidFill>
              </a:rPr>
              <a:t>A medical specialist may want to see whether a new counseling program will help subjects </a:t>
            </a:r>
            <a:r>
              <a:rPr lang="en-US" dirty="0" smtClean="0">
                <a:solidFill>
                  <a:schemeClr val="accent2"/>
                </a:solidFill>
              </a:rPr>
              <a:t>lose weight</a:t>
            </a:r>
            <a:r>
              <a:rPr lang="en-US" dirty="0">
                <a:solidFill>
                  <a:schemeClr val="accent2"/>
                </a:solidFill>
              </a:rPr>
              <a:t>. Therefore, the </a:t>
            </a:r>
            <a:r>
              <a:rPr lang="en-US" dirty="0" err="1">
                <a:solidFill>
                  <a:schemeClr val="accent2"/>
                </a:solidFill>
              </a:rPr>
              <a:t>preweights</a:t>
            </a:r>
            <a:r>
              <a:rPr lang="en-US" dirty="0">
                <a:solidFill>
                  <a:schemeClr val="accent2"/>
                </a:solidFill>
              </a:rPr>
              <a:t> of the subjects will be compared with the </a:t>
            </a:r>
            <a:r>
              <a:rPr lang="en-US" dirty="0" err="1" smtClean="0">
                <a:solidFill>
                  <a:schemeClr val="accent2"/>
                </a:solidFill>
              </a:rPr>
              <a:t>postweights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Testing the Difference Between Two Means: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Dependent Samples </a:t>
            </a:r>
            <a:r>
              <a:rPr lang="en-US" sz="3200" b="1" dirty="0" smtClean="0">
                <a:solidFill>
                  <a:srgbClr val="00B050"/>
                </a:solidFill>
              </a:rPr>
              <a:t>(Contd.)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 samples are dependent, a special </a:t>
            </a:r>
            <a:r>
              <a:rPr lang="en-US" i="1" dirty="0"/>
              <a:t>t </a:t>
            </a:r>
            <a:r>
              <a:rPr lang="en-US" dirty="0"/>
              <a:t>test for dependent means is used. </a:t>
            </a:r>
            <a:r>
              <a:rPr lang="en-US" dirty="0" smtClean="0"/>
              <a:t>This test </a:t>
            </a:r>
            <a:r>
              <a:rPr lang="en-US" dirty="0"/>
              <a:t>employs the difference in values of the matched pairs. The hypotheses are as follows: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733800"/>
            <a:ext cx="5077465" cy="15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5582"/>
            <a:ext cx="7886700" cy="10886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 smtClean="0">
                <a:solidFill>
                  <a:srgbClr val="00B050"/>
                </a:solidFill>
              </a:rPr>
              <a:t>Testing Difference between two mean </a:t>
            </a:r>
            <a:br>
              <a:rPr lang="en-US" sz="3800" b="1" dirty="0" smtClean="0">
                <a:solidFill>
                  <a:srgbClr val="00B050"/>
                </a:solidFill>
              </a:rPr>
            </a:br>
            <a:r>
              <a:rPr lang="en-US" sz="3800" b="1" dirty="0" smtClean="0">
                <a:solidFill>
                  <a:srgbClr val="00B050"/>
                </a:solidFill>
              </a:rPr>
              <a:t>(Independent Sample: t-test) </a:t>
            </a:r>
            <a:endParaRPr lang="en-US" sz="38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4229"/>
            <a:ext cx="7886700" cy="48827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13" y="1294229"/>
            <a:ext cx="6968974" cy="231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2" y="3735596"/>
            <a:ext cx="7681954" cy="27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8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3" y="1690688"/>
            <a:ext cx="8508194" cy="3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59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7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Steps in Hypothesis Testing—Traditional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two types of statistical hypotheses for each situation: the </a:t>
            </a:r>
            <a:r>
              <a:rPr lang="en-US" b="1" dirty="0" smtClean="0"/>
              <a:t>null hypothesis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b="1" dirty="0"/>
              <a:t>alternative </a:t>
            </a:r>
            <a:r>
              <a:rPr lang="en-US" b="1" dirty="0" smtClean="0"/>
              <a:t>hypothesis.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7772358" cy="1140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4" y="3743695"/>
            <a:ext cx="8424173" cy="26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Hypothesis Testing (Contd.)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state hypotheses correctly, researcher must translate the conjecture or claim from words into mathematical symbols. The basic symbols used are as follows: </a:t>
            </a:r>
          </a:p>
          <a:p>
            <a:endParaRPr lang="en-US" dirty="0"/>
          </a:p>
          <a:p>
            <a:r>
              <a:rPr lang="en-US" dirty="0"/>
              <a:t>The null and alternative hypotheses are stated together, and the null hypothesis contains the equals sign, as shown (where </a:t>
            </a:r>
            <a:r>
              <a:rPr lang="en-US" i="1" dirty="0"/>
              <a:t>k </a:t>
            </a:r>
            <a:r>
              <a:rPr lang="en-US" dirty="0"/>
              <a:t>represents a specified number).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917" y="2971800"/>
            <a:ext cx="4148067" cy="754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4802" r="2479"/>
          <a:stretch/>
        </p:blipFill>
        <p:spPr>
          <a:xfrm>
            <a:off x="3733800" y="5105400"/>
            <a:ext cx="51816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2455"/>
            <a:ext cx="7229887" cy="6629400"/>
          </a:xfrm>
        </p:spPr>
      </p:pic>
    </p:spTree>
    <p:extLst>
      <p:ext uri="{BB962C8B-B14F-4D97-AF65-F5344CB8AC3E}">
        <p14:creationId xmlns:p14="http://schemas.microsoft.com/office/powerpoint/2010/main" val="357149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886700" cy="59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State the null and alternative hypotheses </a:t>
            </a:r>
            <a:r>
              <a:rPr lang="en-US" sz="4000" b="1" dirty="0" smtClean="0">
                <a:solidFill>
                  <a:srgbClr val="00B050"/>
                </a:solidFill>
              </a:rPr>
              <a:t/>
            </a:r>
            <a:br>
              <a:rPr lang="en-US" sz="4000" b="1" dirty="0" smtClean="0">
                <a:solidFill>
                  <a:srgbClr val="00B050"/>
                </a:solidFill>
              </a:rPr>
            </a:br>
            <a:r>
              <a:rPr lang="en-US" sz="4000" b="1" dirty="0" smtClean="0">
                <a:solidFill>
                  <a:srgbClr val="00B050"/>
                </a:solidFill>
              </a:rPr>
              <a:t>for </a:t>
            </a:r>
            <a:r>
              <a:rPr lang="en-US" sz="4000" b="1" dirty="0">
                <a:solidFill>
                  <a:srgbClr val="00B050"/>
                </a:solidFill>
              </a:rPr>
              <a:t>each conjecture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engineer hypothesizes that the mean number of defects can be decreased in </a:t>
            </a:r>
            <a:r>
              <a:rPr lang="en-US" dirty="0" smtClean="0"/>
              <a:t>a manufacturing </a:t>
            </a:r>
            <a:r>
              <a:rPr lang="en-US" dirty="0"/>
              <a:t>process of compact disks by using robots instead of humans </a:t>
            </a:r>
            <a:r>
              <a:rPr lang="en-US" dirty="0" smtClean="0"/>
              <a:t>for certain </a:t>
            </a:r>
            <a:r>
              <a:rPr lang="en-US" dirty="0"/>
              <a:t>tasks. The mean number of defective disks per 1000 is 18. </a:t>
            </a:r>
            <a:endParaRPr lang="en-US" dirty="0" smtClean="0"/>
          </a:p>
          <a:p>
            <a:r>
              <a:rPr lang="en-US" dirty="0"/>
              <a:t>A psychologist feels that playing soft music during a test will change the </a:t>
            </a:r>
            <a:r>
              <a:rPr lang="en-US" dirty="0" smtClean="0"/>
              <a:t>results of </a:t>
            </a:r>
            <a:r>
              <a:rPr lang="en-US" dirty="0"/>
              <a:t>the test. The psychologist is not sure whether the grades will be higher </a:t>
            </a:r>
            <a:r>
              <a:rPr lang="en-US" dirty="0" smtClean="0"/>
              <a:t>or lower</a:t>
            </a:r>
            <a:r>
              <a:rPr lang="en-US" dirty="0"/>
              <a:t>. In the past, the mean of the scores was 73. </a:t>
            </a:r>
            <a:endParaRPr lang="en-US" dirty="0" smtClean="0"/>
          </a:p>
          <a:p>
            <a:r>
              <a:rPr lang="en-US" dirty="0" smtClean="0"/>
              <a:t>A real estate agent claims that 60% of all private residences being built today are 3bedroom homes. To test the claim, a large sample of new residences are inspected; the proportion of these homes with 3 bedrooms is recorded and used as out test statistic state the null &amp; alternative hypotheses.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: µ= 18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: µ &gt; 18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: µ= 73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: µ ≠ 73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: µ= 0.6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: µ≠ 0.6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4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1074</Words>
  <Application>Microsoft Office PowerPoint</Application>
  <PresentationFormat>On-screen Show (4:3)</PresentationFormat>
  <Paragraphs>119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Hypothesis Testing </vt:lpstr>
      <vt:lpstr>Introduction</vt:lpstr>
      <vt:lpstr>Three Methods to test statistical Hypothesis </vt:lpstr>
      <vt:lpstr>Steps in Hypothesis Testing—Traditional Method </vt:lpstr>
      <vt:lpstr>Hypothesis Testing (Contd.) </vt:lpstr>
      <vt:lpstr>PowerPoint Presentation</vt:lpstr>
      <vt:lpstr>PowerPoint Presentation</vt:lpstr>
      <vt:lpstr>State the null and alternative hypotheses  for each conjecture </vt:lpstr>
      <vt:lpstr>PowerPoint Presentation</vt:lpstr>
      <vt:lpstr>Hypothesis Testing (Contd.) </vt:lpstr>
      <vt:lpstr>4 types of decisions</vt:lpstr>
      <vt:lpstr>Hypothesis Testing (Contd.) </vt:lpstr>
      <vt:lpstr>Hypothesis-testing situation in a Jury Trial </vt:lpstr>
      <vt:lpstr>Jury trial (Results of trial)</vt:lpstr>
      <vt:lpstr>Steps in Hypothesis Testing (summary) </vt:lpstr>
      <vt:lpstr>Z-test for mean </vt:lpstr>
      <vt:lpstr>PowerPoint Presentation</vt:lpstr>
      <vt:lpstr>Example # 01</vt:lpstr>
      <vt:lpstr>Example # 02</vt:lpstr>
      <vt:lpstr>Confidence Interval on µ when σ is known</vt:lpstr>
      <vt:lpstr>Test of Difference between two means </vt:lpstr>
      <vt:lpstr>Test of Difference between two means  (Contd.) </vt:lpstr>
      <vt:lpstr>PowerPoint Presentation</vt:lpstr>
      <vt:lpstr>T-test for Means (μ)</vt:lpstr>
      <vt:lpstr>PowerPoint Presentation</vt:lpstr>
      <vt:lpstr>t-test for a Mean  (t-distribution) </vt:lpstr>
      <vt:lpstr>Similarity B/w t &amp; Std. Normal Distribution  </vt:lpstr>
      <vt:lpstr>Difference B/w t-distribution &amp; Std. Normal distribution </vt:lpstr>
      <vt:lpstr>t-test for a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the Difference Between Two Means: Dependent Samples </vt:lpstr>
      <vt:lpstr>Testing the Difference Between Two Means: Dependent Samples (Contd.) </vt:lpstr>
      <vt:lpstr>Testing Difference between two mean  (Independent Sample: t-test)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Windows User</dc:creator>
  <cp:lastModifiedBy>Windows User</cp:lastModifiedBy>
  <cp:revision>18</cp:revision>
  <dcterms:created xsi:type="dcterms:W3CDTF">2020-05-05T01:44:31Z</dcterms:created>
  <dcterms:modified xsi:type="dcterms:W3CDTF">2020-05-11T18:52:39Z</dcterms:modified>
</cp:coreProperties>
</file>