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Libre Franklin" panose="020B0604020202020204" charset="0"/>
      <p:regular r:id="rId28"/>
      <p:bold r:id="rId29"/>
      <p:italic r:id="rId30"/>
      <p:boldItalic r:id="rId31"/>
    </p:embeddedFont>
    <p:embeddedFont>
      <p:font typeface="Bookman Old Style" panose="02050604050505020204" pitchFamily="18" charset="0"/>
      <p:regular r:id="rId32"/>
      <p:bold r:id="rId33"/>
      <p:italic r:id="rId34"/>
      <p:boldItalic r:id="rId35"/>
    </p:embeddedFont>
    <p:embeddedFont>
      <p:font typeface="Roboto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67160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/>
            </a:r>
            <a:br>
              <a:rPr lang="en-US"/>
            </a:br>
            <a:endParaRPr/>
          </a:p>
        </p:txBody>
      </p:sp>
      <p:sp>
        <p:nvSpPr>
          <p:cNvPr id="110" name="Google Shape;11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5985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9181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086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9090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620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5620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1154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4659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6452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0126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6254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1530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6724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9361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2669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5392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1622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2128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01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1401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205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48" name="Google Shape;48;p6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56" name="Google Shape;56;p7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" name="Google Shape;57;p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2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457200" tIns="457200" rIns="0" bIns="4570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" name="Google Shape;32;p3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ely.com/blog/diagrams/uml-diagram-types-examples/#UseCaseDiagram" TargetMode="External"/><Relationship Id="rId3" Type="http://schemas.openxmlformats.org/officeDocument/2006/relationships/hyperlink" Target="https://creately.com/blog/diagrams/uml-diagram-types-examples/#ClassDiagram" TargetMode="External"/><Relationship Id="rId7" Type="http://schemas.openxmlformats.org/officeDocument/2006/relationships/hyperlink" Target="https://creately.com/blog/diagrams/uml-diagram-types-examples/#PackageDiagram" TargetMode="External"/><Relationship Id="rId12" Type="http://schemas.openxmlformats.org/officeDocument/2006/relationships/hyperlink" Target="https://creately.com/blog/diagrams/uml-diagram-types-examples/#TimingDiagra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ely.com/blog/diagrams/uml-diagram-types-examples/#ObjectDiagram" TargetMode="External"/><Relationship Id="rId11" Type="http://schemas.openxmlformats.org/officeDocument/2006/relationships/hyperlink" Target="https://creately.com/blog/diagrams/uml-diagram-types-examples/#SequenceDiagram" TargetMode="External"/><Relationship Id="rId5" Type="http://schemas.openxmlformats.org/officeDocument/2006/relationships/hyperlink" Target="https://creately.com/blog/diagrams/uml-diagram-types-examples/#DeploymentDiagram" TargetMode="External"/><Relationship Id="rId10" Type="http://schemas.openxmlformats.org/officeDocument/2006/relationships/hyperlink" Target="https://creately.com/blog/diagrams/uml-diagram-types-examples/#StateMachDiagram" TargetMode="External"/><Relationship Id="rId4" Type="http://schemas.openxmlformats.org/officeDocument/2006/relationships/hyperlink" Target="https://creately.com/blog/diagrams/uml-diagram-types-examples/#ComponentDiagram" TargetMode="External"/><Relationship Id="rId9" Type="http://schemas.openxmlformats.org/officeDocument/2006/relationships/hyperlink" Target="https://creately.com/blog/diagrams/uml-diagram-types-examples/#ActivityDiagra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10058400" cy="7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Bookman Old Style"/>
              <a:buNone/>
            </a:pPr>
            <a:r>
              <a:rPr lang="en-US"/>
              <a:t>UML</a:t>
            </a:r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358140" y="702305"/>
            <a:ext cx="11475720" cy="589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25000" lnSpcReduction="20000"/>
          </a:bodyPr>
          <a:lstStyle/>
          <a:p>
            <a:pPr marL="9144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7200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Unified Modeling Language (UML) is a graphical language for OOAD that gives a standard way to write a software system’s blueprint. It helps to visualize, specify, construct, and document the artifacts of an object-oriented system. It is used to depict the structures and the relationships in a complex system.</a:t>
            </a:r>
            <a:endParaRPr/>
          </a:p>
          <a:p>
            <a:pPr marL="91440" lvl="0" indent="-18414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4600" b="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lvl="0" indent="-114300" algn="just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7200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2 basic kinds of UML Diagram, namely −</a:t>
            </a:r>
            <a:endParaRPr/>
          </a:p>
          <a:p>
            <a:pPr marL="91440" lvl="0" indent="0" algn="just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7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lvl="0" indent="-91440" algn="just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5600" b="0" i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Structure Diagrams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5600" b="0" i="0" u="sng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Class Diagram</a:t>
            </a:r>
            <a:endParaRPr sz="5600" b="0" i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BCA4"/>
              </a:buClr>
              <a:buSzPct val="100000"/>
              <a:buFont typeface="Arial"/>
              <a:buChar char="•"/>
            </a:pPr>
            <a:r>
              <a:rPr lang="en-US" sz="5600" b="0" i="0" u="sng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Component Diagram</a:t>
            </a:r>
            <a:endParaRPr sz="5600" b="0" i="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BCA4"/>
              </a:buClr>
              <a:buSzPct val="100000"/>
              <a:buFont typeface="Arial"/>
              <a:buChar char="•"/>
            </a:pPr>
            <a:r>
              <a:rPr lang="en-US" sz="5600" b="0" i="0" u="sng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Deployment Diagram</a:t>
            </a:r>
            <a:endParaRPr sz="5600" b="0" i="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BCA4"/>
              </a:buClr>
              <a:buSzPct val="100000"/>
              <a:buFont typeface="Arial"/>
              <a:buChar char="•"/>
            </a:pPr>
            <a:r>
              <a:rPr lang="en-US" sz="5600" b="0" i="0" u="sng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Object Diagram</a:t>
            </a:r>
            <a:endParaRPr sz="5600" b="0" i="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BCA4"/>
              </a:buClr>
              <a:buSzPct val="100000"/>
              <a:buFont typeface="Arial"/>
              <a:buChar char="•"/>
            </a:pPr>
            <a:r>
              <a:rPr lang="en-US" sz="5600" b="0" i="0" u="sng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Package Diagram</a:t>
            </a:r>
            <a:endParaRPr sz="5600" b="0" i="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endParaRPr sz="5600">
              <a:solidFill>
                <a:srgbClr val="43BCA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US" sz="6400" b="0" i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Behavioral Diagrams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6400" b="0" i="0" u="sng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Use Case Diagram</a:t>
            </a:r>
            <a:endParaRPr sz="6400" b="0" i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BCA4"/>
              </a:buClr>
              <a:buSzPct val="100000"/>
              <a:buFont typeface="Arial"/>
              <a:buChar char="•"/>
            </a:pPr>
            <a:r>
              <a:rPr lang="en-US" sz="6400" b="0" i="0" u="sng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9"/>
              </a:rPr>
              <a:t>Activity Diagram</a:t>
            </a:r>
            <a:endParaRPr sz="6400" b="0" i="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BCA4"/>
              </a:buClr>
              <a:buSzPct val="100000"/>
              <a:buFont typeface="Arial"/>
              <a:buChar char="•"/>
            </a:pPr>
            <a:r>
              <a:rPr lang="en-US" sz="6400" b="0" i="0" u="sng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State Machine Diagram</a:t>
            </a:r>
            <a:endParaRPr sz="6400" b="0" i="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BCA4"/>
              </a:buClr>
              <a:buSzPct val="100000"/>
              <a:buFont typeface="Arial"/>
              <a:buChar char="•"/>
            </a:pPr>
            <a:r>
              <a:rPr lang="en-US" sz="6400" b="0" i="0" u="sng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1"/>
              </a:rPr>
              <a:t>Sequence Diagram</a:t>
            </a:r>
            <a:endParaRPr sz="6400" b="0" i="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BCA4"/>
              </a:buClr>
              <a:buSzPct val="100000"/>
              <a:buFont typeface="Arial"/>
              <a:buChar char="•"/>
            </a:pPr>
            <a:r>
              <a:rPr lang="en-US" sz="6400" b="0" i="0" u="sng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2"/>
              </a:rPr>
              <a:t>Timing Diagram</a:t>
            </a:r>
            <a:endParaRPr sz="6400" b="0" i="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" lvl="0" indent="-9144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/>
            </a:r>
            <a:br>
              <a:rPr lang="en-US"/>
            </a:br>
            <a:endParaRPr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/>
            </a:r>
            <a:br>
              <a:rPr lang="en-US"/>
            </a:br>
            <a:endParaRPr b="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lvl="0" indent="-61277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body" idx="1"/>
          </p:nvPr>
        </p:nvSpPr>
        <p:spPr>
          <a:xfrm>
            <a:off x="1097280" y="137161"/>
            <a:ext cx="10058400" cy="573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en-US" b="0" i="0">
                <a:solidFill>
                  <a:srgbClr val="030303"/>
                </a:solidFill>
                <a:latin typeface="Roboto"/>
                <a:ea typeface="Roboto"/>
                <a:cs typeface="Roboto"/>
                <a:sym typeface="Roboto"/>
              </a:rPr>
              <a:t>It’s good practice to put your Use Cases in a logical order when possible.</a:t>
            </a:r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3037" y="1727201"/>
            <a:ext cx="8676323" cy="4344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1066800" y="-246797"/>
            <a:ext cx="10058400" cy="116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Relationship</a:t>
            </a:r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1"/>
          </p:nvPr>
        </p:nvSpPr>
        <p:spPr>
          <a:xfrm>
            <a:off x="472440" y="1109852"/>
            <a:ext cx="1199388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en-US" b="0" i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this example, a Customer is going to Log In to our Banking App.</a:t>
            </a:r>
            <a:endParaRPr/>
          </a:p>
          <a:p>
            <a:pPr marL="91440" lvl="0" indent="-1206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Char char=" "/>
            </a:pPr>
            <a:r>
              <a:rPr lang="en-US" b="0" i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 we draw a solid line between the Actor and the Use Case to show this relationship.</a:t>
            </a:r>
            <a:endParaRPr/>
          </a:p>
          <a:p>
            <a:pPr marL="91440" lvl="0" indent="-1206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Char char=" "/>
            </a:pPr>
            <a:r>
              <a:rPr lang="en-US" b="0" i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type of relationship is called an association and it just signifies a basic communication or interaction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179" name="Google Shape;17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9785" y="2611389"/>
            <a:ext cx="7145655" cy="4246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4560" y="502920"/>
            <a:ext cx="6431280" cy="493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6842" y="143301"/>
            <a:ext cx="8986838" cy="6571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body" idx="1"/>
          </p:nvPr>
        </p:nvSpPr>
        <p:spPr>
          <a:xfrm>
            <a:off x="320040" y="431801"/>
            <a:ext cx="1103376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en-US" b="0" i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 Include relationship shows dependency between a base use case and an included use case.</a:t>
            </a:r>
            <a:endParaRPr/>
          </a:p>
          <a:p>
            <a:pPr marL="91440" lvl="0" indent="-1206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Char char=" "/>
            </a:pPr>
            <a:r>
              <a:rPr lang="en-US" b="0" i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Every time the base use case is executed, the included use case is executed as well.</a:t>
            </a:r>
            <a:endParaRPr/>
          </a:p>
          <a:p>
            <a:pPr marL="91440" lvl="0" indent="-1206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Char char=" "/>
            </a:pPr>
            <a:r>
              <a:rPr lang="en-US" b="0" i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Another way to think of it is that the base use case requires an included use case in</a:t>
            </a:r>
            <a:endParaRPr/>
          </a:p>
          <a:p>
            <a:pPr marL="91440" lvl="0" indent="-1206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Char char=" "/>
            </a:pPr>
            <a:r>
              <a:rPr lang="en-US" b="0" i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order to be complete.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195" name="Google Shape;19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1637" y="2312246"/>
            <a:ext cx="8848725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202" name="Google Shape;20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0283" y="353380"/>
            <a:ext cx="8362397" cy="6151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body" idx="1"/>
          </p:nvPr>
        </p:nvSpPr>
        <p:spPr>
          <a:xfrm>
            <a:off x="1097280" y="411481"/>
            <a:ext cx="10058400" cy="5457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en-US" b="0" i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b="0" i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b="0" i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 extend relationship has a base use case and an extend use case.</a:t>
            </a:r>
            <a:endParaRPr/>
          </a:p>
          <a:p>
            <a:pPr marL="91440" lvl="0" indent="-1206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Char char=" "/>
            </a:pPr>
            <a:r>
              <a:rPr lang="en-US" b="0" i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When the base use case is executed, the extend use case will happen sometimes but not every time.</a:t>
            </a:r>
            <a:endParaRPr/>
          </a:p>
          <a:p>
            <a:pPr marL="91440" lvl="0" indent="-1206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Char char=" "/>
            </a:pPr>
            <a:r>
              <a:rPr lang="en-US" b="0" i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extend use case will only happen if certain criteria are met.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208" name="Google Shape;20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0" y="2570373"/>
            <a:ext cx="9877425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endParaRPr/>
          </a:p>
        </p:txBody>
      </p:sp>
      <p:sp>
        <p:nvSpPr>
          <p:cNvPr id="214" name="Google Shape;214;p30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215" name="Google Shape;21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80" y="237272"/>
            <a:ext cx="9324975" cy="63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body" idx="1"/>
          </p:nvPr>
        </p:nvSpPr>
        <p:spPr>
          <a:xfrm>
            <a:off x="1097280" y="670561"/>
            <a:ext cx="10058400" cy="519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en-US" b="0" i="0" dirty="0">
                <a:solidFill>
                  <a:srgbClr val="030303"/>
                </a:solidFill>
                <a:latin typeface="Roboto"/>
                <a:ea typeface="Roboto"/>
                <a:cs typeface="Roboto"/>
                <a:sym typeface="Roboto"/>
              </a:rPr>
              <a:t>Just remember that include happens every time, extend happens just sometimes, </a:t>
            </a:r>
            <a:endParaRPr dirty="0"/>
          </a:p>
        </p:txBody>
      </p:sp>
      <p:pic>
        <p:nvPicPr>
          <p:cNvPr id="221" name="Google Shape;22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" y="1310480"/>
            <a:ext cx="12192000" cy="5425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228" name="Google Shape;22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9079" y="373957"/>
            <a:ext cx="8952681" cy="6426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Bookman Old Style"/>
              <a:buNone/>
            </a:pPr>
            <a:r>
              <a:rPr lang="en-US"/>
              <a:t>Use case diagram</a:t>
            </a: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1"/>
          </p:nvPr>
        </p:nvSpPr>
        <p:spPr>
          <a:xfrm>
            <a:off x="1097280" y="1143001"/>
            <a:ext cx="10058400" cy="4726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model a system, the most important aspect is to capture the dynamic behavior. Dynamic behavior means the behavior of the system when it is running/operating.</a:t>
            </a:r>
            <a:endParaRPr/>
          </a:p>
          <a:p>
            <a:pPr marL="91440" lvl="0" indent="-1206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Char char=" "/>
            </a:pP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diagrams are considered for high level requirement analysis of a system. When the requirements of a system are analyzed, the functionalities are captured in use cases</a:t>
            </a:r>
            <a:endParaRPr/>
          </a:p>
        </p:txBody>
      </p:sp>
      <p:pic>
        <p:nvPicPr>
          <p:cNvPr id="120" name="Google Shape;12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913" y="2804160"/>
            <a:ext cx="5755087" cy="2706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96132" y="2692036"/>
            <a:ext cx="5558708" cy="2818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87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Generalization</a:t>
            </a:r>
            <a:endParaRPr/>
          </a:p>
        </p:txBody>
      </p:sp>
      <p:sp>
        <p:nvSpPr>
          <p:cNvPr id="234" name="Google Shape;234;p33"/>
          <p:cNvSpPr txBox="1">
            <a:spLocks noGrp="1"/>
          </p:cNvSpPr>
          <p:nvPr>
            <p:ph type="body" idx="1"/>
          </p:nvPr>
        </p:nvSpPr>
        <p:spPr>
          <a:xfrm>
            <a:off x="1036320" y="12700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en-US"/>
              <a:t>One element (child) "is based on" another element (parent)</a:t>
            </a:r>
            <a:endParaRPr/>
          </a:p>
        </p:txBody>
      </p:sp>
      <p:pic>
        <p:nvPicPr>
          <p:cNvPr id="235" name="Google Shape;23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8267" y="2016761"/>
            <a:ext cx="7820025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00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Extension Points</a:t>
            </a:r>
            <a:endParaRPr/>
          </a:p>
        </p:txBody>
      </p:sp>
      <p:sp>
        <p:nvSpPr>
          <p:cNvPr id="241" name="Google Shape;241;p34"/>
          <p:cNvSpPr txBox="1">
            <a:spLocks noGrp="1"/>
          </p:cNvSpPr>
          <p:nvPr>
            <p:ph type="body" idx="1"/>
          </p:nvPr>
        </p:nvSpPr>
        <p:spPr>
          <a:xfrm>
            <a:off x="1066800" y="143764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en-US" b="0" i="0" dirty="0">
                <a:solidFill>
                  <a:srgbClr val="030303"/>
                </a:solidFill>
                <a:latin typeface="Roboto"/>
                <a:ea typeface="Roboto"/>
                <a:cs typeface="Roboto"/>
                <a:sym typeface="Roboto"/>
              </a:rPr>
              <a:t>Extension points are just a detailed version of extend relationships.</a:t>
            </a:r>
            <a:endParaRPr dirty="0"/>
          </a:p>
        </p:txBody>
      </p:sp>
      <p:pic>
        <p:nvPicPr>
          <p:cNvPr id="242" name="Google Shape;24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5482" y="2252762"/>
            <a:ext cx="7610475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097280" y="476596"/>
            <a:ext cx="8641080" cy="87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 case Diagram</a:t>
            </a:r>
            <a:r>
              <a:rPr lang="en-US" b="0" i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b="0" i="0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127" name="Google Shape;127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737360"/>
            <a:ext cx="7196903" cy="420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8675" y="1737360"/>
            <a:ext cx="4480559" cy="478139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 txBox="1"/>
          <p:nvPr/>
        </p:nvSpPr>
        <p:spPr>
          <a:xfrm>
            <a:off x="361612" y="551104"/>
            <a:ext cx="10997622" cy="5427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" marR="0" lvl="0" indent="-1206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</a:pPr>
            <a:r>
              <a:rPr lang="en-US"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Components of Use case diagram.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6080" y="594360"/>
            <a:ext cx="6699840" cy="5357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/>
        </p:nvSpPr>
        <p:spPr>
          <a:xfrm>
            <a:off x="158058" y="441961"/>
            <a:ext cx="10997622" cy="5427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</a:pPr>
            <a:r>
              <a:rPr lang="en-US" sz="1900" b="0" i="0" u="none" strike="noStrike" cap="none" dirty="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System is represented by a rectangle and name of system is put at the top</a:t>
            </a:r>
            <a:endParaRPr dirty="0"/>
          </a:p>
          <a:p>
            <a:pPr marL="91440" marR="0" lvl="0" indent="-1206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</a:pPr>
            <a:r>
              <a:rPr lang="en-US" sz="1900" b="0" i="0" u="none" strike="noStrike" cap="none" dirty="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Anything within this rectangle happens within the Banking App.</a:t>
            </a:r>
            <a:endParaRPr dirty="0"/>
          </a:p>
          <a:p>
            <a:pPr marL="91440" marR="0" lvl="0" indent="-1206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</a:pPr>
            <a:r>
              <a:rPr lang="en-US" sz="1900" b="0" i="0" u="none" strike="noStrike" cap="none" dirty="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Anything outside this rectangle doesn’t happen in the Banking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None/>
            </a:pPr>
            <a:r>
              <a:rPr lang="en-US" sz="1900" b="0" i="0" u="none" strike="noStrike" cap="none" dirty="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App.</a:t>
            </a:r>
            <a:endParaRPr dirty="0"/>
          </a:p>
        </p:txBody>
      </p:sp>
      <p:pic>
        <p:nvPicPr>
          <p:cNvPr id="140" name="Google Shape;14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5716" y="1781386"/>
            <a:ext cx="5282986" cy="5427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1097280" y="1"/>
            <a:ext cx="10058400" cy="98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Actor </a:t>
            </a:r>
            <a:endParaRPr/>
          </a:p>
        </p:txBody>
      </p:sp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77175"/>
            <a:ext cx="7543799" cy="49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76160" y="2118359"/>
            <a:ext cx="4815840" cy="281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731520" y="15748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 b="0" i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First, it’s important to note that these actors are external objects. They always need to be placed outside of our system.</a:t>
            </a:r>
            <a:endParaRPr dirty="0"/>
          </a:p>
          <a:p>
            <a:pPr marL="91440" lvl="0" indent="-1206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 dirty="0">
                <a:solidFill>
                  <a:srgbClr val="030303"/>
                </a:solidFill>
                <a:latin typeface="Roboto"/>
                <a:ea typeface="Roboto"/>
                <a:cs typeface="Roboto"/>
                <a:sym typeface="Roboto"/>
              </a:rPr>
              <a:t> K</a:t>
            </a:r>
            <a:r>
              <a:rPr lang="en-US" b="0" i="0" dirty="0">
                <a:solidFill>
                  <a:srgbClr val="030303"/>
                </a:solidFill>
                <a:latin typeface="Roboto"/>
                <a:ea typeface="Roboto"/>
                <a:cs typeface="Roboto"/>
                <a:sym typeface="Roboto"/>
              </a:rPr>
              <a:t>eep things categorical</a:t>
            </a:r>
            <a:endParaRPr dirty="0"/>
          </a:p>
          <a:p>
            <a:pPr marL="91440" lvl="0" indent="-1206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 b="0" i="0" dirty="0">
                <a:solidFill>
                  <a:srgbClr val="030303"/>
                </a:solidFill>
                <a:latin typeface="Roboto"/>
                <a:ea typeface="Roboto"/>
                <a:cs typeface="Roboto"/>
                <a:sym typeface="Roboto"/>
              </a:rPr>
              <a:t> Right now we’re saying that both Customers and Banks are going to use our app.</a:t>
            </a:r>
            <a:endParaRPr b="0" i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440" y="1900434"/>
            <a:ext cx="9326880" cy="4957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body" idx="1"/>
          </p:nvPr>
        </p:nvSpPr>
        <p:spPr>
          <a:xfrm>
            <a:off x="315686" y="128453"/>
            <a:ext cx="10744200" cy="5122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en-US" b="0" i="0" dirty="0">
                <a:solidFill>
                  <a:srgbClr val="030303"/>
                </a:solidFill>
              </a:rPr>
              <a:t>Primary actors should be to the left of the system, and secondary actors should be to on the right.</a:t>
            </a:r>
            <a:endParaRPr dirty="0"/>
          </a:p>
          <a:p>
            <a:pPr marL="91440" lvl="0" indent="-1206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Char char=" "/>
            </a:pPr>
            <a:r>
              <a:rPr lang="en-US" dirty="0"/>
              <a:t>This just visually reinforces the fact that Customer engages with the Banking App and then the Bank reacts</a:t>
            </a:r>
            <a:endParaRPr dirty="0"/>
          </a:p>
        </p:txBody>
      </p:sp>
      <p:pic>
        <p:nvPicPr>
          <p:cNvPr id="159" name="Google Shape;15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955" y="2305542"/>
            <a:ext cx="7922895" cy="422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1097280" y="13868"/>
            <a:ext cx="10058400" cy="7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Bookman Old Style"/>
              <a:buNone/>
            </a:pPr>
            <a:r>
              <a:rPr lang="en-US"/>
              <a:t>Use Case</a:t>
            </a: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1"/>
          </p:nvPr>
        </p:nvSpPr>
        <p:spPr>
          <a:xfrm>
            <a:off x="1036320" y="562188"/>
            <a:ext cx="10058400" cy="304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en-US" b="0" i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next element is a Use Case and this is where you really start to describe what your</a:t>
            </a:r>
            <a:endParaRPr/>
          </a:p>
          <a:p>
            <a:pPr marL="91440" lvl="0" indent="-1206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Char char=" "/>
            </a:pPr>
            <a:r>
              <a:rPr lang="en-US" b="0" i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system does.</a:t>
            </a:r>
            <a:endParaRPr b="0" i="0">
              <a:latin typeface="Roboto"/>
              <a:ea typeface="Roboto"/>
              <a:cs typeface="Roboto"/>
              <a:sym typeface="Roboto"/>
            </a:endParaRPr>
          </a:p>
          <a:p>
            <a:pPr marL="91440" lvl="0" indent="-1206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Char char=" "/>
            </a:pPr>
            <a:r>
              <a:rPr lang="en-US" b="0" i="0">
                <a:latin typeface="Roboto"/>
                <a:ea typeface="Roboto"/>
                <a:cs typeface="Roboto"/>
                <a:sym typeface="Roboto"/>
              </a:rPr>
              <a:t>A Use Case is depicted with this oval shape and it represents an action that accomplishes</a:t>
            </a:r>
            <a:endParaRPr b="0" i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" lvl="0" indent="-1206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Char char=" "/>
            </a:pPr>
            <a:r>
              <a:rPr lang="en-US" b="0" i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some sort of task within the system</a:t>
            </a:r>
            <a:endParaRPr/>
          </a:p>
          <a:p>
            <a:pPr marL="91440" lvl="0" indent="-1206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Char char=" "/>
            </a:pPr>
            <a:r>
              <a:rPr lang="en-US" b="0" i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They’re going to be placed within the rectangle because they’re actions that occur within</a:t>
            </a:r>
            <a:endParaRPr/>
          </a:p>
          <a:p>
            <a:pPr marL="91440" lvl="0" indent="-1206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Char char=" "/>
            </a:pPr>
            <a:r>
              <a:rPr lang="en-US" b="0" i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Banking App.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b="0" i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4720" y="2970847"/>
            <a:ext cx="8717280" cy="3873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506</Words>
  <Application>Microsoft Office PowerPoint</Application>
  <PresentationFormat>Widescreen</PresentationFormat>
  <Paragraphs>62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Libre Franklin</vt:lpstr>
      <vt:lpstr>Arial</vt:lpstr>
      <vt:lpstr>Bookman Old Style</vt:lpstr>
      <vt:lpstr>Roboto</vt:lpstr>
      <vt:lpstr>1_RetrospectVTI</vt:lpstr>
      <vt:lpstr>UML</vt:lpstr>
      <vt:lpstr>Use case diagram</vt:lpstr>
      <vt:lpstr>Use case Diagram </vt:lpstr>
      <vt:lpstr>PowerPoint Presentation</vt:lpstr>
      <vt:lpstr>PowerPoint Presentation</vt:lpstr>
      <vt:lpstr>Actor </vt:lpstr>
      <vt:lpstr>PowerPoint Presentation</vt:lpstr>
      <vt:lpstr>PowerPoint Presentation</vt:lpstr>
      <vt:lpstr>Use Case</vt:lpstr>
      <vt:lpstr>PowerPoint Presentation</vt:lpstr>
      <vt:lpstr>Relationship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Generalization</vt:lpstr>
      <vt:lpstr>Extension Points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Analysis &amp; Design</dc:title>
  <cp:lastModifiedBy>Administrator</cp:lastModifiedBy>
  <cp:revision>5</cp:revision>
  <dcterms:modified xsi:type="dcterms:W3CDTF">2021-02-23T09:24:47Z</dcterms:modified>
</cp:coreProperties>
</file>