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2"/>
  </p:notesMasterIdLst>
  <p:sldIdLst>
    <p:sldId id="256" r:id="rId2"/>
    <p:sldId id="258" r:id="rId3"/>
    <p:sldId id="257" r:id="rId4"/>
    <p:sldId id="261" r:id="rId5"/>
    <p:sldId id="259" r:id="rId6"/>
    <p:sldId id="260" r:id="rId7"/>
    <p:sldId id="264"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40"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CBD93-D7BB-4FC7-9899-6ACE83CA56FD}"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A6F21-E038-463E-BAA3-06C8B549B181}" type="slidenum">
              <a:rPr lang="en-US" smtClean="0"/>
              <a:t>‹#›</a:t>
            </a:fld>
            <a:endParaRPr lang="en-US"/>
          </a:p>
        </p:txBody>
      </p:sp>
    </p:spTree>
    <p:extLst>
      <p:ext uri="{BB962C8B-B14F-4D97-AF65-F5344CB8AC3E}">
        <p14:creationId xmlns:p14="http://schemas.microsoft.com/office/powerpoint/2010/main" val="287618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response</a:t>
            </a:r>
          </a:p>
          <a:p>
            <a:r>
              <a:rPr lang="en-US" baseline="0" dirty="0" smtClean="0"/>
              <a:t>Web Server is controller</a:t>
            </a:r>
          </a:p>
          <a:p>
            <a:r>
              <a:rPr lang="en-US" baseline="0" dirty="0" smtClean="0"/>
              <a:t>Pages are boundaries/Interfaces/Views</a:t>
            </a:r>
          </a:p>
          <a:p>
            <a:r>
              <a:rPr lang="en-US" baseline="0" dirty="0" smtClean="0"/>
              <a:t>That cloud storing data is model/Entity</a:t>
            </a:r>
            <a:endParaRPr lang="en-US" dirty="0"/>
          </a:p>
        </p:txBody>
      </p:sp>
      <p:sp>
        <p:nvSpPr>
          <p:cNvPr id="4" name="Slide Number Placeholder 3"/>
          <p:cNvSpPr>
            <a:spLocks noGrp="1"/>
          </p:cNvSpPr>
          <p:nvPr>
            <p:ph type="sldNum" sz="quarter" idx="10"/>
          </p:nvPr>
        </p:nvSpPr>
        <p:spPr/>
        <p:txBody>
          <a:bodyPr/>
          <a:lstStyle/>
          <a:p>
            <a:fld id="{832A6F21-E038-463E-BAA3-06C8B549B181}" type="slidenum">
              <a:rPr lang="en-US" smtClean="0"/>
              <a:t>3</a:t>
            </a:fld>
            <a:endParaRPr lang="en-US"/>
          </a:p>
        </p:txBody>
      </p:sp>
    </p:spTree>
    <p:extLst>
      <p:ext uri="{BB962C8B-B14F-4D97-AF65-F5344CB8AC3E}">
        <p14:creationId xmlns:p14="http://schemas.microsoft.com/office/powerpoint/2010/main" val="63708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3/9/2021</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05</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51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062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440267"/>
            <a:ext cx="9875520" cy="457200"/>
          </a:xfrm>
        </p:spPr>
        <p:txBody>
          <a:bodyPr>
            <a:normAutofit fontScale="90000"/>
          </a:bodyPr>
          <a:lstStyle/>
          <a:p>
            <a:r>
              <a:rPr lang="en-US" dirty="0" smtClean="0"/>
              <a:t>ECB</a:t>
            </a:r>
            <a:endParaRPr lang="en-US" dirty="0"/>
          </a:p>
        </p:txBody>
      </p:sp>
      <p:sp>
        <p:nvSpPr>
          <p:cNvPr id="3" name="Content Placeholder 2"/>
          <p:cNvSpPr>
            <a:spLocks noGrp="1"/>
          </p:cNvSpPr>
          <p:nvPr>
            <p:ph idx="1"/>
          </p:nvPr>
        </p:nvSpPr>
        <p:spPr>
          <a:xfrm>
            <a:off x="1140351" y="1269999"/>
            <a:ext cx="9872871" cy="5012267"/>
          </a:xfrm>
        </p:spPr>
        <p:txBody>
          <a:bodyPr>
            <a:normAutofit/>
          </a:bodyPr>
          <a:lstStyle/>
          <a:p>
            <a:r>
              <a:rPr lang="en-US" dirty="0" smtClean="0"/>
              <a:t> </a:t>
            </a:r>
            <a:r>
              <a:rPr lang="en-US" dirty="0"/>
              <a:t>Classes can be </a:t>
            </a:r>
            <a:r>
              <a:rPr lang="en-US" dirty="0" smtClean="0"/>
              <a:t>stereotyped (categorized) </a:t>
            </a:r>
            <a:r>
              <a:rPr lang="en-US" dirty="0"/>
              <a:t>as </a:t>
            </a:r>
            <a:endParaRPr lang="en-US" dirty="0" smtClean="0"/>
          </a:p>
          <a:p>
            <a:r>
              <a:rPr lang="en-US" dirty="0" smtClean="0"/>
              <a:t>Control</a:t>
            </a:r>
            <a:endParaRPr lang="en-US" dirty="0"/>
          </a:p>
          <a:p>
            <a:r>
              <a:rPr lang="en-US" dirty="0" smtClean="0"/>
              <a:t> Boundary</a:t>
            </a:r>
          </a:p>
          <a:p>
            <a:r>
              <a:rPr lang="en-US" dirty="0"/>
              <a:t>E</a:t>
            </a:r>
            <a:r>
              <a:rPr lang="en-US" dirty="0" smtClean="0"/>
              <a:t>ntity</a:t>
            </a:r>
            <a:r>
              <a:rPr lang="en-US" dirty="0"/>
              <a:t>. </a:t>
            </a:r>
            <a:endParaRPr lang="en-US" dirty="0" smtClean="0"/>
          </a:p>
          <a:p>
            <a:endParaRPr lang="en-US" dirty="0"/>
          </a:p>
          <a:p>
            <a:r>
              <a:rPr lang="en-US" dirty="0" smtClean="0"/>
              <a:t>These </a:t>
            </a:r>
            <a:r>
              <a:rPr lang="en-US" dirty="0"/>
              <a:t>stereotypes are used to increase the semantic meaning of the classes and their usage in modeling situations. </a:t>
            </a:r>
            <a:endParaRPr lang="en-US" dirty="0" smtClean="0"/>
          </a:p>
          <a:p>
            <a:r>
              <a:rPr lang="en-US" dirty="0" smtClean="0"/>
              <a:t>These </a:t>
            </a:r>
            <a:r>
              <a:rPr lang="en-US" dirty="0"/>
              <a:t>stereotypes are not found in the core of the UML specification. Rather, they are common stereotypes implemented in many UML tools and used during the design and analysis phase. They are based on the model-view-controller </a:t>
            </a:r>
            <a:r>
              <a:rPr lang="en-US" dirty="0" smtClean="0"/>
              <a:t>concept, where </a:t>
            </a:r>
            <a:r>
              <a:rPr lang="en-US" dirty="0"/>
              <a:t>the entity is the model, the control is the controller, and the boundary is the view. </a:t>
            </a:r>
            <a:endParaRPr lang="en-US" dirty="0" smtClean="0"/>
          </a:p>
        </p:txBody>
      </p:sp>
    </p:spTree>
    <p:extLst>
      <p:ext uri="{BB962C8B-B14F-4D97-AF65-F5344CB8AC3E}">
        <p14:creationId xmlns:p14="http://schemas.microsoft.com/office/powerpoint/2010/main" val="371188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Controller</a:t>
            </a:r>
            <a:endParaRPr lang="en-US" dirty="0"/>
          </a:p>
        </p:txBody>
      </p:sp>
      <p:pic>
        <p:nvPicPr>
          <p:cNvPr id="4" name="Content Placeholder 3"/>
          <p:cNvPicPr>
            <a:picLocks noGrp="1" noChangeAspect="1"/>
          </p:cNvPicPr>
          <p:nvPr>
            <p:ph idx="1"/>
          </p:nvPr>
        </p:nvPicPr>
        <p:blipFill>
          <a:blip r:embed="rId3"/>
          <a:stretch>
            <a:fillRect/>
          </a:stretch>
        </p:blipFill>
        <p:spPr>
          <a:xfrm>
            <a:off x="1985050" y="1822027"/>
            <a:ext cx="8019229" cy="4038600"/>
          </a:xfrm>
          <a:prstGeom prst="rect">
            <a:avLst/>
          </a:prstGeom>
        </p:spPr>
      </p:pic>
    </p:spTree>
    <p:extLst>
      <p:ext uri="{BB962C8B-B14F-4D97-AF65-F5344CB8AC3E}">
        <p14:creationId xmlns:p14="http://schemas.microsoft.com/office/powerpoint/2010/main" val="32304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Boundary, Controller (ECB)</a:t>
            </a:r>
            <a:endParaRPr lang="en-US" dirty="0"/>
          </a:p>
        </p:txBody>
      </p:sp>
      <p:sp>
        <p:nvSpPr>
          <p:cNvPr id="3" name="Content Placeholder 2"/>
          <p:cNvSpPr>
            <a:spLocks noGrp="1"/>
          </p:cNvSpPr>
          <p:nvPr>
            <p:ph idx="1"/>
          </p:nvPr>
        </p:nvSpPr>
        <p:spPr/>
        <p:txBody>
          <a:bodyPr/>
          <a:lstStyle/>
          <a:p>
            <a:r>
              <a:rPr lang="en-US" dirty="0" smtClean="0"/>
              <a:t>Controller- The code that does the thinking and decision making</a:t>
            </a:r>
          </a:p>
          <a:p>
            <a:r>
              <a:rPr lang="en-US" dirty="0" smtClean="0"/>
              <a:t>Boundary- The HTML, CSS, etc. which makes up the look and feel of the application</a:t>
            </a:r>
          </a:p>
          <a:p>
            <a:r>
              <a:rPr lang="en-US" dirty="0" smtClean="0"/>
              <a:t>Entity- The persistent data that we keep in the data store</a:t>
            </a:r>
            <a:endParaRPr lang="en-US" dirty="0"/>
          </a:p>
        </p:txBody>
      </p:sp>
    </p:spTree>
    <p:extLst>
      <p:ext uri="{BB962C8B-B14F-4D97-AF65-F5344CB8AC3E}">
        <p14:creationId xmlns:p14="http://schemas.microsoft.com/office/powerpoint/2010/main" val="406420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The model-view-controller (MVC) concept is a well-used solution (pattern) for building systems with an entity model, which is presented and manipulated via a graphical user interface (GUI). Because these stereotypes are based on the MVC concept, they are very useful when dealing with GUI-based systems and also Web application </a:t>
            </a:r>
            <a:endParaRPr lang="en-US" dirty="0" smtClean="0"/>
          </a:p>
          <a:p>
            <a:endParaRPr lang="en-US" dirty="0"/>
          </a:p>
          <a:p>
            <a:endParaRPr lang="en-US" dirty="0"/>
          </a:p>
          <a:p>
            <a:r>
              <a:rPr lang="en-US" dirty="0"/>
              <a:t> These stereotypes are used to analyze and to realize use cases in more detail. The analysis classes are an entity class (something to be stored in the system and implemented in many use cases), a boundary class (used to communicate with the external actors), or a control class (used to handle a specific use case or scenario, typically specialized to only one or a few use cases). </a:t>
            </a:r>
            <a:endParaRPr lang="en-US" dirty="0"/>
          </a:p>
        </p:txBody>
      </p:sp>
    </p:spTree>
    <p:extLst>
      <p:ext uri="{BB962C8B-B14F-4D97-AF65-F5344CB8AC3E}">
        <p14:creationId xmlns:p14="http://schemas.microsoft.com/office/powerpoint/2010/main" val="17945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13326" y="519165"/>
            <a:ext cx="10332218" cy="5919065"/>
          </a:xfrm>
          <a:prstGeom prst="rect">
            <a:avLst/>
          </a:prstGeom>
        </p:spPr>
      </p:pic>
    </p:spTree>
    <p:extLst>
      <p:ext uri="{BB962C8B-B14F-4D97-AF65-F5344CB8AC3E}">
        <p14:creationId xmlns:p14="http://schemas.microsoft.com/office/powerpoint/2010/main" val="230516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6921" y="2767488"/>
            <a:ext cx="4180952" cy="3419952"/>
          </a:xfrm>
          <a:prstGeom prst="rect">
            <a:avLst/>
          </a:prstGeom>
          <a:noFill/>
          <a:ln>
            <a:noFill/>
          </a:ln>
        </p:spPr>
      </p:pic>
      <p:sp>
        <p:nvSpPr>
          <p:cNvPr id="5" name="Content Placeholder 2"/>
          <p:cNvSpPr txBox="1">
            <a:spLocks/>
          </p:cNvSpPr>
          <p:nvPr/>
        </p:nvSpPr>
        <p:spPr>
          <a:xfrm>
            <a:off x="1143000" y="2057400"/>
            <a:ext cx="987287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smtClean="0"/>
              <a:t> </a:t>
            </a:r>
            <a:r>
              <a:rPr lang="en-US" dirty="0"/>
              <a:t>Robustness diagrams allow to visually represent the relation between entities, controls, boundaries and actors.</a:t>
            </a:r>
            <a:endParaRPr lang="en-US" dirty="0"/>
          </a:p>
        </p:txBody>
      </p:sp>
    </p:spTree>
    <p:extLst>
      <p:ext uri="{BB962C8B-B14F-4D97-AF65-F5344CB8AC3E}">
        <p14:creationId xmlns:p14="http://schemas.microsoft.com/office/powerpoint/2010/main" val="358428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5454461"/>
              </p:ext>
            </p:extLst>
          </p:nvPr>
        </p:nvGraphicFramePr>
        <p:xfrm>
          <a:off x="90434" y="0"/>
          <a:ext cx="12027877" cy="7084094"/>
        </p:xfrm>
        <a:graphic>
          <a:graphicData uri="http://schemas.openxmlformats.org/drawingml/2006/table">
            <a:tbl>
              <a:tblPr firstRow="1" bandRow="1">
                <a:tableStyleId>{5C22544A-7EE6-4342-B048-85BDC9FD1C3A}</a:tableStyleId>
              </a:tblPr>
              <a:tblGrid>
                <a:gridCol w="3516491"/>
                <a:gridCol w="8511386"/>
              </a:tblGrid>
              <a:tr h="379243">
                <a:tc>
                  <a:txBody>
                    <a:bodyPr/>
                    <a:lstStyle/>
                    <a:p>
                      <a:pPr algn="ctr"/>
                      <a:r>
                        <a:rPr lang="en-US" sz="1400" b="1" dirty="0" smtClean="0"/>
                        <a:t>Use case</a:t>
                      </a:r>
                      <a:r>
                        <a:rPr lang="en-US" sz="1400" b="1" baseline="0" dirty="0" smtClean="0"/>
                        <a:t> ID</a:t>
                      </a:r>
                      <a:endParaRPr lang="en-US" sz="1400" b="1" dirty="0"/>
                    </a:p>
                  </a:txBody>
                  <a:tcPr/>
                </a:tc>
                <a:tc>
                  <a:txBody>
                    <a:bodyPr/>
                    <a:lstStyle/>
                    <a:p>
                      <a:r>
                        <a:rPr lang="en-US" sz="1400" b="1" dirty="0" smtClean="0"/>
                        <a:t>UC103</a:t>
                      </a:r>
                      <a:endParaRPr lang="en-US" sz="1400" b="1" dirty="0"/>
                    </a:p>
                  </a:txBody>
                  <a:tcPr/>
                </a:tc>
              </a:tr>
              <a:tr h="379243">
                <a:tc>
                  <a:txBody>
                    <a:bodyPr/>
                    <a:lstStyle/>
                    <a:p>
                      <a:r>
                        <a:rPr lang="en-US" sz="1400" b="1" dirty="0" smtClean="0"/>
                        <a:t>Use </a:t>
                      </a:r>
                      <a:r>
                        <a:rPr lang="en-US" sz="1400" b="1" baseline="0" dirty="0" smtClean="0"/>
                        <a:t>case Name</a:t>
                      </a:r>
                      <a:endParaRPr lang="en-US" sz="1400" b="1" dirty="0"/>
                    </a:p>
                  </a:txBody>
                  <a:tcPr/>
                </a:tc>
                <a:tc>
                  <a:txBody>
                    <a:bodyPr/>
                    <a:lstStyle/>
                    <a:p>
                      <a:r>
                        <a:rPr lang="en-US" sz="1400" b="1" dirty="0" smtClean="0"/>
                        <a:t>Search Products</a:t>
                      </a:r>
                      <a:endParaRPr lang="en-US" sz="1400" b="1" dirty="0"/>
                    </a:p>
                  </a:txBody>
                  <a:tcPr/>
                </a:tc>
              </a:tr>
              <a:tr h="379243">
                <a:tc>
                  <a:txBody>
                    <a:bodyPr/>
                    <a:lstStyle/>
                    <a:p>
                      <a:r>
                        <a:rPr lang="en-US" sz="1400" b="1" dirty="0" smtClean="0"/>
                        <a:t>Actors</a:t>
                      </a:r>
                      <a:r>
                        <a:rPr lang="en-US" sz="1400" b="1" baseline="0" dirty="0" smtClean="0"/>
                        <a:t> </a:t>
                      </a:r>
                      <a:endParaRPr lang="en-US" sz="1400" b="1" dirty="0"/>
                    </a:p>
                  </a:txBody>
                  <a:tcPr/>
                </a:tc>
                <a:tc>
                  <a:txBody>
                    <a:bodyPr/>
                    <a:lstStyle/>
                    <a:p>
                      <a:r>
                        <a:rPr lang="en-US" sz="1400" b="1" dirty="0" smtClean="0"/>
                        <a:t>Customer</a:t>
                      </a:r>
                      <a:endParaRPr lang="en-US" sz="1400" b="1" dirty="0"/>
                    </a:p>
                  </a:txBody>
                  <a:tcPr/>
                </a:tc>
              </a:tr>
              <a:tr h="379243">
                <a:tc>
                  <a:txBody>
                    <a:bodyPr/>
                    <a:lstStyle/>
                    <a:p>
                      <a:r>
                        <a:rPr lang="en-US" sz="1400" b="1" dirty="0" smtClean="0"/>
                        <a:t>Description</a:t>
                      </a:r>
                      <a:endParaRPr lang="en-US" sz="1400" b="1" dirty="0"/>
                    </a:p>
                  </a:txBody>
                  <a:tcPr/>
                </a:tc>
                <a:tc>
                  <a:txBody>
                    <a:bodyPr/>
                    <a:lstStyle/>
                    <a:p>
                      <a:r>
                        <a:rPr lang="en-US" sz="1400" b="1" dirty="0" smtClean="0"/>
                        <a:t>Search</a:t>
                      </a:r>
                      <a:r>
                        <a:rPr lang="en-US" sz="1400" b="1" baseline="0" dirty="0" smtClean="0"/>
                        <a:t> for products based on some criteria </a:t>
                      </a:r>
                      <a:endParaRPr lang="en-US" sz="1400" b="1" dirty="0"/>
                    </a:p>
                  </a:txBody>
                  <a:tcPr/>
                </a:tc>
              </a:tr>
              <a:tr h="362070">
                <a:tc>
                  <a:txBody>
                    <a:bodyPr/>
                    <a:lstStyle/>
                    <a:p>
                      <a:endParaRPr lang="en-US" sz="1400" b="1"/>
                    </a:p>
                  </a:txBody>
                  <a:tcPr/>
                </a:tc>
                <a:tc>
                  <a:txBody>
                    <a:bodyPr/>
                    <a:lstStyle/>
                    <a:p>
                      <a:r>
                        <a:rPr lang="en-US" sz="1400" b="1" dirty="0" smtClean="0"/>
                        <a:t>The customer</a:t>
                      </a:r>
                      <a:r>
                        <a:rPr lang="en-US" sz="1400" b="1" baseline="0" dirty="0" smtClean="0"/>
                        <a:t> wants to browse among products or the customer would like to search for certain products</a:t>
                      </a:r>
                      <a:endParaRPr lang="en-US" sz="1400" b="1" dirty="0"/>
                    </a:p>
                  </a:txBody>
                  <a:tcPr/>
                </a:tc>
              </a:tr>
              <a:tr h="379243">
                <a:tc>
                  <a:txBody>
                    <a:bodyPr/>
                    <a:lstStyle/>
                    <a:p>
                      <a:r>
                        <a:rPr lang="en-US" sz="1400" b="1" dirty="0" smtClean="0"/>
                        <a:t>Precondition</a:t>
                      </a:r>
                      <a:endParaRPr lang="en-US" sz="1400" b="1" dirty="0"/>
                    </a:p>
                  </a:txBody>
                  <a:tcPr/>
                </a:tc>
                <a:tc>
                  <a:txBody>
                    <a:bodyPr/>
                    <a:lstStyle/>
                    <a:p>
                      <a:r>
                        <a:rPr lang="en-US" sz="1400" b="1" dirty="0" smtClean="0"/>
                        <a:t>Customer</a:t>
                      </a:r>
                      <a:r>
                        <a:rPr lang="en-US" sz="1400" b="1" baseline="0" dirty="0" smtClean="0"/>
                        <a:t> starts web browser</a:t>
                      </a:r>
                      <a:endParaRPr lang="en-US" sz="1400" b="1" dirty="0"/>
                    </a:p>
                  </a:txBody>
                  <a:tcPr/>
                </a:tc>
              </a:tr>
              <a:tr h="379243">
                <a:tc>
                  <a:txBody>
                    <a:bodyPr/>
                    <a:lstStyle/>
                    <a:p>
                      <a:r>
                        <a:rPr lang="en-US" sz="1400" b="1" dirty="0" err="1" smtClean="0"/>
                        <a:t>Postcondition</a:t>
                      </a:r>
                      <a:endParaRPr lang="en-US" sz="1400" b="1" dirty="0"/>
                    </a:p>
                  </a:txBody>
                  <a:tcPr/>
                </a:tc>
                <a:tc>
                  <a:txBody>
                    <a:bodyPr/>
                    <a:lstStyle/>
                    <a:p>
                      <a:r>
                        <a:rPr lang="en-US" sz="1400" b="1" dirty="0" smtClean="0"/>
                        <a:t>Search results meeting</a:t>
                      </a:r>
                      <a:r>
                        <a:rPr lang="en-US" sz="1400" b="1" baseline="0" dirty="0" smtClean="0"/>
                        <a:t> the criteria are displayed</a:t>
                      </a:r>
                      <a:endParaRPr lang="en-US" sz="1400" b="1" dirty="0"/>
                    </a:p>
                  </a:txBody>
                  <a:tcPr/>
                </a:tc>
              </a:tr>
              <a:tr h="1622819">
                <a:tc>
                  <a:txBody>
                    <a:bodyPr/>
                    <a:lstStyle/>
                    <a:p>
                      <a:r>
                        <a:rPr lang="en-US" sz="1400" b="1" dirty="0" smtClean="0"/>
                        <a:t>Normal Flow</a:t>
                      </a:r>
                      <a:r>
                        <a:rPr lang="en-US" sz="1400" b="1" baseline="0" dirty="0" smtClean="0"/>
                        <a:t> </a:t>
                      </a:r>
                      <a:endParaRPr lang="en-US" sz="1400" b="1" dirty="0"/>
                    </a:p>
                  </a:txBody>
                  <a:tcPr/>
                </a:tc>
                <a:tc>
                  <a:txBody>
                    <a:bodyPr/>
                    <a:lstStyle/>
                    <a:p>
                      <a:pPr marL="342900" indent="-342900">
                        <a:buFont typeface="+mj-lt"/>
                        <a:buAutoNum type="arabicPeriod"/>
                      </a:pPr>
                      <a:r>
                        <a:rPr lang="en-US" sz="1400" b="1" dirty="0" smtClean="0"/>
                        <a:t>Customer</a:t>
                      </a:r>
                      <a:r>
                        <a:rPr lang="en-US" sz="1400" b="1" baseline="0" dirty="0" smtClean="0"/>
                        <a:t> visits the application home page</a:t>
                      </a:r>
                    </a:p>
                    <a:p>
                      <a:pPr marL="342900" indent="-342900">
                        <a:buFont typeface="+mj-lt"/>
                        <a:buAutoNum type="arabicPeriod"/>
                      </a:pPr>
                      <a:r>
                        <a:rPr lang="en-US" sz="1400" b="1" dirty="0" smtClean="0"/>
                        <a:t>Customer</a:t>
                      </a:r>
                      <a:r>
                        <a:rPr lang="en-US" sz="1400" b="1" baseline="0" dirty="0" smtClean="0"/>
                        <a:t> clicks the search button</a:t>
                      </a:r>
                    </a:p>
                    <a:p>
                      <a:pPr marL="342900" indent="-342900">
                        <a:buFont typeface="+mj-lt"/>
                        <a:buAutoNum type="arabicPeriod"/>
                      </a:pPr>
                      <a:r>
                        <a:rPr lang="en-US" sz="1400" b="1" baseline="0" dirty="0" smtClean="0"/>
                        <a:t>Search page is displayed by the system</a:t>
                      </a:r>
                    </a:p>
                    <a:p>
                      <a:pPr marL="342900" indent="-342900">
                        <a:buFont typeface="+mj-lt"/>
                        <a:buAutoNum type="arabicPeriod"/>
                      </a:pPr>
                      <a:r>
                        <a:rPr lang="en-US" sz="1400" b="1" baseline="0" dirty="0" smtClean="0"/>
                        <a:t>Customer enters search criteria</a:t>
                      </a:r>
                    </a:p>
                    <a:p>
                      <a:pPr marL="342900" indent="-342900">
                        <a:buFont typeface="+mj-lt"/>
                        <a:buAutoNum type="arabicPeriod"/>
                      </a:pPr>
                      <a:r>
                        <a:rPr lang="en-US" sz="1400" b="1" baseline="0" dirty="0" smtClean="0"/>
                        <a:t>The system validates the criteria provided </a:t>
                      </a:r>
                    </a:p>
                    <a:p>
                      <a:pPr marL="342900" indent="-342900">
                        <a:buFont typeface="+mj-lt"/>
                        <a:buAutoNum type="arabicPeriod"/>
                      </a:pPr>
                      <a:r>
                        <a:rPr lang="en-US" sz="1400" b="1" baseline="0" dirty="0" smtClean="0"/>
                        <a:t>The system looks up the catalog to find the products that meet the criteria</a:t>
                      </a:r>
                    </a:p>
                    <a:p>
                      <a:pPr marL="342900" indent="-342900">
                        <a:buFont typeface="+mj-lt"/>
                        <a:buAutoNum type="arabicPeriod"/>
                      </a:pPr>
                      <a:r>
                        <a:rPr lang="en-US" sz="1400" b="1" baseline="0" dirty="0" smtClean="0"/>
                        <a:t>Search results page is displayed with the product fulfilling the criteria </a:t>
                      </a:r>
                    </a:p>
                    <a:p>
                      <a:pPr marL="342900" indent="-342900">
                        <a:buFont typeface="+mj-lt"/>
                        <a:buAutoNum type="arabicPeriod"/>
                      </a:pPr>
                      <a:endParaRPr lang="en-US" sz="1400" b="1" dirty="0"/>
                    </a:p>
                  </a:txBody>
                  <a:tcPr/>
                </a:tc>
              </a:tr>
              <a:tr h="379243">
                <a:tc>
                  <a:txBody>
                    <a:bodyPr/>
                    <a:lstStyle/>
                    <a:p>
                      <a:r>
                        <a:rPr lang="en-US" sz="1400" b="1" dirty="0" smtClean="0"/>
                        <a:t>Alternative flows</a:t>
                      </a:r>
                      <a:r>
                        <a:rPr lang="en-US" sz="1400" b="1" baseline="0" dirty="0" smtClean="0"/>
                        <a:t> </a:t>
                      </a:r>
                      <a:endParaRPr lang="en-US" sz="1400" b="1" dirty="0"/>
                    </a:p>
                  </a:txBody>
                  <a:tcPr/>
                </a:tc>
                <a:tc>
                  <a:txBody>
                    <a:bodyPr/>
                    <a:lstStyle/>
                    <a:p>
                      <a:r>
                        <a:rPr lang="en-US" sz="1400" b="1" dirty="0" smtClean="0"/>
                        <a:t>Refine Search</a:t>
                      </a:r>
                      <a:r>
                        <a:rPr lang="en-US" sz="1400" b="1" baseline="0" dirty="0" smtClean="0"/>
                        <a:t> Results</a:t>
                      </a:r>
                    </a:p>
                    <a:p>
                      <a:r>
                        <a:rPr lang="en-US" sz="1400" b="1" baseline="0" dirty="0" smtClean="0"/>
                        <a:t>The following steps are added:</a:t>
                      </a:r>
                    </a:p>
                    <a:p>
                      <a:pPr marL="342900" indent="-342900">
                        <a:buFont typeface="+mj-lt"/>
                        <a:buAutoNum type="arabicPeriod" startAt="8"/>
                      </a:pPr>
                      <a:r>
                        <a:rPr lang="en-US" sz="1400" b="1" baseline="0" dirty="0" smtClean="0"/>
                        <a:t>Customer refines search results by providing additional criteria</a:t>
                      </a:r>
                    </a:p>
                    <a:p>
                      <a:pPr marL="342900" indent="-342900">
                        <a:buFont typeface="+mj-lt"/>
                        <a:buAutoNum type="arabicPeriod" startAt="8"/>
                      </a:pPr>
                      <a:r>
                        <a:rPr lang="en-US" sz="1400" b="1" baseline="0" dirty="0" smtClean="0"/>
                        <a:t>Step 5-7 are re-executed </a:t>
                      </a:r>
                      <a:endParaRPr lang="en-US" sz="1400" b="1" dirty="0"/>
                    </a:p>
                  </a:txBody>
                  <a:tcPr/>
                </a:tc>
              </a:tr>
              <a:tr h="379243">
                <a:tc>
                  <a:txBody>
                    <a:bodyPr/>
                    <a:lstStyle/>
                    <a:p>
                      <a:r>
                        <a:rPr lang="en-US" sz="1400" b="1" dirty="0" smtClean="0"/>
                        <a:t>Exceptions</a:t>
                      </a:r>
                      <a:endParaRPr lang="en-US" sz="1400" b="1" dirty="0"/>
                    </a:p>
                  </a:txBody>
                  <a:tcPr/>
                </a:tc>
                <a:tc>
                  <a:txBody>
                    <a:bodyPr/>
                    <a:lstStyle/>
                    <a:p>
                      <a:r>
                        <a:rPr lang="en-US" sz="1400" b="1" dirty="0" smtClean="0"/>
                        <a:t>In</a:t>
                      </a:r>
                      <a:r>
                        <a:rPr lang="en-US" sz="1400" b="1" baseline="0" dirty="0" smtClean="0"/>
                        <a:t> step 5, if search criteria is invalid or even missing then Step 3 (display search page) will be executed along with some hints on valid criteria </a:t>
                      </a:r>
                    </a:p>
                    <a:p>
                      <a:r>
                        <a:rPr lang="en-US" sz="1400" b="1" baseline="0" dirty="0" smtClean="0"/>
                        <a:t>Step 6, if no products found meet the criteria then Step 3 (display search page) will be executed along with the error message “Product not found”</a:t>
                      </a:r>
                      <a:endParaRPr lang="en-US" sz="1400" b="1" dirty="0"/>
                    </a:p>
                  </a:txBody>
                  <a:tcPr/>
                </a:tc>
              </a:tr>
              <a:tr h="379243">
                <a:tc>
                  <a:txBody>
                    <a:bodyPr/>
                    <a:lstStyle/>
                    <a:p>
                      <a:r>
                        <a:rPr lang="en-US" sz="1400" b="1" dirty="0" smtClean="0"/>
                        <a:t>Included</a:t>
                      </a:r>
                      <a:r>
                        <a:rPr lang="en-US" sz="1400" b="1" baseline="0" dirty="0" smtClean="0"/>
                        <a:t> </a:t>
                      </a:r>
                      <a:endParaRPr lang="en-US" sz="1400" b="1" dirty="0"/>
                    </a:p>
                  </a:txBody>
                  <a:tcPr/>
                </a:tc>
                <a:tc>
                  <a:txBody>
                    <a:bodyPr/>
                    <a:lstStyle/>
                    <a:p>
                      <a:r>
                        <a:rPr lang="en-US" sz="1400" b="1" dirty="0" smtClean="0"/>
                        <a:t>None</a:t>
                      </a:r>
                      <a:r>
                        <a:rPr lang="en-US" sz="1400" b="1" baseline="0" dirty="0" smtClean="0"/>
                        <a:t> </a:t>
                      </a:r>
                      <a:endParaRPr lang="en-US" sz="1400" b="1" dirty="0"/>
                    </a:p>
                  </a:txBody>
                  <a:tcPr/>
                </a:tc>
              </a:tr>
              <a:tr h="379243">
                <a:tc>
                  <a:txBody>
                    <a:bodyPr/>
                    <a:lstStyle/>
                    <a:p>
                      <a:r>
                        <a:rPr lang="en-US" sz="1400" b="1" dirty="0" smtClean="0"/>
                        <a:t>Notes and issues</a:t>
                      </a:r>
                      <a:r>
                        <a:rPr lang="en-US" sz="1400" b="1" baseline="0" dirty="0" smtClean="0"/>
                        <a:t> </a:t>
                      </a:r>
                      <a:endParaRPr lang="en-US" sz="1400" b="1" dirty="0"/>
                    </a:p>
                  </a:txBody>
                  <a:tcPr/>
                </a:tc>
                <a:tc>
                  <a:txBody>
                    <a:bodyPr/>
                    <a:lstStyle/>
                    <a:p>
                      <a:r>
                        <a:rPr lang="en-US" sz="1400" b="1" dirty="0" smtClean="0"/>
                        <a:t>None</a:t>
                      </a:r>
                      <a:endParaRPr lang="en-US" sz="1400" b="1" dirty="0"/>
                    </a:p>
                  </a:txBody>
                  <a:tcPr/>
                </a:tc>
              </a:tr>
            </a:tbl>
          </a:graphicData>
        </a:graphic>
      </p:graphicFrame>
    </p:spTree>
    <p:extLst>
      <p:ext uri="{BB962C8B-B14F-4D97-AF65-F5344CB8AC3E}">
        <p14:creationId xmlns:p14="http://schemas.microsoft.com/office/powerpoint/2010/main" val="340669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Diagram</a:t>
            </a:r>
            <a:endParaRPr lang="en-US" dirty="0"/>
          </a:p>
        </p:txBody>
      </p:sp>
      <p:pic>
        <p:nvPicPr>
          <p:cNvPr id="4" name="Content Placeholder 3"/>
          <p:cNvPicPr>
            <a:picLocks noGrp="1" noChangeAspect="1"/>
          </p:cNvPicPr>
          <p:nvPr>
            <p:ph idx="1"/>
          </p:nvPr>
        </p:nvPicPr>
        <p:blipFill>
          <a:blip r:embed="rId2"/>
          <a:stretch>
            <a:fillRect/>
          </a:stretch>
        </p:blipFill>
        <p:spPr>
          <a:xfrm>
            <a:off x="1066179" y="1875525"/>
            <a:ext cx="9627227" cy="4635808"/>
          </a:xfrm>
          <a:prstGeom prst="rect">
            <a:avLst/>
          </a:prstGeom>
        </p:spPr>
      </p:pic>
    </p:spTree>
    <p:extLst>
      <p:ext uri="{BB962C8B-B14F-4D97-AF65-F5344CB8AC3E}">
        <p14:creationId xmlns:p14="http://schemas.microsoft.com/office/powerpoint/2010/main" val="356119133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56</TotalTime>
  <Words>514</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Corbel</vt:lpstr>
      <vt:lpstr>Basis</vt:lpstr>
      <vt:lpstr>Lab 05</vt:lpstr>
      <vt:lpstr>ECB</vt:lpstr>
      <vt:lpstr>Model View Controller</vt:lpstr>
      <vt:lpstr>Entity, Boundary, Controller (ECB)</vt:lpstr>
      <vt:lpstr>PowerPoint Presentation</vt:lpstr>
      <vt:lpstr>PowerPoint Presentation</vt:lpstr>
      <vt:lpstr>Robustness Diagram</vt:lpstr>
      <vt:lpstr>PowerPoint Presentation</vt:lpstr>
      <vt:lpstr>Robustness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dc:title>
  <dc:creator>lab4</dc:creator>
  <cp:lastModifiedBy>lab4</cp:lastModifiedBy>
  <cp:revision>14</cp:revision>
  <dcterms:created xsi:type="dcterms:W3CDTF">2021-03-09T05:48:47Z</dcterms:created>
  <dcterms:modified xsi:type="dcterms:W3CDTF">2021-03-09T06:45:31Z</dcterms:modified>
</cp:coreProperties>
</file>