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embeddedFontLst>
    <p:embeddedFont>
      <p:font typeface="Proxima Nova" panose="020B0604020202020204" charset="0"/>
      <p:regular r:id="rId47"/>
      <p:bold r:id="rId48"/>
      <p:italic r:id="rId49"/>
      <p:boldItalic r:id="rId50"/>
    </p:embeddedFont>
    <p:embeddedFont>
      <p:font typeface="Roboto" panose="02000000000000000000" pitchFamily="2" charset="0"/>
      <p:regular r:id="rId51"/>
      <p:bold r:id="rId52"/>
      <p:italic r:id="rId53"/>
      <p:boldItalic r:id="rId54"/>
    </p:embeddedFont>
    <p:embeddedFont>
      <p:font typeface="Verdana" panose="020B060403050404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281D73-BF6A-4046-A744-B474789763C7}">
  <a:tblStyle styleId="{99281D73-BF6A-4046-A744-B474789763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9" autoAdjust="0"/>
  </p:normalViewPr>
  <p:slideViewPr>
    <p:cSldViewPr snapToGrid="0">
      <p:cViewPr varScale="1">
        <p:scale>
          <a:sx n="90" d="100"/>
          <a:sy n="90" d="100"/>
        </p:scale>
        <p:origin x="79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ōshirō" userId="a7559cd061a41bbe" providerId="LiveId" clId="{91D039A5-E9D0-4DDE-82F1-04199B17F29C}"/>
    <pc:docChg chg="modSld">
      <pc:chgData name="Tōshirō" userId="a7559cd061a41bbe" providerId="LiveId" clId="{91D039A5-E9D0-4DDE-82F1-04199B17F29C}" dt="2021-10-02T14:33:36.426" v="0" actId="15"/>
      <pc:docMkLst>
        <pc:docMk/>
      </pc:docMkLst>
      <pc:sldChg chg="modSp mod">
        <pc:chgData name="Tōshirō" userId="a7559cd061a41bbe" providerId="LiveId" clId="{91D039A5-E9D0-4DDE-82F1-04199B17F29C}" dt="2021-10-02T14:33:36.426" v="0" actId="15"/>
        <pc:sldMkLst>
          <pc:docMk/>
          <pc:sldMk cId="0" sldId="258"/>
        </pc:sldMkLst>
        <pc:spChg chg="mod">
          <ac:chgData name="Tōshirō" userId="a7559cd061a41bbe" providerId="LiveId" clId="{91D039A5-E9D0-4DDE-82F1-04199B17F29C}" dt="2021-10-02T14:33:36.426" v="0" actId="15"/>
          <ac:spMkLst>
            <pc:docMk/>
            <pc:sldMk cId="0" sldId="258"/>
            <ac:spMk id="7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en.wikipedia.org/wiki/Database_management_system"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en.wikipedia.org/wiki/Hierarchical_database_model" TargetMode="External"/><Relationship Id="rId5" Type="http://schemas.openxmlformats.org/officeDocument/2006/relationships/hyperlink" Target="http://en.wikipedia.org/wiki/CODASYL" TargetMode="External"/><Relationship Id="rId4" Type="http://schemas.openxmlformats.org/officeDocument/2006/relationships/hyperlink" Target="https://en.wikipedia.org/wiki/Column_(data_store)"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e878c25f7a_0_37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e878c25f7a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78c25f7a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e878c25f7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eefdc501a8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eefdc501a8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878c25f7a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878c25f7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For our purposes, the fundamental point of these and later reports is the identification of three levels of abstraction, that is, three distinct levels at which data items can be described. </a:t>
            </a:r>
            <a:endParaRPr/>
          </a:p>
          <a:p>
            <a:pPr marL="457200" lvl="0" indent="-298450" algn="l" rtl="0">
              <a:spcBef>
                <a:spcPts val="0"/>
              </a:spcBef>
              <a:spcAft>
                <a:spcPts val="0"/>
              </a:spcAft>
              <a:buSzPts val="1100"/>
              <a:buChar char="●"/>
            </a:pPr>
            <a:r>
              <a:rPr lang="en"/>
              <a:t>The way the DBMS and the operating system perceive the data is the internal level, where the data is actually stored using the data structures and file organizations</a:t>
            </a:r>
            <a:endParaRPr/>
          </a:p>
          <a:p>
            <a:pPr marL="457200" lvl="0" indent="-298450" algn="l" rtl="0">
              <a:spcBef>
                <a:spcPts val="0"/>
              </a:spcBef>
              <a:spcAft>
                <a:spcPts val="0"/>
              </a:spcAft>
              <a:buSzPts val="1100"/>
              <a:buChar char="●"/>
            </a:pPr>
            <a:r>
              <a:rPr lang="en"/>
              <a:t>The internal level covers the physical implementation of the database to achieve optimal runtime performance and storage space utilization.</a:t>
            </a:r>
            <a:endParaRPr/>
          </a:p>
          <a:p>
            <a:pPr marL="457200" lvl="0" indent="-298450" algn="l" rtl="0">
              <a:spcBef>
                <a:spcPts val="0"/>
              </a:spcBef>
              <a:spcAft>
                <a:spcPts val="0"/>
              </a:spcAft>
              <a:buSzPts val="1100"/>
              <a:buChar char="●"/>
            </a:pPr>
            <a:r>
              <a:rPr lang="en"/>
              <a:t>The internal level is concerned with such things as: </a:t>
            </a:r>
            <a:endParaRPr/>
          </a:p>
          <a:p>
            <a:pPr marL="914400" lvl="1" indent="-298450" algn="l" rtl="0">
              <a:spcBef>
                <a:spcPts val="0"/>
              </a:spcBef>
              <a:spcAft>
                <a:spcPts val="0"/>
              </a:spcAft>
              <a:buSzPts val="1100"/>
              <a:buChar char="○"/>
            </a:pPr>
            <a:r>
              <a:rPr lang="en"/>
              <a:t>storage space allocation for data and indexes;</a:t>
            </a:r>
            <a:endParaRPr/>
          </a:p>
          <a:p>
            <a:pPr marL="914400" lvl="1" indent="-298450" algn="l" rtl="0">
              <a:spcBef>
                <a:spcPts val="0"/>
              </a:spcBef>
              <a:spcAft>
                <a:spcPts val="0"/>
              </a:spcAft>
              <a:buSzPts val="1100"/>
              <a:buChar char="○"/>
            </a:pPr>
            <a:r>
              <a:rPr lang="en"/>
              <a:t>record descriptions for storage (with stored sizes for data items); </a:t>
            </a:r>
            <a:endParaRPr/>
          </a:p>
          <a:p>
            <a:pPr marL="914400" lvl="1" indent="-298450" algn="l" rtl="0">
              <a:spcBef>
                <a:spcPts val="0"/>
              </a:spcBef>
              <a:spcAft>
                <a:spcPts val="0"/>
              </a:spcAft>
              <a:buSzPts val="1100"/>
              <a:buChar char="○"/>
            </a:pPr>
            <a:r>
              <a:rPr lang="en"/>
              <a:t>record placement; </a:t>
            </a:r>
            <a:endParaRPr/>
          </a:p>
          <a:p>
            <a:pPr marL="914400" lvl="1" indent="-298450" algn="l" rtl="0">
              <a:spcBef>
                <a:spcPts val="0"/>
              </a:spcBef>
              <a:spcAft>
                <a:spcPts val="0"/>
              </a:spcAft>
              <a:buSzPts val="1100"/>
              <a:buChar char="○"/>
            </a:pPr>
            <a:r>
              <a:rPr lang="en"/>
              <a:t>data compression and data encryption techniques. </a:t>
            </a:r>
            <a:endParaRPr/>
          </a:p>
          <a:p>
            <a:pPr marL="457200" lvl="0" indent="-298450" algn="l" rtl="0">
              <a:spcBef>
                <a:spcPts val="0"/>
              </a:spcBef>
              <a:spcAft>
                <a:spcPts val="0"/>
              </a:spcAft>
              <a:buSzPts val="1100"/>
              <a:buChar char="●"/>
            </a:pPr>
            <a:r>
              <a:rPr lang="en"/>
              <a:t>Below the internal level there is a physical level that may be managed by the operating system under the direction of the DBMS. However, the functions of the DBMS and the operating system at the physical level are not clear-cut and vary from system to system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878c25f7a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878c25f7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700"/>
              </a:spcBef>
              <a:spcAft>
                <a:spcPts val="0"/>
              </a:spcAft>
              <a:buClr>
                <a:schemeClr val="dk1"/>
              </a:buClr>
              <a:buSzPts val="1100"/>
              <a:buChar char="●"/>
            </a:pPr>
            <a:r>
              <a:rPr lang="en">
                <a:solidFill>
                  <a:schemeClr val="dk1"/>
                </a:solidFill>
              </a:rPr>
              <a:t>This level contains the logical structure of the entire database as seen by the DBA.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It is a complete view of the data requirements of the organization that is independent of any storage considerations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conceptual level supports each external view, in that any data available to a user must be contained in, or derivable from, the conceptual level.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However, this level </a:t>
            </a:r>
            <a:r>
              <a:rPr lang="en" b="1">
                <a:solidFill>
                  <a:schemeClr val="dk1"/>
                </a:solidFill>
              </a:rPr>
              <a:t>must not contain any storage-dependent details.</a:t>
            </a:r>
            <a:r>
              <a:rPr lang="en">
                <a:solidFill>
                  <a:schemeClr val="dk1"/>
                </a:solidFill>
              </a:rPr>
              <a:t>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For instance, the description of an entity should contain only data types of attributes (for example, integer, real, character) and their length (such as the maximum number of digits or characters), but not any storage considerations, such as the number of bytes occupied.</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878c25f7a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878c25f7a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way users perceive the data is called the external level.</a:t>
            </a:r>
            <a:endParaRPr/>
          </a:p>
          <a:p>
            <a:pPr marL="457200" lvl="0" indent="-298450" algn="l" rtl="0">
              <a:spcBef>
                <a:spcPts val="0"/>
              </a:spcBef>
              <a:spcAft>
                <a:spcPts val="0"/>
              </a:spcAft>
              <a:buSzPts val="1100"/>
              <a:buChar char="●"/>
            </a:pPr>
            <a:r>
              <a:rPr lang="en"/>
              <a:t>The users’ view of the database. </a:t>
            </a:r>
            <a:endParaRPr/>
          </a:p>
          <a:p>
            <a:pPr marL="457200" lvl="0" indent="-298450" algn="l" rtl="0">
              <a:spcBef>
                <a:spcPts val="0"/>
              </a:spcBef>
              <a:spcAft>
                <a:spcPts val="0"/>
              </a:spcAft>
              <a:buSzPts val="1100"/>
              <a:buChar char="●"/>
            </a:pPr>
            <a:r>
              <a:rPr lang="en"/>
              <a:t>This level describes that part of the database that is relevant to each user</a:t>
            </a:r>
            <a:endParaRPr/>
          </a:p>
          <a:p>
            <a:pPr marL="457200" lvl="0" indent="-298450" algn="l" rtl="0">
              <a:spcBef>
                <a:spcPts val="0"/>
              </a:spcBef>
              <a:spcAft>
                <a:spcPts val="0"/>
              </a:spcAft>
              <a:buSzPts val="1100"/>
              <a:buChar char="●"/>
            </a:pPr>
            <a:r>
              <a:rPr lang="en"/>
              <a:t>In addition, different views may have different representations of the same data. </a:t>
            </a:r>
            <a:endParaRPr/>
          </a:p>
          <a:p>
            <a:pPr marL="457200" lvl="0" indent="-298450" algn="l" rtl="0">
              <a:spcBef>
                <a:spcPts val="0"/>
              </a:spcBef>
              <a:spcAft>
                <a:spcPts val="0"/>
              </a:spcAft>
              <a:buSzPts val="1100"/>
              <a:buChar char="●"/>
            </a:pPr>
            <a:r>
              <a:rPr lang="en"/>
              <a:t>For example, one user may view dates in the form (day, month, year), while another may view dates as (year, month, day). </a:t>
            </a:r>
            <a:endParaRPr/>
          </a:p>
          <a:p>
            <a:pPr marL="457200" lvl="0" indent="-298450" algn="l" rtl="0">
              <a:spcBef>
                <a:spcPts val="0"/>
              </a:spcBef>
              <a:spcAft>
                <a:spcPts val="0"/>
              </a:spcAft>
              <a:buSzPts val="1100"/>
              <a:buChar char="●"/>
            </a:pPr>
            <a:r>
              <a:rPr lang="en"/>
              <a:t>Some views might include derived or calculated data: data not actually stored in the database as such, but created when needed. </a:t>
            </a:r>
            <a:endParaRPr/>
          </a:p>
          <a:p>
            <a:pPr marL="914400" lvl="1" indent="-298450" algn="l" rtl="0">
              <a:spcBef>
                <a:spcPts val="0"/>
              </a:spcBef>
              <a:spcAft>
                <a:spcPts val="0"/>
              </a:spcAft>
              <a:buSzPts val="1100"/>
              <a:buChar char="○"/>
            </a:pPr>
            <a:r>
              <a:rPr lang="en"/>
              <a:t>For example, in the employee table, we may wish to view the age of a employee which can be calculated from the birthdate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878c25f7a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878c25f7a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a:solidFill>
                  <a:schemeClr val="dk1"/>
                </a:solidFill>
              </a:rPr>
              <a:t>The three-schema architecture is a convenient tool with which the user can visualize the schema levels in a database system.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Most DBMSs do not separate the three levels completely and explicitly, but they support the three-schema architecture to some extent.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Some older DBMSs may include physical-level details in the conceptual schema.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three-level ANSI architecture has an important place in database technology development because it clearly separates the users’ external level, the database’s conceptual level, and the internal storage level for designing a database. It is very much applicable in the design of DBMSs, even today.</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Notice that the </a:t>
            </a:r>
            <a:r>
              <a:rPr lang="en" b="1">
                <a:solidFill>
                  <a:schemeClr val="dk1"/>
                </a:solidFill>
              </a:rPr>
              <a:t>three schemas are only descriptions of data</a:t>
            </a:r>
            <a:r>
              <a:rPr lang="en">
                <a:solidFill>
                  <a:schemeClr val="dk1"/>
                </a:solidFill>
              </a:rPr>
              <a:t>; the </a:t>
            </a:r>
            <a:r>
              <a:rPr lang="en" b="1">
                <a:solidFill>
                  <a:schemeClr val="dk1"/>
                </a:solidFill>
              </a:rPr>
              <a:t>actual data is stored at the physical level only</a:t>
            </a:r>
            <a:r>
              <a:rPr lang="en">
                <a:solidFill>
                  <a:schemeClr val="dk1"/>
                </a:solidFill>
              </a:rPr>
              <a:t>.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In the three-schema architecture, each user group refers to its own external schema.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Hence, the DBMS must transform a request specified on an external schema into a request against the conceptual schema, and then into a request on the internal schema for processing over the stored database.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If the request is a database retrieval, the data extracted from the stored database must be reformatted to match the user’s external view.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processes of transforming requests and results between levels are called </a:t>
            </a:r>
            <a:r>
              <a:rPr lang="en" b="1">
                <a:solidFill>
                  <a:schemeClr val="dk1"/>
                </a:solidFill>
              </a:rPr>
              <a:t>mappings</a:t>
            </a:r>
            <a:r>
              <a:rPr lang="en">
                <a:solidFill>
                  <a:schemeClr val="dk1"/>
                </a:solidFill>
              </a:rPr>
              <a:t>.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These mappings may be time-consuming, so some DBMSs—especially those that are meant to support small databases—do not support external views. Even in such systems, however, it is necessary to transform requests between the conceptual and internal levels.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878c25f7a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878c25f7a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878c25f7a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878c25f7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Changes to the conceptual schema, such as the addition or removal of new entities, attributes, or relationships, should be possible without having to change existing external schemas or having to rewrite application programs.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878c25f7a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878c25f7a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282829"/>
                </a:solidFill>
                <a:highlight>
                  <a:srgbClr val="FFFFFF"/>
                </a:highlight>
                <a:latin typeface="Roboto"/>
                <a:ea typeface="Roboto"/>
                <a:cs typeface="Roboto"/>
                <a:sym typeface="Roboto"/>
              </a:rPr>
              <a:t>Note that this is made possible since the SQL query over the user views(Subset of data coming from one or more tables in the database) is always first translated to an SQL query over the base tables (from which views data is derived).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878c25f7a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878c25f7a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example, by creating additional access structures—to improve the performance of retrieval or update. </a:t>
            </a:r>
            <a:endParaRPr/>
          </a:p>
          <a:p>
            <a:pPr marL="0" lvl="0" indent="0" algn="l" rtl="0">
              <a:spcBef>
                <a:spcPts val="0"/>
              </a:spcBef>
              <a:spcAft>
                <a:spcPts val="0"/>
              </a:spcAft>
              <a:buNone/>
            </a:pPr>
            <a:r>
              <a:rPr lang="en"/>
              <a:t>If the same data as before remains in the database, we should not have to change the conceptual schema.</a:t>
            </a:r>
            <a:endParaRPr/>
          </a:p>
          <a:p>
            <a:pPr marL="0" lvl="0" indent="0" algn="just" rtl="0">
              <a:lnSpc>
                <a:spcPct val="115000"/>
              </a:lnSpc>
              <a:spcBef>
                <a:spcPts val="0"/>
              </a:spcBef>
              <a:spcAft>
                <a:spcPts val="1200"/>
              </a:spcAft>
              <a:buClr>
                <a:srgbClr val="202729"/>
              </a:buClr>
              <a:buSzPts val="1100"/>
              <a:buFont typeface="Arial"/>
              <a:buNone/>
            </a:pPr>
            <a:r>
              <a:rPr lang="en">
                <a:solidFill>
                  <a:srgbClr val="282829"/>
                </a:solidFill>
                <a:highlight>
                  <a:schemeClr val="lt1"/>
                </a:highlight>
              </a:rPr>
              <a:t>New access paths can be created from database management system utilities such as </a:t>
            </a:r>
            <a:r>
              <a:rPr lang="en">
                <a:solidFill>
                  <a:srgbClr val="202729"/>
                </a:solidFill>
              </a:rPr>
              <a:t>Database storage reorganization utility.</a:t>
            </a:r>
            <a:endParaRPr>
              <a:solidFill>
                <a:srgbClr val="282829"/>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e878c25f7a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e878c25f7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rgbClr val="202729"/>
              </a:buClr>
              <a:buSzPts val="1100"/>
              <a:buFont typeface="Arial"/>
              <a:buChar char="●"/>
            </a:pPr>
            <a:r>
              <a:rPr lang="en" sz="1200" dirty="0">
                <a:solidFill>
                  <a:srgbClr val="202729"/>
                </a:solidFill>
                <a:highlight>
                  <a:schemeClr val="lt1"/>
                </a:highlight>
              </a:rPr>
              <a:t>The data model presents conceptual representation using logical concepts, such as objects, their properties, and their interrelationships, that may be easier for most users to understand than computer storage concepts. </a:t>
            </a:r>
            <a:endParaRPr sz="1200" dirty="0">
              <a:solidFill>
                <a:srgbClr val="202729"/>
              </a:solidFill>
              <a:highlight>
                <a:schemeClr val="lt1"/>
              </a:highlight>
            </a:endParaRPr>
          </a:p>
          <a:p>
            <a:pPr marL="457200" lvl="0" indent="-298450" algn="l" rtl="0">
              <a:lnSpc>
                <a:spcPct val="100000"/>
              </a:lnSpc>
              <a:spcBef>
                <a:spcPts val="0"/>
              </a:spcBef>
              <a:spcAft>
                <a:spcPts val="0"/>
              </a:spcAft>
              <a:buClr>
                <a:srgbClr val="202729"/>
              </a:buClr>
              <a:buSzPts val="1100"/>
              <a:buFont typeface="Arial"/>
              <a:buChar char="●"/>
            </a:pPr>
            <a:r>
              <a:rPr lang="en" sz="1200" dirty="0">
                <a:solidFill>
                  <a:srgbClr val="202729"/>
                </a:solidFill>
                <a:highlight>
                  <a:schemeClr val="lt1"/>
                </a:highlight>
              </a:rPr>
              <a:t>Hence, the data model hides storage and implementation details that are not of interest to most database users.</a:t>
            </a:r>
            <a:endParaRPr dirty="0">
              <a:solidFill>
                <a:srgbClr val="202729"/>
              </a:solidFill>
            </a:endParaRPr>
          </a:p>
          <a:p>
            <a:pPr marL="457200" lvl="0" indent="-298450" algn="l" rtl="0">
              <a:lnSpc>
                <a:spcPct val="100000"/>
              </a:lnSpc>
              <a:spcBef>
                <a:spcPts val="0"/>
              </a:spcBef>
              <a:spcAft>
                <a:spcPts val="0"/>
              </a:spcAft>
              <a:buClr>
                <a:srgbClr val="202729"/>
              </a:buClr>
              <a:buSzPts val="1100"/>
              <a:buFont typeface="Arial"/>
              <a:buChar char="●"/>
            </a:pPr>
            <a:r>
              <a:rPr lang="en" dirty="0">
                <a:solidFill>
                  <a:srgbClr val="202729"/>
                </a:solidFill>
              </a:rPr>
              <a:t>By structure of a database we mean the data types, relationships, and constraints that apply to the data.</a:t>
            </a:r>
            <a:endParaRPr dirty="0">
              <a:solidFill>
                <a:srgbClr val="202729"/>
              </a:solidFill>
            </a:endParaRPr>
          </a:p>
          <a:p>
            <a:pPr marL="457200" lvl="0" indent="-298450" algn="l" rtl="0">
              <a:lnSpc>
                <a:spcPct val="100000"/>
              </a:lnSpc>
              <a:spcBef>
                <a:spcPts val="0"/>
              </a:spcBef>
              <a:spcAft>
                <a:spcPts val="0"/>
              </a:spcAft>
              <a:buClr>
                <a:srgbClr val="202729"/>
              </a:buClr>
              <a:buSzPts val="1100"/>
              <a:buFont typeface="Proxima Nova"/>
              <a:buChar char="●"/>
            </a:pPr>
            <a:r>
              <a:rPr lang="en" dirty="0">
                <a:solidFill>
                  <a:srgbClr val="202729"/>
                </a:solidFill>
              </a:rPr>
              <a:t>Some data models allows the database designer to specify a set of valid user-defined operations that are allowed on the database objects.</a:t>
            </a:r>
            <a:endParaRPr dirty="0">
              <a:solidFill>
                <a:srgbClr val="202729"/>
              </a:solidFill>
            </a:endParaRPr>
          </a:p>
          <a:p>
            <a:pPr marL="457200" lvl="0" indent="-298450" algn="l" rtl="0">
              <a:lnSpc>
                <a:spcPct val="100000"/>
              </a:lnSpc>
              <a:spcBef>
                <a:spcPts val="0"/>
              </a:spcBef>
              <a:spcAft>
                <a:spcPts val="0"/>
              </a:spcAft>
              <a:buClr>
                <a:srgbClr val="202729"/>
              </a:buClr>
              <a:buSzPts val="1100"/>
              <a:buFont typeface="Arial"/>
              <a:buChar char="●"/>
            </a:pPr>
            <a:r>
              <a:rPr lang="en" dirty="0">
                <a:solidFill>
                  <a:srgbClr val="202729"/>
                </a:solidFill>
              </a:rPr>
              <a:t>In addition to the basic operations provided by the data model, it is becoming more common to include concepts in the data model to specify the dynamic aspect or behavior of a database application</a:t>
            </a:r>
            <a:endParaRPr dirty="0">
              <a:solidFill>
                <a:srgbClr val="202729"/>
              </a:solidFill>
            </a:endParaRPr>
          </a:p>
          <a:p>
            <a:pPr marL="914400" lvl="1" indent="-298450" algn="l" rtl="0">
              <a:lnSpc>
                <a:spcPct val="100000"/>
              </a:lnSpc>
              <a:spcBef>
                <a:spcPts val="0"/>
              </a:spcBef>
              <a:spcAft>
                <a:spcPts val="0"/>
              </a:spcAft>
              <a:buClr>
                <a:srgbClr val="202729"/>
              </a:buClr>
              <a:buSzPts val="1100"/>
              <a:buFont typeface="Arial"/>
              <a:buChar char="○"/>
            </a:pPr>
            <a:r>
              <a:rPr lang="en" dirty="0">
                <a:solidFill>
                  <a:srgbClr val="202729"/>
                </a:solidFill>
              </a:rPr>
              <a:t>This allows the database designer to specify a set of valid user-defined operations that are allowed on the database objects.</a:t>
            </a:r>
            <a:endParaRPr dirty="0">
              <a:solidFill>
                <a:srgbClr val="202729"/>
              </a:solidFill>
            </a:endParaRPr>
          </a:p>
          <a:p>
            <a:pPr marL="914400" lvl="1" indent="-298450" algn="l" rtl="0">
              <a:lnSpc>
                <a:spcPct val="100000"/>
              </a:lnSpc>
              <a:spcBef>
                <a:spcPts val="0"/>
              </a:spcBef>
              <a:spcAft>
                <a:spcPts val="0"/>
              </a:spcAft>
              <a:buClr>
                <a:srgbClr val="202729"/>
              </a:buClr>
              <a:buSzPts val="1100"/>
              <a:buFont typeface="Arial"/>
              <a:buChar char="○"/>
            </a:pPr>
            <a:r>
              <a:rPr lang="en" dirty="0">
                <a:solidFill>
                  <a:srgbClr val="202729"/>
                </a:solidFill>
              </a:rPr>
              <a:t>An example of a user-defined operation could be COMPUTE_GPA, which can be applied to a STUDENT object. </a:t>
            </a:r>
            <a:endParaRPr dirty="0">
              <a:solidFill>
                <a:srgbClr val="202729"/>
              </a:solidFill>
            </a:endParaRPr>
          </a:p>
          <a:p>
            <a:pPr marL="457200" lvl="0" indent="-298450" algn="l" rtl="0">
              <a:lnSpc>
                <a:spcPct val="100000"/>
              </a:lnSpc>
              <a:spcBef>
                <a:spcPts val="0"/>
              </a:spcBef>
              <a:spcAft>
                <a:spcPts val="0"/>
              </a:spcAft>
              <a:buClr>
                <a:srgbClr val="202729"/>
              </a:buClr>
              <a:buSzPts val="1100"/>
              <a:buFont typeface="Arial"/>
              <a:buChar char="●"/>
            </a:pPr>
            <a:r>
              <a:rPr lang="en" dirty="0">
                <a:solidFill>
                  <a:srgbClr val="202729"/>
                </a:solidFill>
              </a:rPr>
              <a:t>On the other hand, generic operations to insert, delete, modify, or retrieve any kind of object are often included in the basic data model operations. </a:t>
            </a:r>
            <a:endParaRPr dirty="0">
              <a:solidFill>
                <a:srgbClr val="202729"/>
              </a:solidFill>
            </a:endParaRPr>
          </a:p>
          <a:p>
            <a:pPr marL="0" lvl="0" indent="0" algn="l" rtl="0">
              <a:lnSpc>
                <a:spcPct val="100000"/>
              </a:lnSpc>
              <a:spcBef>
                <a:spcPts val="0"/>
              </a:spcBef>
              <a:spcAft>
                <a:spcPts val="0"/>
              </a:spcAft>
              <a:buNone/>
            </a:pPr>
            <a:endParaRPr dirty="0">
              <a:solidFill>
                <a:srgbClr val="61616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c3ee2e783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c3ee2e78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Physical data independence exists in most databases and file environments where physical details, such as the exact location of data on disk, and hardware details of storage encoding, placement, compression, splitting, merging of reecords, and so on are hidden from the user.</a:t>
            </a:r>
            <a:endParaRPr>
              <a:solidFill>
                <a:srgbClr val="616161"/>
              </a:solidFill>
            </a:endParaRPr>
          </a:p>
          <a:p>
            <a:pPr marL="914400" lvl="1" indent="-298450" algn="just" rtl="0">
              <a:lnSpc>
                <a:spcPct val="115000"/>
              </a:lnSpc>
              <a:spcBef>
                <a:spcPts val="0"/>
              </a:spcBef>
              <a:spcAft>
                <a:spcPts val="0"/>
              </a:spcAft>
              <a:buClr>
                <a:srgbClr val="616161"/>
              </a:buClr>
              <a:buSzPts val="1100"/>
              <a:buChar char="○"/>
            </a:pPr>
            <a:r>
              <a:rPr lang="en">
                <a:solidFill>
                  <a:srgbClr val="616161"/>
                </a:solidFill>
              </a:rPr>
              <a:t>Moreover we have utilities in DBMS using which can make changes to the storage requirements</a:t>
            </a:r>
            <a:endParaRPr>
              <a:solidFill>
                <a:srgbClr val="616161"/>
              </a:solidFill>
            </a:endParaRPr>
          </a:p>
          <a:p>
            <a:pPr marL="457200" lvl="0" indent="-298450" algn="l" rtl="0">
              <a:spcBef>
                <a:spcPts val="0"/>
              </a:spcBef>
              <a:spcAft>
                <a:spcPts val="0"/>
              </a:spcAft>
              <a:buClr>
                <a:srgbClr val="282829"/>
              </a:buClr>
              <a:buSzPts val="1100"/>
              <a:buChar char="●"/>
            </a:pPr>
            <a:r>
              <a:rPr lang="en">
                <a:solidFill>
                  <a:srgbClr val="282829"/>
                </a:solidFill>
              </a:rPr>
              <a:t>Logical: The reason that it is hard to achieve is that it requires full support for views. </a:t>
            </a:r>
            <a:endParaRPr>
              <a:solidFill>
                <a:srgbClr val="282829"/>
              </a:solidFill>
            </a:endParaRPr>
          </a:p>
          <a:p>
            <a:pPr marL="457200" lvl="0" indent="-298450" algn="l" rtl="0">
              <a:spcBef>
                <a:spcPts val="0"/>
              </a:spcBef>
              <a:spcAft>
                <a:spcPts val="0"/>
              </a:spcAft>
              <a:buClr>
                <a:srgbClr val="282829"/>
              </a:buClr>
              <a:buSzPts val="1100"/>
              <a:buChar char="●"/>
            </a:pPr>
            <a:r>
              <a:rPr lang="en">
                <a:solidFill>
                  <a:srgbClr val="282829"/>
                </a:solidFill>
              </a:rPr>
              <a:t>By full support I mean here both full support for </a:t>
            </a:r>
            <a:r>
              <a:rPr lang="en" b="1">
                <a:solidFill>
                  <a:srgbClr val="282829"/>
                </a:solidFill>
              </a:rPr>
              <a:t>queries</a:t>
            </a:r>
            <a:r>
              <a:rPr lang="en">
                <a:solidFill>
                  <a:srgbClr val="282829"/>
                </a:solidFill>
              </a:rPr>
              <a:t> and </a:t>
            </a:r>
            <a:r>
              <a:rPr lang="en" b="1">
                <a:solidFill>
                  <a:srgbClr val="282829"/>
                </a:solidFill>
              </a:rPr>
              <a:t>updates</a:t>
            </a:r>
            <a:r>
              <a:rPr lang="en">
                <a:solidFill>
                  <a:srgbClr val="282829"/>
                </a:solidFill>
              </a:rPr>
              <a:t> over views. </a:t>
            </a:r>
            <a:endParaRPr>
              <a:solidFill>
                <a:srgbClr val="282829"/>
              </a:solidFill>
            </a:endParaRPr>
          </a:p>
          <a:p>
            <a:pPr marL="457200" lvl="0" indent="-298450" algn="l" rtl="0">
              <a:spcBef>
                <a:spcPts val="0"/>
              </a:spcBef>
              <a:spcAft>
                <a:spcPts val="0"/>
              </a:spcAft>
              <a:buClr>
                <a:srgbClr val="282829"/>
              </a:buClr>
              <a:buSzPts val="1100"/>
              <a:buChar char="●"/>
            </a:pPr>
            <a:r>
              <a:rPr lang="en">
                <a:solidFill>
                  <a:srgbClr val="282829"/>
                </a:solidFill>
              </a:rPr>
              <a:t>Because only if you have full support for both, you can completely avoid having to expose at any point the base tables(tables from which data is taken and placed in views which are shown to user) to users. </a:t>
            </a:r>
            <a:endParaRPr>
              <a:solidFill>
                <a:srgbClr val="282829"/>
              </a:solidFill>
            </a:endParaRPr>
          </a:p>
          <a:p>
            <a:pPr marL="457200" lvl="0" indent="-298450" algn="l" rtl="0">
              <a:spcBef>
                <a:spcPts val="0"/>
              </a:spcBef>
              <a:spcAft>
                <a:spcPts val="0"/>
              </a:spcAft>
              <a:buClr>
                <a:srgbClr val="282829"/>
              </a:buClr>
              <a:buSzPts val="1100"/>
              <a:buChar char="●"/>
            </a:pPr>
            <a:r>
              <a:rPr lang="en">
                <a:solidFill>
                  <a:srgbClr val="282829"/>
                </a:solidFill>
              </a:rPr>
              <a:t>However, this full support for updates is rarely fully implemented, since updating a view which takes data from multiple tables is difficult.</a:t>
            </a:r>
            <a:endParaRPr>
              <a:solidFill>
                <a:srgbClr val="282829"/>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878c25f7a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e878c25f7a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just" rtl="0">
              <a:lnSpc>
                <a:spcPct val="115000"/>
              </a:lnSpc>
              <a:spcBef>
                <a:spcPts val="0"/>
              </a:spcBef>
              <a:spcAft>
                <a:spcPts val="0"/>
              </a:spcAft>
              <a:buClr>
                <a:srgbClr val="202729"/>
              </a:buClr>
              <a:buSzPts val="1100"/>
              <a:buFont typeface="Arial"/>
              <a:buChar char="●"/>
            </a:pPr>
            <a:r>
              <a:rPr lang="en">
                <a:solidFill>
                  <a:srgbClr val="202729"/>
                </a:solidFill>
              </a:rPr>
              <a:t>Once the design of a database is completed and a DBMS is chosen to implement the database</a:t>
            </a:r>
            <a:endParaRPr>
              <a:solidFill>
                <a:srgbClr val="202729"/>
              </a:solidFill>
            </a:endParaRPr>
          </a:p>
          <a:p>
            <a:pPr marL="457200" lvl="0" indent="-298450" algn="just" rtl="0">
              <a:lnSpc>
                <a:spcPct val="115000"/>
              </a:lnSpc>
              <a:spcBef>
                <a:spcPts val="0"/>
              </a:spcBef>
              <a:spcAft>
                <a:spcPts val="0"/>
              </a:spcAft>
              <a:buClr>
                <a:srgbClr val="202729"/>
              </a:buClr>
              <a:buSzPts val="1100"/>
              <a:buFont typeface="Arial"/>
              <a:buChar char="●"/>
            </a:pPr>
            <a:r>
              <a:rPr lang="en">
                <a:solidFill>
                  <a:srgbClr val="202729"/>
                </a:solidFill>
              </a:rPr>
              <a:t>the first step is to specify conceptual and internal schemas for the database and any mappings between the two. </a:t>
            </a:r>
            <a:endParaRPr>
              <a:solidFill>
                <a:srgbClr val="202729"/>
              </a:solidFill>
            </a:endParaRPr>
          </a:p>
          <a:p>
            <a:pPr marL="457200" lvl="0" indent="-298450" algn="just" rtl="0">
              <a:lnSpc>
                <a:spcPct val="115000"/>
              </a:lnSpc>
              <a:spcBef>
                <a:spcPts val="0"/>
              </a:spcBef>
              <a:spcAft>
                <a:spcPts val="0"/>
              </a:spcAft>
              <a:buClr>
                <a:srgbClr val="202729"/>
              </a:buClr>
              <a:buSzPts val="1100"/>
              <a:buFont typeface="Arial"/>
              <a:buChar char="●"/>
            </a:pPr>
            <a:r>
              <a:rPr lang="en">
                <a:solidFill>
                  <a:srgbClr val="202729"/>
                </a:solidFill>
              </a:rPr>
              <a:t>DDL: A language that allows the DBA or user to describe and name the entities, attributes, and relationships required for the application, together with any associated integrity and security constraints. (these are all part of conceptual schema)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878c25f7a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878c25f7a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just" rtl="0">
              <a:lnSpc>
                <a:spcPct val="115000"/>
              </a:lnSpc>
              <a:spcBef>
                <a:spcPts val="0"/>
              </a:spcBef>
              <a:spcAft>
                <a:spcPts val="0"/>
              </a:spcAft>
              <a:buClr>
                <a:srgbClr val="202729"/>
              </a:buClr>
              <a:buSzPts val="1100"/>
              <a:buChar char="●"/>
            </a:pPr>
            <a:r>
              <a:rPr lang="en">
                <a:solidFill>
                  <a:srgbClr val="202729"/>
                </a:solidFill>
              </a:rPr>
              <a:t>In most relational DBMSs today, there is no specific language that performs the role of SDL.</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For a true three-schema architecture, we would need a third language, the view definition language (VDL), to specify user views and their mappings to the conceptual schema, </a:t>
            </a:r>
            <a:endParaRPr>
              <a:solidFill>
                <a:srgbClr val="616161"/>
              </a:solidFill>
            </a:endParaRPr>
          </a:p>
          <a:p>
            <a:pPr marL="914400" lvl="1" indent="-298450" algn="just" rtl="0">
              <a:lnSpc>
                <a:spcPct val="115000"/>
              </a:lnSpc>
              <a:spcBef>
                <a:spcPts val="0"/>
              </a:spcBef>
              <a:spcAft>
                <a:spcPts val="0"/>
              </a:spcAft>
              <a:buClr>
                <a:srgbClr val="616161"/>
              </a:buClr>
              <a:buSzPts val="1100"/>
              <a:buChar char="○"/>
            </a:pPr>
            <a:r>
              <a:rPr lang="en">
                <a:solidFill>
                  <a:srgbClr val="616161"/>
                </a:solidFill>
              </a:rPr>
              <a:t>but in most DBMSs the DDL is used to define both conceptual and external schemas.</a:t>
            </a:r>
            <a:endParaRPr>
              <a:solidFill>
                <a:srgbClr val="202729"/>
              </a:solidFill>
            </a:endParaRPr>
          </a:p>
          <a:p>
            <a:pPr marL="457200" lvl="0" indent="-298450" algn="just" rtl="0">
              <a:lnSpc>
                <a:spcPct val="115000"/>
              </a:lnSpc>
              <a:spcBef>
                <a:spcPts val="0"/>
              </a:spcBef>
              <a:spcAft>
                <a:spcPts val="0"/>
              </a:spcAft>
              <a:buClr>
                <a:srgbClr val="202729"/>
              </a:buClr>
              <a:buSzPts val="1100"/>
              <a:buChar char="●"/>
            </a:pPr>
            <a:r>
              <a:rPr lang="en">
                <a:solidFill>
                  <a:srgbClr val="202729"/>
                </a:solidFill>
              </a:rPr>
              <a:t>At a theoretical level, we could identify different DDLs for each schema in the three-level architecture: namely, a DDL for the external schemas, a DDL for the conceptual schema, and a DDL for the internal schema. </a:t>
            </a:r>
            <a:endParaRPr>
              <a:solidFill>
                <a:srgbClr val="202729"/>
              </a:solidFill>
            </a:endParaRPr>
          </a:p>
          <a:p>
            <a:pPr marL="457200" lvl="0" indent="-298450" algn="just" rtl="0">
              <a:lnSpc>
                <a:spcPct val="115000"/>
              </a:lnSpc>
              <a:spcBef>
                <a:spcPts val="0"/>
              </a:spcBef>
              <a:spcAft>
                <a:spcPts val="0"/>
              </a:spcAft>
              <a:buClr>
                <a:srgbClr val="202729"/>
              </a:buClr>
              <a:buSzPts val="1100"/>
              <a:buChar char="●"/>
            </a:pPr>
            <a:r>
              <a:rPr lang="en">
                <a:solidFill>
                  <a:srgbClr val="202729"/>
                </a:solidFill>
              </a:rPr>
              <a:t>However, in practice, there is one comprehensive DDL that allows specification of at least the external and conceptual schemas.</a:t>
            </a:r>
            <a:endParaRPr>
              <a:solidFill>
                <a:srgbClr val="202729"/>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878c25f7a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878c25f7a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25400" lvl="0" indent="-298450" algn="l" rtl="0">
              <a:lnSpc>
                <a:spcPct val="100000"/>
              </a:lnSpc>
              <a:spcBef>
                <a:spcPts val="0"/>
              </a:spcBef>
              <a:spcAft>
                <a:spcPts val="0"/>
              </a:spcAft>
              <a:buClr>
                <a:schemeClr val="dk1"/>
              </a:buClr>
              <a:buSzPts val="1100"/>
              <a:buChar char="●"/>
            </a:pPr>
            <a:r>
              <a:rPr lang="en">
                <a:solidFill>
                  <a:schemeClr val="dk1"/>
                </a:solidFill>
                <a:highlight>
                  <a:srgbClr val="FFFFFF"/>
                </a:highlight>
              </a:rPr>
              <a:t>DCL stands for </a:t>
            </a:r>
            <a:r>
              <a:rPr lang="en" b="1">
                <a:solidFill>
                  <a:schemeClr val="dk1"/>
                </a:solidFill>
                <a:highlight>
                  <a:srgbClr val="FFFFFF"/>
                </a:highlight>
              </a:rPr>
              <a:t>Data Control Language.</a:t>
            </a:r>
            <a:endParaRPr b="1">
              <a:solidFill>
                <a:schemeClr val="dk1"/>
              </a:solidFill>
              <a:highlight>
                <a:srgbClr val="FFFFFF"/>
              </a:highlight>
            </a:endParaRPr>
          </a:p>
          <a:p>
            <a:pPr marL="914400" marR="25400" lvl="1" indent="-298450" algn="l" rtl="0">
              <a:lnSpc>
                <a:spcPct val="100000"/>
              </a:lnSpc>
              <a:spcBef>
                <a:spcPts val="0"/>
              </a:spcBef>
              <a:spcAft>
                <a:spcPts val="0"/>
              </a:spcAft>
              <a:buClr>
                <a:schemeClr val="dk1"/>
              </a:buClr>
              <a:buSzPts val="1100"/>
              <a:buChar char="○"/>
            </a:pPr>
            <a:r>
              <a:rPr lang="en">
                <a:solidFill>
                  <a:schemeClr val="dk1"/>
                </a:solidFill>
                <a:highlight>
                  <a:srgbClr val="FFFFFF"/>
                </a:highlight>
              </a:rPr>
              <a:t>DCL is used to control user access in a database.</a:t>
            </a:r>
            <a:endParaRPr>
              <a:solidFill>
                <a:schemeClr val="dk1"/>
              </a:solidFill>
              <a:highlight>
                <a:srgbClr val="FFFFFF"/>
              </a:highlight>
            </a:endParaRPr>
          </a:p>
          <a:p>
            <a:pPr marL="914400" marR="25400" lvl="1" indent="-298450" algn="l" rtl="0">
              <a:lnSpc>
                <a:spcPct val="100000"/>
              </a:lnSpc>
              <a:spcBef>
                <a:spcPts val="0"/>
              </a:spcBef>
              <a:spcAft>
                <a:spcPts val="0"/>
              </a:spcAft>
              <a:buClr>
                <a:schemeClr val="dk1"/>
              </a:buClr>
              <a:buSzPts val="1100"/>
              <a:buChar char="○"/>
            </a:pPr>
            <a:r>
              <a:rPr lang="en">
                <a:solidFill>
                  <a:schemeClr val="dk1"/>
                </a:solidFill>
                <a:highlight>
                  <a:srgbClr val="FFFFFF"/>
                </a:highlight>
              </a:rPr>
              <a:t>This command is related to the security issues.</a:t>
            </a:r>
            <a:endParaRPr>
              <a:solidFill>
                <a:schemeClr val="dk1"/>
              </a:solidFill>
              <a:highlight>
                <a:srgbClr val="FFFFFF"/>
              </a:highlight>
            </a:endParaRPr>
          </a:p>
          <a:p>
            <a:pPr marL="914400" marR="25400" lvl="1" indent="-298450" algn="l" rtl="0">
              <a:lnSpc>
                <a:spcPct val="100000"/>
              </a:lnSpc>
              <a:spcBef>
                <a:spcPts val="0"/>
              </a:spcBef>
              <a:spcAft>
                <a:spcPts val="0"/>
              </a:spcAft>
              <a:buClr>
                <a:schemeClr val="dk1"/>
              </a:buClr>
              <a:buSzPts val="1100"/>
              <a:buChar char="○"/>
            </a:pPr>
            <a:r>
              <a:rPr lang="en">
                <a:solidFill>
                  <a:schemeClr val="dk1"/>
                </a:solidFill>
                <a:highlight>
                  <a:srgbClr val="FFFFFF"/>
                </a:highlight>
              </a:rPr>
              <a:t>Using DCL command, it allows or restricts the user from accessing data in database schema.</a:t>
            </a:r>
            <a:endParaRPr>
              <a:solidFill>
                <a:schemeClr val="dk1"/>
              </a:solidFill>
              <a:highlight>
                <a:srgbClr val="FFFFFF"/>
              </a:highlight>
            </a:endParaRPr>
          </a:p>
          <a:p>
            <a:pPr marL="0" marR="25400" lvl="0" indent="0" algn="l" rtl="0">
              <a:lnSpc>
                <a:spcPct val="100000"/>
              </a:lnSpc>
              <a:spcBef>
                <a:spcPts val="3000"/>
              </a:spcBef>
              <a:spcAft>
                <a:spcPts val="3000"/>
              </a:spcAft>
              <a:buNone/>
            </a:pPr>
            <a:r>
              <a:rPr lang="en">
                <a:solidFill>
                  <a:schemeClr val="dk1"/>
                </a:solidFill>
                <a:highlight>
                  <a:srgbClr val="FFFFFF"/>
                </a:highlight>
              </a:rPr>
              <a:t>In current DBMSs, the preceding types of languages are usually not considered distinct languages; rather, a comprehensive integrated language is used that includes constructs for conceptual schema definition, view definition, and data manipulation. Storage definition is typically kept separate, since it is used for defining physical storage structures to fine-tune the performance of the database system, which is usually done by the DBA staff</a:t>
            </a:r>
            <a:endParaRPr>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f01b24a7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f01b24a7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rgbClr val="616161"/>
                </a:solidFill>
              </a:rPr>
              <a:t>Procedural</a:t>
            </a:r>
            <a:endParaRPr b="1">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This means that the user must express all the data access operations that are to be used by calling appropriate procedures to obtain the information required. Typically, such a procedural DML retrieves a record, processes it and, based on the results obtained by this processing, retrieves another record that would be processed similarly, and so on. </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This process of retrievals continues until the data requested from the retrieval has been gathered. Typically, procedural DMLs are embedded in a high-level programming language that contains constructs to facilitate iteration and handle navigational logic. </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Network and hierarchical DMLs are normally procedural </a:t>
            </a:r>
            <a:endParaRPr>
              <a:solidFill>
                <a:srgbClr val="616161"/>
              </a:solidFill>
            </a:endParaRPr>
          </a:p>
          <a:p>
            <a:pPr marL="0" lvl="0" indent="0" algn="just" rtl="0">
              <a:lnSpc>
                <a:spcPct val="115000"/>
              </a:lnSpc>
              <a:spcBef>
                <a:spcPts val="0"/>
              </a:spcBef>
              <a:spcAft>
                <a:spcPts val="0"/>
              </a:spcAft>
              <a:buNone/>
            </a:pPr>
            <a:r>
              <a:rPr lang="en" b="1">
                <a:solidFill>
                  <a:srgbClr val="616161"/>
                </a:solidFill>
              </a:rPr>
              <a:t>Non procedural</a:t>
            </a:r>
            <a:endParaRPr b="1">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Nonprocedural DMLs allow the required data to be specified in a single retrieval or update statement. </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With nonprocedural DMLs, the user specifies what data is required without specifying how it is to be obtained. </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The DBMS translates a DML statement into one or more procedures that manipulate the required sets of records, which frees the user from having to know how data structures are internally implemented and what algorithms are required to retrieve and possibly transform the data, thus providing users with a considerable degree of data independence. Nonprocedural languages are also called declarative languages. </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Relational DBMSs usually include some form of nonprocedural language for data manipulation, typically SQL or QBE (Query-By-Example). </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In the latter case, DML statements must be identified within the program so that they can be extracted by a precompiler and processed by the DBMS.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f01b24a77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01b24a77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25400" lvl="0" indent="0" algn="l" rtl="0">
              <a:lnSpc>
                <a:spcPct val="100000"/>
              </a:lnSpc>
              <a:spcBef>
                <a:spcPts val="0"/>
              </a:spcBef>
              <a:spcAft>
                <a:spcPts val="3000"/>
              </a:spcAft>
              <a:buNone/>
            </a:pPr>
            <a:endParaRPr>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e878c25f7a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e878c25f7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sz="1900">
                <a:solidFill>
                  <a:srgbClr val="616161"/>
                </a:solidFill>
                <a:latin typeface="Proxima Nova"/>
                <a:ea typeface="Proxima Nova"/>
                <a:cs typeface="Proxima Nova"/>
                <a:sym typeface="Proxima Nova"/>
              </a:rPr>
              <a: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e878c25f7a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e878c25f7a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just" rtl="0">
              <a:lnSpc>
                <a:spcPct val="115000"/>
              </a:lnSpc>
              <a:spcBef>
                <a:spcPts val="0"/>
              </a:spcBef>
              <a:spcAft>
                <a:spcPts val="0"/>
              </a:spcAft>
              <a:buClr>
                <a:srgbClr val="616161"/>
              </a:buClr>
              <a:buSzPts val="1100"/>
              <a:buChar char="●"/>
            </a:pPr>
            <a:r>
              <a:rPr lang="en">
                <a:solidFill>
                  <a:srgbClr val="616161"/>
                </a:solidFill>
              </a:rPr>
              <a:t>A DBMS is a complex software system. </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In this section we discuss the types of software components that constitute a DBMS and the types of computer system software with which the DBMS interacts.</a:t>
            </a:r>
            <a:endParaRPr>
              <a:solidFill>
                <a:srgbClr val="616161"/>
              </a:solidFill>
            </a:endParaRPr>
          </a:p>
          <a:p>
            <a:pPr marL="0" lvl="0" indent="0" algn="just" rtl="0">
              <a:lnSpc>
                <a:spcPct val="115000"/>
              </a:lnSpc>
              <a:spcBef>
                <a:spcPts val="1600"/>
              </a:spcBef>
              <a:spcAft>
                <a:spcPts val="0"/>
              </a:spcAft>
              <a:buClr>
                <a:schemeClr val="dk1"/>
              </a:buClr>
              <a:buSzPts val="1100"/>
              <a:buFont typeface="Arial"/>
              <a:buNone/>
            </a:pPr>
            <a:r>
              <a:rPr lang="en" b="1">
                <a:solidFill>
                  <a:srgbClr val="202729"/>
                </a:solidFill>
              </a:rPr>
              <a:t>DBMS Component Modules </a:t>
            </a:r>
            <a:endParaRPr b="1">
              <a:solidFill>
                <a:srgbClr val="202729"/>
              </a:solidFill>
            </a:endParaRPr>
          </a:p>
          <a:p>
            <a:pPr marL="457200" lvl="0" indent="-298450" algn="just" rtl="0">
              <a:lnSpc>
                <a:spcPct val="115000"/>
              </a:lnSpc>
              <a:spcBef>
                <a:spcPts val="1200"/>
              </a:spcBef>
              <a:spcAft>
                <a:spcPts val="0"/>
              </a:spcAft>
              <a:buClr>
                <a:srgbClr val="202729"/>
              </a:buClr>
              <a:buSzPts val="1100"/>
              <a:buChar char="●"/>
            </a:pPr>
            <a:r>
              <a:rPr lang="en">
                <a:solidFill>
                  <a:srgbClr val="202729"/>
                </a:solidFill>
              </a:rPr>
              <a:t>The top part of the figure refers to the various users of the database environment and their interfaces. </a:t>
            </a:r>
            <a:endParaRPr>
              <a:solidFill>
                <a:srgbClr val="202729"/>
              </a:solidFill>
            </a:endParaRPr>
          </a:p>
          <a:p>
            <a:pPr marL="457200" lvl="0" indent="-298450" algn="just" rtl="0">
              <a:lnSpc>
                <a:spcPct val="115000"/>
              </a:lnSpc>
              <a:spcBef>
                <a:spcPts val="0"/>
              </a:spcBef>
              <a:spcAft>
                <a:spcPts val="0"/>
              </a:spcAft>
              <a:buClr>
                <a:srgbClr val="202729"/>
              </a:buClr>
              <a:buSzPts val="1100"/>
              <a:buChar char="●"/>
            </a:pPr>
            <a:r>
              <a:rPr lang="en">
                <a:solidFill>
                  <a:srgbClr val="202729"/>
                </a:solidFill>
              </a:rPr>
              <a:t>The lower part shows the internal modules of the DBMS responsible for storage of data and processing of transactions.</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The database and the DBMS catalog are usually stored on disk. </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Access to the disk is controlled primarily by the operating system (OS), which schedules disk read/write. </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Many DBMSs have their own </a:t>
            </a:r>
            <a:r>
              <a:rPr lang="en" b="1">
                <a:solidFill>
                  <a:srgbClr val="616161"/>
                </a:solidFill>
              </a:rPr>
              <a:t>buffer management module</a:t>
            </a:r>
            <a:r>
              <a:rPr lang="en">
                <a:solidFill>
                  <a:srgbClr val="616161"/>
                </a:solidFill>
              </a:rPr>
              <a:t> to schedule disk read/write, because management of buffer storage has a considerable effect on performance. </a:t>
            </a:r>
            <a:endParaRPr>
              <a:solidFill>
                <a:srgbClr val="616161"/>
              </a:solidFill>
            </a:endParaRPr>
          </a:p>
          <a:p>
            <a:pPr marL="914400" lvl="1" indent="-298450" algn="just" rtl="0">
              <a:lnSpc>
                <a:spcPct val="115000"/>
              </a:lnSpc>
              <a:spcBef>
                <a:spcPts val="0"/>
              </a:spcBef>
              <a:spcAft>
                <a:spcPts val="0"/>
              </a:spcAft>
              <a:buClr>
                <a:srgbClr val="616161"/>
              </a:buClr>
              <a:buSzPts val="1100"/>
              <a:buChar char="○"/>
            </a:pPr>
            <a:r>
              <a:rPr lang="en">
                <a:solidFill>
                  <a:srgbClr val="616161"/>
                </a:solidFill>
              </a:rPr>
              <a:t>Reducing disk read/write improves performance considerably. </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A higher-level </a:t>
            </a:r>
            <a:r>
              <a:rPr lang="en" b="1">
                <a:solidFill>
                  <a:srgbClr val="616161"/>
                </a:solidFill>
              </a:rPr>
              <a:t>stored data manager </a:t>
            </a:r>
            <a:r>
              <a:rPr lang="en">
                <a:solidFill>
                  <a:srgbClr val="616161"/>
                </a:solidFill>
              </a:rPr>
              <a:t>module of the DBMS controls access to DBMS information that is stored on disk, whether it is part of the database or the catalog.</a:t>
            </a:r>
            <a:endParaRPr>
              <a:solidFill>
                <a:srgbClr val="61616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878c25f7a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878c25f7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just" rtl="0">
              <a:lnSpc>
                <a:spcPct val="100000"/>
              </a:lnSpc>
              <a:spcBef>
                <a:spcPts val="0"/>
              </a:spcBef>
              <a:spcAft>
                <a:spcPts val="0"/>
              </a:spcAft>
              <a:buClr>
                <a:srgbClr val="202729"/>
              </a:buClr>
              <a:buSzPts val="1100"/>
              <a:buChar char="●"/>
            </a:pPr>
            <a:r>
              <a:rPr lang="en">
                <a:solidFill>
                  <a:srgbClr val="616161"/>
                </a:solidFill>
              </a:rPr>
              <a:t>It shows interfaces for the DBA staff, casual users who work with interactive interfaces to formulate queries, application programmers who create programs using some host programming languages, and parametric users who do data entry work by supplying parameters to predefined transactions. </a:t>
            </a:r>
            <a:endParaRPr>
              <a:solidFill>
                <a:srgbClr val="616161"/>
              </a:solidFill>
            </a:endParaRPr>
          </a:p>
          <a:p>
            <a:pPr marL="457200" lvl="0" indent="-298450" algn="just" rtl="0">
              <a:lnSpc>
                <a:spcPct val="100000"/>
              </a:lnSpc>
              <a:spcBef>
                <a:spcPts val="0"/>
              </a:spcBef>
              <a:spcAft>
                <a:spcPts val="0"/>
              </a:spcAft>
              <a:buClr>
                <a:srgbClr val="202729"/>
              </a:buClr>
              <a:buSzPts val="1100"/>
              <a:buChar char="●"/>
            </a:pPr>
            <a:r>
              <a:rPr lang="en">
                <a:solidFill>
                  <a:srgbClr val="616161"/>
                </a:solidFill>
              </a:rPr>
              <a:t>The </a:t>
            </a:r>
            <a:r>
              <a:rPr lang="en" b="1">
                <a:solidFill>
                  <a:srgbClr val="616161"/>
                </a:solidFill>
              </a:rPr>
              <a:t>DBA staff</a:t>
            </a:r>
            <a:r>
              <a:rPr lang="en">
                <a:solidFill>
                  <a:srgbClr val="616161"/>
                </a:solidFill>
              </a:rPr>
              <a:t> works on defining the database and tuning it by making changes to its definition using the DDL and other privileged commands.</a:t>
            </a:r>
            <a:endParaRPr>
              <a:solidFill>
                <a:srgbClr val="616161"/>
              </a:solidFill>
            </a:endParaRPr>
          </a:p>
          <a:p>
            <a:pPr marL="457200" lvl="0" indent="-298450" algn="just" rtl="0">
              <a:lnSpc>
                <a:spcPct val="100000"/>
              </a:lnSpc>
              <a:spcBef>
                <a:spcPts val="0"/>
              </a:spcBef>
              <a:spcAft>
                <a:spcPts val="0"/>
              </a:spcAft>
              <a:buClr>
                <a:srgbClr val="616161"/>
              </a:buClr>
              <a:buSzPts val="1100"/>
              <a:buChar char="●"/>
            </a:pPr>
            <a:r>
              <a:rPr lang="en" sz="1200">
                <a:solidFill>
                  <a:srgbClr val="616161"/>
                </a:solidFill>
                <a:latin typeface="Proxima Nova"/>
                <a:ea typeface="Proxima Nova"/>
                <a:cs typeface="Proxima Nova"/>
                <a:sym typeface="Proxima Nova"/>
              </a:rPr>
              <a:t>The </a:t>
            </a:r>
            <a:r>
              <a:rPr lang="en" sz="1200" b="1">
                <a:solidFill>
                  <a:srgbClr val="616161"/>
                </a:solidFill>
                <a:latin typeface="Proxima Nova"/>
                <a:ea typeface="Proxima Nova"/>
                <a:cs typeface="Proxima Nova"/>
                <a:sym typeface="Proxima Nova"/>
              </a:rPr>
              <a:t>DDL compiler </a:t>
            </a:r>
            <a:r>
              <a:rPr lang="en" sz="1200">
                <a:solidFill>
                  <a:srgbClr val="616161"/>
                </a:solidFill>
                <a:latin typeface="Proxima Nova"/>
                <a:ea typeface="Proxima Nova"/>
                <a:cs typeface="Proxima Nova"/>
                <a:sym typeface="Proxima Nova"/>
              </a:rPr>
              <a:t>processes schema definitions, specified in the DDL, and stores descriptions of the schemas (meta-data) in the DBMS catalog.</a:t>
            </a:r>
            <a:endParaRPr sz="1200">
              <a:solidFill>
                <a:srgbClr val="616161"/>
              </a:solidFill>
              <a:latin typeface="Proxima Nova"/>
              <a:ea typeface="Proxima Nova"/>
              <a:cs typeface="Proxima Nova"/>
              <a:sym typeface="Proxima Nova"/>
            </a:endParaRPr>
          </a:p>
          <a:p>
            <a:pPr marL="914400" lvl="1" indent="-298450" algn="just" rtl="0">
              <a:lnSpc>
                <a:spcPct val="100000"/>
              </a:lnSpc>
              <a:spcBef>
                <a:spcPts val="0"/>
              </a:spcBef>
              <a:spcAft>
                <a:spcPts val="0"/>
              </a:spcAft>
              <a:buClr>
                <a:srgbClr val="616161"/>
              </a:buClr>
              <a:buSzPts val="1100"/>
              <a:buChar char="○"/>
            </a:pPr>
            <a:r>
              <a:rPr lang="en" sz="1200">
                <a:solidFill>
                  <a:srgbClr val="616161"/>
                </a:solidFill>
                <a:latin typeface="Proxima Nova"/>
                <a:ea typeface="Proxima Nova"/>
                <a:cs typeface="Proxima Nova"/>
                <a:sym typeface="Proxima Nova"/>
              </a:rPr>
              <a:t> The catalog includes information such as the names and sizes of files, names and data types of data items, storage details of each file, mapping information among schemas, and constraints</a:t>
            </a:r>
            <a:endParaRPr sz="1200">
              <a:solidFill>
                <a:srgbClr val="616161"/>
              </a:solidFill>
              <a:latin typeface="Proxima Nova"/>
              <a:ea typeface="Proxima Nova"/>
              <a:cs typeface="Proxima Nova"/>
              <a:sym typeface="Proxima Nova"/>
            </a:endParaRPr>
          </a:p>
          <a:p>
            <a:pPr marL="457200" lvl="0" indent="-298450" algn="just" rtl="0">
              <a:lnSpc>
                <a:spcPct val="100000"/>
              </a:lnSpc>
              <a:spcBef>
                <a:spcPts val="0"/>
              </a:spcBef>
              <a:spcAft>
                <a:spcPts val="0"/>
              </a:spcAft>
              <a:buClr>
                <a:srgbClr val="616161"/>
              </a:buClr>
              <a:buSzPts val="1100"/>
              <a:buChar char="●"/>
            </a:pPr>
            <a:r>
              <a:rPr lang="en" b="1">
                <a:solidFill>
                  <a:srgbClr val="616161"/>
                </a:solidFill>
              </a:rPr>
              <a:t>Casual users and persons</a:t>
            </a:r>
            <a:r>
              <a:rPr lang="en">
                <a:solidFill>
                  <a:srgbClr val="616161"/>
                </a:solidFill>
              </a:rPr>
              <a:t> with occasional need for information from the database interact using the </a:t>
            </a:r>
            <a:r>
              <a:rPr lang="en" b="1">
                <a:solidFill>
                  <a:srgbClr val="616161"/>
                </a:solidFill>
              </a:rPr>
              <a:t>interactive query interface</a:t>
            </a:r>
            <a:r>
              <a:rPr lang="en">
                <a:solidFill>
                  <a:srgbClr val="616161"/>
                </a:solidFill>
              </a:rPr>
              <a:t> </a:t>
            </a:r>
            <a:endParaRPr>
              <a:solidFill>
                <a:srgbClr val="616161"/>
              </a:solidFill>
            </a:endParaRPr>
          </a:p>
          <a:p>
            <a:pPr marL="914400" lvl="1" indent="-298450" algn="just" rtl="0">
              <a:lnSpc>
                <a:spcPct val="100000"/>
              </a:lnSpc>
              <a:spcBef>
                <a:spcPts val="0"/>
              </a:spcBef>
              <a:spcAft>
                <a:spcPts val="0"/>
              </a:spcAft>
              <a:buClr>
                <a:srgbClr val="616161"/>
              </a:buClr>
              <a:buSzPts val="1100"/>
              <a:buChar char="○"/>
            </a:pPr>
            <a:r>
              <a:rPr lang="en">
                <a:solidFill>
                  <a:srgbClr val="616161"/>
                </a:solidFill>
              </a:rPr>
              <a:t>These queries are parsed and validated for correctness of the query syntax, the names of files and data elements, and so on by a </a:t>
            </a:r>
            <a:r>
              <a:rPr lang="en" b="1">
                <a:solidFill>
                  <a:srgbClr val="616161"/>
                </a:solidFill>
              </a:rPr>
              <a:t>query compiler</a:t>
            </a:r>
            <a:r>
              <a:rPr lang="en">
                <a:solidFill>
                  <a:srgbClr val="616161"/>
                </a:solidFill>
              </a:rPr>
              <a:t> that compiles  them into an internal form</a:t>
            </a:r>
            <a:endParaRPr>
              <a:solidFill>
                <a:srgbClr val="616161"/>
              </a:solidFill>
            </a:endParaRPr>
          </a:p>
          <a:p>
            <a:pPr marL="914400" lvl="1" indent="-298450" algn="just" rtl="0">
              <a:lnSpc>
                <a:spcPct val="100000"/>
              </a:lnSpc>
              <a:spcBef>
                <a:spcPts val="0"/>
              </a:spcBef>
              <a:spcAft>
                <a:spcPts val="0"/>
              </a:spcAft>
              <a:buClr>
                <a:srgbClr val="616161"/>
              </a:buClr>
              <a:buSzPts val="1100"/>
              <a:buChar char="○"/>
            </a:pPr>
            <a:r>
              <a:rPr lang="en">
                <a:solidFill>
                  <a:srgbClr val="616161"/>
                </a:solidFill>
              </a:rPr>
              <a:t>This internal query is subjected to </a:t>
            </a:r>
            <a:r>
              <a:rPr lang="en" b="1">
                <a:solidFill>
                  <a:srgbClr val="616161"/>
                </a:solidFill>
              </a:rPr>
              <a:t>query optimization</a:t>
            </a:r>
            <a:endParaRPr b="1">
              <a:solidFill>
                <a:srgbClr val="616161"/>
              </a:solidFill>
            </a:endParaRPr>
          </a:p>
          <a:p>
            <a:pPr marL="457200" lvl="0" indent="-298450" algn="just" rtl="0">
              <a:lnSpc>
                <a:spcPct val="100000"/>
              </a:lnSpc>
              <a:spcBef>
                <a:spcPts val="0"/>
              </a:spcBef>
              <a:spcAft>
                <a:spcPts val="0"/>
              </a:spcAft>
              <a:buClr>
                <a:srgbClr val="616161"/>
              </a:buClr>
              <a:buSzPts val="1100"/>
              <a:buChar char="●"/>
            </a:pPr>
            <a:r>
              <a:rPr lang="en" b="1">
                <a:solidFill>
                  <a:srgbClr val="616161"/>
                </a:solidFill>
              </a:rPr>
              <a:t>query optimizer</a:t>
            </a:r>
            <a:r>
              <a:rPr lang="en">
                <a:solidFill>
                  <a:srgbClr val="616161"/>
                </a:solidFill>
              </a:rPr>
              <a:t> is concerned with the rearrangement and possible reordering of operations, elimination of redundancies, and use of efficient search algorithms during execution.</a:t>
            </a:r>
            <a:endParaRPr>
              <a:solidFill>
                <a:srgbClr val="616161"/>
              </a:solidFill>
            </a:endParaRPr>
          </a:p>
          <a:p>
            <a:pPr marL="914400" lvl="1" indent="-298450" algn="just" rtl="0">
              <a:lnSpc>
                <a:spcPct val="100000"/>
              </a:lnSpc>
              <a:spcBef>
                <a:spcPts val="0"/>
              </a:spcBef>
              <a:spcAft>
                <a:spcPts val="0"/>
              </a:spcAft>
              <a:buClr>
                <a:srgbClr val="616161"/>
              </a:buClr>
              <a:buSzPts val="1100"/>
              <a:buChar char="○"/>
            </a:pPr>
            <a:r>
              <a:rPr lang="en">
                <a:solidFill>
                  <a:srgbClr val="616161"/>
                </a:solidFill>
              </a:rPr>
              <a:t>It consults the system catalog for statistical and other physical information about the stored data and generates executable code that performs the necessary operations for the query and makes calls on the runtime processor.  </a:t>
            </a:r>
            <a:endParaRPr>
              <a:solidFill>
                <a:srgbClr val="616161"/>
              </a:solidFill>
            </a:endParaRPr>
          </a:p>
          <a:p>
            <a:pPr marL="457200" lvl="0" indent="-298450" algn="just" rtl="0">
              <a:spcBef>
                <a:spcPts val="0"/>
              </a:spcBef>
              <a:spcAft>
                <a:spcPts val="0"/>
              </a:spcAft>
              <a:buClr>
                <a:srgbClr val="616161"/>
              </a:buClr>
              <a:buSzPts val="1100"/>
              <a:buChar char="●"/>
            </a:pPr>
            <a:r>
              <a:rPr lang="en" b="1">
                <a:solidFill>
                  <a:srgbClr val="616161"/>
                </a:solidFill>
              </a:rPr>
              <a:t>Application programmers </a:t>
            </a:r>
            <a:r>
              <a:rPr lang="en">
                <a:solidFill>
                  <a:srgbClr val="616161"/>
                </a:solidFill>
              </a:rPr>
              <a:t>write programs in host languages such as Java, C, or C++ that are submitted to a precompiler.</a:t>
            </a:r>
            <a:endParaRPr>
              <a:solidFill>
                <a:srgbClr val="616161"/>
              </a:solidFill>
            </a:endParaRPr>
          </a:p>
          <a:p>
            <a:pPr marL="914400" lvl="1" indent="-298450" algn="just" rtl="0">
              <a:lnSpc>
                <a:spcPct val="100000"/>
              </a:lnSpc>
              <a:spcBef>
                <a:spcPts val="0"/>
              </a:spcBef>
              <a:spcAft>
                <a:spcPts val="0"/>
              </a:spcAft>
              <a:buClr>
                <a:srgbClr val="616161"/>
              </a:buClr>
              <a:buSzPts val="1100"/>
              <a:buChar char="○"/>
            </a:pPr>
            <a:r>
              <a:rPr lang="en">
                <a:solidFill>
                  <a:srgbClr val="616161"/>
                </a:solidFill>
              </a:rPr>
              <a:t>The precompiler extracts </a:t>
            </a:r>
            <a:r>
              <a:rPr lang="en" b="1">
                <a:solidFill>
                  <a:srgbClr val="616161"/>
                </a:solidFill>
              </a:rPr>
              <a:t>DML commands</a:t>
            </a:r>
            <a:r>
              <a:rPr lang="en">
                <a:solidFill>
                  <a:srgbClr val="616161"/>
                </a:solidFill>
              </a:rPr>
              <a:t> from an application program written in a host programming language. </a:t>
            </a:r>
            <a:endParaRPr>
              <a:solidFill>
                <a:srgbClr val="616161"/>
              </a:solidFill>
            </a:endParaRPr>
          </a:p>
          <a:p>
            <a:pPr marL="914400" lvl="1" indent="-298450" algn="just" rtl="0">
              <a:lnSpc>
                <a:spcPct val="100000"/>
              </a:lnSpc>
              <a:spcBef>
                <a:spcPts val="0"/>
              </a:spcBef>
              <a:spcAft>
                <a:spcPts val="0"/>
              </a:spcAft>
              <a:buClr>
                <a:srgbClr val="616161"/>
              </a:buClr>
              <a:buSzPts val="1100"/>
              <a:buChar char="○"/>
            </a:pPr>
            <a:r>
              <a:rPr lang="en">
                <a:solidFill>
                  <a:srgbClr val="616161"/>
                </a:solidFill>
              </a:rPr>
              <a:t>These commands are sent to the </a:t>
            </a:r>
            <a:r>
              <a:rPr lang="en" b="1">
                <a:solidFill>
                  <a:srgbClr val="616161"/>
                </a:solidFill>
              </a:rPr>
              <a:t>DML compiler</a:t>
            </a:r>
            <a:r>
              <a:rPr lang="en">
                <a:solidFill>
                  <a:srgbClr val="616161"/>
                </a:solidFill>
              </a:rPr>
              <a:t> for compilation into object code for database access. </a:t>
            </a:r>
            <a:endParaRPr>
              <a:solidFill>
                <a:srgbClr val="616161"/>
              </a:solidFill>
            </a:endParaRPr>
          </a:p>
          <a:p>
            <a:pPr marL="914400" lvl="1" indent="-298450" algn="just" rtl="0">
              <a:lnSpc>
                <a:spcPct val="100000"/>
              </a:lnSpc>
              <a:spcBef>
                <a:spcPts val="0"/>
              </a:spcBef>
              <a:spcAft>
                <a:spcPts val="0"/>
              </a:spcAft>
              <a:buClr>
                <a:srgbClr val="616161"/>
              </a:buClr>
              <a:buSzPts val="1100"/>
              <a:buChar char="○"/>
            </a:pPr>
            <a:r>
              <a:rPr lang="en">
                <a:solidFill>
                  <a:srgbClr val="616161"/>
                </a:solidFill>
              </a:rPr>
              <a:t>The rest of the program is sent to the host language compiler. </a:t>
            </a:r>
            <a:endParaRPr>
              <a:solidFill>
                <a:srgbClr val="616161"/>
              </a:solidFill>
            </a:endParaRPr>
          </a:p>
          <a:p>
            <a:pPr marL="914400" lvl="1" indent="-298450" algn="just" rtl="0">
              <a:lnSpc>
                <a:spcPct val="100000"/>
              </a:lnSpc>
              <a:spcBef>
                <a:spcPts val="0"/>
              </a:spcBef>
              <a:spcAft>
                <a:spcPts val="0"/>
              </a:spcAft>
              <a:buClr>
                <a:srgbClr val="616161"/>
              </a:buClr>
              <a:buSzPts val="1100"/>
              <a:buChar char="○"/>
            </a:pPr>
            <a:r>
              <a:rPr lang="en">
                <a:solidFill>
                  <a:srgbClr val="616161"/>
                </a:solidFill>
              </a:rPr>
              <a:t>The object codes for the DML commands and the rest of the program are linked, forming a canned transaction whose executable code includes calls to the runtime database processor. </a:t>
            </a:r>
            <a:endParaRPr>
              <a:solidFill>
                <a:srgbClr val="616161"/>
              </a:solidFill>
            </a:endParaRPr>
          </a:p>
          <a:p>
            <a:pPr marL="914400" lvl="1" indent="-298450" algn="just" rtl="0">
              <a:lnSpc>
                <a:spcPct val="100000"/>
              </a:lnSpc>
              <a:spcBef>
                <a:spcPts val="0"/>
              </a:spcBef>
              <a:spcAft>
                <a:spcPts val="0"/>
              </a:spcAft>
              <a:buClr>
                <a:srgbClr val="616161"/>
              </a:buClr>
              <a:buSzPts val="1100"/>
              <a:buChar char="○"/>
            </a:pPr>
            <a:r>
              <a:rPr lang="en">
                <a:solidFill>
                  <a:srgbClr val="616161"/>
                </a:solidFill>
              </a:rPr>
              <a:t>It is also becoming increasingly common to use scripting languages such as PHP and Python to write database programs.</a:t>
            </a:r>
            <a:endParaRPr>
              <a:solidFill>
                <a:srgbClr val="616161"/>
              </a:solidFill>
            </a:endParaRPr>
          </a:p>
          <a:p>
            <a:pPr marL="457200" lvl="0" indent="-298450" algn="just" rtl="0">
              <a:spcBef>
                <a:spcPts val="0"/>
              </a:spcBef>
              <a:spcAft>
                <a:spcPts val="0"/>
              </a:spcAft>
              <a:buClr>
                <a:srgbClr val="616161"/>
              </a:buClr>
              <a:buSzPts val="1100"/>
              <a:buChar char="●"/>
            </a:pPr>
            <a:r>
              <a:rPr lang="en" b="1">
                <a:solidFill>
                  <a:srgbClr val="616161"/>
                </a:solidFill>
              </a:rPr>
              <a:t>Canned transactions </a:t>
            </a:r>
            <a:r>
              <a:rPr lang="en">
                <a:solidFill>
                  <a:srgbClr val="616161"/>
                </a:solidFill>
              </a:rPr>
              <a:t>are executed repeatedly by </a:t>
            </a:r>
            <a:r>
              <a:rPr lang="en" b="1">
                <a:solidFill>
                  <a:srgbClr val="616161"/>
                </a:solidFill>
              </a:rPr>
              <a:t>parametric users</a:t>
            </a:r>
            <a:r>
              <a:rPr lang="en">
                <a:solidFill>
                  <a:srgbClr val="616161"/>
                </a:solidFill>
              </a:rPr>
              <a:t> via PCs or mobile apps; these users simply supply the parameters to the transactions. </a:t>
            </a:r>
            <a:endParaRPr>
              <a:solidFill>
                <a:srgbClr val="616161"/>
              </a:solidFill>
            </a:endParaRPr>
          </a:p>
          <a:p>
            <a:pPr marL="914400" lvl="1" indent="-298450" algn="just" rtl="0">
              <a:spcBef>
                <a:spcPts val="0"/>
              </a:spcBef>
              <a:spcAft>
                <a:spcPts val="0"/>
              </a:spcAft>
              <a:buClr>
                <a:srgbClr val="616161"/>
              </a:buClr>
              <a:buSzPts val="1100"/>
              <a:buChar char="○"/>
            </a:pPr>
            <a:r>
              <a:rPr lang="en">
                <a:solidFill>
                  <a:srgbClr val="616161"/>
                </a:solidFill>
              </a:rPr>
              <a:t>Each execution is considered to be a separate transaction. </a:t>
            </a:r>
            <a:endParaRPr>
              <a:solidFill>
                <a:srgbClr val="616161"/>
              </a:solidFill>
            </a:endParaRPr>
          </a:p>
          <a:p>
            <a:pPr marL="914400" lvl="1" indent="-298450" algn="just" rtl="0">
              <a:spcBef>
                <a:spcPts val="0"/>
              </a:spcBef>
              <a:spcAft>
                <a:spcPts val="0"/>
              </a:spcAft>
              <a:buClr>
                <a:srgbClr val="616161"/>
              </a:buClr>
              <a:buSzPts val="1100"/>
              <a:buChar char="○"/>
            </a:pPr>
            <a:r>
              <a:rPr lang="en">
                <a:solidFill>
                  <a:srgbClr val="616161"/>
                </a:solidFill>
              </a:rPr>
              <a:t>An example is a bank payment transaction where the account number, payee, and amount may be supplied as parameters</a:t>
            </a:r>
            <a:endParaRPr>
              <a:solidFill>
                <a:srgbClr val="61616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e878c25f7a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878c25f7a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just" rtl="0">
              <a:lnSpc>
                <a:spcPct val="115000"/>
              </a:lnSpc>
              <a:spcBef>
                <a:spcPts val="0"/>
              </a:spcBef>
              <a:spcAft>
                <a:spcPts val="0"/>
              </a:spcAft>
              <a:buClr>
                <a:srgbClr val="616161"/>
              </a:buClr>
              <a:buSzPts val="1100"/>
              <a:buChar char="●"/>
            </a:pPr>
            <a:r>
              <a:rPr lang="en">
                <a:solidFill>
                  <a:srgbClr val="616161"/>
                </a:solidFill>
              </a:rPr>
              <a:t>the runtime database processor executes </a:t>
            </a:r>
            <a:endParaRPr>
              <a:solidFill>
                <a:srgbClr val="616161"/>
              </a:solidFill>
            </a:endParaRPr>
          </a:p>
          <a:p>
            <a:pPr marL="914400" lvl="1" indent="-298450" algn="just" rtl="0">
              <a:lnSpc>
                <a:spcPct val="115000"/>
              </a:lnSpc>
              <a:spcBef>
                <a:spcPts val="0"/>
              </a:spcBef>
              <a:spcAft>
                <a:spcPts val="0"/>
              </a:spcAft>
              <a:buClr>
                <a:srgbClr val="616161"/>
              </a:buClr>
              <a:buSzPts val="1100"/>
              <a:buChar char="○"/>
            </a:pPr>
            <a:r>
              <a:rPr lang="en">
                <a:solidFill>
                  <a:srgbClr val="616161"/>
                </a:solidFill>
              </a:rPr>
              <a:t>the privileged commands, </a:t>
            </a:r>
            <a:endParaRPr>
              <a:solidFill>
                <a:srgbClr val="616161"/>
              </a:solidFill>
            </a:endParaRPr>
          </a:p>
          <a:p>
            <a:pPr marL="914400" lvl="1" indent="-298450" algn="just" rtl="0">
              <a:lnSpc>
                <a:spcPct val="115000"/>
              </a:lnSpc>
              <a:spcBef>
                <a:spcPts val="0"/>
              </a:spcBef>
              <a:spcAft>
                <a:spcPts val="0"/>
              </a:spcAft>
              <a:buClr>
                <a:srgbClr val="616161"/>
              </a:buClr>
              <a:buSzPts val="1100"/>
              <a:buChar char="○"/>
            </a:pPr>
            <a:r>
              <a:rPr lang="en">
                <a:solidFill>
                  <a:srgbClr val="616161"/>
                </a:solidFill>
              </a:rPr>
              <a:t>the executable query plans, and </a:t>
            </a:r>
            <a:endParaRPr>
              <a:solidFill>
                <a:srgbClr val="616161"/>
              </a:solidFill>
            </a:endParaRPr>
          </a:p>
          <a:p>
            <a:pPr marL="914400" lvl="1" indent="-298450" algn="just" rtl="0">
              <a:lnSpc>
                <a:spcPct val="115000"/>
              </a:lnSpc>
              <a:spcBef>
                <a:spcPts val="0"/>
              </a:spcBef>
              <a:spcAft>
                <a:spcPts val="0"/>
              </a:spcAft>
              <a:buClr>
                <a:srgbClr val="616161"/>
              </a:buClr>
              <a:buSzPts val="1100"/>
              <a:buChar char="○"/>
            </a:pPr>
            <a:r>
              <a:rPr lang="en">
                <a:solidFill>
                  <a:srgbClr val="616161"/>
                </a:solidFill>
              </a:rPr>
              <a:t>the canned transactions with runtime parameters. </a:t>
            </a:r>
            <a:endParaRPr>
              <a:solidFill>
                <a:srgbClr val="616161"/>
              </a:solidFill>
            </a:endParaRPr>
          </a:p>
          <a:p>
            <a:pPr marL="914400" lvl="1" indent="-298450" algn="just" rtl="0">
              <a:lnSpc>
                <a:spcPct val="115000"/>
              </a:lnSpc>
              <a:spcBef>
                <a:spcPts val="0"/>
              </a:spcBef>
              <a:spcAft>
                <a:spcPts val="0"/>
              </a:spcAft>
              <a:buClr>
                <a:srgbClr val="616161"/>
              </a:buClr>
              <a:buSzPts val="1100"/>
              <a:buChar char="○"/>
            </a:pPr>
            <a:r>
              <a:rPr lang="en">
                <a:solidFill>
                  <a:srgbClr val="616161"/>
                </a:solidFill>
              </a:rPr>
              <a:t>It works with the system catalog and may update it with statistics. </a:t>
            </a:r>
            <a:endParaRPr>
              <a:solidFill>
                <a:srgbClr val="616161"/>
              </a:solidFill>
            </a:endParaRPr>
          </a:p>
          <a:p>
            <a:pPr marL="914400" lvl="1" indent="-298450" algn="just" rtl="0">
              <a:lnSpc>
                <a:spcPct val="115000"/>
              </a:lnSpc>
              <a:spcBef>
                <a:spcPts val="0"/>
              </a:spcBef>
              <a:spcAft>
                <a:spcPts val="0"/>
              </a:spcAft>
              <a:buClr>
                <a:srgbClr val="616161"/>
              </a:buClr>
              <a:buSzPts val="1100"/>
              <a:buChar char="○"/>
            </a:pPr>
            <a:r>
              <a:rPr lang="en">
                <a:solidFill>
                  <a:srgbClr val="616161"/>
                </a:solidFill>
              </a:rPr>
              <a:t>It also works with the </a:t>
            </a:r>
            <a:r>
              <a:rPr lang="en" b="1">
                <a:solidFill>
                  <a:srgbClr val="616161"/>
                </a:solidFill>
              </a:rPr>
              <a:t>stored data manager</a:t>
            </a:r>
            <a:r>
              <a:rPr lang="en">
                <a:solidFill>
                  <a:srgbClr val="616161"/>
                </a:solidFill>
              </a:rPr>
              <a:t>, which in turn uses basic operating system services for carrying out low-level input/output (read/write) operations between the disk and main memory. </a:t>
            </a:r>
            <a:endParaRPr>
              <a:solidFill>
                <a:srgbClr val="616161"/>
              </a:solidFill>
            </a:endParaRPr>
          </a:p>
          <a:p>
            <a:pPr marL="914400" lvl="1" indent="-298450" algn="just" rtl="0">
              <a:lnSpc>
                <a:spcPct val="115000"/>
              </a:lnSpc>
              <a:spcBef>
                <a:spcPts val="0"/>
              </a:spcBef>
              <a:spcAft>
                <a:spcPts val="0"/>
              </a:spcAft>
              <a:buClr>
                <a:srgbClr val="616161"/>
              </a:buClr>
              <a:buSzPts val="1100"/>
              <a:buChar char="○"/>
            </a:pPr>
            <a:r>
              <a:rPr lang="en">
                <a:solidFill>
                  <a:srgbClr val="616161"/>
                </a:solidFill>
              </a:rPr>
              <a:t>The runtime database processor handles other aspects of data transfer, such as management of buffers in the main memory. </a:t>
            </a:r>
            <a:endParaRPr>
              <a:solidFill>
                <a:srgbClr val="616161"/>
              </a:solidFill>
            </a:endParaRPr>
          </a:p>
          <a:p>
            <a:pPr marL="1371600" lvl="2" indent="-298450" algn="just" rtl="0">
              <a:lnSpc>
                <a:spcPct val="115000"/>
              </a:lnSpc>
              <a:spcBef>
                <a:spcPts val="0"/>
              </a:spcBef>
              <a:spcAft>
                <a:spcPts val="0"/>
              </a:spcAft>
              <a:buClr>
                <a:srgbClr val="616161"/>
              </a:buClr>
              <a:buSzPts val="1100"/>
              <a:buChar char="■"/>
            </a:pPr>
            <a:r>
              <a:rPr lang="en">
                <a:solidFill>
                  <a:srgbClr val="616161"/>
                </a:solidFill>
              </a:rPr>
              <a:t>Some DBMSs have their own buffer management module whereas others depend on the OS for buffer management. </a:t>
            </a:r>
            <a:endParaRPr>
              <a:solidFill>
                <a:srgbClr val="616161"/>
              </a:solidFill>
            </a:endParaRPr>
          </a:p>
          <a:p>
            <a:pPr marL="914400" lvl="1" indent="-298450" algn="just" rtl="0">
              <a:lnSpc>
                <a:spcPct val="115000"/>
              </a:lnSpc>
              <a:spcBef>
                <a:spcPts val="0"/>
              </a:spcBef>
              <a:spcAft>
                <a:spcPts val="0"/>
              </a:spcAft>
              <a:buClr>
                <a:srgbClr val="616161"/>
              </a:buClr>
              <a:buSzPts val="1100"/>
              <a:buChar char="○"/>
            </a:pPr>
            <a:r>
              <a:rPr lang="en">
                <a:solidFill>
                  <a:srgbClr val="616161"/>
                </a:solidFill>
              </a:rPr>
              <a:t>We have shown concurrency control and backup and recovery systems separately as a module in this figure. They are integrated into the working of the runtime database processor for purposes of transaction management.</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It is common to have the client program that accesses the DBMS running on a separate computer or device from the computer on which the database resides. </a:t>
            </a:r>
            <a:endParaRPr>
              <a:solidFill>
                <a:srgbClr val="616161"/>
              </a:solidFill>
            </a:endParaRPr>
          </a:p>
          <a:p>
            <a:pPr marL="914400" lvl="1" indent="-298450" algn="just" rtl="0">
              <a:lnSpc>
                <a:spcPct val="115000"/>
              </a:lnSpc>
              <a:spcBef>
                <a:spcPts val="0"/>
              </a:spcBef>
              <a:spcAft>
                <a:spcPts val="0"/>
              </a:spcAft>
              <a:buClr>
                <a:srgbClr val="616161"/>
              </a:buClr>
              <a:buSzPts val="1100"/>
              <a:buChar char="○"/>
            </a:pPr>
            <a:r>
              <a:rPr lang="en">
                <a:solidFill>
                  <a:srgbClr val="616161"/>
                </a:solidFill>
              </a:rPr>
              <a:t>The former is called the client computer running DBMS client software and </a:t>
            </a:r>
            <a:endParaRPr>
              <a:solidFill>
                <a:srgbClr val="616161"/>
              </a:solidFill>
            </a:endParaRPr>
          </a:p>
          <a:p>
            <a:pPr marL="914400" lvl="1" indent="-298450" algn="just" rtl="0">
              <a:lnSpc>
                <a:spcPct val="115000"/>
              </a:lnSpc>
              <a:spcBef>
                <a:spcPts val="0"/>
              </a:spcBef>
              <a:spcAft>
                <a:spcPts val="0"/>
              </a:spcAft>
              <a:buClr>
                <a:srgbClr val="616161"/>
              </a:buClr>
              <a:buSzPts val="1100"/>
              <a:buChar char="○"/>
            </a:pPr>
            <a:r>
              <a:rPr lang="en">
                <a:solidFill>
                  <a:srgbClr val="616161"/>
                </a:solidFill>
              </a:rPr>
              <a:t>the latter is called the database server. </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In many cases, the client accesses a middle computer, called the application server, which in turn accesses the database server. </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If the computer system is shared by many users, the OS will schedule DBMS disk access requests and DBMS processing along with other processes. </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On the other hand, if the computer system is mainly dedicated to running the database server, the DBMS will control main memory buffering of disk pages.</a:t>
            </a:r>
            <a:endParaRPr>
              <a:solidFill>
                <a:srgbClr val="616161"/>
              </a:solidFill>
            </a:endParaRPr>
          </a:p>
          <a:p>
            <a:pPr marL="0" lvl="0" indent="0" algn="just" rtl="0">
              <a:lnSpc>
                <a:spcPct val="115000"/>
              </a:lnSpc>
              <a:spcBef>
                <a:spcPts val="1600"/>
              </a:spcBef>
              <a:spcAft>
                <a:spcPts val="1600"/>
              </a:spcAft>
              <a:buNone/>
            </a:pPr>
            <a:endParaRPr>
              <a:solidFill>
                <a:srgbClr val="61616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e878c25f7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e878c25f7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Concepts provided by physical data models are generally meant for computer specialists, not for end users.</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e878c25f7a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e878c25f7a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just" rtl="0">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In addition to possessing the software modules just described, most DBMSs have database utilities that help the DBA manage the database system.</a:t>
            </a:r>
            <a:endParaRPr sz="1200">
              <a:solidFill>
                <a:srgbClr val="616161"/>
              </a:solidFill>
              <a:latin typeface="Proxima Nova"/>
              <a:ea typeface="Proxima Nova"/>
              <a:cs typeface="Proxima Nova"/>
              <a:sym typeface="Proxima Nova"/>
            </a:endParaRPr>
          </a:p>
          <a:p>
            <a:pPr marL="457200" lvl="0" indent="-304800" algn="just" rtl="0">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Loading. </a:t>
            </a:r>
            <a:endParaRPr sz="1200">
              <a:solidFill>
                <a:srgbClr val="616161"/>
              </a:solidFill>
              <a:latin typeface="Proxima Nova"/>
              <a:ea typeface="Proxima Nova"/>
              <a:cs typeface="Proxima Nova"/>
              <a:sym typeface="Proxima Nova"/>
            </a:endParaRPr>
          </a:p>
          <a:p>
            <a:pPr marL="914400" lvl="1" indent="-304800" algn="just" rtl="0">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A loading utility is used to load existing data files—such as text files or sequential files—into the database. </a:t>
            </a:r>
            <a:endParaRPr sz="1200">
              <a:solidFill>
                <a:srgbClr val="616161"/>
              </a:solidFill>
              <a:latin typeface="Proxima Nova"/>
              <a:ea typeface="Proxima Nova"/>
              <a:cs typeface="Proxima Nova"/>
              <a:sym typeface="Proxima Nova"/>
            </a:endParaRPr>
          </a:p>
          <a:p>
            <a:pPr marL="914400" lvl="1" indent="-304800" algn="just" rtl="0">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Usually, the current (source) format of the data file and the desired (target) database file structure are specified to the utility, which then automatically reformats the data and stores it in the database. </a:t>
            </a:r>
            <a:endParaRPr sz="1200">
              <a:solidFill>
                <a:srgbClr val="616161"/>
              </a:solidFill>
              <a:latin typeface="Proxima Nova"/>
              <a:ea typeface="Proxima Nova"/>
              <a:cs typeface="Proxima Nova"/>
              <a:sym typeface="Proxima Nova"/>
            </a:endParaRPr>
          </a:p>
          <a:p>
            <a:pPr marL="914400" lvl="1" indent="-304800" algn="just" rtl="0">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With the proliferation of DBMSs, transferring data from one DBMS to another is becoming common in many organizations. </a:t>
            </a:r>
            <a:endParaRPr sz="1200">
              <a:solidFill>
                <a:srgbClr val="616161"/>
              </a:solidFill>
              <a:latin typeface="Proxima Nova"/>
              <a:ea typeface="Proxima Nova"/>
              <a:cs typeface="Proxima Nova"/>
              <a:sym typeface="Proxima Nova"/>
            </a:endParaRPr>
          </a:p>
          <a:p>
            <a:pPr marL="914400" lvl="1" indent="-304800" algn="just" rtl="0">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Some vendors offer conversion tools that generate the appropriate loading programs, given the existing source and target database storage descriptions (internal schemas).</a:t>
            </a:r>
            <a:endParaRPr sz="1200">
              <a:solidFill>
                <a:srgbClr val="616161"/>
              </a:solidFill>
              <a:latin typeface="Proxima Nova"/>
              <a:ea typeface="Proxima Nova"/>
              <a:cs typeface="Proxima Nova"/>
              <a:sym typeface="Proxima Nova"/>
            </a:endParaRPr>
          </a:p>
          <a:p>
            <a:pPr marL="457200" lvl="0" indent="-304800" algn="just" rtl="0">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Backup. </a:t>
            </a:r>
            <a:endParaRPr sz="1200">
              <a:solidFill>
                <a:srgbClr val="616161"/>
              </a:solidFill>
              <a:latin typeface="Proxima Nova"/>
              <a:ea typeface="Proxima Nova"/>
              <a:cs typeface="Proxima Nova"/>
              <a:sym typeface="Proxima Nova"/>
            </a:endParaRPr>
          </a:p>
          <a:p>
            <a:pPr marL="914400" lvl="1" indent="-304800" algn="just" rtl="0">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A backup utility creates a backup copy of the database, usually by dumping the entire database onto tape or other mass storage medium. </a:t>
            </a:r>
            <a:endParaRPr sz="1200">
              <a:solidFill>
                <a:srgbClr val="616161"/>
              </a:solidFill>
              <a:latin typeface="Proxima Nova"/>
              <a:ea typeface="Proxima Nova"/>
              <a:cs typeface="Proxima Nova"/>
              <a:sym typeface="Proxima Nova"/>
            </a:endParaRPr>
          </a:p>
          <a:p>
            <a:pPr marL="914400" lvl="1" indent="-304800" algn="just" rtl="0">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The backup copy can be used to restore the database in case of catastrophic disk failure. </a:t>
            </a:r>
            <a:endParaRPr sz="1200">
              <a:solidFill>
                <a:srgbClr val="616161"/>
              </a:solidFill>
              <a:latin typeface="Proxima Nova"/>
              <a:ea typeface="Proxima Nova"/>
              <a:cs typeface="Proxima Nova"/>
              <a:sym typeface="Proxima Nova"/>
            </a:endParaRPr>
          </a:p>
          <a:p>
            <a:pPr marL="914400" lvl="1" indent="-304800" algn="just" rtl="0">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Incremental backups are also often used, where only changes since the previous backup are recorded. Incremental backup is more complex, but saves storage space.</a:t>
            </a:r>
            <a:endParaRPr sz="1200">
              <a:solidFill>
                <a:srgbClr val="616161"/>
              </a:solidFill>
              <a:latin typeface="Proxima Nova"/>
              <a:ea typeface="Proxima Nova"/>
              <a:cs typeface="Proxima Nova"/>
              <a:sym typeface="Proxima Nov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878c25f7a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e878c25f7a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just" rtl="0">
              <a:lnSpc>
                <a:spcPct val="115000"/>
              </a:lnSpc>
              <a:spcBef>
                <a:spcPts val="0"/>
              </a:spcBef>
              <a:spcAft>
                <a:spcPts val="0"/>
              </a:spcAft>
              <a:buClr>
                <a:srgbClr val="202729"/>
              </a:buClr>
              <a:buSzPts val="1100"/>
              <a:buFont typeface="Arial"/>
              <a:buChar char="●"/>
            </a:pPr>
            <a:r>
              <a:rPr lang="en" b="1">
                <a:solidFill>
                  <a:srgbClr val="202729"/>
                </a:solidFill>
              </a:rPr>
              <a:t>Performance monitoring.</a:t>
            </a:r>
            <a:endParaRPr>
              <a:solidFill>
                <a:srgbClr val="616161"/>
              </a:solidFill>
            </a:endParaRPr>
          </a:p>
          <a:p>
            <a:pPr marL="914400" lvl="1" indent="-298450" algn="just" rtl="0">
              <a:lnSpc>
                <a:spcPct val="115000"/>
              </a:lnSpc>
              <a:spcBef>
                <a:spcPts val="0"/>
              </a:spcBef>
              <a:spcAft>
                <a:spcPts val="0"/>
              </a:spcAft>
              <a:buClr>
                <a:srgbClr val="202729"/>
              </a:buClr>
              <a:buSzPts val="1100"/>
              <a:buFont typeface="Arial"/>
              <a:buChar char="○"/>
            </a:pPr>
            <a:r>
              <a:rPr lang="en">
                <a:solidFill>
                  <a:srgbClr val="616161"/>
                </a:solidFill>
              </a:rPr>
              <a:t>The DBA uses the statistics in making decisions such as whether or not to reorganize files or whether to add or drop indexes to improve performance. Other utilities may be available for sorting files, handling data compression, monitoring access by users, interfacing with the network, and performing other functions.</a:t>
            </a:r>
            <a:endParaRPr>
              <a:solidFill>
                <a:srgbClr val="61616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f0409016d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f0409016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rgbClr val="616161"/>
                </a:solidFill>
              </a:rPr>
              <a:t>Other tools</a:t>
            </a:r>
            <a:r>
              <a:rPr lang="en">
                <a:solidFill>
                  <a:srgbClr val="616161"/>
                </a:solidFill>
              </a:rPr>
              <a:t> are often available to database designers, users, and the DBMS. </a:t>
            </a:r>
            <a:endParaRPr>
              <a:solidFill>
                <a:srgbClr val="616161"/>
              </a:solidFill>
            </a:endParaRPr>
          </a:p>
          <a:p>
            <a:pPr marL="457200" lvl="0" indent="-298450" algn="just" rtl="0">
              <a:lnSpc>
                <a:spcPct val="115000"/>
              </a:lnSpc>
              <a:spcBef>
                <a:spcPts val="1600"/>
              </a:spcBef>
              <a:spcAft>
                <a:spcPts val="0"/>
              </a:spcAft>
              <a:buClr>
                <a:srgbClr val="616161"/>
              </a:buClr>
              <a:buSzPts val="1100"/>
              <a:buChar char="●"/>
            </a:pPr>
            <a:r>
              <a:rPr lang="en">
                <a:solidFill>
                  <a:srgbClr val="616161"/>
                </a:solidFill>
              </a:rPr>
              <a:t>CASE tools are used in the design phase of database systems. </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Another tool that can be quite useful in large organizations is an expanded </a:t>
            </a:r>
            <a:r>
              <a:rPr lang="en" b="1">
                <a:solidFill>
                  <a:srgbClr val="616161"/>
                </a:solidFill>
              </a:rPr>
              <a:t>data dictionary (or data repository) system</a:t>
            </a:r>
            <a:r>
              <a:rPr lang="en">
                <a:solidFill>
                  <a:srgbClr val="616161"/>
                </a:solidFill>
              </a:rPr>
              <a:t>.</a:t>
            </a:r>
            <a:endParaRPr>
              <a:solidFill>
                <a:srgbClr val="616161"/>
              </a:solidFill>
            </a:endParaRPr>
          </a:p>
          <a:p>
            <a:pPr marL="914400" lvl="1" indent="-298450" algn="just" rtl="0">
              <a:lnSpc>
                <a:spcPct val="115000"/>
              </a:lnSpc>
              <a:spcBef>
                <a:spcPts val="0"/>
              </a:spcBef>
              <a:spcAft>
                <a:spcPts val="0"/>
              </a:spcAft>
              <a:buClr>
                <a:srgbClr val="616161"/>
              </a:buClr>
              <a:buSzPts val="1100"/>
              <a:buChar char="○"/>
            </a:pPr>
            <a:r>
              <a:rPr lang="en">
                <a:solidFill>
                  <a:srgbClr val="616161"/>
                </a:solidFill>
              </a:rPr>
              <a:t>In addition to storing catalog information about schemas and constraints, the data dictionary stores other information, such as design decisions, usage standards, application program descriptions, and user information. Such a system is also called an </a:t>
            </a:r>
            <a:r>
              <a:rPr lang="en" b="1">
                <a:solidFill>
                  <a:srgbClr val="616161"/>
                </a:solidFill>
              </a:rPr>
              <a:t>information repository</a:t>
            </a:r>
            <a:r>
              <a:rPr lang="en">
                <a:solidFill>
                  <a:srgbClr val="616161"/>
                </a:solidFill>
              </a:rPr>
              <a:t>. </a:t>
            </a:r>
            <a:endParaRPr>
              <a:solidFill>
                <a:srgbClr val="616161"/>
              </a:solidFill>
            </a:endParaRPr>
          </a:p>
          <a:p>
            <a:pPr marL="914400" lvl="1" indent="-298450" algn="just" rtl="0">
              <a:lnSpc>
                <a:spcPct val="115000"/>
              </a:lnSpc>
              <a:spcBef>
                <a:spcPts val="0"/>
              </a:spcBef>
              <a:spcAft>
                <a:spcPts val="0"/>
              </a:spcAft>
              <a:buClr>
                <a:srgbClr val="616161"/>
              </a:buClr>
              <a:buSzPts val="1100"/>
              <a:buChar char="○"/>
            </a:pPr>
            <a:r>
              <a:rPr lang="en">
                <a:solidFill>
                  <a:srgbClr val="616161"/>
                </a:solidFill>
              </a:rPr>
              <a:t>A data dictionary utility is similar to the DBMS catalog, but it includes a wider variety of information and is accessed mainly by users rather than by the DBMS software. </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Application development environments, such as PowerBuilder (Sybase) or JBuilder (Borland), have been quite popular. </a:t>
            </a:r>
            <a:endParaRPr>
              <a:solidFill>
                <a:srgbClr val="616161"/>
              </a:solidFill>
            </a:endParaRPr>
          </a:p>
          <a:p>
            <a:pPr marL="914400" lvl="1" indent="-298450" algn="just" rtl="0">
              <a:lnSpc>
                <a:spcPct val="115000"/>
              </a:lnSpc>
              <a:spcBef>
                <a:spcPts val="0"/>
              </a:spcBef>
              <a:spcAft>
                <a:spcPts val="0"/>
              </a:spcAft>
              <a:buClr>
                <a:srgbClr val="616161"/>
              </a:buClr>
              <a:buSzPts val="1100"/>
              <a:buChar char="○"/>
            </a:pPr>
            <a:r>
              <a:rPr lang="en">
                <a:solidFill>
                  <a:srgbClr val="616161"/>
                </a:solidFill>
              </a:rPr>
              <a:t>These systems provide an environment for developing database applications and include facilities that help in many facets of database systems, including database design, GUI development, querying and updating, and application program development. </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The DBMS also needs to interface with </a:t>
            </a:r>
            <a:r>
              <a:rPr lang="en" b="1">
                <a:solidFill>
                  <a:srgbClr val="616161"/>
                </a:solidFill>
              </a:rPr>
              <a:t>communications software</a:t>
            </a:r>
            <a:r>
              <a:rPr lang="en">
                <a:solidFill>
                  <a:srgbClr val="616161"/>
                </a:solidFill>
              </a:rPr>
              <a:t>, whose function is to allow users at locations remote from the database system site to access the database through computer terminals, workstations, or personal computers. </a:t>
            </a:r>
            <a:endParaRPr>
              <a:solidFill>
                <a:srgbClr val="616161"/>
              </a:solidFill>
            </a:endParaRPr>
          </a:p>
          <a:p>
            <a:pPr marL="457200" lvl="0" indent="-298450" algn="just" rtl="0">
              <a:lnSpc>
                <a:spcPct val="115000"/>
              </a:lnSpc>
              <a:spcBef>
                <a:spcPts val="0"/>
              </a:spcBef>
              <a:spcAft>
                <a:spcPts val="0"/>
              </a:spcAft>
              <a:buClr>
                <a:srgbClr val="616161"/>
              </a:buClr>
              <a:buSzPts val="1100"/>
              <a:buChar char="●"/>
            </a:pPr>
            <a:r>
              <a:rPr lang="en">
                <a:solidFill>
                  <a:srgbClr val="616161"/>
                </a:solidFill>
              </a:rPr>
              <a:t>These are connected to the database site through data communications hardware such as Internet routers, phone lines, long-haul networks, local networks, or satellite communication devices. Many commercial database systems have communication packages that work with the DBMS. The integrated DBMS and data communications system is called a DB/DC system. </a:t>
            </a:r>
            <a:endParaRPr>
              <a:solidFill>
                <a:srgbClr val="616161"/>
              </a:solidFill>
            </a:endParaRPr>
          </a:p>
          <a:p>
            <a:pPr marL="914400" lvl="1" indent="-298450" algn="just" rtl="0">
              <a:lnSpc>
                <a:spcPct val="115000"/>
              </a:lnSpc>
              <a:spcBef>
                <a:spcPts val="0"/>
              </a:spcBef>
              <a:spcAft>
                <a:spcPts val="0"/>
              </a:spcAft>
              <a:buClr>
                <a:srgbClr val="616161"/>
              </a:buClr>
              <a:buSzPts val="1100"/>
              <a:buChar char="○"/>
            </a:pPr>
            <a:r>
              <a:rPr lang="en">
                <a:solidFill>
                  <a:srgbClr val="616161"/>
                </a:solidFill>
              </a:rPr>
              <a:t>In addition, some distributed DBMSs are physically distributed over multiple machines. In this case, communications networks are needed to connect the machines. These are often local area networks (LANs), but they can also be other types of networks.</a:t>
            </a:r>
            <a:endParaRPr>
              <a:solidFill>
                <a:srgbClr val="61616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e878c25f7a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e878c25f7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200" b="1">
                <a:solidFill>
                  <a:srgbClr val="616161"/>
                </a:solidFill>
                <a:latin typeface="Proxima Nova"/>
                <a:ea typeface="Proxima Nova"/>
                <a:cs typeface="Proxima Nova"/>
                <a:sym typeface="Proxima Nova"/>
              </a:rPr>
              <a:t>main criterion for classifying DBMSs: the data model. </a:t>
            </a:r>
            <a:endParaRPr sz="1200" b="1">
              <a:solidFill>
                <a:srgbClr val="616161"/>
              </a:solidFill>
              <a:latin typeface="Proxima Nova"/>
              <a:ea typeface="Proxima Nova"/>
              <a:cs typeface="Proxima Nova"/>
              <a:sym typeface="Proxima Nova"/>
            </a:endParaRPr>
          </a:p>
          <a:p>
            <a:pPr marL="0" lvl="0" indent="0" algn="just" rtl="0">
              <a:lnSpc>
                <a:spcPct val="115000"/>
              </a:lnSpc>
              <a:spcBef>
                <a:spcPts val="1600"/>
              </a:spcBef>
              <a:spcAft>
                <a:spcPts val="1600"/>
              </a:spcAft>
              <a:buNone/>
            </a:pPr>
            <a:r>
              <a:rPr lang="en" sz="1200">
                <a:solidFill>
                  <a:srgbClr val="424242"/>
                </a:solidFill>
                <a:highlight>
                  <a:srgbClr val="FFFFFF"/>
                </a:highlight>
                <a:latin typeface="Verdana"/>
                <a:ea typeface="Verdana"/>
                <a:cs typeface="Verdana"/>
                <a:sym typeface="Verdana"/>
              </a:rPr>
              <a:t>In ORD, the basic approach is based on RDB, since the data is stored in a traditional database and manipulated and accessed using queries written in a query language like SQL. However, ORD also showcases an object-oriented characteristic in that the database is considered an object store, usually for software that is written in an object-oriented programming language.</a:t>
            </a:r>
            <a:endParaRPr sz="1200">
              <a:solidFill>
                <a:srgbClr val="616161"/>
              </a:solidFill>
              <a:latin typeface="Proxima Nova"/>
              <a:ea typeface="Proxima Nova"/>
              <a:cs typeface="Proxima Nova"/>
              <a:sym typeface="Proxima Nov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f0409016d8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f0409016d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sz="1200">
                <a:solidFill>
                  <a:srgbClr val="616161"/>
                </a:solidFill>
                <a:latin typeface="Proxima Nova"/>
                <a:ea typeface="Proxima Nova"/>
                <a:cs typeface="Proxima Nova"/>
                <a:sym typeface="Proxima Nova"/>
              </a:rPr>
              <a:t>main criterion for classifying DBMSs: the data model. </a:t>
            </a:r>
            <a:endParaRPr sz="1200">
              <a:solidFill>
                <a:srgbClr val="616161"/>
              </a:solidFill>
              <a:latin typeface="Proxima Nova"/>
              <a:ea typeface="Proxima Nova"/>
              <a:cs typeface="Proxima Nova"/>
              <a:sym typeface="Proxima Nov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878c25f7a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e878c25f7a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endParaRPr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f0409016d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f0409016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endParaRPr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e878c25f7a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e878c25f7a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050">
                <a:solidFill>
                  <a:srgbClr val="202122"/>
                </a:solidFill>
                <a:highlight>
                  <a:srgbClr val="FFFFFF"/>
                </a:highlight>
              </a:rPr>
              <a:t>A </a:t>
            </a:r>
            <a:r>
              <a:rPr lang="en" sz="1050" b="1">
                <a:solidFill>
                  <a:srgbClr val="202122"/>
                </a:solidFill>
                <a:highlight>
                  <a:srgbClr val="FFFFFF"/>
                </a:highlight>
              </a:rPr>
              <a:t>column-oriented DBMS</a:t>
            </a:r>
            <a:r>
              <a:rPr lang="en" sz="1050">
                <a:solidFill>
                  <a:srgbClr val="202122"/>
                </a:solidFill>
                <a:highlight>
                  <a:srgbClr val="FFFFFF"/>
                </a:highlight>
              </a:rPr>
              <a:t> or </a:t>
            </a:r>
            <a:r>
              <a:rPr lang="en" sz="1050" b="1">
                <a:solidFill>
                  <a:srgbClr val="202122"/>
                </a:solidFill>
                <a:highlight>
                  <a:srgbClr val="FFFFFF"/>
                </a:highlight>
              </a:rPr>
              <a:t>columnar DBMS</a:t>
            </a:r>
            <a:r>
              <a:rPr lang="en" sz="1050">
                <a:solidFill>
                  <a:srgbClr val="202122"/>
                </a:solidFill>
                <a:highlight>
                  <a:srgbClr val="FFFFFF"/>
                </a:highlight>
              </a:rPr>
              <a:t> is a </a:t>
            </a:r>
            <a:r>
              <a:rPr lang="en" sz="1050">
                <a:solidFill>
                  <a:srgbClr val="0645AD"/>
                </a:solidFill>
                <a:highlight>
                  <a:srgbClr val="FFFFFF"/>
                </a:highlight>
                <a:uFill>
                  <a:noFill/>
                </a:uFill>
                <a:hlinkClick r:id="rId3">
                  <a:extLst>
                    <a:ext uri="{A12FA001-AC4F-418D-AE19-62706E023703}">
                      <ahyp:hlinkClr xmlns:ahyp="http://schemas.microsoft.com/office/drawing/2018/hyperlinkcolor" val="tx"/>
                    </a:ext>
                  </a:extLst>
                </a:hlinkClick>
              </a:rPr>
              <a:t>database management system</a:t>
            </a:r>
            <a:r>
              <a:rPr lang="en" sz="1050">
                <a:solidFill>
                  <a:srgbClr val="202122"/>
                </a:solidFill>
                <a:highlight>
                  <a:srgbClr val="FFFFFF"/>
                </a:highlight>
              </a:rPr>
              <a:t> (DBMS) that stores data tables by </a:t>
            </a:r>
            <a:r>
              <a:rPr lang="en" sz="1050">
                <a:solidFill>
                  <a:srgbClr val="0645AD"/>
                </a:solidFill>
                <a:highlight>
                  <a:srgbClr val="FFFFFF"/>
                </a:highlight>
                <a:uFill>
                  <a:noFill/>
                </a:uFill>
                <a:hlinkClick r:id="rId4">
                  <a:extLst>
                    <a:ext uri="{A12FA001-AC4F-418D-AE19-62706E023703}">
                      <ahyp:hlinkClr xmlns:ahyp="http://schemas.microsoft.com/office/drawing/2018/hyperlinkcolor" val="tx"/>
                    </a:ext>
                  </a:extLst>
                </a:hlinkClick>
              </a:rPr>
              <a:t>column</a:t>
            </a:r>
            <a:r>
              <a:rPr lang="en" sz="1050">
                <a:solidFill>
                  <a:srgbClr val="202122"/>
                </a:solidFill>
                <a:highlight>
                  <a:srgbClr val="FFFFFF"/>
                </a:highlight>
              </a:rPr>
              <a:t> rather than by row.</a:t>
            </a:r>
            <a:endParaRPr sz="1150">
              <a:solidFill>
                <a:srgbClr val="232629"/>
              </a:solidFill>
              <a:highlight>
                <a:srgbClr val="FFFFFF"/>
              </a:highlight>
            </a:endParaRPr>
          </a:p>
          <a:p>
            <a:pPr marL="0" lvl="0" indent="0" algn="just" rtl="0">
              <a:lnSpc>
                <a:spcPct val="115000"/>
              </a:lnSpc>
              <a:spcBef>
                <a:spcPts val="1600"/>
              </a:spcBef>
              <a:spcAft>
                <a:spcPts val="1600"/>
              </a:spcAft>
              <a:buNone/>
            </a:pPr>
            <a:r>
              <a:rPr lang="en" sz="1150">
                <a:solidFill>
                  <a:srgbClr val="232629"/>
                </a:solidFill>
                <a:highlight>
                  <a:srgbClr val="FFFFFF"/>
                </a:highlight>
              </a:rPr>
              <a:t>The network databases like </a:t>
            </a:r>
            <a:r>
              <a:rPr lang="en" sz="1150" u="sng">
                <a:solidFill>
                  <a:schemeClr val="hlink"/>
                </a:solidFill>
                <a:highlight>
                  <a:srgbClr val="FFFFFF"/>
                </a:highlight>
                <a:hlinkClick r:id="rId5"/>
              </a:rPr>
              <a:t>CODSASYL</a:t>
            </a:r>
            <a:r>
              <a:rPr lang="en" sz="1150">
                <a:solidFill>
                  <a:srgbClr val="232629"/>
                </a:solidFill>
                <a:highlight>
                  <a:srgbClr val="FFFFFF"/>
                </a:highlight>
              </a:rPr>
              <a:t> are still more or less based on a </a:t>
            </a:r>
            <a:r>
              <a:rPr lang="en" sz="1150" u="sng">
                <a:solidFill>
                  <a:schemeClr val="hlink"/>
                </a:solidFill>
                <a:highlight>
                  <a:srgbClr val="FFFFFF"/>
                </a:highlight>
                <a:hlinkClick r:id="rId6"/>
              </a:rPr>
              <a:t>hierarchical data model</a:t>
            </a:r>
            <a:r>
              <a:rPr lang="en" sz="1150">
                <a:solidFill>
                  <a:srgbClr val="232629"/>
                </a:solidFill>
                <a:highlight>
                  <a:srgbClr val="FFFFFF"/>
                </a:highlight>
              </a:rPr>
              <a:t>, thinking in terms of parent-child (or owner-member in CODASYL terminology) relationships. This also means that in network database you can't relate arbitrary records to each other, which makes it hard to work with graph-oriented datasets. For example, you may use a graph database to analyze what relationships exist between entities.</a:t>
            </a:r>
            <a:endParaRPr>
              <a:solidFill>
                <a:srgbClr val="61616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eefdc501a8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eefdc501a8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sz="1900">
                <a:solidFill>
                  <a:srgbClr val="616161"/>
                </a:solidFill>
                <a:latin typeface="Proxima Nova"/>
                <a:ea typeface="Proxima Nova"/>
                <a:cs typeface="Proxima Nova"/>
                <a:sym typeface="Proxima Nova"/>
              </a:rPr>
              <a:t>Hierarchical model</a:t>
            </a:r>
            <a:endParaRPr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eefdc501a8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eefdc501a8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sz="1900">
                <a:solidFill>
                  <a:srgbClr val="616161"/>
                </a:solidFill>
                <a:latin typeface="Proxima Nova"/>
                <a:ea typeface="Proxima Nova"/>
                <a:cs typeface="Proxima Nova"/>
                <a:sym typeface="Proxima Nova"/>
              </a:rPr>
              <a:t>Network model</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e878c25f7a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e878c25f7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Between these two extremes is a class of </a:t>
            </a:r>
            <a:r>
              <a:rPr lang="en" b="1"/>
              <a:t>representational (or implementation) data models</a:t>
            </a:r>
            <a:endParaRPr b="1"/>
          </a:p>
          <a:p>
            <a:pPr marL="457200" lvl="0" indent="-298450" algn="l" rtl="0">
              <a:lnSpc>
                <a:spcPct val="115000"/>
              </a:lnSpc>
              <a:spcBef>
                <a:spcPts val="0"/>
              </a:spcBef>
              <a:spcAft>
                <a:spcPts val="0"/>
              </a:spcAft>
              <a:buClr>
                <a:srgbClr val="202729"/>
              </a:buClr>
              <a:buSzPts val="1100"/>
              <a:buFont typeface="Arial"/>
              <a:buChar char="●"/>
            </a:pPr>
            <a:r>
              <a:rPr lang="en">
                <a:solidFill>
                  <a:srgbClr val="202729"/>
                </a:solidFill>
              </a:rPr>
              <a:t>hide many details of data storage on disk but can be implemented on a computer system directly.</a:t>
            </a:r>
            <a:endParaRPr>
              <a:solidFill>
                <a:srgbClr val="202729"/>
              </a:solidFill>
            </a:endParaRPr>
          </a:p>
          <a:p>
            <a:pPr marL="457200" lvl="0" indent="-298450" algn="l" rtl="0">
              <a:lnSpc>
                <a:spcPct val="115000"/>
              </a:lnSpc>
              <a:spcBef>
                <a:spcPts val="0"/>
              </a:spcBef>
              <a:spcAft>
                <a:spcPts val="0"/>
              </a:spcAft>
              <a:buClr>
                <a:srgbClr val="202729"/>
              </a:buClr>
              <a:buSzPts val="1100"/>
              <a:buFont typeface="Arial"/>
              <a:buChar char="●"/>
            </a:pPr>
            <a:r>
              <a:rPr lang="en">
                <a:solidFill>
                  <a:srgbClr val="202729"/>
                </a:solidFill>
              </a:rPr>
              <a:t>Representational data models represent data by using record structures and hence are sometimes called record-based data models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e878c25f7a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e878c25f7a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endParaRPr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e878c25f7a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e878c25f7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just" rtl="0">
              <a:lnSpc>
                <a:spcPct val="115000"/>
              </a:lnSpc>
              <a:spcBef>
                <a:spcPts val="0"/>
              </a:spcBef>
              <a:spcAft>
                <a:spcPts val="0"/>
              </a:spcAft>
              <a:buClr>
                <a:srgbClr val="202729"/>
              </a:buClr>
              <a:buSzPts val="1100"/>
              <a:buFont typeface="Arial"/>
              <a:buChar char="●"/>
            </a:pPr>
            <a:r>
              <a:rPr lang="en">
                <a:solidFill>
                  <a:srgbClr val="202729"/>
                </a:solidFill>
              </a:rPr>
              <a:t>Big data systems are often massively distributed, with hundreds of sites.</a:t>
            </a:r>
            <a:endParaRPr>
              <a:solidFill>
                <a:srgbClr val="202729"/>
              </a:solidFill>
            </a:endParaRPr>
          </a:p>
          <a:p>
            <a:pPr marL="457200" lvl="0" indent="-298450" algn="just" rtl="0">
              <a:lnSpc>
                <a:spcPct val="115000"/>
              </a:lnSpc>
              <a:spcBef>
                <a:spcPts val="0"/>
              </a:spcBef>
              <a:spcAft>
                <a:spcPts val="0"/>
              </a:spcAft>
              <a:buClr>
                <a:srgbClr val="202729"/>
              </a:buClr>
              <a:buSzPts val="1100"/>
              <a:buFont typeface="Arial"/>
              <a:buChar char="●"/>
            </a:pPr>
            <a:r>
              <a:rPr lang="en">
                <a:solidFill>
                  <a:srgbClr val="202729"/>
                </a:solidFill>
              </a:rPr>
              <a:t>The data is often replicated on multiple sites so that failure of a site will not make some data unavailable.</a:t>
            </a:r>
            <a:endParaRPr>
              <a:solidFill>
                <a:srgbClr val="202729"/>
              </a:solidFill>
            </a:endParaRPr>
          </a:p>
          <a:p>
            <a:pPr marL="0" lvl="0" indent="0" algn="just" rtl="0">
              <a:lnSpc>
                <a:spcPct val="115000"/>
              </a:lnSpc>
              <a:spcBef>
                <a:spcPts val="1200"/>
              </a:spcBef>
              <a:spcAft>
                <a:spcPts val="1600"/>
              </a:spcAft>
              <a:buNone/>
            </a:pPr>
            <a:endParaRPr sz="1200">
              <a:solidFill>
                <a:srgbClr val="616161"/>
              </a:solidFill>
              <a:latin typeface="Proxima Nova"/>
              <a:ea typeface="Proxima Nova"/>
              <a:cs typeface="Proxima Nova"/>
              <a:sym typeface="Proxima Nov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e878c25f7a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e878c25f7a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just" rtl="0">
              <a:lnSpc>
                <a:spcPct val="115000"/>
              </a:lnSpc>
              <a:spcBef>
                <a:spcPts val="0"/>
              </a:spcBef>
              <a:spcAft>
                <a:spcPts val="0"/>
              </a:spcAft>
              <a:buClr>
                <a:srgbClr val="202729"/>
              </a:buClr>
              <a:buSzPts val="1100"/>
              <a:buFont typeface="Arial"/>
              <a:buChar char="●"/>
            </a:pPr>
            <a:r>
              <a:rPr lang="en">
                <a:solidFill>
                  <a:srgbClr val="202729"/>
                </a:solidFill>
              </a:rPr>
              <a:t>It is also possible to develop middleware software to access several autonomous preexisting databases stored under heterogeneous DBMSs. </a:t>
            </a:r>
            <a:endParaRPr>
              <a:solidFill>
                <a:srgbClr val="202729"/>
              </a:solidFill>
            </a:endParaRPr>
          </a:p>
          <a:p>
            <a:pPr marL="457200" lvl="0" indent="-298450" algn="just" rtl="0">
              <a:lnSpc>
                <a:spcPct val="115000"/>
              </a:lnSpc>
              <a:spcBef>
                <a:spcPts val="0"/>
              </a:spcBef>
              <a:spcAft>
                <a:spcPts val="0"/>
              </a:spcAft>
              <a:buClr>
                <a:srgbClr val="202729"/>
              </a:buClr>
              <a:buSzPts val="1100"/>
              <a:buFont typeface="Arial"/>
              <a:buChar char="●"/>
            </a:pPr>
            <a:r>
              <a:rPr lang="en">
                <a:solidFill>
                  <a:srgbClr val="202729"/>
                </a:solidFill>
              </a:rPr>
              <a:t>This leads to a federated DBMS (or multidatabase system), in which the participating DBMSs are loosely coupled and have a degree of local autonomy </a:t>
            </a:r>
            <a:endParaRPr>
              <a:solidFill>
                <a:srgbClr val="202729"/>
              </a:solidFill>
            </a:endParaRPr>
          </a:p>
          <a:p>
            <a:pPr marL="457200" lvl="0" indent="-298450" algn="just" rtl="0">
              <a:lnSpc>
                <a:spcPct val="115000"/>
              </a:lnSpc>
              <a:spcBef>
                <a:spcPts val="0"/>
              </a:spcBef>
              <a:spcAft>
                <a:spcPts val="0"/>
              </a:spcAft>
              <a:buClr>
                <a:srgbClr val="202729"/>
              </a:buClr>
              <a:buSzPts val="1100"/>
              <a:buFont typeface="Arial"/>
              <a:buChar char="●"/>
            </a:pPr>
            <a:r>
              <a:rPr lang="en">
                <a:solidFill>
                  <a:srgbClr val="202729"/>
                </a:solidFill>
              </a:rPr>
              <a:t>A federated database system is a type of meta-database management system (DBMS), </a:t>
            </a:r>
            <a:endParaRPr>
              <a:solidFill>
                <a:srgbClr val="202729"/>
              </a:solidFill>
            </a:endParaRPr>
          </a:p>
          <a:p>
            <a:pPr marL="914400" lvl="1" indent="-298450" algn="just" rtl="0">
              <a:lnSpc>
                <a:spcPct val="115000"/>
              </a:lnSpc>
              <a:spcBef>
                <a:spcPts val="0"/>
              </a:spcBef>
              <a:spcAft>
                <a:spcPts val="0"/>
              </a:spcAft>
              <a:buClr>
                <a:srgbClr val="202729"/>
              </a:buClr>
              <a:buSzPts val="1100"/>
              <a:buFont typeface="Arial"/>
              <a:buChar char="○"/>
            </a:pPr>
            <a:r>
              <a:rPr lang="en">
                <a:solidFill>
                  <a:srgbClr val="202729"/>
                </a:solidFill>
              </a:rPr>
              <a:t>which transparently integrates multiple autonomous database systems into a single federated database. </a:t>
            </a:r>
            <a:endParaRPr>
              <a:solidFill>
                <a:srgbClr val="202729"/>
              </a:solidFill>
            </a:endParaRPr>
          </a:p>
          <a:p>
            <a:pPr marL="914400" lvl="1" indent="-298450" algn="just" rtl="0">
              <a:lnSpc>
                <a:spcPct val="115000"/>
              </a:lnSpc>
              <a:spcBef>
                <a:spcPts val="0"/>
              </a:spcBef>
              <a:spcAft>
                <a:spcPts val="0"/>
              </a:spcAft>
              <a:buClr>
                <a:srgbClr val="202729"/>
              </a:buClr>
              <a:buSzPts val="1100"/>
              <a:buFont typeface="Arial"/>
              <a:buChar char="○"/>
            </a:pPr>
            <a:r>
              <a:rPr lang="en">
                <a:solidFill>
                  <a:srgbClr val="202729"/>
                </a:solidFill>
              </a:rPr>
              <a:t>The constituent databases are interconnected via a computer network and may be geographically decentralized. </a:t>
            </a:r>
            <a:endParaRPr>
              <a:solidFill>
                <a:srgbClr val="202729"/>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e878c25f7a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e878c25f7a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endParaRPr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e878c25f7a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e878c25f7a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298450" algn="just" rtl="0">
              <a:lnSpc>
                <a:spcPct val="115000"/>
              </a:lnSpc>
              <a:spcBef>
                <a:spcPts val="0"/>
              </a:spcBef>
              <a:spcAft>
                <a:spcPts val="0"/>
              </a:spcAft>
              <a:buClr>
                <a:srgbClr val="202729"/>
              </a:buClr>
              <a:buSzPts val="1100"/>
              <a:buFont typeface="Arial"/>
              <a:buChar char="○"/>
            </a:pPr>
            <a:r>
              <a:rPr lang="en">
                <a:solidFill>
                  <a:srgbClr val="202729"/>
                </a:solidFill>
              </a:rPr>
              <a:t>a special-purpose DBMS can be designed and built for a specific application; such a system cannot be used for other applications without major changes. </a:t>
            </a:r>
            <a:endParaRPr>
              <a:solidFill>
                <a:srgbClr val="202729"/>
              </a:solidFill>
            </a:endParaRPr>
          </a:p>
          <a:p>
            <a:pPr marL="914400" lvl="1" indent="-298450" algn="just" rtl="0">
              <a:lnSpc>
                <a:spcPct val="115000"/>
              </a:lnSpc>
              <a:spcBef>
                <a:spcPts val="0"/>
              </a:spcBef>
              <a:spcAft>
                <a:spcPts val="0"/>
              </a:spcAft>
              <a:buClr>
                <a:srgbClr val="202729"/>
              </a:buClr>
              <a:buSzPts val="1100"/>
              <a:buFont typeface="Arial"/>
              <a:buChar char="○"/>
            </a:pPr>
            <a:r>
              <a:rPr lang="en">
                <a:solidFill>
                  <a:srgbClr val="202729"/>
                </a:solidFill>
              </a:rPr>
              <a:t>These fall into the category of online transaction processing (OLTP) systems, which must support a large number of concurrent transactions without imposing excessive delays. </a:t>
            </a:r>
            <a:endParaRPr>
              <a:solidFill>
                <a:srgbClr val="202729"/>
              </a:solidFill>
            </a:endParaRPr>
          </a:p>
          <a:p>
            <a:pPr marL="0" lvl="0" indent="0" algn="just" rtl="0">
              <a:lnSpc>
                <a:spcPct val="115000"/>
              </a:lnSpc>
              <a:spcBef>
                <a:spcPts val="1200"/>
              </a:spcBef>
              <a:spcAft>
                <a:spcPts val="0"/>
              </a:spcAft>
              <a:buClr>
                <a:schemeClr val="dk1"/>
              </a:buClr>
              <a:buSzPts val="1100"/>
              <a:buFont typeface="Arial"/>
              <a:buNone/>
            </a:pPr>
            <a:endParaRPr>
              <a:solidFill>
                <a:srgbClr val="616161"/>
              </a:solidFill>
            </a:endParaRPr>
          </a:p>
          <a:p>
            <a:pPr marL="0" lvl="0" indent="0" algn="just" rtl="0">
              <a:lnSpc>
                <a:spcPct val="115000"/>
              </a:lnSpc>
              <a:spcBef>
                <a:spcPts val="1600"/>
              </a:spcBef>
              <a:spcAft>
                <a:spcPts val="1600"/>
              </a:spcAft>
              <a:buNone/>
            </a:pPr>
            <a:endParaRPr sz="1200">
              <a:solidFill>
                <a:srgbClr val="616161"/>
              </a:solidFill>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878c25f7a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878c25f7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878c25f7a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878c25f7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just" rtl="0">
              <a:spcBef>
                <a:spcPts val="0"/>
              </a:spcBef>
              <a:spcAft>
                <a:spcPts val="0"/>
              </a:spcAft>
              <a:buClr>
                <a:srgbClr val="616161"/>
              </a:buClr>
              <a:buSzPts val="1100"/>
              <a:buFont typeface="Arial"/>
              <a:buChar char="●"/>
            </a:pPr>
            <a:r>
              <a:rPr lang="en">
                <a:solidFill>
                  <a:srgbClr val="616161"/>
                </a:solidFill>
              </a:rPr>
              <a:t>A schema diagram displays only some aspects of a schema, such as the names of record types and data items, and some types of constraints</a:t>
            </a:r>
            <a:endParaRPr>
              <a:solidFill>
                <a:srgbClr val="202729"/>
              </a:solidFill>
            </a:endParaRPr>
          </a:p>
          <a:p>
            <a:pPr marL="457200" lvl="0" indent="-298450" algn="l" rtl="0">
              <a:spcBef>
                <a:spcPts val="0"/>
              </a:spcBef>
              <a:spcAft>
                <a:spcPts val="0"/>
              </a:spcAft>
              <a:buClr>
                <a:srgbClr val="616161"/>
              </a:buClr>
              <a:buSzPts val="1100"/>
              <a:buFont typeface="Arial"/>
              <a:buChar char="●"/>
            </a:pPr>
            <a:r>
              <a:rPr lang="en">
                <a:solidFill>
                  <a:srgbClr val="202729"/>
                </a:solidFill>
              </a:rPr>
              <a:t>Other aspects are not specified in the schema diagram; for example, Figure 2.1 shows neither the data type of each data item nor the relationships among the various files. </a:t>
            </a:r>
            <a:endParaRPr>
              <a:solidFill>
                <a:srgbClr val="202729"/>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c3ee2e78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c3ee2e78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Font typeface="Arial"/>
              <a:buChar char="●"/>
            </a:pPr>
            <a:r>
              <a:rPr lang="en">
                <a:solidFill>
                  <a:schemeClr val="dk1"/>
                </a:solidFill>
              </a:rPr>
              <a:t>The actual data in a database may change quite frequently. For example, the database changes every time we add a new student or enter a new grade.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c3ee2e78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c3ee2e78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202124"/>
                </a:solidFill>
                <a:highlight>
                  <a:schemeClr val="lt1"/>
                </a:highlight>
              </a:rPr>
              <a:t>In a given database state, each schema construct has its own current set of instances; for example, the STUDENT construct will contain the set of individual student entities (records) as its instances.</a:t>
            </a:r>
            <a:endParaRPr>
              <a:solidFill>
                <a:srgbClr val="202124"/>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878c25f7a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878c25f7a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616161"/>
              </a:buClr>
              <a:buSzPts val="1100"/>
              <a:buChar char="●"/>
            </a:pPr>
            <a:r>
              <a:rPr lang="en">
                <a:solidFill>
                  <a:srgbClr val="616161"/>
                </a:solidFill>
              </a:rPr>
              <a:t>The DBMS is partly responsible for ensuring that every state of the database is a valid state—that is, a state that satisfies the structure and constraints specified in the schema.</a:t>
            </a:r>
            <a:endParaRPr>
              <a:solidFill>
                <a:srgbClr val="616161"/>
              </a:solidFill>
            </a:endParaRPr>
          </a:p>
          <a:p>
            <a:pPr marL="457200" lvl="0" indent="-298450" algn="l" rtl="0">
              <a:spcBef>
                <a:spcPts val="0"/>
              </a:spcBef>
              <a:spcAft>
                <a:spcPts val="0"/>
              </a:spcAft>
              <a:buClr>
                <a:schemeClr val="dk1"/>
              </a:buClr>
              <a:buSzPts val="1100"/>
              <a:buChar char="●"/>
            </a:pPr>
            <a:r>
              <a:rPr lang="en">
                <a:solidFill>
                  <a:schemeClr val="dk1"/>
                </a:solidFill>
              </a:rPr>
              <a:t>Hence, specifying a correct schema to the DBMS is extremely important and the schema must be designed with utmost care.</a:t>
            </a:r>
            <a:endParaRPr>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rPr>
              <a:t>The DBMS stores the descriptions of the schema constructs and constraints—also called the meta-data—in the DBMS catalog so that DBMS software can refer to the schema whenever it needs to. </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rgbClr val="616161"/>
              </a:solidFill>
            </a:endParaRPr>
          </a:p>
          <a:p>
            <a:pPr marL="0" lvl="0" indent="0" algn="l" rtl="0">
              <a:spcBef>
                <a:spcPts val="12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4">
            <a:alphaModFix/>
          </a:blip>
          <a:srcRect l="3332" r="3332"/>
          <a:stretch/>
        </p:blipFill>
        <p:spPr>
          <a:xfrm>
            <a:off x="0" y="0"/>
            <a:ext cx="9144000" cy="5143500"/>
          </a:xfrm>
          <a:prstGeom prst="rect">
            <a:avLst/>
          </a:prstGeom>
          <a:noFill/>
          <a:ln>
            <a:noFill/>
          </a:ln>
          <a:effectLst>
            <a:outerShdw blurRad="57150" dist="19050" algn="bl" rotWithShape="0">
              <a:srgbClr val="000000">
                <a:alpha val="0"/>
              </a:srgbClr>
            </a:outerShdw>
          </a:effectLst>
        </p:spPr>
      </p:pic>
      <p:sp>
        <p:nvSpPr>
          <p:cNvPr id="60" name="Google Shape;60;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6000"/>
              <a:t>Database Systems </a:t>
            </a:r>
            <a:endParaRPr sz="6000"/>
          </a:p>
        </p:txBody>
      </p:sp>
      <p:sp>
        <p:nvSpPr>
          <p:cNvPr id="61" name="Google Shape;61;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Bushra</a:t>
            </a:r>
            <a:endParaRPr/>
          </a:p>
        </p:txBody>
      </p:sp>
      <p:sp>
        <p:nvSpPr>
          <p:cNvPr id="62" name="Google Shape;62;p13"/>
          <p:cNvSpPr txBox="1">
            <a:spLocks noGrp="1"/>
          </p:cNvSpPr>
          <p:nvPr>
            <p:ph type="subTitle" idx="1"/>
          </p:nvPr>
        </p:nvSpPr>
        <p:spPr>
          <a:xfrm>
            <a:off x="510450" y="4056023"/>
            <a:ext cx="8123100" cy="50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bushra@nu.edu.pk</a:t>
            </a:r>
            <a:endParaRPr sz="1800"/>
          </a:p>
        </p:txBody>
      </p:sp>
      <p:cxnSp>
        <p:nvCxnSpPr>
          <p:cNvPr id="63" name="Google Shape;63;p13"/>
          <p:cNvCxnSpPr/>
          <p:nvPr/>
        </p:nvCxnSpPr>
        <p:spPr>
          <a:xfrm rot="10800000" flipH="1">
            <a:off x="615150" y="2984525"/>
            <a:ext cx="6186300" cy="135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Schema Evolution</a:t>
            </a:r>
            <a:endParaRPr/>
          </a:p>
        </p:txBody>
      </p:sp>
      <p:sp>
        <p:nvSpPr>
          <p:cNvPr id="117" name="Google Shape;11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a:t>Changes occasionally need to be applied to the schema as the application requirements change. </a:t>
            </a:r>
            <a:endParaRPr sz="1900"/>
          </a:p>
          <a:p>
            <a:pPr marL="0" lvl="0" indent="0" algn="l" rtl="0">
              <a:spcBef>
                <a:spcPts val="1200"/>
              </a:spcBef>
              <a:spcAft>
                <a:spcPts val="0"/>
              </a:spcAft>
              <a:buNone/>
            </a:pPr>
            <a:r>
              <a:rPr lang="en" sz="1900"/>
              <a:t>Example, adding the Date_of_birth to the STUDENT schema. </a:t>
            </a:r>
            <a:endParaRPr sz="1900"/>
          </a:p>
          <a:p>
            <a:pPr marL="0" lvl="0" indent="0" algn="l" rtl="0">
              <a:spcBef>
                <a:spcPts val="1200"/>
              </a:spcBef>
              <a:spcAft>
                <a:spcPts val="0"/>
              </a:spcAft>
              <a:buNone/>
            </a:pPr>
            <a:r>
              <a:rPr lang="en" sz="1900"/>
              <a:t>This is known as schema evolution. </a:t>
            </a:r>
            <a:endParaRPr sz="1900"/>
          </a:p>
          <a:p>
            <a:pPr marL="0" lvl="0" indent="0" algn="l" rtl="0">
              <a:spcBef>
                <a:spcPts val="1200"/>
              </a:spcBef>
              <a:spcAft>
                <a:spcPts val="1200"/>
              </a:spcAft>
              <a:buNone/>
            </a:pPr>
            <a:r>
              <a:rPr lang="en" sz="1900"/>
              <a:t>Most modern DBMSs include some operations for schema evolution that can be applied while the database is operational.</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en" b="1"/>
              <a:t>Three schema architecture </a:t>
            </a:r>
            <a:endParaRPr b="1">
              <a:solidFill>
                <a:srgbClr val="FFFFFF"/>
              </a:solidFill>
            </a:endParaRPr>
          </a:p>
          <a:p>
            <a:pPr marL="0" lvl="0" indent="0" algn="l" rtl="0">
              <a:spcBef>
                <a:spcPts val="0"/>
              </a:spcBef>
              <a:spcAft>
                <a:spcPts val="0"/>
              </a:spcAft>
              <a:buNone/>
            </a:pPr>
            <a:endParaRPr sz="2400" b="1"/>
          </a:p>
        </p:txBody>
      </p:sp>
      <p:sp>
        <p:nvSpPr>
          <p:cNvPr id="123" name="Google Shape;123;p23"/>
          <p:cNvSpPr txBox="1">
            <a:spLocks noGrp="1"/>
          </p:cNvSpPr>
          <p:nvPr>
            <p:ph type="body" idx="1"/>
          </p:nvPr>
        </p:nvSpPr>
        <p:spPr>
          <a:xfrm>
            <a:off x="311700" y="1152475"/>
            <a:ext cx="8520600" cy="38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b="1"/>
              <a:t>Characteristics of Database Approach:</a:t>
            </a:r>
            <a:endParaRPr sz="1900" b="1"/>
          </a:p>
          <a:p>
            <a:pPr marL="457200" lvl="0" indent="-349250" algn="l" rtl="0">
              <a:spcBef>
                <a:spcPts val="1200"/>
              </a:spcBef>
              <a:spcAft>
                <a:spcPts val="0"/>
              </a:spcAft>
              <a:buSzPts val="1900"/>
              <a:buChar char="●"/>
            </a:pPr>
            <a:r>
              <a:rPr lang="en" sz="1900"/>
              <a:t>use of a catalog/data dictionary to store the database description (schema) to make it self-describing, </a:t>
            </a:r>
            <a:endParaRPr sz="1900"/>
          </a:p>
          <a:p>
            <a:pPr marL="457200" lvl="0" indent="-349250" algn="l" rtl="0">
              <a:spcBef>
                <a:spcPts val="0"/>
              </a:spcBef>
              <a:spcAft>
                <a:spcPts val="0"/>
              </a:spcAft>
              <a:buSzPts val="1900"/>
              <a:buChar char="●"/>
            </a:pPr>
            <a:r>
              <a:rPr lang="en" sz="1900"/>
              <a:t>insulation of programs and data (program-data and program-operation independence), and </a:t>
            </a:r>
            <a:endParaRPr sz="1900"/>
          </a:p>
          <a:p>
            <a:pPr marL="457200" lvl="0" indent="-349250" algn="l" rtl="0">
              <a:spcBef>
                <a:spcPts val="0"/>
              </a:spcBef>
              <a:spcAft>
                <a:spcPts val="0"/>
              </a:spcAft>
              <a:buSzPts val="1900"/>
              <a:buChar char="●"/>
            </a:pPr>
            <a:r>
              <a:rPr lang="en" sz="1900"/>
              <a:t>support of multiple user views. </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en" b="1"/>
              <a:t>Three schema architecture </a:t>
            </a:r>
            <a:endParaRPr b="1">
              <a:solidFill>
                <a:srgbClr val="FFFFFF"/>
              </a:solidFill>
            </a:endParaRPr>
          </a:p>
          <a:p>
            <a:pPr marL="0" lvl="0" indent="0" algn="l" rtl="0">
              <a:spcBef>
                <a:spcPts val="0"/>
              </a:spcBef>
              <a:spcAft>
                <a:spcPts val="0"/>
              </a:spcAft>
              <a:buNone/>
            </a:pPr>
            <a:endParaRPr sz="2400" b="1"/>
          </a:p>
        </p:txBody>
      </p:sp>
      <p:sp>
        <p:nvSpPr>
          <p:cNvPr id="129" name="Google Shape;129;p24"/>
          <p:cNvSpPr txBox="1">
            <a:spLocks noGrp="1"/>
          </p:cNvSpPr>
          <p:nvPr>
            <p:ph type="body" idx="1"/>
          </p:nvPr>
        </p:nvSpPr>
        <p:spPr>
          <a:xfrm>
            <a:off x="311700" y="1152475"/>
            <a:ext cx="8520600" cy="38049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a:t>was proposed to help achieve and visualize these characteristics</a:t>
            </a:r>
            <a:endParaRPr sz="1900"/>
          </a:p>
          <a:p>
            <a:pPr marL="457200" lvl="0" indent="-349250" algn="l" rtl="0">
              <a:spcBef>
                <a:spcPts val="0"/>
              </a:spcBef>
              <a:spcAft>
                <a:spcPts val="0"/>
              </a:spcAft>
              <a:buSzPts val="1900"/>
              <a:buChar char="●"/>
            </a:pPr>
            <a:r>
              <a:rPr lang="en" sz="1900" b="1"/>
              <a:t>Goal: </a:t>
            </a:r>
            <a:r>
              <a:rPr lang="en" sz="1900"/>
              <a:t>To separate the user applications from the physical database. </a:t>
            </a:r>
            <a:endParaRPr sz="1900"/>
          </a:p>
          <a:p>
            <a:pPr marL="0" lvl="0" indent="0" algn="l" rtl="0">
              <a:spcBef>
                <a:spcPts val="1200"/>
              </a:spcBef>
              <a:spcAft>
                <a:spcPts val="0"/>
              </a:spcAft>
              <a:buNone/>
            </a:pPr>
            <a:r>
              <a:rPr lang="en" sz="1900" b="1"/>
              <a:t>Schemas at different levels:</a:t>
            </a:r>
            <a:endParaRPr sz="1900" b="1"/>
          </a:p>
          <a:p>
            <a:pPr marL="0" lvl="0" indent="0" algn="l" rtl="0">
              <a:spcBef>
                <a:spcPts val="1200"/>
              </a:spcBef>
              <a:spcAft>
                <a:spcPts val="0"/>
              </a:spcAft>
              <a:buNone/>
            </a:pPr>
            <a:r>
              <a:rPr lang="en" sz="1900" b="1"/>
              <a:t>Internal level </a:t>
            </a:r>
            <a:r>
              <a:rPr lang="en" sz="1900"/>
              <a:t>has an</a:t>
            </a:r>
            <a:r>
              <a:rPr lang="en" sz="1900" b="1"/>
              <a:t> internal schema: </a:t>
            </a:r>
            <a:r>
              <a:rPr lang="en" sz="1900"/>
              <a:t>describes the physical storage structure of the database. </a:t>
            </a:r>
            <a:endParaRPr sz="1900"/>
          </a:p>
          <a:p>
            <a:pPr marL="457200" lvl="0" indent="-349250" algn="l" rtl="0">
              <a:spcBef>
                <a:spcPts val="1200"/>
              </a:spcBef>
              <a:spcAft>
                <a:spcPts val="0"/>
              </a:spcAft>
              <a:buSzPts val="1900"/>
              <a:buChar char="●"/>
            </a:pPr>
            <a:r>
              <a:rPr lang="en" sz="1900"/>
              <a:t>The internal schema uses a physical data model and describes the complete details of data storage and access paths for the database.</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en" b="1"/>
              <a:t>Three schema architecture </a:t>
            </a:r>
            <a:endParaRPr b="1">
              <a:solidFill>
                <a:srgbClr val="FFFFFF"/>
              </a:solidFill>
            </a:endParaRPr>
          </a:p>
          <a:p>
            <a:pPr marL="0" lvl="0" indent="0" algn="l" rtl="0">
              <a:spcBef>
                <a:spcPts val="0"/>
              </a:spcBef>
              <a:spcAft>
                <a:spcPts val="0"/>
              </a:spcAft>
              <a:buNone/>
            </a:pPr>
            <a:endParaRPr sz="2400" b="1"/>
          </a:p>
        </p:txBody>
      </p:sp>
      <p:sp>
        <p:nvSpPr>
          <p:cNvPr id="135" name="Google Shape;135;p25"/>
          <p:cNvSpPr txBox="1">
            <a:spLocks noGrp="1"/>
          </p:cNvSpPr>
          <p:nvPr>
            <p:ph type="body" idx="1"/>
          </p:nvPr>
        </p:nvSpPr>
        <p:spPr>
          <a:xfrm>
            <a:off x="311700" y="1152850"/>
            <a:ext cx="8520600" cy="37086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b="1"/>
              <a:t>Conceptual level </a:t>
            </a:r>
            <a:r>
              <a:rPr lang="en" sz="2000"/>
              <a:t>has a</a:t>
            </a:r>
            <a:r>
              <a:rPr lang="en" sz="2000" b="1"/>
              <a:t> conceptual schema: </a:t>
            </a:r>
            <a:r>
              <a:rPr lang="en" sz="2000"/>
              <a:t>describes the structure of the whole database for a community of users. </a:t>
            </a:r>
            <a:endParaRPr sz="2000"/>
          </a:p>
          <a:p>
            <a:pPr marL="457200" lvl="0" indent="-355600" algn="l" rtl="0">
              <a:spcBef>
                <a:spcPts val="0"/>
              </a:spcBef>
              <a:spcAft>
                <a:spcPts val="0"/>
              </a:spcAft>
              <a:buSzPts val="2000"/>
              <a:buChar char="●"/>
            </a:pPr>
            <a:r>
              <a:rPr lang="en" sz="2000"/>
              <a:t>The conceptual level hides the details of physical storage structures and concentrates on describing:</a:t>
            </a:r>
            <a:endParaRPr sz="2000"/>
          </a:p>
          <a:p>
            <a:pPr marL="914400" lvl="1" indent="-355600" algn="l" rtl="0">
              <a:spcBef>
                <a:spcPts val="0"/>
              </a:spcBef>
              <a:spcAft>
                <a:spcPts val="0"/>
              </a:spcAft>
              <a:buSzPts val="2000"/>
              <a:buChar char="○"/>
            </a:pPr>
            <a:r>
              <a:rPr lang="en" sz="2000"/>
              <a:t>entities, data types, relationships, user operations, and constraints: </a:t>
            </a:r>
            <a:endParaRPr sz="1800"/>
          </a:p>
          <a:p>
            <a:pPr marL="457200" lvl="0" indent="-355600" algn="l" rtl="0">
              <a:spcBef>
                <a:spcPts val="0"/>
              </a:spcBef>
              <a:spcAft>
                <a:spcPts val="0"/>
              </a:spcAft>
              <a:buSzPts val="2000"/>
              <a:buChar char="●"/>
            </a:pPr>
            <a:r>
              <a:rPr lang="en" sz="2000"/>
              <a:t>Usually, a representational data model is used to describe the conceptual schema when a database system is implemented. </a:t>
            </a:r>
            <a:endParaRPr sz="2000"/>
          </a:p>
          <a:p>
            <a:pPr marL="457200" lvl="0" indent="-355600" algn="l" rtl="0">
              <a:spcBef>
                <a:spcPts val="0"/>
              </a:spcBef>
              <a:spcAft>
                <a:spcPts val="0"/>
              </a:spcAft>
              <a:buSzPts val="2000"/>
              <a:buChar char="●"/>
            </a:pPr>
            <a:r>
              <a:rPr lang="en" sz="2000"/>
              <a:t>implementation is often based on a conceptual schema design in a high-level data model.</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en" b="1"/>
              <a:t>Three schema architecture </a:t>
            </a:r>
            <a:endParaRPr b="1">
              <a:solidFill>
                <a:srgbClr val="FFFFFF"/>
              </a:solidFill>
            </a:endParaRPr>
          </a:p>
          <a:p>
            <a:pPr marL="0" lvl="0" indent="0" algn="l" rtl="0">
              <a:spcBef>
                <a:spcPts val="0"/>
              </a:spcBef>
              <a:spcAft>
                <a:spcPts val="0"/>
              </a:spcAft>
              <a:buNone/>
            </a:pPr>
            <a:endParaRPr sz="2400" b="1"/>
          </a:p>
        </p:txBody>
      </p:sp>
      <p:sp>
        <p:nvSpPr>
          <p:cNvPr id="141" name="Google Shape;14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b="1"/>
              <a:t>External Level or View Level: </a:t>
            </a:r>
            <a:r>
              <a:rPr lang="en" sz="1900"/>
              <a:t>includes a number of external schemas or user views.</a:t>
            </a:r>
            <a:endParaRPr sz="1900"/>
          </a:p>
          <a:p>
            <a:pPr marL="0" lvl="0" indent="0" algn="l" rtl="0">
              <a:spcBef>
                <a:spcPts val="1200"/>
              </a:spcBef>
              <a:spcAft>
                <a:spcPts val="0"/>
              </a:spcAft>
              <a:buNone/>
            </a:pPr>
            <a:r>
              <a:rPr lang="en" sz="1900"/>
              <a:t>Each external schema:  </a:t>
            </a:r>
            <a:endParaRPr sz="1900"/>
          </a:p>
          <a:p>
            <a:pPr marL="457200" lvl="0" indent="-349250" algn="l" rtl="0">
              <a:spcBef>
                <a:spcPts val="1200"/>
              </a:spcBef>
              <a:spcAft>
                <a:spcPts val="0"/>
              </a:spcAft>
              <a:buSzPts val="1900"/>
              <a:buChar char="●"/>
            </a:pPr>
            <a:r>
              <a:rPr lang="en" sz="1900"/>
              <a:t>describes the part of the database that a particular user group is interested in and hides the rest of the database from that user group.</a:t>
            </a:r>
            <a:endParaRPr sz="1900"/>
          </a:p>
          <a:p>
            <a:pPr marL="457200" lvl="0" indent="-349250" algn="l" rtl="0">
              <a:spcBef>
                <a:spcPts val="0"/>
              </a:spcBef>
              <a:spcAft>
                <a:spcPts val="0"/>
              </a:spcAft>
              <a:buSzPts val="1900"/>
              <a:buChar char="●"/>
            </a:pPr>
            <a:r>
              <a:rPr lang="en" sz="1900"/>
              <a:t>is typically implemented using a representational data model, </a:t>
            </a:r>
            <a:endParaRPr sz="1900"/>
          </a:p>
          <a:p>
            <a:pPr marL="457200" lvl="0" indent="-349250" algn="l" rtl="0">
              <a:spcBef>
                <a:spcPts val="0"/>
              </a:spcBef>
              <a:spcAft>
                <a:spcPts val="0"/>
              </a:spcAft>
              <a:buSzPts val="1900"/>
              <a:buChar char="●"/>
            </a:pPr>
            <a:r>
              <a:rPr lang="en" sz="1900"/>
              <a:t>possibly based on an external schema design in a high-level conceptual data model</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en" b="1"/>
              <a:t>Three schema architecture </a:t>
            </a:r>
            <a:endParaRPr b="1">
              <a:solidFill>
                <a:srgbClr val="FFFFFF"/>
              </a:solidFill>
            </a:endParaRPr>
          </a:p>
          <a:p>
            <a:pPr marL="0" lvl="0" indent="0" algn="l" rtl="0">
              <a:spcBef>
                <a:spcPts val="0"/>
              </a:spcBef>
              <a:spcAft>
                <a:spcPts val="0"/>
              </a:spcAft>
              <a:buNone/>
            </a:pPr>
            <a:endParaRPr sz="2400" b="1">
              <a:latin typeface="Arial"/>
              <a:ea typeface="Arial"/>
              <a:cs typeface="Arial"/>
              <a:sym typeface="Arial"/>
            </a:endParaRPr>
          </a:p>
        </p:txBody>
      </p:sp>
      <p:pic>
        <p:nvPicPr>
          <p:cNvPr id="147" name="Google Shape;147;p27"/>
          <p:cNvPicPr preferRelativeResize="0"/>
          <p:nvPr/>
        </p:nvPicPr>
        <p:blipFill>
          <a:blip r:embed="rId3">
            <a:alphaModFix/>
          </a:blip>
          <a:stretch>
            <a:fillRect/>
          </a:stretch>
        </p:blipFill>
        <p:spPr>
          <a:xfrm>
            <a:off x="1606775" y="1054850"/>
            <a:ext cx="5688041" cy="3820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Data Independence</a:t>
            </a:r>
            <a:endParaRPr sz="2400" b="1"/>
          </a:p>
        </p:txBody>
      </p:sp>
      <p:sp>
        <p:nvSpPr>
          <p:cNvPr id="153" name="Google Shape;153;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a:t>the capacity to change the schema at one level of a database system without having to change the schema at the next higher level.</a:t>
            </a:r>
            <a:endParaRPr sz="1900"/>
          </a:p>
          <a:p>
            <a:pPr marL="0" lvl="0" indent="0" algn="l" rtl="0">
              <a:spcBef>
                <a:spcPts val="1200"/>
              </a:spcBef>
              <a:spcAft>
                <a:spcPts val="0"/>
              </a:spcAft>
              <a:buNone/>
            </a:pPr>
            <a:r>
              <a:rPr lang="en" sz="1900" b="1"/>
              <a:t>Types of data independence</a:t>
            </a:r>
            <a:endParaRPr sz="1900" b="1"/>
          </a:p>
          <a:p>
            <a:pPr marL="457200" lvl="0" indent="-349250" algn="l" rtl="0">
              <a:spcBef>
                <a:spcPts val="1200"/>
              </a:spcBef>
              <a:spcAft>
                <a:spcPts val="0"/>
              </a:spcAft>
              <a:buSzPts val="1900"/>
              <a:buChar char="●"/>
            </a:pPr>
            <a:r>
              <a:rPr lang="en" sz="1900" b="1"/>
              <a:t>Logical data independence</a:t>
            </a:r>
            <a:endParaRPr sz="1900"/>
          </a:p>
          <a:p>
            <a:pPr marL="457200" lvl="0" indent="-349250" algn="l" rtl="0">
              <a:spcBef>
                <a:spcPts val="0"/>
              </a:spcBef>
              <a:spcAft>
                <a:spcPts val="0"/>
              </a:spcAft>
              <a:buSzPts val="1900"/>
              <a:buChar char="●"/>
            </a:pPr>
            <a:r>
              <a:rPr lang="en" sz="1900" b="1"/>
              <a:t>Physical data independence</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2355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 Logical Data Independence</a:t>
            </a:r>
            <a:endParaRPr sz="2400" b="1"/>
          </a:p>
        </p:txBody>
      </p:sp>
      <p:sp>
        <p:nvSpPr>
          <p:cNvPr id="159" name="Google Shape;159;p29"/>
          <p:cNvSpPr txBox="1">
            <a:spLocks noGrp="1"/>
          </p:cNvSpPr>
          <p:nvPr>
            <p:ph type="body" idx="1"/>
          </p:nvPr>
        </p:nvSpPr>
        <p:spPr>
          <a:xfrm>
            <a:off x="311700" y="1024000"/>
            <a:ext cx="8587800" cy="386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Capacity to change the conceptual schema without having to change external schemas or application programs.</a:t>
            </a:r>
            <a:endParaRPr sz="2000"/>
          </a:p>
          <a:p>
            <a:pPr marL="0" lvl="0" indent="0" algn="just" rtl="0">
              <a:spcBef>
                <a:spcPts val="1200"/>
              </a:spcBef>
              <a:spcAft>
                <a:spcPts val="0"/>
              </a:spcAft>
              <a:buNone/>
            </a:pPr>
            <a:r>
              <a:rPr lang="en" sz="2000"/>
              <a:t>We may change the conceptual schema  </a:t>
            </a:r>
            <a:endParaRPr sz="2000"/>
          </a:p>
          <a:p>
            <a:pPr marL="457200" lvl="0" indent="-355600" algn="just" rtl="0">
              <a:spcBef>
                <a:spcPts val="1200"/>
              </a:spcBef>
              <a:spcAft>
                <a:spcPts val="0"/>
              </a:spcAft>
              <a:buSzPts val="2000"/>
              <a:buChar char="●"/>
            </a:pPr>
            <a:r>
              <a:rPr lang="en" sz="2000"/>
              <a:t>to expand the database (by adding a record type or data item), </a:t>
            </a:r>
            <a:endParaRPr sz="2000"/>
          </a:p>
          <a:p>
            <a:pPr marL="457200" lvl="0" indent="-355600" algn="just" rtl="0">
              <a:spcBef>
                <a:spcPts val="0"/>
              </a:spcBef>
              <a:spcAft>
                <a:spcPts val="0"/>
              </a:spcAft>
              <a:buSzPts val="2000"/>
              <a:buChar char="●"/>
            </a:pPr>
            <a:r>
              <a:rPr lang="en" sz="2000"/>
              <a:t>to change constraints, or </a:t>
            </a:r>
            <a:endParaRPr sz="2000"/>
          </a:p>
          <a:p>
            <a:pPr marL="457200" lvl="0" indent="-355600" algn="just" rtl="0">
              <a:spcBef>
                <a:spcPts val="0"/>
              </a:spcBef>
              <a:spcAft>
                <a:spcPts val="0"/>
              </a:spcAft>
              <a:buSzPts val="2000"/>
              <a:buChar char="●"/>
            </a:pPr>
            <a:r>
              <a:rPr lang="en" sz="2000"/>
              <a:t>to reduce the database (by removing a record type or data item).</a:t>
            </a:r>
            <a:endParaRPr sz="2000"/>
          </a:p>
          <a:p>
            <a:pPr marL="0" lvl="0" indent="0" algn="just" rtl="0">
              <a:spcBef>
                <a:spcPts val="1200"/>
              </a:spcBef>
              <a:spcAft>
                <a:spcPts val="1200"/>
              </a:spcAft>
              <a:buNone/>
            </a:pPr>
            <a:r>
              <a:rPr lang="en" sz="2000"/>
              <a:t>Clearly, the users for whom the changes have been made need to be aware of them, but what is important is that other users should not be.</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 Logical Data Independence</a:t>
            </a:r>
            <a:endParaRPr sz="2400" b="1"/>
          </a:p>
          <a:p>
            <a:pPr marL="0" lvl="0" indent="0" algn="l" rtl="0">
              <a:spcBef>
                <a:spcPts val="0"/>
              </a:spcBef>
              <a:spcAft>
                <a:spcPts val="0"/>
              </a:spcAft>
              <a:buNone/>
            </a:pPr>
            <a:endParaRPr b="1"/>
          </a:p>
        </p:txBody>
      </p:sp>
      <p:sp>
        <p:nvSpPr>
          <p:cNvPr id="165" name="Google Shape;165;p30"/>
          <p:cNvSpPr txBox="1">
            <a:spLocks noGrp="1"/>
          </p:cNvSpPr>
          <p:nvPr>
            <p:ph type="body" idx="1"/>
          </p:nvPr>
        </p:nvSpPr>
        <p:spPr>
          <a:xfrm>
            <a:off x="311700" y="1152475"/>
            <a:ext cx="8520600" cy="3656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900"/>
              <a:t>After the conceptual schema undergoes a logical reorganization, application programs that reference the external schema constructs must work as before. </a:t>
            </a:r>
            <a:endParaRPr sz="1900"/>
          </a:p>
          <a:p>
            <a:pPr marL="0" lvl="0" indent="0" algn="just" rtl="0">
              <a:spcBef>
                <a:spcPts val="1200"/>
              </a:spcBef>
              <a:spcAft>
                <a:spcPts val="0"/>
              </a:spcAft>
              <a:buNone/>
            </a:pPr>
            <a:r>
              <a:rPr lang="en" sz="2000" b="1"/>
              <a:t>Example: </a:t>
            </a:r>
            <a:endParaRPr sz="2000" b="1"/>
          </a:p>
          <a:p>
            <a:pPr marL="457200" lvl="0" indent="-355600" algn="just" rtl="0">
              <a:spcBef>
                <a:spcPts val="1200"/>
              </a:spcBef>
              <a:spcAft>
                <a:spcPts val="0"/>
              </a:spcAft>
              <a:buClr>
                <a:srgbClr val="282829"/>
              </a:buClr>
              <a:buSzPts val="2000"/>
              <a:buChar char="●"/>
            </a:pPr>
            <a:r>
              <a:rPr lang="en" sz="2000">
                <a:solidFill>
                  <a:srgbClr val="282829"/>
                </a:solidFill>
                <a:highlight>
                  <a:schemeClr val="lt1"/>
                </a:highlight>
              </a:rPr>
              <a:t>add new columns to a certain relation, or split it into several subrelations,</a:t>
            </a:r>
            <a:endParaRPr sz="2000">
              <a:solidFill>
                <a:srgbClr val="282829"/>
              </a:solidFill>
              <a:highlight>
                <a:schemeClr val="lt1"/>
              </a:highlight>
            </a:endParaRPr>
          </a:p>
          <a:p>
            <a:pPr marL="457200" lvl="0" indent="-355600" algn="just" rtl="0">
              <a:spcBef>
                <a:spcPts val="0"/>
              </a:spcBef>
              <a:spcAft>
                <a:spcPts val="0"/>
              </a:spcAft>
              <a:buClr>
                <a:srgbClr val="282829"/>
              </a:buClr>
              <a:buSzPts val="2000"/>
              <a:buChar char="●"/>
            </a:pPr>
            <a:r>
              <a:rPr lang="en" sz="2000">
                <a:solidFill>
                  <a:srgbClr val="282829"/>
                </a:solidFill>
                <a:highlight>
                  <a:schemeClr val="lt1"/>
                </a:highlight>
              </a:rPr>
              <a:t>as long as the user views still produce the same result as before, the users and applications that access the data through these views will not notice the change in the logical data model. </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 </a:t>
            </a:r>
            <a:r>
              <a:rPr lang="en" b="1">
                <a:solidFill>
                  <a:schemeClr val="accent3"/>
                </a:solidFill>
              </a:rPr>
              <a:t>Physical </a:t>
            </a:r>
            <a:r>
              <a:rPr lang="en" b="1"/>
              <a:t>Data Independence</a:t>
            </a:r>
            <a:endParaRPr sz="2400" b="1"/>
          </a:p>
        </p:txBody>
      </p:sp>
      <p:sp>
        <p:nvSpPr>
          <p:cNvPr id="171" name="Google Shape;17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900"/>
              <a:t>Capacity to change the internal schema without having to change the conceptual schema.</a:t>
            </a:r>
            <a:endParaRPr sz="1900"/>
          </a:p>
          <a:p>
            <a:pPr marL="0" lvl="0" indent="0" algn="just" rtl="0">
              <a:spcBef>
                <a:spcPts val="1200"/>
              </a:spcBef>
              <a:spcAft>
                <a:spcPts val="0"/>
              </a:spcAft>
              <a:buNone/>
            </a:pPr>
            <a:r>
              <a:rPr lang="en" sz="1900"/>
              <a:t>Changes to the internal schema may be needed because some physical files were reorganized</a:t>
            </a:r>
            <a:endParaRPr sz="1900"/>
          </a:p>
          <a:p>
            <a:pPr marL="0" lvl="0" indent="0" algn="just" rtl="0">
              <a:spcBef>
                <a:spcPts val="1200"/>
              </a:spcBef>
              <a:spcAft>
                <a:spcPts val="0"/>
              </a:spcAft>
              <a:buNone/>
            </a:pPr>
            <a:r>
              <a:rPr lang="en" sz="1900" b="1"/>
              <a:t>Example</a:t>
            </a:r>
            <a:r>
              <a:rPr lang="en" sz="1900"/>
              <a:t>, providing an access path to improve retrieval speed of SECTION records should not require a query/program that accesses all sections offered in fall 2008 to be changed</a:t>
            </a:r>
            <a:endParaRPr sz="1900"/>
          </a:p>
          <a:p>
            <a:pPr marL="0" lvl="0" indent="0" algn="just" rtl="0">
              <a:spcBef>
                <a:spcPts val="1200"/>
              </a:spcBef>
              <a:spcAft>
                <a:spcPts val="1200"/>
              </a:spcAft>
              <a:buNone/>
            </a:pPr>
            <a:r>
              <a:rPr lang="en" sz="1900"/>
              <a:t>although the query would be executed more efficiently by the DBMS by utilizing the new access path</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Data Models</a:t>
            </a:r>
            <a:endParaRPr/>
          </a:p>
        </p:txBody>
      </p:sp>
      <p:sp>
        <p:nvSpPr>
          <p:cNvPr id="69" name="Google Shape;69;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Char char="●"/>
            </a:pPr>
            <a:r>
              <a:rPr lang="en" sz="2000">
                <a:solidFill>
                  <a:schemeClr val="dk1"/>
                </a:solidFill>
              </a:rPr>
              <a:t>a collection of concepts that can be used to describe </a:t>
            </a:r>
            <a:endParaRPr sz="2000">
              <a:solidFill>
                <a:schemeClr val="dk1"/>
              </a:solidFill>
            </a:endParaRPr>
          </a:p>
          <a:p>
            <a:pPr marL="914400" lvl="1" indent="-355600" algn="l" rtl="0">
              <a:lnSpc>
                <a:spcPct val="115000"/>
              </a:lnSpc>
              <a:spcBef>
                <a:spcPts val="0"/>
              </a:spcBef>
              <a:spcAft>
                <a:spcPts val="0"/>
              </a:spcAft>
              <a:buClr>
                <a:schemeClr val="dk1"/>
              </a:buClr>
              <a:buSzPts val="2000"/>
              <a:buChar char="○"/>
            </a:pPr>
            <a:r>
              <a:rPr lang="en" sz="2000">
                <a:solidFill>
                  <a:schemeClr val="dk1"/>
                </a:solidFill>
              </a:rPr>
              <a:t>the structure of a databas</a:t>
            </a:r>
            <a:r>
              <a:rPr lang="en" sz="2000"/>
              <a:t>e (data types, constraints, relationships)</a:t>
            </a:r>
            <a:endParaRPr sz="2000"/>
          </a:p>
          <a:p>
            <a:pPr marL="914400" lvl="1" indent="-355600" algn="l" rtl="0">
              <a:lnSpc>
                <a:spcPct val="115000"/>
              </a:lnSpc>
              <a:spcBef>
                <a:spcPts val="0"/>
              </a:spcBef>
              <a:spcAft>
                <a:spcPts val="0"/>
              </a:spcAft>
              <a:buClr>
                <a:schemeClr val="dk1"/>
              </a:buClr>
              <a:buSzPts val="2000"/>
              <a:buChar char="○"/>
            </a:pPr>
            <a:r>
              <a:rPr lang="en" sz="2000"/>
              <a:t>the operations for manipulating this structure </a:t>
            </a:r>
            <a:endParaRPr sz="2000"/>
          </a:p>
          <a:p>
            <a:pPr marL="457200" lvl="0" indent="-355600" algn="l" rtl="0">
              <a:lnSpc>
                <a:spcPct val="115000"/>
              </a:lnSpc>
              <a:spcBef>
                <a:spcPts val="0"/>
              </a:spcBef>
              <a:spcAft>
                <a:spcPts val="0"/>
              </a:spcAft>
              <a:buClr>
                <a:schemeClr val="dk1"/>
              </a:buClr>
              <a:buSzPts val="2000"/>
              <a:buChar char="●"/>
            </a:pPr>
            <a:r>
              <a:rPr lang="en" sz="2000"/>
              <a:t>Most data models also include a set of basic operations for specifying retrievals and updates on the database.</a:t>
            </a:r>
            <a:endParaRPr sz="2000"/>
          </a:p>
          <a:p>
            <a:pPr marL="457200" lvl="0" indent="-342900" algn="l" rtl="0">
              <a:lnSpc>
                <a:spcPct val="115000"/>
              </a:lnSpc>
              <a:spcBef>
                <a:spcPts val="0"/>
              </a:spcBef>
              <a:spcAft>
                <a:spcPts val="0"/>
              </a:spcAft>
              <a:buClr>
                <a:srgbClr val="202729"/>
              </a:buClr>
              <a:buSzPts val="1800"/>
              <a:buChar char="●"/>
            </a:pPr>
            <a:r>
              <a:rPr lang="en" sz="2000">
                <a:solidFill>
                  <a:srgbClr val="202729"/>
                </a:solidFill>
              </a:rPr>
              <a:t>Some data models allows a database designer to specify the dynamic aspect or behavior of a database application</a:t>
            </a:r>
            <a:endParaRPr sz="2000">
              <a:solidFill>
                <a:srgbClr val="202729"/>
              </a:solidFill>
            </a:endParaRPr>
          </a:p>
          <a:p>
            <a:pPr marL="0" lvl="0" indent="0" algn="l" rtl="0">
              <a:lnSpc>
                <a:spcPct val="115000"/>
              </a:lnSpc>
              <a:spcBef>
                <a:spcPts val="0"/>
              </a:spcBef>
              <a:spcAft>
                <a:spcPts val="0"/>
              </a:spcAft>
              <a:buNone/>
            </a:pPr>
            <a:endParaRPr sz="2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 Data Independence</a:t>
            </a:r>
            <a:endParaRPr sz="2400" b="1"/>
          </a:p>
        </p:txBody>
      </p:sp>
      <p:pic>
        <p:nvPicPr>
          <p:cNvPr id="177" name="Google Shape;177;p32"/>
          <p:cNvPicPr preferRelativeResize="0"/>
          <p:nvPr/>
        </p:nvPicPr>
        <p:blipFill>
          <a:blip r:embed="rId3">
            <a:alphaModFix/>
          </a:blip>
          <a:stretch>
            <a:fillRect/>
          </a:stretch>
        </p:blipFill>
        <p:spPr>
          <a:xfrm>
            <a:off x="990600" y="1170125"/>
            <a:ext cx="6048375" cy="3228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Database Languages</a:t>
            </a:r>
            <a:endParaRPr sz="2400" b="1"/>
          </a:p>
        </p:txBody>
      </p:sp>
      <p:sp>
        <p:nvSpPr>
          <p:cNvPr id="183" name="Google Shape;18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900"/>
              <a:t>In many DBMSs where no strict separation of levels of schemas is maintained, </a:t>
            </a:r>
            <a:endParaRPr sz="1900"/>
          </a:p>
          <a:p>
            <a:pPr marL="457200" lvl="0" indent="-349250" algn="just" rtl="0">
              <a:spcBef>
                <a:spcPts val="1200"/>
              </a:spcBef>
              <a:spcAft>
                <a:spcPts val="0"/>
              </a:spcAft>
              <a:buSzPts val="1900"/>
              <a:buChar char="●"/>
            </a:pPr>
            <a:r>
              <a:rPr lang="en" sz="1900" b="1"/>
              <a:t>Data definition language (DDL),</a:t>
            </a:r>
            <a:r>
              <a:rPr lang="en" sz="1900"/>
              <a:t> is used by the DBA and by database designers to define both (conceptual and internal) schemas. </a:t>
            </a:r>
            <a:endParaRPr sz="1900"/>
          </a:p>
          <a:p>
            <a:pPr marL="457200" lvl="0" indent="-349250" algn="just" rtl="0">
              <a:spcBef>
                <a:spcPts val="0"/>
              </a:spcBef>
              <a:spcAft>
                <a:spcPts val="0"/>
              </a:spcAft>
              <a:buSzPts val="1900"/>
              <a:buChar char="●"/>
            </a:pPr>
            <a:r>
              <a:rPr lang="en" sz="1900"/>
              <a:t>DDL compiler processes DDL statements </a:t>
            </a:r>
            <a:endParaRPr sz="1900"/>
          </a:p>
          <a:p>
            <a:pPr marL="914400" lvl="1" indent="-349250" algn="just" rtl="0">
              <a:spcBef>
                <a:spcPts val="0"/>
              </a:spcBef>
              <a:spcAft>
                <a:spcPts val="0"/>
              </a:spcAft>
              <a:buSzPts val="1900"/>
              <a:buChar char="○"/>
            </a:pPr>
            <a:r>
              <a:rPr lang="en" sz="1900"/>
              <a:t>to identify descriptions of the schema constructs and </a:t>
            </a:r>
            <a:endParaRPr sz="1900"/>
          </a:p>
          <a:p>
            <a:pPr marL="914400" lvl="1" indent="-349250" algn="just" rtl="0">
              <a:spcBef>
                <a:spcPts val="0"/>
              </a:spcBef>
              <a:spcAft>
                <a:spcPts val="0"/>
              </a:spcAft>
              <a:buSzPts val="1900"/>
              <a:buChar char="○"/>
            </a:pPr>
            <a:r>
              <a:rPr lang="en" sz="1900"/>
              <a:t>to store the schema description in the DBMS catalog</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Database languages</a:t>
            </a:r>
            <a:endParaRPr sz="2400" b="1"/>
          </a:p>
        </p:txBody>
      </p:sp>
      <p:sp>
        <p:nvSpPr>
          <p:cNvPr id="189" name="Google Shape;18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a:t>Where a clear separation is maintained between the conceptual and internal levels:</a:t>
            </a:r>
            <a:endParaRPr sz="2000"/>
          </a:p>
          <a:p>
            <a:pPr marL="457200" lvl="0" indent="-355600" algn="just" rtl="0">
              <a:spcBef>
                <a:spcPts val="1200"/>
              </a:spcBef>
              <a:spcAft>
                <a:spcPts val="0"/>
              </a:spcAft>
              <a:buSzPts val="2000"/>
              <a:buChar char="●"/>
            </a:pPr>
            <a:r>
              <a:rPr lang="en" sz="2000"/>
              <a:t>the DDL is used to specify the conceptual schema only. </a:t>
            </a:r>
            <a:endParaRPr sz="2000"/>
          </a:p>
          <a:p>
            <a:pPr marL="457200" lvl="0" indent="-355600" algn="just" rtl="0">
              <a:spcBef>
                <a:spcPts val="0"/>
              </a:spcBef>
              <a:spcAft>
                <a:spcPts val="0"/>
              </a:spcAft>
              <a:buSzPts val="2000"/>
              <a:buChar char="●"/>
            </a:pPr>
            <a:r>
              <a:rPr lang="en" sz="2000"/>
              <a:t>the </a:t>
            </a:r>
            <a:r>
              <a:rPr lang="en" sz="2000" b="1"/>
              <a:t>Storage Definition Language (SDL),</a:t>
            </a:r>
            <a:r>
              <a:rPr lang="en" sz="2000"/>
              <a:t> is used to specify the internal schema. </a:t>
            </a:r>
            <a:endParaRPr sz="2000"/>
          </a:p>
          <a:p>
            <a:pPr marL="457200" lvl="0" indent="-355600" algn="just" rtl="0">
              <a:spcBef>
                <a:spcPts val="0"/>
              </a:spcBef>
              <a:spcAft>
                <a:spcPts val="0"/>
              </a:spcAft>
              <a:buSzPts val="2000"/>
              <a:buChar char="●"/>
            </a:pPr>
            <a:r>
              <a:rPr lang="en" sz="2000" b="1"/>
              <a:t>View definition language (VDL</a:t>
            </a:r>
            <a:r>
              <a:rPr lang="en" sz="2000"/>
              <a:t>), to specify user views and their mappings to the conceptual schema, </a:t>
            </a:r>
            <a:endParaRPr sz="2000"/>
          </a:p>
          <a:p>
            <a:pPr marL="457200" lvl="0" indent="-355600" algn="just" rtl="0">
              <a:spcBef>
                <a:spcPts val="0"/>
              </a:spcBef>
              <a:spcAft>
                <a:spcPts val="0"/>
              </a:spcAft>
              <a:buSzPts val="2000"/>
              <a:buChar char="●"/>
            </a:pPr>
            <a:r>
              <a:rPr lang="en" sz="2000"/>
              <a:t>Manipulations include retrieval, insertion, deletion, and modification of the data are performed using </a:t>
            </a:r>
            <a:r>
              <a:rPr lang="en" sz="2000" b="1"/>
              <a:t>Data manipulation language (DML).</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Database languages</a:t>
            </a:r>
            <a:endParaRPr sz="2400" b="1"/>
          </a:p>
        </p:txBody>
      </p:sp>
      <p:sp>
        <p:nvSpPr>
          <p:cNvPr id="195" name="Google Shape;195;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just" rtl="0">
              <a:spcBef>
                <a:spcPts val="0"/>
              </a:spcBef>
              <a:spcAft>
                <a:spcPts val="0"/>
              </a:spcAft>
              <a:buSzPts val="1900"/>
              <a:buChar char="●"/>
            </a:pPr>
            <a:r>
              <a:rPr lang="en" sz="1900"/>
              <a:t>In current DBMSs, the preceding types of languages are usually not considered distinct languages; rather, a comprehensive integrated language is used that includes constructs for conceptual schema definition, view definition, and data manipulation.</a:t>
            </a:r>
            <a:endParaRPr sz="1900"/>
          </a:p>
          <a:p>
            <a:pPr marL="457200" lvl="0" indent="-349250" algn="just" rtl="0">
              <a:spcBef>
                <a:spcPts val="0"/>
              </a:spcBef>
              <a:spcAft>
                <a:spcPts val="0"/>
              </a:spcAft>
              <a:buSzPts val="1900"/>
              <a:buChar char="●"/>
            </a:pPr>
            <a:r>
              <a:rPr lang="en" sz="1900"/>
              <a:t>A typical example of a comprehensive database language is the SQL relational database language, which represents a combination of DDL, VDL, and DML, as well as statements for constraint specification, schema evolution, and many other features</a:t>
            </a: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330475" y="107500"/>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a:t>Types of DML</a:t>
            </a:r>
            <a:endParaRPr sz="2400" b="1"/>
          </a:p>
        </p:txBody>
      </p:sp>
      <p:graphicFrame>
        <p:nvGraphicFramePr>
          <p:cNvPr id="201" name="Google Shape;201;p36"/>
          <p:cNvGraphicFramePr/>
          <p:nvPr/>
        </p:nvGraphicFramePr>
        <p:xfrm>
          <a:off x="483200" y="750175"/>
          <a:ext cx="8215150" cy="4391500"/>
        </p:xfrm>
        <a:graphic>
          <a:graphicData uri="http://schemas.openxmlformats.org/drawingml/2006/table">
            <a:tbl>
              <a:tblPr>
                <a:noFill/>
                <a:tableStyleId>{99281D73-BF6A-4046-A744-B474789763C7}</a:tableStyleId>
              </a:tblPr>
              <a:tblGrid>
                <a:gridCol w="4107575">
                  <a:extLst>
                    <a:ext uri="{9D8B030D-6E8A-4147-A177-3AD203B41FA5}">
                      <a16:colId xmlns:a16="http://schemas.microsoft.com/office/drawing/2014/main" val="20000"/>
                    </a:ext>
                  </a:extLst>
                </a:gridCol>
                <a:gridCol w="4107575">
                  <a:extLst>
                    <a:ext uri="{9D8B030D-6E8A-4147-A177-3AD203B41FA5}">
                      <a16:colId xmlns:a16="http://schemas.microsoft.com/office/drawing/2014/main" val="20001"/>
                    </a:ext>
                  </a:extLst>
                </a:gridCol>
              </a:tblGrid>
              <a:tr h="448950">
                <a:tc>
                  <a:txBody>
                    <a:bodyPr/>
                    <a:lstStyle/>
                    <a:p>
                      <a:pPr marL="0" lvl="0" indent="0" algn="l" rtl="0">
                        <a:spcBef>
                          <a:spcPts val="0"/>
                        </a:spcBef>
                        <a:spcAft>
                          <a:spcPts val="0"/>
                        </a:spcAft>
                        <a:buNone/>
                      </a:pPr>
                      <a:r>
                        <a:rPr lang="en" sz="1800" b="1">
                          <a:latin typeface="Proxima Nova"/>
                          <a:ea typeface="Proxima Nova"/>
                          <a:cs typeface="Proxima Nova"/>
                          <a:sym typeface="Proxima Nova"/>
                        </a:rPr>
                        <a:t>Procedural DML</a:t>
                      </a:r>
                      <a:endParaRPr sz="1800" b="1">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sz="1800" b="1">
                          <a:latin typeface="Proxima Nova"/>
                          <a:ea typeface="Proxima Nova"/>
                          <a:cs typeface="Proxima Nova"/>
                          <a:sym typeface="Proxima Nova"/>
                        </a:rPr>
                        <a:t>Non-Procedural DML</a:t>
                      </a:r>
                      <a:endParaRPr sz="1800"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0"/>
                  </a:ext>
                </a:extLst>
              </a:tr>
              <a:tr h="1068825">
                <a:tc>
                  <a:txBody>
                    <a:bodyPr/>
                    <a:lstStyle/>
                    <a:p>
                      <a:pPr marL="0" lvl="0" indent="0" algn="l" rtl="0">
                        <a:lnSpc>
                          <a:spcPct val="115000"/>
                        </a:lnSpc>
                        <a:spcBef>
                          <a:spcPts val="0"/>
                        </a:spcBef>
                        <a:spcAft>
                          <a:spcPts val="1200"/>
                        </a:spcAft>
                        <a:buNone/>
                      </a:pPr>
                      <a:r>
                        <a:rPr lang="en" sz="1800">
                          <a:solidFill>
                            <a:schemeClr val="dk1"/>
                          </a:solidFill>
                          <a:latin typeface="Proxima Nova"/>
                          <a:ea typeface="Proxima Nova"/>
                          <a:cs typeface="Proxima Nova"/>
                          <a:sym typeface="Proxima Nova"/>
                        </a:rPr>
                        <a:t>must be embedded in a general-purpose programming language.</a:t>
                      </a:r>
                      <a:endParaRPr sz="1800">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sz="1800">
                          <a:latin typeface="Proxima Nova"/>
                          <a:ea typeface="Proxima Nova"/>
                          <a:cs typeface="Proxima Nova"/>
                          <a:sym typeface="Proxima Nova"/>
                        </a:rPr>
                        <a:t>can be used on its own to specify complex database operations concisely.</a:t>
                      </a:r>
                      <a:endParaRPr sz="18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1528025">
                <a:tc>
                  <a:txBody>
                    <a:bodyPr/>
                    <a:lstStyle/>
                    <a:p>
                      <a:pPr marL="457200" lvl="0" indent="-342900" algn="just" rtl="0">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retrieves individual records or objects from the database and processes each separately</a:t>
                      </a:r>
                      <a:endParaRPr sz="1800">
                        <a:solidFill>
                          <a:schemeClr val="dk1"/>
                        </a:solidFill>
                        <a:latin typeface="Proxima Nova"/>
                        <a:ea typeface="Proxima Nova"/>
                        <a:cs typeface="Proxima Nova"/>
                        <a:sym typeface="Proxima Nova"/>
                      </a:endParaRPr>
                    </a:p>
                    <a:p>
                      <a:pPr marL="457200" lvl="0" indent="-342900" algn="just" rtl="0">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also called</a:t>
                      </a:r>
                      <a:r>
                        <a:rPr lang="en" sz="1800" b="1">
                          <a:solidFill>
                            <a:schemeClr val="dk1"/>
                          </a:solidFill>
                          <a:latin typeface="Proxima Nova"/>
                          <a:ea typeface="Proxima Nova"/>
                          <a:cs typeface="Proxima Nova"/>
                          <a:sym typeface="Proxima Nova"/>
                        </a:rPr>
                        <a:t> record-at-a-time DMLs</a:t>
                      </a:r>
                      <a:endParaRPr sz="1800" b="1">
                        <a:solidFill>
                          <a:schemeClr val="dk1"/>
                        </a:solidFill>
                        <a:latin typeface="Proxima Nova"/>
                        <a:ea typeface="Proxima Nova"/>
                        <a:cs typeface="Proxima Nova"/>
                        <a:sym typeface="Proxima Nova"/>
                      </a:endParaRPr>
                    </a:p>
                  </a:txBody>
                  <a:tcPr marL="91425" marR="91425" marT="91425" marB="91425"/>
                </a:tc>
                <a:tc>
                  <a:txBody>
                    <a:bodyPr/>
                    <a:lstStyle/>
                    <a:p>
                      <a:pPr marL="0" lvl="0" indent="0" algn="just" rtl="0">
                        <a:lnSpc>
                          <a:spcPct val="115000"/>
                        </a:lnSpc>
                        <a:spcBef>
                          <a:spcPts val="0"/>
                        </a:spcBef>
                        <a:spcAft>
                          <a:spcPts val="0"/>
                        </a:spcAft>
                        <a:buNone/>
                      </a:pPr>
                      <a:r>
                        <a:rPr lang="en" sz="1800">
                          <a:solidFill>
                            <a:schemeClr val="dk1"/>
                          </a:solidFill>
                          <a:latin typeface="Proxima Nova"/>
                          <a:ea typeface="Proxima Nova"/>
                          <a:cs typeface="Proxima Nova"/>
                          <a:sym typeface="Proxima Nova"/>
                        </a:rPr>
                        <a:t>can specify and retrieve many records in a single DML statement</a:t>
                      </a:r>
                      <a:endParaRPr sz="1800">
                        <a:solidFill>
                          <a:schemeClr val="dk1"/>
                        </a:solidFill>
                        <a:latin typeface="Proxima Nova"/>
                        <a:ea typeface="Proxima Nova"/>
                        <a:cs typeface="Proxima Nova"/>
                        <a:sym typeface="Proxima Nova"/>
                      </a:endParaRPr>
                    </a:p>
                    <a:p>
                      <a:pPr marL="0" lvl="0" indent="0" algn="just" rtl="0">
                        <a:lnSpc>
                          <a:spcPct val="115000"/>
                        </a:lnSpc>
                        <a:spcBef>
                          <a:spcPts val="1200"/>
                        </a:spcBef>
                        <a:spcAft>
                          <a:spcPts val="1200"/>
                        </a:spcAft>
                        <a:buNone/>
                      </a:pPr>
                      <a:r>
                        <a:rPr lang="en" sz="1800">
                          <a:solidFill>
                            <a:schemeClr val="dk1"/>
                          </a:solidFill>
                          <a:latin typeface="Proxima Nova"/>
                          <a:ea typeface="Proxima Nova"/>
                          <a:cs typeface="Proxima Nova"/>
                          <a:sym typeface="Proxima Nova"/>
                        </a:rPr>
                        <a:t>called set-at-a-time or set-oriented DMLs</a:t>
                      </a:r>
                      <a:endParaRPr sz="1800">
                        <a:solidFill>
                          <a:schemeClr val="dk1"/>
                        </a:solidFill>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r h="1257150">
                <a:tc>
                  <a:txBody>
                    <a:bodyPr/>
                    <a:lstStyle/>
                    <a:p>
                      <a:pPr marL="0" lvl="0" indent="0" algn="l" rtl="0">
                        <a:lnSpc>
                          <a:spcPct val="115000"/>
                        </a:lnSpc>
                        <a:spcBef>
                          <a:spcPts val="0"/>
                        </a:spcBef>
                        <a:spcAft>
                          <a:spcPts val="1200"/>
                        </a:spcAft>
                        <a:buNone/>
                      </a:pPr>
                      <a:r>
                        <a:rPr lang="en" sz="1800">
                          <a:latin typeface="Proxima Nova"/>
                          <a:ea typeface="Proxima Nova"/>
                          <a:cs typeface="Proxima Nova"/>
                          <a:sym typeface="Proxima Nova"/>
                        </a:rPr>
                        <a:t>specify </a:t>
                      </a:r>
                      <a:r>
                        <a:rPr lang="en" sz="2000">
                          <a:solidFill>
                            <a:schemeClr val="dk1"/>
                          </a:solidFill>
                          <a:latin typeface="Proxima Nova"/>
                          <a:ea typeface="Proxima Nova"/>
                          <a:cs typeface="Proxima Nova"/>
                          <a:sym typeface="Proxima Nova"/>
                        </a:rPr>
                        <a:t>what data is needed and exactly how to retrieve the data.</a:t>
                      </a:r>
                      <a:endParaRPr sz="1800">
                        <a:latin typeface="Proxima Nova"/>
                        <a:ea typeface="Proxima Nova"/>
                        <a:cs typeface="Proxima Nova"/>
                        <a:sym typeface="Proxima Nova"/>
                      </a:endParaRPr>
                    </a:p>
                  </a:txBody>
                  <a:tcPr marL="91425" marR="91425" marT="91425" marB="91425"/>
                </a:tc>
                <a:tc>
                  <a:txBody>
                    <a:bodyPr/>
                    <a:lstStyle/>
                    <a:p>
                      <a:pPr marL="457200" lvl="0" indent="-342900" algn="l" rtl="0">
                        <a:spcBef>
                          <a:spcPts val="0"/>
                        </a:spcBef>
                        <a:spcAft>
                          <a:spcPts val="0"/>
                        </a:spcAft>
                        <a:buSzPts val="1800"/>
                        <a:buFont typeface="Proxima Nova"/>
                        <a:buChar char="●"/>
                      </a:pPr>
                      <a:r>
                        <a:rPr lang="en" sz="1800">
                          <a:latin typeface="Proxima Nova"/>
                          <a:ea typeface="Proxima Nova"/>
                          <a:cs typeface="Proxima Nova"/>
                          <a:sym typeface="Proxima Nova"/>
                        </a:rPr>
                        <a:t>query often specifies which data to retrieve rather than how to retrieve it; </a:t>
                      </a:r>
                      <a:endParaRPr sz="1800">
                        <a:latin typeface="Proxima Nova"/>
                        <a:ea typeface="Proxima Nova"/>
                        <a:cs typeface="Proxima Nova"/>
                        <a:sym typeface="Proxima Nova"/>
                      </a:endParaRPr>
                    </a:p>
                    <a:p>
                      <a:pPr marL="457200" lvl="0" indent="-342900" algn="l" rtl="0">
                        <a:spcBef>
                          <a:spcPts val="0"/>
                        </a:spcBef>
                        <a:spcAft>
                          <a:spcPts val="0"/>
                        </a:spcAft>
                        <a:buSzPts val="1800"/>
                        <a:buFont typeface="Proxima Nova"/>
                        <a:buChar char="●"/>
                      </a:pPr>
                      <a:r>
                        <a:rPr lang="en" sz="1800">
                          <a:latin typeface="Proxima Nova"/>
                          <a:ea typeface="Proxima Nova"/>
                          <a:cs typeface="Proxima Nova"/>
                          <a:sym typeface="Proxima Nova"/>
                        </a:rPr>
                        <a:t>are also called declarative.</a:t>
                      </a:r>
                      <a:endParaRPr sz="18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Database languages</a:t>
            </a:r>
            <a:endParaRPr sz="2400" b="1"/>
          </a:p>
        </p:txBody>
      </p:sp>
      <p:sp>
        <p:nvSpPr>
          <p:cNvPr id="207" name="Google Shape;207;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just" rtl="0">
              <a:spcBef>
                <a:spcPts val="0"/>
              </a:spcBef>
              <a:spcAft>
                <a:spcPts val="0"/>
              </a:spcAft>
              <a:buSzPts val="1900"/>
              <a:buChar char="●"/>
            </a:pPr>
            <a:r>
              <a:rPr lang="en" sz="1900"/>
              <a:t>Whenever DML commands, whether high level or low level, are embedded in a general-purpose programming language, that language is called the </a:t>
            </a:r>
            <a:r>
              <a:rPr lang="en" sz="1900" b="1"/>
              <a:t>host language</a:t>
            </a:r>
            <a:r>
              <a:rPr lang="en" sz="1900"/>
              <a:t> and the DML is called the </a:t>
            </a:r>
            <a:r>
              <a:rPr lang="en" sz="1900" b="1"/>
              <a:t>data sublanguage</a:t>
            </a:r>
            <a:r>
              <a:rPr lang="en" sz="1900"/>
              <a:t>.</a:t>
            </a:r>
            <a:endParaRPr sz="1900"/>
          </a:p>
          <a:p>
            <a:pPr marL="457200" lvl="0" indent="-349250" algn="just" rtl="0">
              <a:spcBef>
                <a:spcPts val="0"/>
              </a:spcBef>
              <a:spcAft>
                <a:spcPts val="0"/>
              </a:spcAft>
              <a:buSzPts val="1900"/>
              <a:buChar char="●"/>
            </a:pPr>
            <a:r>
              <a:rPr lang="en" sz="1900"/>
              <a:t>a high-level DML used in a standalone interactive manner is called a query language</a:t>
            </a:r>
            <a:endParaRPr sz="1900"/>
          </a:p>
          <a:p>
            <a:pPr marL="457200" lvl="0" indent="-349250" algn="just" rtl="0">
              <a:spcBef>
                <a:spcPts val="0"/>
              </a:spcBef>
              <a:spcAft>
                <a:spcPts val="0"/>
              </a:spcAft>
              <a:buSzPts val="1900"/>
              <a:buChar char="●"/>
            </a:pPr>
            <a:r>
              <a:rPr lang="en" sz="1900"/>
              <a:t>In general, both retrieval and update commands of a high-level DML may be used interactively and are hence considered part of the query language.</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DBMS Interfaces</a:t>
            </a:r>
            <a:endParaRPr sz="2400" b="1"/>
          </a:p>
        </p:txBody>
      </p:sp>
      <p:sp>
        <p:nvSpPr>
          <p:cNvPr id="213" name="Google Shape;21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just" rtl="0">
              <a:spcBef>
                <a:spcPts val="0"/>
              </a:spcBef>
              <a:spcAft>
                <a:spcPts val="0"/>
              </a:spcAft>
              <a:buSzPts val="1900"/>
              <a:buChar char="●"/>
            </a:pPr>
            <a:r>
              <a:rPr lang="en" sz="1900"/>
              <a:t>Menu-based Interfaces for Web Clients or Browsing.</a:t>
            </a:r>
            <a:endParaRPr sz="1900"/>
          </a:p>
          <a:p>
            <a:pPr marL="457200" lvl="0" indent="-349250" algn="just" rtl="0">
              <a:spcBef>
                <a:spcPts val="0"/>
              </a:spcBef>
              <a:spcAft>
                <a:spcPts val="0"/>
              </a:spcAft>
              <a:buSzPts val="1900"/>
              <a:buChar char="●"/>
            </a:pPr>
            <a:r>
              <a:rPr lang="en" sz="1900"/>
              <a:t>Apps for Mobile Devices.</a:t>
            </a:r>
            <a:endParaRPr sz="1900"/>
          </a:p>
          <a:p>
            <a:pPr marL="457200" lvl="0" indent="-349250" algn="just" rtl="0">
              <a:spcBef>
                <a:spcPts val="0"/>
              </a:spcBef>
              <a:spcAft>
                <a:spcPts val="0"/>
              </a:spcAft>
              <a:buSzPts val="1900"/>
              <a:buChar char="●"/>
            </a:pPr>
            <a:r>
              <a:rPr lang="en" sz="1900"/>
              <a:t>Forms-based Interfaces</a:t>
            </a:r>
            <a:endParaRPr sz="1900"/>
          </a:p>
          <a:p>
            <a:pPr marL="457200" lvl="0" indent="-349250" algn="just" rtl="0">
              <a:spcBef>
                <a:spcPts val="0"/>
              </a:spcBef>
              <a:spcAft>
                <a:spcPts val="0"/>
              </a:spcAft>
              <a:buSzPts val="1900"/>
              <a:buChar char="●"/>
            </a:pPr>
            <a:r>
              <a:rPr lang="en" sz="1900"/>
              <a:t>Graphical User Interfaces.</a:t>
            </a:r>
            <a:endParaRPr sz="1900"/>
          </a:p>
          <a:p>
            <a:pPr marL="457200" lvl="0" indent="-349250" algn="just" rtl="0">
              <a:spcBef>
                <a:spcPts val="0"/>
              </a:spcBef>
              <a:spcAft>
                <a:spcPts val="0"/>
              </a:spcAft>
              <a:buSzPts val="1900"/>
              <a:buChar char="●"/>
            </a:pPr>
            <a:r>
              <a:rPr lang="en" sz="1900"/>
              <a:t>Natural Language Interfaces</a:t>
            </a:r>
            <a:endParaRPr sz="1900"/>
          </a:p>
          <a:p>
            <a:pPr marL="457200" lvl="0" indent="-349250" algn="just" rtl="0">
              <a:spcBef>
                <a:spcPts val="0"/>
              </a:spcBef>
              <a:spcAft>
                <a:spcPts val="0"/>
              </a:spcAft>
              <a:buSzPts val="1900"/>
              <a:buChar char="●"/>
            </a:pPr>
            <a:r>
              <a:rPr lang="en" sz="1900"/>
              <a:t>Keyword-based Database Search. </a:t>
            </a:r>
            <a:endParaRPr sz="1900"/>
          </a:p>
          <a:p>
            <a:pPr marL="457200" lvl="0" indent="-349250" algn="just" rtl="0">
              <a:spcBef>
                <a:spcPts val="0"/>
              </a:spcBef>
              <a:spcAft>
                <a:spcPts val="0"/>
              </a:spcAft>
              <a:buSzPts val="1900"/>
              <a:buChar char="●"/>
            </a:pPr>
            <a:r>
              <a:rPr lang="en" sz="1900"/>
              <a:t>Speech Input and Output.</a:t>
            </a:r>
            <a:endParaRPr sz="1900"/>
          </a:p>
          <a:p>
            <a:pPr marL="457200" lvl="0" indent="-349250" algn="just" rtl="0">
              <a:spcBef>
                <a:spcPts val="0"/>
              </a:spcBef>
              <a:spcAft>
                <a:spcPts val="0"/>
              </a:spcAft>
              <a:buSzPts val="1900"/>
              <a:buChar char="●"/>
            </a:pPr>
            <a:r>
              <a:rPr lang="en" sz="1900"/>
              <a:t>Interfaces for different types of users</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The Database System Environment </a:t>
            </a:r>
            <a:endParaRPr sz="2400" b="1"/>
          </a:p>
        </p:txBody>
      </p:sp>
      <p:pic>
        <p:nvPicPr>
          <p:cNvPr id="219" name="Google Shape;219;p39"/>
          <p:cNvPicPr preferRelativeResize="0"/>
          <p:nvPr/>
        </p:nvPicPr>
        <p:blipFill>
          <a:blip r:embed="rId3">
            <a:alphaModFix/>
          </a:blip>
          <a:stretch>
            <a:fillRect/>
          </a:stretch>
        </p:blipFill>
        <p:spPr>
          <a:xfrm>
            <a:off x="2510000" y="1017725"/>
            <a:ext cx="4123992" cy="38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The Database System Environment </a:t>
            </a:r>
            <a:endParaRPr sz="2400" b="1"/>
          </a:p>
        </p:txBody>
      </p:sp>
      <p:pic>
        <p:nvPicPr>
          <p:cNvPr id="225" name="Google Shape;225;p40"/>
          <p:cNvPicPr preferRelativeResize="0"/>
          <p:nvPr/>
        </p:nvPicPr>
        <p:blipFill>
          <a:blip r:embed="rId3">
            <a:alphaModFix/>
          </a:blip>
          <a:stretch>
            <a:fillRect/>
          </a:stretch>
        </p:blipFill>
        <p:spPr>
          <a:xfrm>
            <a:off x="937675" y="1017725"/>
            <a:ext cx="7268649" cy="3613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The Database System Environment </a:t>
            </a:r>
            <a:endParaRPr sz="2400" b="1"/>
          </a:p>
        </p:txBody>
      </p:sp>
      <p:sp>
        <p:nvSpPr>
          <p:cNvPr id="231" name="Google Shape;231;p41"/>
          <p:cNvSpPr txBox="1"/>
          <p:nvPr/>
        </p:nvSpPr>
        <p:spPr>
          <a:xfrm>
            <a:off x="7225700" y="4631050"/>
            <a:ext cx="184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Top part</a:t>
            </a:r>
            <a:endParaRPr b="1">
              <a:latin typeface="Proxima Nova"/>
              <a:ea typeface="Proxima Nova"/>
              <a:cs typeface="Proxima Nova"/>
              <a:sym typeface="Proxima Nova"/>
            </a:endParaRPr>
          </a:p>
        </p:txBody>
      </p:sp>
      <p:pic>
        <p:nvPicPr>
          <p:cNvPr id="232" name="Google Shape;232;p41"/>
          <p:cNvPicPr preferRelativeResize="0"/>
          <p:nvPr/>
        </p:nvPicPr>
        <p:blipFill>
          <a:blip r:embed="rId3">
            <a:alphaModFix/>
          </a:blip>
          <a:stretch>
            <a:fillRect/>
          </a:stretch>
        </p:blipFill>
        <p:spPr>
          <a:xfrm>
            <a:off x="734925" y="1170125"/>
            <a:ext cx="6902678" cy="3308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Categories of Data Models</a:t>
            </a:r>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b="1" dirty="0"/>
              <a:t>High-level or conceptual or semantic data models</a:t>
            </a:r>
            <a:r>
              <a:rPr lang="en" sz="2000" dirty="0"/>
              <a:t> provide concepts that are close to the way many users perceive data</a:t>
            </a:r>
            <a:endParaRPr sz="2000" dirty="0"/>
          </a:p>
          <a:p>
            <a:pPr marL="914400" lvl="1" indent="-355600" algn="l" rtl="0">
              <a:lnSpc>
                <a:spcPct val="115000"/>
              </a:lnSpc>
              <a:spcBef>
                <a:spcPts val="0"/>
              </a:spcBef>
              <a:spcAft>
                <a:spcPts val="0"/>
              </a:spcAft>
              <a:buSzPts val="2000"/>
              <a:buChar char="○"/>
            </a:pPr>
            <a:r>
              <a:rPr lang="en" sz="2000" dirty="0"/>
              <a:t>entities, attributes, and relationships based</a:t>
            </a:r>
            <a:endParaRPr sz="2000" dirty="0"/>
          </a:p>
          <a:p>
            <a:pPr marL="914400" lvl="1" indent="-355600" algn="l" rtl="0">
              <a:lnSpc>
                <a:spcPct val="115000"/>
              </a:lnSpc>
              <a:spcBef>
                <a:spcPts val="0"/>
              </a:spcBef>
              <a:spcAft>
                <a:spcPts val="0"/>
              </a:spcAft>
              <a:buSzPts val="2000"/>
              <a:buChar char="○"/>
            </a:pPr>
            <a:r>
              <a:rPr lang="en" sz="2000" dirty="0"/>
              <a:t>Object based data model</a:t>
            </a:r>
            <a:endParaRPr sz="2000" dirty="0"/>
          </a:p>
          <a:p>
            <a:pPr lvl="1" indent="-355600">
              <a:buSzPts val="2000"/>
              <a:buChar char="●"/>
            </a:pPr>
            <a:r>
              <a:rPr lang="en" sz="1600" b="1" dirty="0"/>
              <a:t>Low-level or physical or internal data models</a:t>
            </a:r>
            <a:r>
              <a:rPr lang="en" sz="1600" dirty="0"/>
              <a:t> provide concepts that describe the details of how data is stored on the computer storage media</a:t>
            </a:r>
            <a:endParaRPr sz="1600" dirty="0"/>
          </a:p>
          <a:p>
            <a:pPr lvl="2" indent="-355600">
              <a:buSzPts val="2000"/>
              <a:buChar char="○"/>
            </a:pPr>
            <a:r>
              <a:rPr lang="en" sz="2000" dirty="0"/>
              <a:t>represents information such as record formats, record orderings, and access paths</a:t>
            </a:r>
            <a:endParaRPr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Database System Utilities</a:t>
            </a:r>
            <a:endParaRPr sz="2400" b="1"/>
          </a:p>
        </p:txBody>
      </p:sp>
      <p:sp>
        <p:nvSpPr>
          <p:cNvPr id="238" name="Google Shape;238;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900"/>
              <a:t>DBMSs have database utilities that help the DBA manage the database system. Common utilities have the following types of functions:</a:t>
            </a:r>
            <a:endParaRPr sz="1900"/>
          </a:p>
          <a:p>
            <a:pPr marL="457200" lvl="0" indent="-349250" algn="just" rtl="0">
              <a:spcBef>
                <a:spcPts val="1200"/>
              </a:spcBef>
              <a:spcAft>
                <a:spcPts val="0"/>
              </a:spcAft>
              <a:buSzPts val="1900"/>
              <a:buChar char="●"/>
            </a:pPr>
            <a:r>
              <a:rPr lang="en" sz="1900" b="1"/>
              <a:t>Loading</a:t>
            </a:r>
            <a:endParaRPr sz="1900"/>
          </a:p>
          <a:p>
            <a:pPr marL="914400" lvl="1" indent="-349250" algn="just" rtl="0">
              <a:spcBef>
                <a:spcPts val="0"/>
              </a:spcBef>
              <a:spcAft>
                <a:spcPts val="0"/>
              </a:spcAft>
              <a:buSzPts val="1900"/>
              <a:buChar char="○"/>
            </a:pPr>
            <a:r>
              <a:rPr lang="en" sz="1900"/>
              <a:t>used to load existing data files—such as text files or sequential files—into the database.</a:t>
            </a:r>
            <a:endParaRPr sz="1900"/>
          </a:p>
          <a:p>
            <a:pPr marL="457200" lvl="0" indent="-349250" algn="just" rtl="0">
              <a:spcBef>
                <a:spcPts val="0"/>
              </a:spcBef>
              <a:spcAft>
                <a:spcPts val="0"/>
              </a:spcAft>
              <a:buSzPts val="1900"/>
              <a:buChar char="●"/>
            </a:pPr>
            <a:r>
              <a:rPr lang="en" sz="1900" b="1"/>
              <a:t>Backup</a:t>
            </a:r>
            <a:endParaRPr sz="1900" b="1"/>
          </a:p>
          <a:p>
            <a:pPr marL="914400" lvl="1" indent="-349250" algn="just" rtl="0">
              <a:spcBef>
                <a:spcPts val="0"/>
              </a:spcBef>
              <a:spcAft>
                <a:spcPts val="0"/>
              </a:spcAft>
              <a:buSzPts val="1900"/>
              <a:buChar char="○"/>
            </a:pPr>
            <a:r>
              <a:rPr lang="en" sz="1900"/>
              <a:t>creates a backup copy of the database, usually by dumping the entire database onto tape or other mass storage medium.</a:t>
            </a:r>
            <a:endParaRPr sz="1900"/>
          </a:p>
          <a:p>
            <a:pPr marL="914400" lvl="1" indent="-349250" algn="just" rtl="0">
              <a:spcBef>
                <a:spcPts val="0"/>
              </a:spcBef>
              <a:spcAft>
                <a:spcPts val="0"/>
              </a:spcAft>
              <a:buSzPts val="1900"/>
              <a:buChar char="○"/>
            </a:pPr>
            <a:r>
              <a:rPr lang="en" sz="1900"/>
              <a:t>Incremental backups are also often used</a:t>
            </a: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Database System Utilities</a:t>
            </a:r>
            <a:endParaRPr sz="2400" b="1"/>
          </a:p>
        </p:txBody>
      </p:sp>
      <p:sp>
        <p:nvSpPr>
          <p:cNvPr id="244" name="Google Shape;244;p43"/>
          <p:cNvSpPr txBox="1">
            <a:spLocks noGrp="1"/>
          </p:cNvSpPr>
          <p:nvPr>
            <p:ph type="body" idx="1"/>
          </p:nvPr>
        </p:nvSpPr>
        <p:spPr>
          <a:xfrm>
            <a:off x="311700" y="1152475"/>
            <a:ext cx="8520600" cy="3730200"/>
          </a:xfrm>
          <a:prstGeom prst="rect">
            <a:avLst/>
          </a:prstGeom>
        </p:spPr>
        <p:txBody>
          <a:bodyPr spcFirstLastPara="1" wrap="square" lIns="91425" tIns="91425" rIns="91425" bIns="91425" anchor="t" anchorCtr="0">
            <a:normAutofit/>
          </a:bodyPr>
          <a:lstStyle/>
          <a:p>
            <a:pPr marL="457200" lvl="0" indent="-349250" algn="just" rtl="0">
              <a:spcBef>
                <a:spcPts val="0"/>
              </a:spcBef>
              <a:spcAft>
                <a:spcPts val="0"/>
              </a:spcAft>
              <a:buSzPts val="1900"/>
              <a:buChar char="●"/>
            </a:pPr>
            <a:r>
              <a:rPr lang="en" sz="1900" b="1"/>
              <a:t>Database storage reorganization.</a:t>
            </a:r>
            <a:endParaRPr sz="1900" b="1"/>
          </a:p>
          <a:p>
            <a:pPr marL="914400" lvl="1" indent="-349250" algn="just" rtl="0">
              <a:spcBef>
                <a:spcPts val="0"/>
              </a:spcBef>
              <a:spcAft>
                <a:spcPts val="0"/>
              </a:spcAft>
              <a:buSzPts val="1900"/>
              <a:buChar char="○"/>
            </a:pPr>
            <a:r>
              <a:rPr lang="en" sz="1900"/>
              <a:t>used to reorganize a set of database files into different file organizations </a:t>
            </a:r>
            <a:endParaRPr sz="1900"/>
          </a:p>
          <a:p>
            <a:pPr marL="914400" lvl="1" indent="-349250" algn="just" rtl="0">
              <a:spcBef>
                <a:spcPts val="0"/>
              </a:spcBef>
              <a:spcAft>
                <a:spcPts val="0"/>
              </a:spcAft>
              <a:buSzPts val="1900"/>
              <a:buChar char="○"/>
            </a:pPr>
            <a:r>
              <a:rPr lang="en" sz="1900"/>
              <a:t>create new access paths to improve performance. </a:t>
            </a:r>
            <a:endParaRPr sz="1900"/>
          </a:p>
          <a:p>
            <a:pPr marL="457200" lvl="0" indent="-349250" algn="just" rtl="0">
              <a:spcBef>
                <a:spcPts val="0"/>
              </a:spcBef>
              <a:spcAft>
                <a:spcPts val="0"/>
              </a:spcAft>
              <a:buSzPts val="1900"/>
              <a:buChar char="●"/>
            </a:pPr>
            <a:r>
              <a:rPr lang="en" sz="1900" b="1"/>
              <a:t>Performance monitoring.</a:t>
            </a:r>
            <a:endParaRPr sz="1900" b="1"/>
          </a:p>
          <a:p>
            <a:pPr marL="914400" lvl="1" indent="-349250" algn="just" rtl="0">
              <a:spcBef>
                <a:spcPts val="0"/>
              </a:spcBef>
              <a:spcAft>
                <a:spcPts val="0"/>
              </a:spcAft>
              <a:buSzPts val="1900"/>
              <a:buChar char="○"/>
            </a:pPr>
            <a:r>
              <a:rPr lang="en" sz="1900"/>
              <a:t>monitors database usage and provides statistics to the DBA. </a:t>
            </a:r>
            <a:endParaRPr sz="1900"/>
          </a:p>
          <a:p>
            <a:pPr marL="0" lvl="0" indent="0" algn="just" rtl="0">
              <a:spcBef>
                <a:spcPts val="1200"/>
              </a:spcBef>
              <a:spcAft>
                <a:spcPts val="1200"/>
              </a:spcAft>
              <a:buNone/>
            </a:pPr>
            <a:r>
              <a:rPr lang="en" sz="1900"/>
              <a:t>Other utilities may be available for sorting files, handling data compression, monitoring access by users, interfacing with the network, and performing other functions.</a:t>
            </a:r>
            <a:endParaRPr sz="19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en" sz="2400"/>
              <a:t>Tools, Application Environments, and Communications Facilities</a:t>
            </a:r>
            <a:endParaRPr sz="2400" b="1"/>
          </a:p>
        </p:txBody>
      </p:sp>
      <p:sp>
        <p:nvSpPr>
          <p:cNvPr id="250" name="Google Shape;250;p44"/>
          <p:cNvSpPr txBox="1">
            <a:spLocks noGrp="1"/>
          </p:cNvSpPr>
          <p:nvPr>
            <p:ph type="body" idx="1"/>
          </p:nvPr>
        </p:nvSpPr>
        <p:spPr>
          <a:xfrm>
            <a:off x="311700" y="1152475"/>
            <a:ext cx="8520600" cy="3730200"/>
          </a:xfrm>
          <a:prstGeom prst="rect">
            <a:avLst/>
          </a:prstGeom>
        </p:spPr>
        <p:txBody>
          <a:bodyPr spcFirstLastPara="1" wrap="square" lIns="91425" tIns="91425" rIns="91425" bIns="91425" anchor="t" anchorCtr="0">
            <a:normAutofit/>
          </a:bodyPr>
          <a:lstStyle/>
          <a:p>
            <a:pPr marL="457200" lvl="0" indent="-349250" algn="just" rtl="0">
              <a:spcBef>
                <a:spcPts val="0"/>
              </a:spcBef>
              <a:spcAft>
                <a:spcPts val="0"/>
              </a:spcAft>
              <a:buClr>
                <a:srgbClr val="616161"/>
              </a:buClr>
              <a:buSzPts val="1900"/>
              <a:buChar char="●"/>
            </a:pPr>
            <a:r>
              <a:rPr lang="en" sz="1900">
                <a:solidFill>
                  <a:srgbClr val="616161"/>
                </a:solidFill>
              </a:rPr>
              <a:t>Other tools are often available to database designers, users, and the DBMS.  CASE tools are used in the design phase of database systems.</a:t>
            </a:r>
            <a:endParaRPr sz="1900">
              <a:solidFill>
                <a:srgbClr val="616161"/>
              </a:solidFill>
            </a:endParaRPr>
          </a:p>
          <a:p>
            <a:pPr marL="457200" lvl="0" indent="-349250" algn="just" rtl="0">
              <a:spcBef>
                <a:spcPts val="0"/>
              </a:spcBef>
              <a:spcAft>
                <a:spcPts val="0"/>
              </a:spcAft>
              <a:buClr>
                <a:srgbClr val="616161"/>
              </a:buClr>
              <a:buSzPts val="1900"/>
              <a:buChar char="●"/>
            </a:pPr>
            <a:r>
              <a:rPr lang="en" sz="1900">
                <a:solidFill>
                  <a:srgbClr val="616161"/>
                </a:solidFill>
              </a:rPr>
              <a:t>Expanded data dictionary (or data repository) system.</a:t>
            </a:r>
            <a:endParaRPr sz="1900">
              <a:solidFill>
                <a:srgbClr val="616161"/>
              </a:solidFill>
            </a:endParaRPr>
          </a:p>
          <a:p>
            <a:pPr marL="457200" lvl="0" indent="-349250" algn="just" rtl="0">
              <a:spcBef>
                <a:spcPts val="0"/>
              </a:spcBef>
              <a:spcAft>
                <a:spcPts val="0"/>
              </a:spcAft>
              <a:buClr>
                <a:srgbClr val="616161"/>
              </a:buClr>
              <a:buSzPts val="1900"/>
              <a:buChar char="●"/>
            </a:pPr>
            <a:r>
              <a:rPr lang="en" sz="1900">
                <a:solidFill>
                  <a:srgbClr val="616161"/>
                </a:solidFill>
              </a:rPr>
              <a:t>Application development environments, such as PowerBuilder (Sybase) or JBuilder (Borland), have been quite popular. </a:t>
            </a:r>
            <a:endParaRPr sz="1900">
              <a:solidFill>
                <a:srgbClr val="616161"/>
              </a:solidFill>
            </a:endParaRPr>
          </a:p>
          <a:p>
            <a:pPr marL="457200" lvl="0" indent="-349250" algn="just" rtl="0">
              <a:spcBef>
                <a:spcPts val="0"/>
              </a:spcBef>
              <a:spcAft>
                <a:spcPts val="0"/>
              </a:spcAft>
              <a:buClr>
                <a:srgbClr val="616161"/>
              </a:buClr>
              <a:buSzPts val="1900"/>
              <a:buChar char="●"/>
            </a:pPr>
            <a:r>
              <a:rPr lang="en" sz="1900">
                <a:solidFill>
                  <a:srgbClr val="616161"/>
                </a:solidFill>
              </a:rPr>
              <a:t>The DBMS also needs to interface with communications software, whose function is to allow users at locations remote from the database system site to access the database through computer terminals, workstations, or personal computers. </a:t>
            </a:r>
            <a:endParaRPr sz="19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Classification of Database Management Systems</a:t>
            </a:r>
            <a:endParaRPr sz="2400" b="1"/>
          </a:p>
        </p:txBody>
      </p:sp>
      <p:sp>
        <p:nvSpPr>
          <p:cNvPr id="256" name="Google Shape;256;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just" rtl="0">
              <a:spcBef>
                <a:spcPts val="0"/>
              </a:spcBef>
              <a:spcAft>
                <a:spcPts val="0"/>
              </a:spcAft>
              <a:buNone/>
            </a:pPr>
            <a:r>
              <a:rPr lang="en" sz="1900" b="1"/>
              <a:t>Based on Data Models: </a:t>
            </a:r>
            <a:r>
              <a:rPr lang="en" b="1">
                <a:solidFill>
                  <a:schemeClr val="accent3"/>
                </a:solidFill>
              </a:rPr>
              <a:t>main criterion for classifying DBMSs</a:t>
            </a:r>
            <a:endParaRPr b="1"/>
          </a:p>
          <a:p>
            <a:pPr marL="457200" lvl="0" indent="-349250" algn="just" rtl="0">
              <a:spcBef>
                <a:spcPts val="1200"/>
              </a:spcBef>
              <a:spcAft>
                <a:spcPts val="0"/>
              </a:spcAft>
              <a:buSzPts val="1900"/>
              <a:buChar char="●"/>
            </a:pPr>
            <a:r>
              <a:rPr lang="en" sz="1900" b="1"/>
              <a:t>Relational</a:t>
            </a:r>
            <a:endParaRPr sz="1900" b="1"/>
          </a:p>
          <a:p>
            <a:pPr marL="914400" lvl="1" indent="-349250" algn="just" rtl="0">
              <a:spcBef>
                <a:spcPts val="0"/>
              </a:spcBef>
              <a:spcAft>
                <a:spcPts val="0"/>
              </a:spcAft>
              <a:buSzPts val="1900"/>
              <a:buChar char="○"/>
            </a:pPr>
            <a:r>
              <a:rPr lang="en" sz="1900"/>
              <a:t>represents a database as a collection of tables, where each table can be stored as a separate file.</a:t>
            </a:r>
            <a:endParaRPr sz="1900"/>
          </a:p>
          <a:p>
            <a:pPr marL="914400" lvl="1" indent="-349250" algn="just" rtl="0">
              <a:spcBef>
                <a:spcPts val="0"/>
              </a:spcBef>
              <a:spcAft>
                <a:spcPts val="0"/>
              </a:spcAft>
              <a:buSzPts val="1900"/>
              <a:buChar char="○"/>
            </a:pPr>
            <a:r>
              <a:rPr lang="en" sz="1900"/>
              <a:t>main data model used in many current commercial DBMSs </a:t>
            </a:r>
            <a:endParaRPr sz="1900"/>
          </a:p>
          <a:p>
            <a:pPr marL="457200" lvl="0" indent="-349250" algn="just" rtl="0">
              <a:spcBef>
                <a:spcPts val="0"/>
              </a:spcBef>
              <a:spcAft>
                <a:spcPts val="0"/>
              </a:spcAft>
              <a:buSzPts val="1900"/>
              <a:buChar char="●"/>
            </a:pPr>
            <a:r>
              <a:rPr lang="en" sz="1900" b="1"/>
              <a:t>Object</a:t>
            </a:r>
            <a:endParaRPr sz="1900" b="1"/>
          </a:p>
          <a:p>
            <a:pPr marL="914400" lvl="1" indent="-349250" algn="just" rtl="0">
              <a:spcBef>
                <a:spcPts val="0"/>
              </a:spcBef>
              <a:spcAft>
                <a:spcPts val="0"/>
              </a:spcAft>
              <a:buSzPts val="1900"/>
              <a:buChar char="○"/>
            </a:pPr>
            <a:r>
              <a:rPr lang="en" sz="1900"/>
              <a:t>defines a database in terms of objects, their properties, and their operations</a:t>
            </a:r>
            <a:endParaRPr sz="1900"/>
          </a:p>
          <a:p>
            <a:pPr marL="457200" lvl="0" indent="-349250" algn="just" rtl="0">
              <a:spcBef>
                <a:spcPts val="0"/>
              </a:spcBef>
              <a:spcAft>
                <a:spcPts val="0"/>
              </a:spcAft>
              <a:buSzPts val="1900"/>
              <a:buChar char="●"/>
            </a:pPr>
            <a:r>
              <a:rPr lang="en" sz="1900" b="1"/>
              <a:t>Object-relational</a:t>
            </a:r>
            <a:endParaRPr sz="1900" b="1"/>
          </a:p>
          <a:p>
            <a:pPr marL="914400" lvl="1" indent="-349250" algn="just" rtl="0">
              <a:spcBef>
                <a:spcPts val="0"/>
              </a:spcBef>
              <a:spcAft>
                <a:spcPts val="0"/>
              </a:spcAft>
              <a:buSzPts val="1900"/>
              <a:buChar char="○"/>
            </a:pPr>
            <a:r>
              <a:rPr lang="en" sz="1900"/>
              <a:t>Relational DBMSs have been extending their models to incorporate object database concepts and other capabilities</a:t>
            </a:r>
            <a:endParaRPr sz="19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Classification of Database Management Systems</a:t>
            </a:r>
            <a:endParaRPr sz="2400" b="1"/>
          </a:p>
        </p:txBody>
      </p:sp>
      <p:sp>
        <p:nvSpPr>
          <p:cNvPr id="262" name="Google Shape;262;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900" b="1"/>
              <a:t>Based on Data Models</a:t>
            </a:r>
            <a:endParaRPr sz="1900"/>
          </a:p>
        </p:txBody>
      </p:sp>
      <p:pic>
        <p:nvPicPr>
          <p:cNvPr id="263" name="Google Shape;263;p46"/>
          <p:cNvPicPr preferRelativeResize="0"/>
          <p:nvPr/>
        </p:nvPicPr>
        <p:blipFill>
          <a:blip r:embed="rId3">
            <a:alphaModFix/>
          </a:blip>
          <a:stretch>
            <a:fillRect/>
          </a:stretch>
        </p:blipFill>
        <p:spPr>
          <a:xfrm>
            <a:off x="2165578" y="2126150"/>
            <a:ext cx="4231950" cy="2122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Classification of Database Management Systems</a:t>
            </a:r>
            <a:endParaRPr sz="2400" b="1"/>
          </a:p>
        </p:txBody>
      </p:sp>
      <p:sp>
        <p:nvSpPr>
          <p:cNvPr id="269" name="Google Shape;269;p47"/>
          <p:cNvSpPr txBox="1">
            <a:spLocks noGrp="1"/>
          </p:cNvSpPr>
          <p:nvPr>
            <p:ph type="body" idx="1"/>
          </p:nvPr>
        </p:nvSpPr>
        <p:spPr>
          <a:xfrm>
            <a:off x="311700" y="1152475"/>
            <a:ext cx="8520600" cy="3789600"/>
          </a:xfrm>
          <a:prstGeom prst="rect">
            <a:avLst/>
          </a:prstGeom>
        </p:spPr>
        <p:txBody>
          <a:bodyPr spcFirstLastPara="1" wrap="square" lIns="91425" tIns="91425" rIns="91425" bIns="91425" anchor="t" anchorCtr="0">
            <a:normAutofit lnSpcReduction="20000"/>
          </a:bodyPr>
          <a:lstStyle/>
          <a:p>
            <a:pPr marL="0" lvl="0" indent="0" algn="just" rtl="0">
              <a:spcBef>
                <a:spcPts val="0"/>
              </a:spcBef>
              <a:spcAft>
                <a:spcPts val="0"/>
              </a:spcAft>
              <a:buNone/>
            </a:pPr>
            <a:r>
              <a:rPr lang="en" sz="1900" b="1"/>
              <a:t>Based on Data Models</a:t>
            </a:r>
            <a:endParaRPr sz="1900" b="1"/>
          </a:p>
          <a:p>
            <a:pPr marL="0" lvl="0" indent="0" algn="just" rtl="0">
              <a:spcBef>
                <a:spcPts val="1200"/>
              </a:spcBef>
              <a:spcAft>
                <a:spcPts val="0"/>
              </a:spcAft>
              <a:buNone/>
            </a:pPr>
            <a:r>
              <a:rPr lang="en" sz="1900"/>
              <a:t>Recently, so-called </a:t>
            </a:r>
            <a:r>
              <a:rPr lang="en" sz="1900" b="1"/>
              <a:t>big data systems</a:t>
            </a:r>
            <a:r>
              <a:rPr lang="en" sz="1900"/>
              <a:t>, also known as key-value storage systems and NOSQL systems, use various data models</a:t>
            </a:r>
            <a:endParaRPr sz="1900"/>
          </a:p>
          <a:p>
            <a:pPr marL="457200" lvl="0" indent="-349250" algn="just" rtl="0">
              <a:spcBef>
                <a:spcPts val="1200"/>
              </a:spcBef>
              <a:spcAft>
                <a:spcPts val="0"/>
              </a:spcAft>
              <a:buSzPts val="1900"/>
              <a:buChar char="●"/>
            </a:pPr>
            <a:r>
              <a:rPr lang="en" sz="1900" b="1"/>
              <a:t>Key-value</a:t>
            </a:r>
            <a:endParaRPr sz="1900" b="1"/>
          </a:p>
          <a:p>
            <a:pPr marL="914400" lvl="1" indent="-349250" algn="just" rtl="0">
              <a:spcBef>
                <a:spcPts val="0"/>
              </a:spcBef>
              <a:spcAft>
                <a:spcPts val="0"/>
              </a:spcAft>
              <a:buSzPts val="1900"/>
              <a:buChar char="○"/>
            </a:pPr>
            <a:r>
              <a:rPr lang="en" sz="1900"/>
              <a:t>associates a unique key with each value (which can be a record or object) and provides very fast access to a value given its key. </a:t>
            </a:r>
            <a:endParaRPr sz="1900"/>
          </a:p>
          <a:p>
            <a:pPr marL="457200" lvl="0" indent="-349250" algn="just" rtl="0">
              <a:spcBef>
                <a:spcPts val="0"/>
              </a:spcBef>
              <a:spcAft>
                <a:spcPts val="0"/>
              </a:spcAft>
              <a:buSzPts val="1900"/>
              <a:buChar char="●"/>
            </a:pPr>
            <a:r>
              <a:rPr lang="en" sz="1900" b="1"/>
              <a:t>Document data model </a:t>
            </a:r>
            <a:endParaRPr sz="1900" b="1"/>
          </a:p>
          <a:p>
            <a:pPr marL="914400" lvl="1" indent="-349250" algn="just" rtl="0">
              <a:spcBef>
                <a:spcPts val="0"/>
              </a:spcBef>
              <a:spcAft>
                <a:spcPts val="0"/>
              </a:spcAft>
              <a:buSzPts val="1900"/>
              <a:buChar char="○"/>
            </a:pPr>
            <a:r>
              <a:rPr lang="en" sz="1900"/>
              <a:t>based on JSON (Java Script Object Notation) and stores the data as documents, which somewhat resemble complex objects</a:t>
            </a:r>
            <a:endParaRPr sz="1900"/>
          </a:p>
          <a:p>
            <a:pPr marL="457200" lvl="0" indent="-349250" algn="just" rtl="0">
              <a:spcBef>
                <a:spcPts val="0"/>
              </a:spcBef>
              <a:spcAft>
                <a:spcPts val="0"/>
              </a:spcAft>
              <a:buSzPts val="1900"/>
              <a:buChar char="●"/>
            </a:pPr>
            <a:r>
              <a:rPr lang="en" sz="1900" b="1"/>
              <a:t>Graph data model </a:t>
            </a:r>
            <a:endParaRPr sz="1900" b="1"/>
          </a:p>
          <a:p>
            <a:pPr marL="914400" lvl="1" indent="-349250" algn="just" rtl="0">
              <a:spcBef>
                <a:spcPts val="0"/>
              </a:spcBef>
              <a:spcAft>
                <a:spcPts val="0"/>
              </a:spcAft>
              <a:buSzPts val="1900"/>
              <a:buChar char="○"/>
            </a:pPr>
            <a:r>
              <a:rPr lang="en" sz="1900"/>
              <a:t>stores objects as graph nodes and relationships among objects as directed graph edges. </a:t>
            </a: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Classification of Database Management Systems</a:t>
            </a:r>
            <a:endParaRPr sz="2400" b="1"/>
          </a:p>
        </p:txBody>
      </p:sp>
      <p:sp>
        <p:nvSpPr>
          <p:cNvPr id="275" name="Google Shape;275;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900" b="1"/>
              <a:t>Document data model </a:t>
            </a:r>
            <a:endParaRPr sz="1900"/>
          </a:p>
        </p:txBody>
      </p:sp>
      <p:pic>
        <p:nvPicPr>
          <p:cNvPr id="276" name="Google Shape;276;p48"/>
          <p:cNvPicPr preferRelativeResize="0"/>
          <p:nvPr/>
        </p:nvPicPr>
        <p:blipFill>
          <a:blip r:embed="rId3">
            <a:alphaModFix/>
          </a:blip>
          <a:stretch>
            <a:fillRect/>
          </a:stretch>
        </p:blipFill>
        <p:spPr>
          <a:xfrm>
            <a:off x="2085850" y="1675975"/>
            <a:ext cx="5652225" cy="3190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Classification of Database Management Systems</a:t>
            </a:r>
            <a:endParaRPr sz="2400" b="1"/>
          </a:p>
        </p:txBody>
      </p:sp>
      <p:sp>
        <p:nvSpPr>
          <p:cNvPr id="282" name="Google Shape;282;p49"/>
          <p:cNvSpPr txBox="1">
            <a:spLocks noGrp="1"/>
          </p:cNvSpPr>
          <p:nvPr>
            <p:ph type="body" idx="1"/>
          </p:nvPr>
        </p:nvSpPr>
        <p:spPr>
          <a:xfrm>
            <a:off x="311700" y="1152475"/>
            <a:ext cx="8520600" cy="36711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 sz="1900" b="1"/>
              <a:t>Based on Data Models</a:t>
            </a:r>
            <a:endParaRPr sz="1900"/>
          </a:p>
          <a:p>
            <a:pPr marL="0" lvl="0" indent="0" algn="just" rtl="0">
              <a:spcBef>
                <a:spcPts val="1200"/>
              </a:spcBef>
              <a:spcAft>
                <a:spcPts val="0"/>
              </a:spcAft>
              <a:buNone/>
            </a:pPr>
            <a:r>
              <a:rPr lang="en" sz="1900"/>
              <a:t>Recently, so-called </a:t>
            </a:r>
            <a:r>
              <a:rPr lang="en" sz="1900" b="1"/>
              <a:t>big data systems</a:t>
            </a:r>
            <a:r>
              <a:rPr lang="en" sz="1900"/>
              <a:t>, also known as key-value storage systems and NOSQL systems, use various data models</a:t>
            </a:r>
            <a:endParaRPr sz="1900"/>
          </a:p>
          <a:p>
            <a:pPr marL="457200" lvl="0" indent="-340201" algn="just" rtl="0">
              <a:spcBef>
                <a:spcPts val="1200"/>
              </a:spcBef>
              <a:spcAft>
                <a:spcPts val="0"/>
              </a:spcAft>
              <a:buSzPct val="100000"/>
              <a:buChar char="●"/>
            </a:pPr>
            <a:r>
              <a:rPr lang="en" sz="1900" b="1"/>
              <a:t>column-based data models </a:t>
            </a:r>
            <a:endParaRPr sz="1900" b="1"/>
          </a:p>
          <a:p>
            <a:pPr marL="914400" lvl="1" indent="-340201" algn="just" rtl="0">
              <a:spcBef>
                <a:spcPts val="0"/>
              </a:spcBef>
              <a:spcAft>
                <a:spcPts val="0"/>
              </a:spcAft>
              <a:buSzPct val="100000"/>
              <a:buChar char="○"/>
            </a:pPr>
            <a:r>
              <a:rPr lang="en" sz="1900"/>
              <a:t>store the columns of rows clustered on disk pages for fast access and allow multiple versions of the data. </a:t>
            </a:r>
            <a:endParaRPr sz="1900"/>
          </a:p>
          <a:p>
            <a:pPr marL="0" lvl="0" indent="0" algn="just" rtl="0">
              <a:spcBef>
                <a:spcPts val="1200"/>
              </a:spcBef>
              <a:spcAft>
                <a:spcPts val="0"/>
              </a:spcAft>
              <a:buNone/>
            </a:pPr>
            <a:r>
              <a:rPr lang="en" sz="1900"/>
              <a:t>legacy applications</a:t>
            </a:r>
            <a:endParaRPr sz="1900"/>
          </a:p>
          <a:p>
            <a:pPr marL="457200" lvl="0" indent="-340201" algn="just" rtl="0">
              <a:spcBef>
                <a:spcPts val="1200"/>
              </a:spcBef>
              <a:spcAft>
                <a:spcPts val="0"/>
              </a:spcAft>
              <a:buSzPct val="100000"/>
              <a:buChar char="●"/>
            </a:pPr>
            <a:r>
              <a:rPr lang="en" sz="1900" b="1"/>
              <a:t>hierarchical model </a:t>
            </a:r>
            <a:endParaRPr sz="1900" b="1"/>
          </a:p>
          <a:p>
            <a:pPr marL="914400" lvl="1" indent="-340201" algn="just" rtl="0">
              <a:spcBef>
                <a:spcPts val="0"/>
              </a:spcBef>
              <a:spcAft>
                <a:spcPts val="0"/>
              </a:spcAft>
              <a:buSzPct val="100000"/>
              <a:buChar char="○"/>
            </a:pPr>
            <a:r>
              <a:rPr lang="en" sz="1900"/>
              <a:t>represents data as hierarchical tree structures. Each hierarchy represents a number of related records</a:t>
            </a:r>
            <a:endParaRPr sz="1900"/>
          </a:p>
          <a:p>
            <a:pPr marL="457200" lvl="0" indent="-340201" algn="just" rtl="0">
              <a:spcBef>
                <a:spcPts val="0"/>
              </a:spcBef>
              <a:spcAft>
                <a:spcPts val="0"/>
              </a:spcAft>
              <a:buSzPct val="100000"/>
              <a:buChar char="●"/>
            </a:pPr>
            <a:r>
              <a:rPr lang="en" sz="1900" b="1"/>
              <a:t>Network model</a:t>
            </a:r>
            <a:endParaRPr sz="19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Classification of Database Management Systems</a:t>
            </a:r>
            <a:endParaRPr sz="2400" b="1"/>
          </a:p>
        </p:txBody>
      </p:sp>
      <p:pic>
        <p:nvPicPr>
          <p:cNvPr id="288" name="Google Shape;288;p50"/>
          <p:cNvPicPr preferRelativeResize="0"/>
          <p:nvPr/>
        </p:nvPicPr>
        <p:blipFill>
          <a:blip r:embed="rId3">
            <a:alphaModFix/>
          </a:blip>
          <a:stretch>
            <a:fillRect/>
          </a:stretch>
        </p:blipFill>
        <p:spPr>
          <a:xfrm>
            <a:off x="1427825" y="1201475"/>
            <a:ext cx="6086475" cy="3362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Classification of Database Management Systems</a:t>
            </a:r>
            <a:endParaRPr sz="2400" b="1"/>
          </a:p>
        </p:txBody>
      </p:sp>
      <p:pic>
        <p:nvPicPr>
          <p:cNvPr id="294" name="Google Shape;294;p51"/>
          <p:cNvPicPr preferRelativeResize="0"/>
          <p:nvPr/>
        </p:nvPicPr>
        <p:blipFill>
          <a:blip r:embed="rId3">
            <a:alphaModFix/>
          </a:blip>
          <a:stretch>
            <a:fillRect/>
          </a:stretch>
        </p:blipFill>
        <p:spPr>
          <a:xfrm>
            <a:off x="2358250" y="1191050"/>
            <a:ext cx="5282454"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Categories of Data Models</a:t>
            </a:r>
            <a:endParaRPr/>
          </a:p>
        </p:txBody>
      </p:sp>
      <p:sp>
        <p:nvSpPr>
          <p:cNvPr id="81" name="Google Shape;8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dirty="0"/>
              <a:t>Implementation or Representational data models</a:t>
            </a:r>
            <a:r>
              <a:rPr lang="en" sz="2000" dirty="0"/>
              <a:t> provide concepts that may be easily understood by end users but that are not too far removed from the way data is organized in computer storage</a:t>
            </a:r>
            <a:endParaRPr sz="2000" dirty="0"/>
          </a:p>
          <a:p>
            <a:pPr marL="914400" lvl="1" indent="-355600" algn="l" rtl="0">
              <a:spcBef>
                <a:spcPts val="0"/>
              </a:spcBef>
              <a:spcAft>
                <a:spcPts val="0"/>
              </a:spcAft>
              <a:buSzPts val="2000"/>
              <a:buChar char="○"/>
            </a:pPr>
            <a:r>
              <a:rPr lang="en" sz="1800" dirty="0"/>
              <a:t>these models are most frequently used in traditional commercial DBMSs (relational data model, the network and hierarchical models)</a:t>
            </a:r>
            <a:endParaRPr sz="1800" dirty="0"/>
          </a:p>
          <a:p>
            <a:pPr marL="457200" lvl="0" indent="-355600" algn="l" rtl="0">
              <a:spcBef>
                <a:spcPts val="0"/>
              </a:spcBef>
              <a:spcAft>
                <a:spcPts val="0"/>
              </a:spcAft>
              <a:buSzPts val="2000"/>
              <a:buChar char="●"/>
            </a:pPr>
            <a:r>
              <a:rPr lang="en" sz="2000" b="1" dirty="0"/>
              <a:t>Self-describing data models</a:t>
            </a:r>
            <a:r>
              <a:rPr lang="en" sz="2000" dirty="0"/>
              <a:t> combines the description of the data with the data values themselves.</a:t>
            </a:r>
            <a:endParaRPr sz="2000" dirty="0"/>
          </a:p>
          <a:p>
            <a:pPr marL="914400" lvl="1" indent="-342900" algn="l" rtl="0">
              <a:spcBef>
                <a:spcPts val="0"/>
              </a:spcBef>
              <a:spcAft>
                <a:spcPts val="0"/>
              </a:spcAft>
              <a:buSzPts val="1800"/>
              <a:buChar char="○"/>
            </a:pPr>
            <a:r>
              <a:rPr lang="en" sz="1800" dirty="0"/>
              <a:t>These models include XML as well as many of the key-value stores and NOSQL systems </a:t>
            </a:r>
            <a:endParaRPr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Classification of Database Management Systems</a:t>
            </a:r>
            <a:endParaRPr sz="2400" b="1"/>
          </a:p>
        </p:txBody>
      </p:sp>
      <p:sp>
        <p:nvSpPr>
          <p:cNvPr id="300" name="Google Shape;300;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900" b="1"/>
              <a:t>Based on number of users supported by the system</a:t>
            </a:r>
            <a:endParaRPr sz="1900" b="1"/>
          </a:p>
          <a:p>
            <a:pPr marL="457200" lvl="0" indent="-349250" algn="just" rtl="0">
              <a:spcBef>
                <a:spcPts val="1200"/>
              </a:spcBef>
              <a:spcAft>
                <a:spcPts val="0"/>
              </a:spcAft>
              <a:buSzPts val="1900"/>
              <a:buChar char="●"/>
            </a:pPr>
            <a:r>
              <a:rPr lang="en" sz="1900" b="1"/>
              <a:t>Single-user systems </a:t>
            </a:r>
            <a:r>
              <a:rPr lang="en" sz="1900"/>
              <a:t>support only one user at a time and are mostly used with PCs. </a:t>
            </a:r>
            <a:endParaRPr sz="1900"/>
          </a:p>
          <a:p>
            <a:pPr marL="457200" lvl="0" indent="-349250" algn="just" rtl="0">
              <a:spcBef>
                <a:spcPts val="0"/>
              </a:spcBef>
              <a:spcAft>
                <a:spcPts val="0"/>
              </a:spcAft>
              <a:buSzPts val="1900"/>
              <a:buChar char="●"/>
            </a:pPr>
            <a:r>
              <a:rPr lang="en" sz="1900" b="1"/>
              <a:t>Multiuser systems,</a:t>
            </a:r>
            <a:r>
              <a:rPr lang="en" sz="1900"/>
              <a:t> which include the majority of DBMSs, support concurrent multiple users. </a:t>
            </a:r>
            <a:endParaRPr sz="19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Classification of Database Management Systems</a:t>
            </a:r>
            <a:endParaRPr sz="2400" b="1"/>
          </a:p>
        </p:txBody>
      </p:sp>
      <p:sp>
        <p:nvSpPr>
          <p:cNvPr id="306" name="Google Shape;306;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900" b="1"/>
              <a:t>Based on  number of sites over which the database is distributed</a:t>
            </a:r>
            <a:endParaRPr sz="1900" b="1"/>
          </a:p>
          <a:p>
            <a:pPr marL="457200" lvl="0" indent="-349250" algn="just" rtl="0">
              <a:spcBef>
                <a:spcPts val="1200"/>
              </a:spcBef>
              <a:spcAft>
                <a:spcPts val="0"/>
              </a:spcAft>
              <a:buSzPts val="1900"/>
              <a:buChar char="●"/>
            </a:pPr>
            <a:r>
              <a:rPr lang="en" sz="1900" b="1"/>
              <a:t>centralized </a:t>
            </a:r>
            <a:r>
              <a:rPr lang="en" sz="1900"/>
              <a:t>if the data is stored at a single computer site. </a:t>
            </a:r>
            <a:endParaRPr sz="1900"/>
          </a:p>
          <a:p>
            <a:pPr marL="914400" lvl="1" indent="-349250" algn="just" rtl="0">
              <a:spcBef>
                <a:spcPts val="0"/>
              </a:spcBef>
              <a:spcAft>
                <a:spcPts val="0"/>
              </a:spcAft>
              <a:buSzPts val="1900"/>
              <a:buChar char="○"/>
            </a:pPr>
            <a:r>
              <a:rPr lang="en" sz="1900"/>
              <a:t>can support multiple users, but the DBMS and the database reside totally at a single computer site. </a:t>
            </a:r>
            <a:endParaRPr sz="1900"/>
          </a:p>
          <a:p>
            <a:pPr marL="457200" lvl="0" indent="-349250" algn="just" rtl="0">
              <a:spcBef>
                <a:spcPts val="0"/>
              </a:spcBef>
              <a:spcAft>
                <a:spcPts val="0"/>
              </a:spcAft>
              <a:buSzPts val="1900"/>
              <a:buChar char="●"/>
            </a:pPr>
            <a:r>
              <a:rPr lang="en" sz="1900" b="1"/>
              <a:t>distributed DBMS</a:t>
            </a:r>
            <a:r>
              <a:rPr lang="en" sz="1900"/>
              <a:t> (DDBMS) can have the actual database and DBMS software distributed over many sites connected by a computer network.</a:t>
            </a:r>
            <a:endParaRPr sz="19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Classification of Database Management Systems</a:t>
            </a:r>
            <a:endParaRPr sz="2400" b="1"/>
          </a:p>
        </p:txBody>
      </p:sp>
      <p:sp>
        <p:nvSpPr>
          <p:cNvPr id="312" name="Google Shape;312;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900" b="1"/>
              <a:t>Based on  number of sites over which the database is distributed</a:t>
            </a:r>
            <a:endParaRPr sz="1900" b="1"/>
          </a:p>
          <a:p>
            <a:pPr marL="457200" lvl="0" indent="-349250" algn="just" rtl="0">
              <a:spcBef>
                <a:spcPts val="1200"/>
              </a:spcBef>
              <a:spcAft>
                <a:spcPts val="0"/>
              </a:spcAft>
              <a:buSzPts val="1900"/>
              <a:buChar char="●"/>
            </a:pPr>
            <a:r>
              <a:rPr lang="en" sz="1900" b="1"/>
              <a:t>Homogeneous DDBMSs</a:t>
            </a:r>
            <a:r>
              <a:rPr lang="en" sz="1900"/>
              <a:t> use the same DBMS software at all the sites,</a:t>
            </a:r>
            <a:endParaRPr sz="1900"/>
          </a:p>
          <a:p>
            <a:pPr marL="457200" lvl="0" indent="-349250" algn="just" rtl="0">
              <a:spcBef>
                <a:spcPts val="0"/>
              </a:spcBef>
              <a:spcAft>
                <a:spcPts val="0"/>
              </a:spcAft>
              <a:buSzPts val="1900"/>
              <a:buChar char="●"/>
            </a:pPr>
            <a:r>
              <a:rPr lang="en" sz="1900" b="1"/>
              <a:t>Heterogeneous DDBMSs </a:t>
            </a:r>
            <a:r>
              <a:rPr lang="en" sz="1900"/>
              <a:t>can use different DBMS software at each site. </a:t>
            </a:r>
            <a:endParaRPr sz="1900"/>
          </a:p>
          <a:p>
            <a:pPr marL="457200" lvl="0" indent="-349250" algn="just" rtl="0">
              <a:spcBef>
                <a:spcPts val="0"/>
              </a:spcBef>
              <a:spcAft>
                <a:spcPts val="0"/>
              </a:spcAft>
              <a:buSzPts val="1900"/>
              <a:buChar char="●"/>
            </a:pPr>
            <a:r>
              <a:rPr lang="en" sz="1900" b="1"/>
              <a:t>Federated DBMS</a:t>
            </a:r>
            <a:r>
              <a:rPr lang="en" sz="1900"/>
              <a:t> (or multidatabase system), in which the participating DBMSs are loosely coupled and have a degree of local autonomy </a:t>
            </a:r>
            <a:endParaRPr sz="19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Classification of Database Management Systems</a:t>
            </a:r>
            <a:endParaRPr sz="2400" b="1"/>
          </a:p>
        </p:txBody>
      </p:sp>
      <p:sp>
        <p:nvSpPr>
          <p:cNvPr id="318" name="Google Shape;318;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900" b="1"/>
              <a:t>Based on  cost</a:t>
            </a:r>
            <a:endParaRPr sz="1900" b="1"/>
          </a:p>
          <a:p>
            <a:pPr marL="457200" lvl="0" indent="-349250" algn="just" rtl="0">
              <a:spcBef>
                <a:spcPts val="1200"/>
              </a:spcBef>
              <a:spcAft>
                <a:spcPts val="0"/>
              </a:spcAft>
              <a:buSzPts val="1900"/>
              <a:buChar char="●"/>
            </a:pPr>
            <a:r>
              <a:rPr lang="en" sz="1900" b="1"/>
              <a:t>open source (free)</a:t>
            </a:r>
            <a:r>
              <a:rPr lang="en" sz="1900"/>
              <a:t> DBMS products like MySQL and PostgreSQL that are supported by third-party vendors with additional services. </a:t>
            </a:r>
            <a:endParaRPr sz="1900"/>
          </a:p>
          <a:p>
            <a:pPr marL="457200" lvl="0" indent="-349250" algn="just" rtl="0">
              <a:spcBef>
                <a:spcPts val="0"/>
              </a:spcBef>
              <a:spcAft>
                <a:spcPts val="0"/>
              </a:spcAft>
              <a:buSzPts val="1900"/>
              <a:buChar char="●"/>
            </a:pPr>
            <a:r>
              <a:rPr lang="en" sz="1900" b="1"/>
              <a:t>sold in the form of licenses</a:t>
            </a:r>
            <a:endParaRPr sz="1900"/>
          </a:p>
          <a:p>
            <a:pPr marL="914400" lvl="1" indent="-349250" algn="just" rtl="0">
              <a:spcBef>
                <a:spcPts val="0"/>
              </a:spcBef>
              <a:spcAft>
                <a:spcPts val="0"/>
              </a:spcAft>
              <a:buSzPts val="1900"/>
              <a:buChar char="○"/>
            </a:pPr>
            <a:r>
              <a:rPr lang="en" sz="1900"/>
              <a:t>site licenses allow unlimited use of the database system with any number of copies running at the customer site. </a:t>
            </a:r>
            <a:endParaRPr sz="1900"/>
          </a:p>
          <a:p>
            <a:pPr marL="914400" lvl="1" indent="-349250" algn="just" rtl="0">
              <a:spcBef>
                <a:spcPts val="0"/>
              </a:spcBef>
              <a:spcAft>
                <a:spcPts val="0"/>
              </a:spcAft>
              <a:buSzPts val="1900"/>
              <a:buChar char="○"/>
            </a:pPr>
            <a:r>
              <a:rPr lang="en" sz="1900"/>
              <a:t>another type of license limits the number of concurrent users or the number of user seats at a location. </a:t>
            </a:r>
            <a:endParaRPr sz="19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t>Classification of Database Management Systems</a:t>
            </a:r>
            <a:endParaRPr sz="2400" b="1"/>
          </a:p>
        </p:txBody>
      </p:sp>
      <p:sp>
        <p:nvSpPr>
          <p:cNvPr id="324" name="Google Shape;324;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b="1"/>
              <a:t>Based on types of access path options for storing files</a:t>
            </a:r>
            <a:endParaRPr sz="2000" b="1"/>
          </a:p>
          <a:p>
            <a:pPr marL="457200" lvl="0" indent="-355600" algn="just" rtl="0">
              <a:spcBef>
                <a:spcPts val="1200"/>
              </a:spcBef>
              <a:spcAft>
                <a:spcPts val="0"/>
              </a:spcAft>
              <a:buSzPts val="2000"/>
              <a:buChar char="●"/>
            </a:pPr>
            <a:r>
              <a:rPr lang="en" sz="2000"/>
              <a:t>One well-known family of DBMSs is based on inverted file structures</a:t>
            </a:r>
            <a:endParaRPr sz="2000"/>
          </a:p>
          <a:p>
            <a:pPr marL="0" lvl="0" indent="0" algn="just" rtl="0">
              <a:spcBef>
                <a:spcPts val="1200"/>
              </a:spcBef>
              <a:spcAft>
                <a:spcPts val="0"/>
              </a:spcAft>
              <a:buNone/>
            </a:pPr>
            <a:r>
              <a:rPr lang="en" sz="2000" b="1"/>
              <a:t>Based on performance</a:t>
            </a:r>
            <a:endParaRPr sz="2000"/>
          </a:p>
          <a:p>
            <a:pPr marL="457200" lvl="0" indent="-355600" algn="just" rtl="0">
              <a:spcBef>
                <a:spcPts val="1200"/>
              </a:spcBef>
              <a:spcAft>
                <a:spcPts val="0"/>
              </a:spcAft>
              <a:buSzPts val="2000"/>
              <a:buChar char="●"/>
            </a:pPr>
            <a:r>
              <a:rPr lang="en" sz="2000" b="1"/>
              <a:t>performance is a primary consideration,</a:t>
            </a:r>
            <a:r>
              <a:rPr lang="en" sz="2000"/>
              <a:t> </a:t>
            </a:r>
            <a:endParaRPr sz="2000"/>
          </a:p>
          <a:p>
            <a:pPr marL="914400" lvl="1" indent="-355600" algn="just" rtl="0">
              <a:spcBef>
                <a:spcPts val="0"/>
              </a:spcBef>
              <a:spcAft>
                <a:spcPts val="0"/>
              </a:spcAft>
              <a:buSzPts val="2000"/>
              <a:buChar char="○"/>
            </a:pPr>
            <a:r>
              <a:rPr lang="en" sz="2000"/>
              <a:t>a special-purpose DBMS can be designed and built for a specific application </a:t>
            </a:r>
            <a:endParaRPr sz="2000"/>
          </a:p>
          <a:p>
            <a:pPr marL="457200" lvl="0" indent="-355600" algn="just" rtl="0">
              <a:spcBef>
                <a:spcPts val="0"/>
              </a:spcBef>
              <a:spcAft>
                <a:spcPts val="0"/>
              </a:spcAft>
              <a:buSzPts val="2000"/>
              <a:buChar char="●"/>
            </a:pPr>
            <a:r>
              <a:rPr lang="en" sz="2000"/>
              <a:t>Many airline reservations and telephone directory systems developed in the past are special-purpose DBMSs.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Schemas</a:t>
            </a: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just" rtl="0">
              <a:lnSpc>
                <a:spcPct val="115000"/>
              </a:lnSpc>
              <a:spcBef>
                <a:spcPts val="0"/>
              </a:spcBef>
              <a:spcAft>
                <a:spcPts val="0"/>
              </a:spcAft>
              <a:buSzPts val="2000"/>
              <a:buChar char="●"/>
            </a:pPr>
            <a:r>
              <a:rPr lang="en" sz="2000"/>
              <a:t>description of a database </a:t>
            </a:r>
            <a:endParaRPr sz="2000"/>
          </a:p>
          <a:p>
            <a:pPr marL="457200" lvl="0" indent="-355600" algn="just" rtl="0">
              <a:lnSpc>
                <a:spcPct val="115000"/>
              </a:lnSpc>
              <a:spcBef>
                <a:spcPts val="0"/>
              </a:spcBef>
              <a:spcAft>
                <a:spcPts val="0"/>
              </a:spcAft>
              <a:buSzPts val="2000"/>
              <a:buChar char="●"/>
            </a:pPr>
            <a:r>
              <a:rPr lang="en" sz="2000"/>
              <a:t>It is specified during database design and is not expected to change frequently.</a:t>
            </a:r>
            <a:endParaRPr sz="2000" b="1"/>
          </a:p>
          <a:p>
            <a:pPr marL="457200" lvl="0" indent="-355600" algn="just" rtl="0">
              <a:lnSpc>
                <a:spcPct val="115000"/>
              </a:lnSpc>
              <a:spcBef>
                <a:spcPts val="0"/>
              </a:spcBef>
              <a:spcAft>
                <a:spcPts val="0"/>
              </a:spcAft>
              <a:buSzPts val="2000"/>
              <a:buChar char="●"/>
            </a:pPr>
            <a:r>
              <a:rPr lang="en" sz="2000" b="1"/>
              <a:t>Schema Diagram:</a:t>
            </a:r>
            <a:r>
              <a:rPr lang="en" sz="2000"/>
              <a:t> a displayed schema.</a:t>
            </a:r>
            <a:endParaRPr sz="2000"/>
          </a:p>
          <a:p>
            <a:pPr marL="914400" lvl="1" indent="-355600" algn="just" rtl="0">
              <a:lnSpc>
                <a:spcPct val="115000"/>
              </a:lnSpc>
              <a:spcBef>
                <a:spcPts val="0"/>
              </a:spcBef>
              <a:spcAft>
                <a:spcPts val="0"/>
              </a:spcAft>
              <a:buSzPts val="2000"/>
              <a:buChar char="○"/>
            </a:pPr>
            <a:r>
              <a:rPr lang="en" sz="2000"/>
              <a:t>The diagram displays the structure of each record type</a:t>
            </a:r>
            <a:endParaRPr sz="2000"/>
          </a:p>
          <a:p>
            <a:pPr marL="457200" lvl="0" indent="-355600" algn="just" rtl="0">
              <a:spcBef>
                <a:spcPts val="0"/>
              </a:spcBef>
              <a:spcAft>
                <a:spcPts val="0"/>
              </a:spcAft>
              <a:buSzPts val="2000"/>
              <a:buChar char="●"/>
            </a:pPr>
            <a:r>
              <a:rPr lang="en" sz="2000"/>
              <a:t>Each object in the schema—such as STUDENT or COURSE—a </a:t>
            </a:r>
            <a:r>
              <a:rPr lang="en" sz="2000" b="1"/>
              <a:t>schema construct</a:t>
            </a:r>
            <a:r>
              <a:rPr lang="en" sz="2000"/>
              <a:t>.</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Schema Diagram</a:t>
            </a:r>
            <a:endParaRPr/>
          </a:p>
        </p:txBody>
      </p:sp>
      <p:pic>
        <p:nvPicPr>
          <p:cNvPr id="93" name="Google Shape;93;p18"/>
          <p:cNvPicPr preferRelativeResize="0"/>
          <p:nvPr/>
        </p:nvPicPr>
        <p:blipFill>
          <a:blip r:embed="rId3">
            <a:alphaModFix/>
          </a:blip>
          <a:stretch>
            <a:fillRect/>
          </a:stretch>
        </p:blipFill>
        <p:spPr>
          <a:xfrm>
            <a:off x="1595450" y="1067050"/>
            <a:ext cx="6054269"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Database State</a:t>
            </a:r>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Clr>
                <a:srgbClr val="000000"/>
              </a:buClr>
              <a:buSzPts val="1900"/>
              <a:buChar char="●"/>
            </a:pPr>
            <a:r>
              <a:rPr lang="en" sz="1900">
                <a:solidFill>
                  <a:srgbClr val="000000"/>
                </a:solidFill>
                <a:highlight>
                  <a:srgbClr val="FFFFFF"/>
                </a:highlight>
              </a:rPr>
              <a:t>Data in the database at a particular moment in time is called a </a:t>
            </a:r>
            <a:r>
              <a:rPr lang="en" sz="1900" b="1">
                <a:solidFill>
                  <a:srgbClr val="000000"/>
                </a:solidFill>
                <a:highlight>
                  <a:srgbClr val="FFFFFF"/>
                </a:highlight>
              </a:rPr>
              <a:t>database state or snapshot</a:t>
            </a:r>
            <a:endParaRPr sz="1900" b="1">
              <a:solidFill>
                <a:srgbClr val="000000"/>
              </a:solidFill>
              <a:highlight>
                <a:srgbClr val="FFFFFF"/>
              </a:highlight>
            </a:endParaRPr>
          </a:p>
          <a:p>
            <a:pPr marL="914400" lvl="1" indent="-349250" algn="l" rtl="0">
              <a:spcBef>
                <a:spcPts val="0"/>
              </a:spcBef>
              <a:spcAft>
                <a:spcPts val="0"/>
              </a:spcAft>
              <a:buClr>
                <a:srgbClr val="000000"/>
              </a:buClr>
              <a:buSzPts val="1900"/>
              <a:buChar char="○"/>
            </a:pPr>
            <a:r>
              <a:rPr lang="en" sz="1900">
                <a:solidFill>
                  <a:srgbClr val="000000"/>
                </a:solidFill>
                <a:highlight>
                  <a:srgbClr val="FFFFFF"/>
                </a:highlight>
              </a:rPr>
              <a:t>current set of occurrences or instances in the database. </a:t>
            </a:r>
            <a:endParaRPr sz="1900">
              <a:solidFill>
                <a:srgbClr val="000000"/>
              </a:solidFill>
              <a:highlight>
                <a:srgbClr val="FFFFFF"/>
              </a:highlight>
            </a:endParaRPr>
          </a:p>
          <a:p>
            <a:pPr marL="457200" lvl="0" indent="-349250" algn="l" rtl="0">
              <a:spcBef>
                <a:spcPts val="0"/>
              </a:spcBef>
              <a:spcAft>
                <a:spcPts val="0"/>
              </a:spcAft>
              <a:buClr>
                <a:srgbClr val="000000"/>
              </a:buClr>
              <a:buSzPts val="1900"/>
              <a:buChar char="●"/>
            </a:pPr>
            <a:r>
              <a:rPr lang="en" sz="1900">
                <a:solidFill>
                  <a:srgbClr val="000000"/>
                </a:solidFill>
                <a:highlight>
                  <a:srgbClr val="FFFFFF"/>
                </a:highlight>
              </a:rPr>
              <a:t>In a given database state, each schema construct has its own current set of instances; </a:t>
            </a:r>
            <a:endParaRPr sz="1900">
              <a:solidFill>
                <a:srgbClr val="000000"/>
              </a:solidFill>
              <a:highlight>
                <a:srgbClr val="FFFFFF"/>
              </a:highlight>
            </a:endParaRPr>
          </a:p>
          <a:p>
            <a:pPr marL="457200" lvl="0" indent="-349250" algn="l" rtl="0">
              <a:spcBef>
                <a:spcPts val="0"/>
              </a:spcBef>
              <a:spcAft>
                <a:spcPts val="0"/>
              </a:spcAft>
              <a:buClr>
                <a:srgbClr val="000000"/>
              </a:buClr>
              <a:buSzPts val="1900"/>
              <a:buChar char="●"/>
            </a:pPr>
            <a:r>
              <a:rPr lang="en" sz="1900" b="1">
                <a:solidFill>
                  <a:srgbClr val="000000"/>
                </a:solidFill>
                <a:highlight>
                  <a:srgbClr val="FFFFFF"/>
                </a:highlight>
              </a:rPr>
              <a:t>Example</a:t>
            </a:r>
            <a:r>
              <a:rPr lang="en" sz="1900">
                <a:solidFill>
                  <a:srgbClr val="000000"/>
                </a:solidFill>
                <a:highlight>
                  <a:srgbClr val="FFFFFF"/>
                </a:highlight>
              </a:rPr>
              <a:t>, the STUDENT construct will contain the set of individual student entities (records) as its instances.</a:t>
            </a:r>
            <a:endParaRPr sz="1900">
              <a:solidFill>
                <a:srgbClr val="000000"/>
              </a:solidFill>
              <a:highlight>
                <a:srgbClr val="FFFFFF"/>
              </a:highlight>
            </a:endParaRPr>
          </a:p>
          <a:p>
            <a:pPr marL="457200" lvl="0" indent="-349250" algn="l" rtl="0">
              <a:spcBef>
                <a:spcPts val="0"/>
              </a:spcBef>
              <a:spcAft>
                <a:spcPts val="0"/>
              </a:spcAft>
              <a:buClr>
                <a:srgbClr val="000000"/>
              </a:buClr>
              <a:buSzPts val="1900"/>
              <a:buChar char="●"/>
            </a:pPr>
            <a:r>
              <a:rPr lang="en" sz="1900">
                <a:solidFill>
                  <a:srgbClr val="000000"/>
                </a:solidFill>
                <a:highlight>
                  <a:srgbClr val="FFFFFF"/>
                </a:highlight>
              </a:rPr>
              <a:t>Every time we insert or delete a record or change the value of a data item in a record, we change one state of the database into another state.</a:t>
            </a:r>
            <a:endParaRPr sz="1900">
              <a:solidFill>
                <a:srgbClr val="00000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Database State</a:t>
            </a:r>
            <a:endParaRPr/>
          </a:p>
        </p:txBody>
      </p:sp>
      <p:pic>
        <p:nvPicPr>
          <p:cNvPr id="105" name="Google Shape;105;p20"/>
          <p:cNvPicPr preferRelativeResize="0"/>
          <p:nvPr/>
        </p:nvPicPr>
        <p:blipFill>
          <a:blip r:embed="rId3">
            <a:alphaModFix/>
          </a:blip>
          <a:stretch>
            <a:fillRect/>
          </a:stretch>
        </p:blipFill>
        <p:spPr>
          <a:xfrm>
            <a:off x="3488950" y="104875"/>
            <a:ext cx="3041275" cy="4844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Database schema vs Database state</a:t>
            </a:r>
            <a:endParaRPr/>
          </a:p>
        </p:txBody>
      </p:sp>
      <p:sp>
        <p:nvSpPr>
          <p:cNvPr id="111" name="Google Shape;111;p21"/>
          <p:cNvSpPr txBox="1">
            <a:spLocks noGrp="1"/>
          </p:cNvSpPr>
          <p:nvPr>
            <p:ph type="body" idx="1"/>
          </p:nvPr>
        </p:nvSpPr>
        <p:spPr>
          <a:xfrm>
            <a:off x="311700" y="1152475"/>
            <a:ext cx="8520600" cy="3831300"/>
          </a:xfrm>
          <a:prstGeom prst="rect">
            <a:avLst/>
          </a:prstGeom>
        </p:spPr>
        <p:txBody>
          <a:bodyPr spcFirstLastPara="1" wrap="square" lIns="91425" tIns="91425" rIns="91425" bIns="91425" anchor="t" anchorCtr="0">
            <a:normAutofit lnSpcReduction="10000"/>
          </a:bodyPr>
          <a:lstStyle/>
          <a:p>
            <a:pPr marL="457200" lvl="0" indent="-355600" algn="l" rtl="0">
              <a:lnSpc>
                <a:spcPct val="115000"/>
              </a:lnSpc>
              <a:spcBef>
                <a:spcPts val="0"/>
              </a:spcBef>
              <a:spcAft>
                <a:spcPts val="0"/>
              </a:spcAft>
              <a:buSzPts val="2000"/>
              <a:buChar char="●"/>
            </a:pPr>
            <a:r>
              <a:rPr lang="en" sz="2000"/>
              <a:t>When we define a new database, we specify its database schema only to the DBMS. </a:t>
            </a:r>
            <a:endParaRPr sz="2000"/>
          </a:p>
          <a:p>
            <a:pPr marL="914400" lvl="1" indent="-355600" algn="l" rtl="0">
              <a:lnSpc>
                <a:spcPct val="115000"/>
              </a:lnSpc>
              <a:spcBef>
                <a:spcPts val="0"/>
              </a:spcBef>
              <a:spcAft>
                <a:spcPts val="0"/>
              </a:spcAft>
              <a:buSzPts val="2000"/>
              <a:buChar char="○"/>
            </a:pPr>
            <a:r>
              <a:rPr lang="en" sz="2000"/>
              <a:t>the corresponding database state is the empty state with no data. </a:t>
            </a:r>
            <a:endParaRPr sz="2000"/>
          </a:p>
          <a:p>
            <a:pPr marL="457200" lvl="0" indent="-355600" algn="l" rtl="0">
              <a:lnSpc>
                <a:spcPct val="115000"/>
              </a:lnSpc>
              <a:spcBef>
                <a:spcPts val="0"/>
              </a:spcBef>
              <a:spcAft>
                <a:spcPts val="0"/>
              </a:spcAft>
              <a:buSzPts val="2000"/>
              <a:buChar char="●"/>
            </a:pPr>
            <a:r>
              <a:rPr lang="en" sz="2000"/>
              <a:t>We get the initial state of the database when the database is first populated or loaded with the initial data. </a:t>
            </a:r>
            <a:endParaRPr sz="2000"/>
          </a:p>
          <a:p>
            <a:pPr marL="914400" lvl="1" indent="-355600" algn="l" rtl="0">
              <a:lnSpc>
                <a:spcPct val="115000"/>
              </a:lnSpc>
              <a:spcBef>
                <a:spcPts val="0"/>
              </a:spcBef>
              <a:spcAft>
                <a:spcPts val="0"/>
              </a:spcAft>
              <a:buSzPts val="2000"/>
              <a:buChar char="○"/>
            </a:pPr>
            <a:r>
              <a:rPr lang="en" sz="2000"/>
              <a:t>From then on, every time an update operation is applied to the database, we get another database state.</a:t>
            </a:r>
            <a:endParaRPr sz="2000"/>
          </a:p>
          <a:p>
            <a:pPr marL="457200" lvl="0" indent="-355600" algn="l" rtl="0">
              <a:lnSpc>
                <a:spcPct val="115000"/>
              </a:lnSpc>
              <a:spcBef>
                <a:spcPts val="0"/>
              </a:spcBef>
              <a:spcAft>
                <a:spcPts val="0"/>
              </a:spcAft>
              <a:buSzPts val="2000"/>
              <a:buChar char="●"/>
            </a:pPr>
            <a:r>
              <a:rPr lang="en" sz="2000"/>
              <a:t>The DBMS is partly responsible for ensuring that every state of the database is a valid state</a:t>
            </a:r>
            <a:endParaRPr sz="2000"/>
          </a:p>
          <a:p>
            <a:pPr marL="457200" lvl="0" indent="-355600" algn="l" rtl="0">
              <a:lnSpc>
                <a:spcPct val="115000"/>
              </a:lnSpc>
              <a:spcBef>
                <a:spcPts val="0"/>
              </a:spcBef>
              <a:spcAft>
                <a:spcPts val="0"/>
              </a:spcAft>
              <a:buSzPts val="2000"/>
              <a:buChar char="●"/>
            </a:pPr>
            <a:r>
              <a:rPr lang="en" sz="2000"/>
              <a:t>The schema is sometimes called the </a:t>
            </a:r>
            <a:r>
              <a:rPr lang="en" sz="2000" b="1"/>
              <a:t>intension</a:t>
            </a:r>
            <a:r>
              <a:rPr lang="en" sz="2000"/>
              <a:t>, and a database state is called an </a:t>
            </a:r>
            <a:r>
              <a:rPr lang="en" sz="2000" b="1"/>
              <a:t>extension</a:t>
            </a:r>
            <a:r>
              <a:rPr lang="en" sz="2000"/>
              <a:t> of the schema.</a:t>
            </a:r>
            <a:endParaRPr sz="200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6314</Words>
  <Application>Microsoft Office PowerPoint</Application>
  <PresentationFormat>On-screen Show (16:9)</PresentationFormat>
  <Paragraphs>383</Paragraphs>
  <Slides>44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Proxima Nova</vt:lpstr>
      <vt:lpstr>Verdana</vt:lpstr>
      <vt:lpstr>Roboto</vt:lpstr>
      <vt:lpstr>Arial</vt:lpstr>
      <vt:lpstr>Spearmint</vt:lpstr>
      <vt:lpstr>Database Systems </vt:lpstr>
      <vt:lpstr>Data Models</vt:lpstr>
      <vt:lpstr>Categories of Data Models</vt:lpstr>
      <vt:lpstr>Categories of Data Models</vt:lpstr>
      <vt:lpstr>Schemas</vt:lpstr>
      <vt:lpstr>Schema Diagram</vt:lpstr>
      <vt:lpstr>Database State</vt:lpstr>
      <vt:lpstr>Database State</vt:lpstr>
      <vt:lpstr>Database schema vs Database state</vt:lpstr>
      <vt:lpstr>Schema Evolution</vt:lpstr>
      <vt:lpstr>Three schema architecture  </vt:lpstr>
      <vt:lpstr>Three schema architecture  </vt:lpstr>
      <vt:lpstr>Three schema architecture  </vt:lpstr>
      <vt:lpstr>Three schema architecture  </vt:lpstr>
      <vt:lpstr>Three schema architecture  </vt:lpstr>
      <vt:lpstr>Data Independence</vt:lpstr>
      <vt:lpstr> Logical Data Independence</vt:lpstr>
      <vt:lpstr> Logical Data Independence </vt:lpstr>
      <vt:lpstr> Physical Data Independence</vt:lpstr>
      <vt:lpstr> Data Independence</vt:lpstr>
      <vt:lpstr>Database Languages</vt:lpstr>
      <vt:lpstr>Database languages</vt:lpstr>
      <vt:lpstr>Database languages</vt:lpstr>
      <vt:lpstr>Types of DML</vt:lpstr>
      <vt:lpstr>Database languages</vt:lpstr>
      <vt:lpstr>DBMS Interfaces</vt:lpstr>
      <vt:lpstr>The Database System Environment </vt:lpstr>
      <vt:lpstr>The Database System Environment </vt:lpstr>
      <vt:lpstr>The Database System Environment </vt:lpstr>
      <vt:lpstr>Database System Utilities</vt:lpstr>
      <vt:lpstr>Database System Utilities</vt:lpstr>
      <vt:lpstr>Tools, Application Environments, and Communications Facilities</vt:lpstr>
      <vt:lpstr>Classification of Database Management Systems</vt:lpstr>
      <vt:lpstr>Classification of Database Management Systems</vt:lpstr>
      <vt:lpstr>Classification of Database Management Systems</vt:lpstr>
      <vt:lpstr>Classification of Database Management Systems</vt:lpstr>
      <vt:lpstr>Classification of Database Management Systems</vt:lpstr>
      <vt:lpstr>Classification of Database Management Systems</vt:lpstr>
      <vt:lpstr>Classification of Database Management Systems</vt:lpstr>
      <vt:lpstr>Classification of Database Management Systems</vt:lpstr>
      <vt:lpstr>Classification of Database Management Systems</vt:lpstr>
      <vt:lpstr>Classification of Database Management Systems</vt:lpstr>
      <vt:lpstr>Classification of Database Management Systems</vt:lpstr>
      <vt:lpstr>Classification of Database Management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dc:title>
  <cp:lastModifiedBy>Tōshirō</cp:lastModifiedBy>
  <cp:revision>1</cp:revision>
  <dcterms:modified xsi:type="dcterms:W3CDTF">2021-10-02T14:34:04Z</dcterms:modified>
</cp:coreProperties>
</file>