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5143500" type="screen16x9"/>
  <p:notesSz cx="6858000" cy="9144000"/>
  <p:embeddedFontLst>
    <p:embeddedFont>
      <p:font typeface="Proxima Nova"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8BC4E7-05C5-4D2B-A9CE-B8A1A10F0BF8}">
  <a:tblStyle styleId="{7E8BC4E7-05C5-4D2B-A9CE-B8A1A10F0B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sorterViewPr>
    <p:cViewPr>
      <p:scale>
        <a:sx n="100" d="100"/>
        <a:sy n="100" d="100"/>
      </p:scale>
      <p:origin x="0" y="-36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D7AA1860-6FC3-4006-A557-268D9D0748D5}"/>
    <pc:docChg chg="modSld">
      <pc:chgData name="Tōshirō" userId="a7559cd061a41bbe" providerId="LiveId" clId="{D7AA1860-6FC3-4006-A557-268D9D0748D5}" dt="2022-01-01T07:58:15.804" v="8" actId="14100"/>
      <pc:docMkLst>
        <pc:docMk/>
      </pc:docMkLst>
      <pc:sldChg chg="modSp mod">
        <pc:chgData name="Tōshirō" userId="a7559cd061a41bbe" providerId="LiveId" clId="{D7AA1860-6FC3-4006-A557-268D9D0748D5}" dt="2021-10-03T12:48:16.684" v="0" actId="1038"/>
        <pc:sldMkLst>
          <pc:docMk/>
          <pc:sldMk cId="0" sldId="268"/>
        </pc:sldMkLst>
        <pc:spChg chg="mod">
          <ac:chgData name="Tōshirō" userId="a7559cd061a41bbe" providerId="LiveId" clId="{D7AA1860-6FC3-4006-A557-268D9D0748D5}" dt="2021-10-03T12:48:16.684" v="0" actId="1038"/>
          <ac:spMkLst>
            <pc:docMk/>
            <pc:sldMk cId="0" sldId="268"/>
            <ac:spMk id="186" creationId="{00000000-0000-0000-0000-000000000000}"/>
          </ac:spMkLst>
        </pc:spChg>
      </pc:sldChg>
      <pc:sldChg chg="modSp mod">
        <pc:chgData name="Tōshirō" userId="a7559cd061a41bbe" providerId="LiveId" clId="{D7AA1860-6FC3-4006-A557-268D9D0748D5}" dt="2022-01-01T07:58:15.804" v="8" actId="14100"/>
        <pc:sldMkLst>
          <pc:docMk/>
          <pc:sldMk cId="0" sldId="276"/>
        </pc:sldMkLst>
        <pc:spChg chg="mod">
          <ac:chgData name="Tōshirō" userId="a7559cd061a41bbe" providerId="LiveId" clId="{D7AA1860-6FC3-4006-A557-268D9D0748D5}" dt="2022-01-01T07:58:15.804" v="8" actId="14100"/>
          <ac:spMkLst>
            <pc:docMk/>
            <pc:sldMk cId="0" sldId="276"/>
            <ac:spMk id="234" creationId="{00000000-0000-0000-0000-000000000000}"/>
          </ac:spMkLst>
        </pc:spChg>
      </pc:sldChg>
      <pc:sldChg chg="modSp mod">
        <pc:chgData name="Tōshirō" userId="a7559cd061a41bbe" providerId="LiveId" clId="{D7AA1860-6FC3-4006-A557-268D9D0748D5}" dt="2021-10-03T13:08:02.263" v="1" actId="1038"/>
        <pc:sldMkLst>
          <pc:docMk/>
          <pc:sldMk cId="0" sldId="281"/>
        </pc:sldMkLst>
        <pc:spChg chg="mod">
          <ac:chgData name="Tōshirō" userId="a7559cd061a41bbe" providerId="LiveId" clId="{D7AA1860-6FC3-4006-A557-268D9D0748D5}" dt="2021-10-03T13:08:02.263" v="1" actId="1038"/>
          <ac:spMkLst>
            <pc:docMk/>
            <pc:sldMk cId="0" sldId="281"/>
            <ac:spMk id="2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9ca664685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9ca6646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09e47f0e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09e47f0e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09e47f0e9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09e47f0e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Char char="●"/>
            </a:pPr>
            <a:r>
              <a:rPr lang="en">
                <a:solidFill>
                  <a:srgbClr val="202729"/>
                </a:solidFill>
              </a:rPr>
              <a:t>This product of cardinalities of all domains represents the total number of possible instances or tuples that can ever exist in any relation state r(R).</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In general, as the state of the real world changes, so does the relation state, by being transformed into another relation state. </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However, the schema R is relatively static and changes very infrequently—for example, as a result of adding an attribute to represent new information that was not originally stored in the relation.</a:t>
            </a:r>
            <a:endParaRPr>
              <a:solidFill>
                <a:srgbClr val="202729"/>
              </a:solidFill>
            </a:endParaRPr>
          </a:p>
          <a:p>
            <a:pPr marL="0" lvl="0" indent="0" algn="l" rtl="0">
              <a:spcBef>
                <a:spcPts val="1600"/>
              </a:spcBef>
              <a:spcAft>
                <a:spcPts val="0"/>
              </a:spcAft>
              <a:buNone/>
            </a:pP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cf0eaf5c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cf0eaf5c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c90a9cc0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c90a9cc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Tuple ordering is not part of a relation definition and does not matter because a relation attempts to represent facts at a logical or abstract level. </a:t>
            </a:r>
            <a:endParaRPr/>
          </a:p>
          <a:p>
            <a:pPr marL="457200" lvl="0" indent="-298450" algn="l" rtl="0">
              <a:spcBef>
                <a:spcPts val="0"/>
              </a:spcBef>
              <a:spcAft>
                <a:spcPts val="0"/>
              </a:spcAft>
              <a:buClr>
                <a:schemeClr val="dk1"/>
              </a:buClr>
              <a:buSzPts val="1100"/>
              <a:buChar char="●"/>
            </a:pPr>
            <a:r>
              <a:rPr lang="en">
                <a:solidFill>
                  <a:schemeClr val="dk1"/>
                </a:solidFill>
              </a:rPr>
              <a:t>A relation is defined as a set of tuples.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Mathematically, elements of a set have no order among them; hence,</a:t>
            </a:r>
            <a:r>
              <a:rPr lang="en" b="1">
                <a:solidFill>
                  <a:schemeClr val="dk1"/>
                </a:solidFill>
              </a:rPr>
              <a:t> tuples in a relation do not have any particular order</a:t>
            </a:r>
            <a:r>
              <a:rPr lang="en">
                <a:solidFill>
                  <a:schemeClr val="dk1"/>
                </a:solidFill>
              </a:rPr>
              <a: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However, in a file, records are physically stored on disk (or in memory), so there always is an order among the records.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This ordering indicates first, second, ith, and last records in the file.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Similarly, when we display a relation as a table, the rows are displayed in a certain order. But there is no preference for one ordering over another.. </a:t>
            </a:r>
            <a:endParaRPr>
              <a:solidFill>
                <a:schemeClr val="dk1"/>
              </a:solidFill>
            </a:endParaRPr>
          </a:p>
          <a:p>
            <a:pPr marL="457200" lvl="0" indent="-298450" algn="l" rtl="0">
              <a:spcBef>
                <a:spcPts val="0"/>
              </a:spcBef>
              <a:spcAft>
                <a:spcPts val="0"/>
              </a:spcAft>
              <a:buClr>
                <a:schemeClr val="dk1"/>
              </a:buClr>
              <a:buSzPts val="1100"/>
              <a:buChar char="●"/>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09e47f0e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09e47f0e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b6d21d556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b6d21d556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cf0eaf5c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cf0eaf5c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ordering of attributes is not important, because the attribute name appears with its value both the tuples are identical</a:t>
            </a:r>
            <a:endParaRPr/>
          </a:p>
          <a:p>
            <a:pPr marL="914400" lvl="1" indent="-298450" algn="l" rtl="0">
              <a:spcBef>
                <a:spcPts val="0"/>
              </a:spcBef>
              <a:spcAft>
                <a:spcPts val="0"/>
              </a:spcAft>
              <a:buSzPts val="1100"/>
              <a:buChar char="○"/>
            </a:pPr>
            <a:r>
              <a:rPr lang="en"/>
              <a:t>t = &lt; (Name, Dick Davidson),(Ssn, 422-11-2320),(Home_phone, NULL),(Address, 3452 Elgin Road), (Office_phone, (817)749-1253),(Age, 25),(Gpa, 3.53)&gt; </a:t>
            </a:r>
            <a:endParaRPr/>
          </a:p>
          <a:p>
            <a:pPr marL="914400" lvl="1" indent="-298450" algn="l" rtl="0">
              <a:spcBef>
                <a:spcPts val="0"/>
              </a:spcBef>
              <a:spcAft>
                <a:spcPts val="0"/>
              </a:spcAft>
              <a:buSzPts val="1100"/>
              <a:buChar char="○"/>
            </a:pPr>
            <a:r>
              <a:rPr lang="en"/>
              <a:t>t = &lt; (Address, 3452 Elgin Road),(Name, Dick Davidson),(Ssn, 422-11-2320),(Age, 25), (Office_phone, (817)749-1253),(Gpa, 3.53),(Home_phone, NULL)&gt; </a:t>
            </a:r>
            <a:endParaRPr/>
          </a:p>
          <a:p>
            <a:pPr marL="457200" lvl="0" indent="-298450" algn="l" rtl="0">
              <a:spcBef>
                <a:spcPts val="0"/>
              </a:spcBef>
              <a:spcAft>
                <a:spcPts val="0"/>
              </a:spcAft>
              <a:buSzPts val="1100"/>
              <a:buChar char="●"/>
            </a:pPr>
            <a:r>
              <a:rPr lang="en"/>
              <a:t>When the attribute name and value are included together in a tuple, it is known as</a:t>
            </a:r>
            <a:r>
              <a:rPr lang="en" b="1"/>
              <a:t> self-describing data</a:t>
            </a:r>
            <a:r>
              <a:rPr lang="en"/>
              <a:t>, because the description of each value (attribute name) is included in the tuple.</a:t>
            </a:r>
            <a:endParaRPr/>
          </a:p>
          <a:p>
            <a:pPr marL="457200" lvl="0" indent="-298450" algn="l" rtl="0">
              <a:spcBef>
                <a:spcPts val="0"/>
              </a:spcBef>
              <a:spcAft>
                <a:spcPts val="0"/>
              </a:spcAft>
              <a:buSzPts val="1100"/>
              <a:buChar char="●"/>
            </a:pPr>
            <a:r>
              <a:rPr lang="en"/>
              <a:t>We will mostly use the first definition of relation, where the attributes are ordered in the relation schema and the values within tuples are similarly ordered, because it simplifies much of the notation.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c90a9cc0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c90a9cc0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Each value in a tuple is an atomic value; that is, it is not divisible into components within the framework of the basic relational model. Hence, composite and multivalued attributes are not allowed. This model is sometimes called the flat relational model. </a:t>
            </a:r>
            <a:endParaRPr/>
          </a:p>
          <a:p>
            <a:pPr marL="457200" lvl="0" indent="-298450" algn="l" rtl="0">
              <a:spcBef>
                <a:spcPts val="0"/>
              </a:spcBef>
              <a:spcAft>
                <a:spcPts val="0"/>
              </a:spcAft>
              <a:buSzPts val="1100"/>
              <a:buChar char="●"/>
            </a:pPr>
            <a:r>
              <a:rPr lang="en"/>
              <a:t>For example </a:t>
            </a:r>
            <a:endParaRPr/>
          </a:p>
          <a:p>
            <a:pPr marL="914400" lvl="1" indent="-298450" algn="l" rtl="0">
              <a:spcBef>
                <a:spcPts val="0"/>
              </a:spcBef>
              <a:spcAft>
                <a:spcPts val="0"/>
              </a:spcAft>
              <a:buSzPts val="1100"/>
              <a:buChar char="○"/>
            </a:pPr>
            <a:r>
              <a:rPr lang="en"/>
              <a:t>some STUDENT tuples have </a:t>
            </a:r>
            <a:r>
              <a:rPr lang="en" b="1"/>
              <a:t>NULL </a:t>
            </a:r>
            <a:r>
              <a:rPr lang="en"/>
              <a:t>for their </a:t>
            </a:r>
            <a:r>
              <a:rPr lang="en" b="1"/>
              <a:t>office phones</a:t>
            </a:r>
            <a:r>
              <a:rPr lang="en"/>
              <a:t> because they do not have an office (that is, office phone does not apply to these students). </a:t>
            </a:r>
            <a:endParaRPr/>
          </a:p>
          <a:p>
            <a:pPr marL="914400" lvl="1" indent="-298450" algn="l" rtl="0">
              <a:spcBef>
                <a:spcPts val="0"/>
              </a:spcBef>
              <a:spcAft>
                <a:spcPts val="0"/>
              </a:spcAft>
              <a:buSzPts val="1100"/>
              <a:buChar char="○"/>
            </a:pPr>
            <a:r>
              <a:rPr lang="en"/>
              <a:t>Another student has a NULL for home phone, presumably because either he does not have a home phone or he has one but we do not know it (value is unknown). </a:t>
            </a:r>
            <a:endParaRPr/>
          </a:p>
          <a:p>
            <a:pPr marL="914400" lvl="1" indent="-298450" algn="l" rtl="0">
              <a:spcBef>
                <a:spcPts val="0"/>
              </a:spcBef>
              <a:spcAft>
                <a:spcPts val="0"/>
              </a:spcAft>
              <a:buSzPts val="1100"/>
              <a:buChar char="○"/>
            </a:pPr>
            <a:r>
              <a:rPr lang="en"/>
              <a:t>In general, we can have several meanings for NULL values, such as value unknown, value exists but is not available, or attribute does not apply to this tuple (also known as value undefined). </a:t>
            </a:r>
            <a:endParaRPr/>
          </a:p>
          <a:p>
            <a:pPr marL="914400" lvl="1" indent="-298450" algn="l" rtl="0">
              <a:spcBef>
                <a:spcPts val="0"/>
              </a:spcBef>
              <a:spcAft>
                <a:spcPts val="0"/>
              </a:spcAft>
              <a:buSzPts val="1100"/>
              <a:buChar char="○"/>
            </a:pPr>
            <a:r>
              <a:rPr lang="en"/>
              <a:t>An example of the last type of NULL will occur if we add an attribute Visa_status to the STUDENT relation that applies only to tuples representing foreign students.</a:t>
            </a:r>
            <a:endParaRPr/>
          </a:p>
          <a:p>
            <a:pPr marL="457200" lvl="0" indent="-298450" algn="l" rtl="0">
              <a:spcBef>
                <a:spcPts val="0"/>
              </a:spcBef>
              <a:spcAft>
                <a:spcPts val="0"/>
              </a:spcAft>
              <a:buSzPts val="1100"/>
              <a:buChar char="●"/>
            </a:pPr>
            <a:r>
              <a:rPr lang="en"/>
              <a:t>It is possible to devise different codes for different meanings of NULL values. </a:t>
            </a:r>
            <a:endParaRPr/>
          </a:p>
          <a:p>
            <a:pPr marL="457200" lvl="0" indent="-298450" algn="l" rtl="0">
              <a:spcBef>
                <a:spcPts val="0"/>
              </a:spcBef>
              <a:spcAft>
                <a:spcPts val="0"/>
              </a:spcAft>
              <a:buSzPts val="1100"/>
              <a:buChar char="●"/>
            </a:pPr>
            <a:r>
              <a:rPr lang="en"/>
              <a:t>The exact meaning of a NULL value governs how it fares during arithmetic aggregations or comparisons with other values. </a:t>
            </a:r>
            <a:endParaRPr/>
          </a:p>
          <a:p>
            <a:pPr marL="914400" lvl="1" indent="-298450" algn="l" rtl="0">
              <a:spcBef>
                <a:spcPts val="0"/>
              </a:spcBef>
              <a:spcAft>
                <a:spcPts val="0"/>
              </a:spcAft>
              <a:buSzPts val="1100"/>
              <a:buChar char="○"/>
            </a:pPr>
            <a:r>
              <a:rPr lang="en"/>
              <a:t>For example, a comparison of two NULL values leads to ambiguities—if both Customer A and B have NULL addresses, it does not mean they have the same address. </a:t>
            </a:r>
            <a:endParaRPr/>
          </a:p>
          <a:p>
            <a:pPr marL="914400" lvl="1" indent="-298450" algn="l" rtl="0">
              <a:spcBef>
                <a:spcPts val="0"/>
              </a:spcBef>
              <a:spcAft>
                <a:spcPts val="0"/>
              </a:spcAft>
              <a:buSzPts val="1100"/>
              <a:buChar char="○"/>
            </a:pPr>
            <a:r>
              <a:rPr lang="en"/>
              <a:t>During database design, it is best to avoid NULL values as much as possible</a:t>
            </a:r>
            <a:endParaRPr/>
          </a:p>
          <a:p>
            <a:pPr marL="0" lvl="0" indent="0" algn="l" rtl="0">
              <a:spcBef>
                <a:spcPts val="0"/>
              </a:spcBef>
              <a:spcAft>
                <a:spcPts val="0"/>
              </a:spcAft>
              <a:buNone/>
            </a:pPr>
            <a:endParaRPr/>
          </a:p>
          <a:p>
            <a:pPr marL="0" lvl="0" indent="0" algn="l" rtl="0">
              <a:spcBef>
                <a:spcPts val="0"/>
              </a:spcBef>
              <a:spcAft>
                <a:spcPts val="0"/>
              </a:spcAft>
              <a:buNone/>
            </a:pPr>
            <a:r>
              <a:rPr lang="en" b="1"/>
              <a:t>Interpretation</a:t>
            </a:r>
            <a:endParaRPr b="1"/>
          </a:p>
          <a:p>
            <a:pPr marL="457200" lvl="0" indent="-298450" algn="l" rtl="0">
              <a:spcBef>
                <a:spcPts val="0"/>
              </a:spcBef>
              <a:spcAft>
                <a:spcPts val="0"/>
              </a:spcAft>
              <a:buSzPts val="1100"/>
              <a:buChar char="●"/>
            </a:pPr>
            <a:r>
              <a:rPr lang="en"/>
              <a:t>The relation schema can be interpreted as a declaration or a type of assertion. </a:t>
            </a:r>
            <a:endParaRPr/>
          </a:p>
          <a:p>
            <a:pPr marL="914400" lvl="1" indent="-298450" algn="l" rtl="0">
              <a:spcBef>
                <a:spcPts val="0"/>
              </a:spcBef>
              <a:spcAft>
                <a:spcPts val="0"/>
              </a:spcAft>
              <a:buSzPts val="1100"/>
              <a:buChar char="○"/>
            </a:pPr>
            <a:r>
              <a:rPr lang="en"/>
              <a:t>Example, the schema of the STUDENT relation asserts that, in general, a student entity has a Name, Ssn, Home_phone, Address, Office_phone, Age, and Gpa.</a:t>
            </a:r>
            <a:endParaRPr/>
          </a:p>
          <a:p>
            <a:pPr marL="457200" lvl="0" indent="-298450" algn="l" rtl="0">
              <a:spcBef>
                <a:spcPts val="0"/>
              </a:spcBef>
              <a:spcAft>
                <a:spcPts val="0"/>
              </a:spcAft>
              <a:buSzPts val="1100"/>
              <a:buChar char="●"/>
            </a:pPr>
            <a:r>
              <a:rPr lang="en"/>
              <a:t>Each tuple in the relation can then be interpreted as a fact or a particular instance of the assertion. </a:t>
            </a:r>
            <a:endParaRPr/>
          </a:p>
          <a:p>
            <a:pPr marL="914400" lvl="1" indent="-298450" algn="l" rtl="0">
              <a:spcBef>
                <a:spcPts val="0"/>
              </a:spcBef>
              <a:spcAft>
                <a:spcPts val="0"/>
              </a:spcAft>
              <a:buSzPts val="1100"/>
              <a:buChar char="○"/>
            </a:pPr>
            <a:r>
              <a:rPr lang="en"/>
              <a:t>For example, the first tuple asserts the fact that there is a STUDENT whose Name is Benjamin Bayer, Ssn is 305-61-2435, Age is 19, and so 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cf0eaf5c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cf0eaf5c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c90a9cc0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c90a9cc0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Relation name can qualify the attribute name. This is because the same name may be used for two attributes in different relations. However, all attribute names in a particular relation must be distinct</a:t>
            </a:r>
            <a:endParaRPr/>
          </a:p>
          <a:p>
            <a:pPr marL="0" lvl="0" indent="0" algn="l" rtl="0">
              <a:spcBef>
                <a:spcPts val="0"/>
              </a:spcBef>
              <a:spcAft>
                <a:spcPts val="0"/>
              </a:spcAft>
              <a:buNone/>
            </a:pPr>
            <a:r>
              <a:rPr lang="en"/>
              <a:t>In general, the name of a relation schema such as STUDENT also indicates the current set of tuples in that relation—the current relation state—whereas STUDENT(Name, Ssn, …) refers only to the relation schema.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c8f9a99a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c8f9a99a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b6d21d556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b6d21d556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b6d21d556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b6d21d556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02729"/>
              </a:solidFill>
            </a:endParaRPr>
          </a:p>
          <a:p>
            <a:pPr marL="0" lvl="0" indent="0" algn="l" rtl="0">
              <a:spcBef>
                <a:spcPts val="160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b6d21d556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b6d21d556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f12615bae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f12615ba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b6d21d556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b6d21d55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09e47f0e9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09e47f0e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Char char="●"/>
            </a:pPr>
            <a:r>
              <a:rPr lang="en">
                <a:solidFill>
                  <a:srgbClr val="202729"/>
                </a:solidFill>
              </a:rPr>
              <a:t>In the formal relational model, a relation is defined as a set of tuples. By definition, all elements of a set are distinct; hence, all tuples in a relation must also be distinct. This means that no two tuples can have the same combination of values for all their attributes</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Suppose that we denote one such subset of attributes by SK; then for any two distinct tuples t1 and t2 in a relation state r of R, we have the constraint that t1[SK] ≠ t2[SK]</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Any such set of attributes SK is called a superkey of the relation schema R. </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A superkey SK specifies a uniqueness constraint that no two distinct tuples in any state r of R can have the same value for SK. </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f09e47f0e9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f09e47f0e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Char char="●"/>
            </a:pPr>
            <a:r>
              <a:rPr lang="en">
                <a:solidFill>
                  <a:srgbClr val="202729"/>
                </a:solidFill>
              </a:rPr>
              <a:t>Consider the STUDENT relation. The attribute set {Ssn} is a key of STUDENT because no two student tuples can have the same value for Ssn. </a:t>
            </a:r>
            <a:endParaRPr>
              <a:solidFill>
                <a:srgbClr val="202729"/>
              </a:solidFill>
            </a:endParaRPr>
          </a:p>
          <a:p>
            <a:pPr marL="914400" lvl="1" indent="-298450" algn="l" rtl="0">
              <a:lnSpc>
                <a:spcPct val="115000"/>
              </a:lnSpc>
              <a:spcBef>
                <a:spcPts val="0"/>
              </a:spcBef>
              <a:spcAft>
                <a:spcPts val="0"/>
              </a:spcAft>
              <a:buClr>
                <a:srgbClr val="202729"/>
              </a:buClr>
              <a:buSzPts val="1100"/>
              <a:buChar char="○"/>
            </a:pPr>
            <a:r>
              <a:rPr lang="en">
                <a:solidFill>
                  <a:srgbClr val="202729"/>
                </a:solidFill>
              </a:rPr>
              <a:t>Any set of attributes that includes Ssn—for example, {Ssn, Name, Age}—is a superkey. </a:t>
            </a:r>
            <a:endParaRPr>
              <a:solidFill>
                <a:srgbClr val="202729"/>
              </a:solidFill>
            </a:endParaRPr>
          </a:p>
          <a:p>
            <a:pPr marL="914400" lvl="1" indent="-298450" algn="l" rtl="0">
              <a:lnSpc>
                <a:spcPct val="115000"/>
              </a:lnSpc>
              <a:spcBef>
                <a:spcPts val="0"/>
              </a:spcBef>
              <a:spcAft>
                <a:spcPts val="0"/>
              </a:spcAft>
              <a:buClr>
                <a:srgbClr val="202729"/>
              </a:buClr>
              <a:buSzPts val="1100"/>
              <a:buChar char="○"/>
            </a:pPr>
            <a:r>
              <a:rPr lang="en">
                <a:solidFill>
                  <a:srgbClr val="202729"/>
                </a:solidFill>
              </a:rPr>
              <a:t>A superkey can have redundant attributes, however, so a more useful concept is that of a key, which has no redundancy.</a:t>
            </a:r>
            <a:endParaRPr>
              <a:solidFill>
                <a:srgbClr val="202729"/>
              </a:solidFill>
            </a:endParaRPr>
          </a:p>
          <a:p>
            <a:pPr marL="0" lvl="0" indent="0" algn="l" rtl="0">
              <a:spcBef>
                <a:spcPts val="1600"/>
              </a:spcBef>
              <a:spcAft>
                <a:spcPts val="0"/>
              </a:spcAft>
              <a:buNone/>
            </a:pP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b6d21d556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b6d21d556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Hence, a key is a superkey but not vice versa. </a:t>
            </a:r>
            <a:endParaRPr/>
          </a:p>
          <a:p>
            <a:pPr marL="457200" lvl="0" indent="-298450" algn="l" rtl="0">
              <a:spcBef>
                <a:spcPts val="0"/>
              </a:spcBef>
              <a:spcAft>
                <a:spcPts val="0"/>
              </a:spcAft>
              <a:buSzPts val="1100"/>
              <a:buChar char="●"/>
            </a:pPr>
            <a:r>
              <a:rPr lang="en"/>
              <a:t>A superkey may be a key (if it is minimal) or may not be a key (if it is not minimal)</a:t>
            </a:r>
            <a:endParaRPr/>
          </a:p>
          <a:p>
            <a:pPr marL="457200" lvl="0" indent="-298450" algn="l" rtl="0">
              <a:spcBef>
                <a:spcPts val="0"/>
              </a:spcBef>
              <a:spcAft>
                <a:spcPts val="0"/>
              </a:spcAft>
              <a:buSzPts val="1100"/>
              <a:buChar char="●"/>
            </a:pPr>
            <a:r>
              <a:rPr lang="en"/>
              <a:t>However, the superkey {Ssn, Name, Age} is not a key of STUDENT because removing Name or Age or both from the set still leaves us with a superkey. </a:t>
            </a:r>
            <a:endParaRPr/>
          </a:p>
          <a:p>
            <a:pPr marL="457200" lvl="0" indent="-298450" algn="l" rtl="0">
              <a:spcBef>
                <a:spcPts val="0"/>
              </a:spcBef>
              <a:spcAft>
                <a:spcPts val="0"/>
              </a:spcAft>
              <a:buSzPts val="1100"/>
              <a:buChar char="●"/>
            </a:pPr>
            <a:r>
              <a:rPr lang="en"/>
              <a:t>In general, any superkey formed from a single attribute is also a key. A key with multiple attributes must require all its attributes together to have the uniqueness property.</a:t>
            </a:r>
            <a:endParaRPr/>
          </a:p>
          <a:p>
            <a:pPr marL="0" lvl="0" indent="0" algn="l" rtl="0">
              <a:spcBef>
                <a:spcPts val="0"/>
              </a:spcBef>
              <a:spcAft>
                <a:spcPts val="0"/>
              </a:spcAft>
              <a:buNone/>
            </a:pPr>
            <a:endParaRPr/>
          </a:p>
          <a:p>
            <a:pPr marL="0" lvl="0" indent="0" algn="l" rtl="0">
              <a:spcBef>
                <a:spcPts val="0"/>
              </a:spcBef>
              <a:spcAft>
                <a:spcPts val="0"/>
              </a:spcAft>
              <a:buNone/>
            </a:pPr>
            <a:r>
              <a:rPr lang="en"/>
              <a:t>A key is determined from the meaning of the attributes, and the property is </a:t>
            </a:r>
            <a:r>
              <a:rPr lang="en" b="1"/>
              <a:t>time-invariant: </a:t>
            </a:r>
            <a:r>
              <a:rPr lang="en"/>
              <a:t>It must continue to hold when we insert new tuples in the relation.</a:t>
            </a:r>
            <a:endParaRPr>
              <a:solidFill>
                <a:srgbClr val="202729"/>
              </a:solidFill>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c90a9cc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c90a9cc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Notice that when a relation schema has several candidate keys, the choice of one to become the primary key is somewhat arbitrary; however, it is usually better to choose a primary key with a single attribute or a small number of attributes.</a:t>
            </a:r>
            <a:endParaRPr/>
          </a:p>
          <a:p>
            <a:pPr marL="457200" lvl="0" indent="-298450" algn="l" rtl="0">
              <a:spcBef>
                <a:spcPts val="0"/>
              </a:spcBef>
              <a:spcAft>
                <a:spcPts val="0"/>
              </a:spcAft>
              <a:buSzPts val="1100"/>
              <a:buChar char="●"/>
            </a:pPr>
            <a:r>
              <a:rPr lang="en"/>
              <a:t> The other candidate keys are designated as unique keys and are not underlined.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b6d21d556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b6d21d556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09e47f0e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09e47f0e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Informally, each relation resembles a table of values or, to some extent, a flat file of records. </a:t>
            </a:r>
            <a:endParaRPr/>
          </a:p>
          <a:p>
            <a:pPr marL="914400" lvl="1" indent="-298450" algn="l" rtl="0">
              <a:spcBef>
                <a:spcPts val="0"/>
              </a:spcBef>
              <a:spcAft>
                <a:spcPts val="0"/>
              </a:spcAft>
              <a:buSzPts val="1100"/>
              <a:buChar char="○"/>
            </a:pPr>
            <a:r>
              <a:rPr lang="en"/>
              <a:t>It is called a flat file because each record has a simple linear or flat structure.</a:t>
            </a:r>
            <a:endParaRPr/>
          </a:p>
          <a:p>
            <a:pPr marL="457200" lvl="0" indent="-298450" algn="l" rtl="0">
              <a:spcBef>
                <a:spcPts val="0"/>
              </a:spcBef>
              <a:spcAft>
                <a:spcPts val="0"/>
              </a:spcAft>
              <a:buSzPts val="1100"/>
              <a:buChar char="●"/>
            </a:pPr>
            <a:r>
              <a:rPr lang="en"/>
              <a:t>The table name and column names are used to help to interpret the meaning of the values in each row.</a:t>
            </a:r>
            <a:endParaRPr/>
          </a:p>
          <a:p>
            <a:pPr marL="457200" lvl="0" indent="-298450" algn="l" rtl="0">
              <a:spcBef>
                <a:spcPts val="0"/>
              </a:spcBef>
              <a:spcAft>
                <a:spcPts val="0"/>
              </a:spcAft>
              <a:buSzPts val="1100"/>
              <a:buChar char="●"/>
            </a:pPr>
            <a:r>
              <a:rPr lang="en"/>
              <a:t>A relation is represented as a two dimensional table in which the rows of the table correspond to individual records and the table columns correspond to attributes. Attributes can appear in any order and the relation will still be the same relation, and therefore will convey the same meaning.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b6d21d556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b6d21d556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500"/>
              </a:spcBef>
              <a:spcAft>
                <a:spcPts val="0"/>
              </a:spcAft>
              <a:buClr>
                <a:srgbClr val="202729"/>
              </a:buClr>
              <a:buSzPts val="1100"/>
              <a:buFont typeface="Arial"/>
              <a:buChar char="●"/>
            </a:pPr>
            <a:r>
              <a:rPr lang="en">
                <a:solidFill>
                  <a:srgbClr val="202729"/>
                </a:solidFill>
              </a:rPr>
              <a:t>Example, every STUDENT tuple must have a valid, non-NULL value for the Name attribute, then Name of STUDENT is constrained to be NOT NULL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b6d21d556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b6d21d556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When we refer to a relational database, we implicitly include both its schema and its current state.</a:t>
            </a:r>
            <a:endParaRPr/>
          </a:p>
          <a:p>
            <a:pPr marL="457200" lvl="0" indent="-298450" algn="l" rtl="0">
              <a:spcBef>
                <a:spcPts val="0"/>
              </a:spcBef>
              <a:spcAft>
                <a:spcPts val="0"/>
              </a:spcAft>
              <a:buSzPts val="1100"/>
              <a:buChar char="●"/>
            </a:pPr>
            <a:r>
              <a:rPr lang="en"/>
              <a:t>A database state that does not obey all the integrity constraints is called not valid, and a state that satisfies all the constraints in the defined set of integrity constraints IC is called a valid state.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b6d21d556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b6d21d55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schema of one relation for example employee will be known as relation schema and </a:t>
            </a:r>
            <a:endParaRPr/>
          </a:p>
          <a:p>
            <a:pPr marL="0" lvl="0" indent="0" algn="l" rtl="0">
              <a:spcBef>
                <a:spcPts val="0"/>
              </a:spcBef>
              <a:spcAft>
                <a:spcPts val="0"/>
              </a:spcAft>
              <a:buNone/>
            </a:pPr>
            <a:r>
              <a:rPr lang="en"/>
              <a:t>state of one relation such as employee will be known relation state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09e47f0e9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09e47f0e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entity integrity constraint states that no primary key value can be NULL. This is because the primary key value is used to identify individual tuples in a relation. Having NULL values for the primary key implies that we cannot identify some tuples. </a:t>
            </a:r>
            <a:endParaRPr/>
          </a:p>
          <a:p>
            <a:pPr marL="0" lvl="0" indent="0" algn="l" rtl="0">
              <a:spcBef>
                <a:spcPts val="0"/>
              </a:spcBef>
              <a:spcAft>
                <a:spcPts val="0"/>
              </a:spcAft>
              <a:buNone/>
            </a:pPr>
            <a:r>
              <a:rPr lang="en"/>
              <a:t>For example, if two or more tuples had NULL for their primary keys, we may not be able to distinguish them if we try to reference them from other relations.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b6d21d556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b6d21d556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define referential integrity more formally, first understand the concept of a foreign key.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b6d21d556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b6d21d556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eadad1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eadad1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b6d21d556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b6d21d55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clarity, the arrowhead may point to the primary key of the referenced relation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b6d21d556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b6d21d55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a:solidFill>
                  <a:srgbClr val="202729"/>
                </a:solidFill>
              </a:rPr>
              <a:t>Another class of general constraints, sometimes called semantic integrity constraints, are not part of the DDL and have to be specified and enforced in a different way. Examples of such constraints are the salary of an employee should not exceed the salary of the employee’s supervisor and the maximum number of hours an employee can work on all projects per week is 56. Such constraints can be specified and enforced within the application programs that update the database, or by using a general-purpose constraint specification language. Mechanisms called triggers and assertions can be used in SQL, through the CREATE ASSERTION and CREATE TRIGGER statements, to specify some of these constraints</a:t>
            </a:r>
            <a:endParaRPr>
              <a:solidFill>
                <a:srgbClr val="202729"/>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12615bae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12615b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endParaRPr>
              <a:solidFill>
                <a:srgbClr val="20272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6d21d556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b6d21d55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b6d21d556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b6d21d556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 this section we discuss the types of constraints that may be violated by each of these operations and the types of actions that may be taken if an operation causes a violation</a:t>
            </a: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0eadad10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0eadad10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b="1">
                <a:solidFill>
                  <a:srgbClr val="202729"/>
                </a:solidFill>
              </a:rPr>
              <a:t>Insert</a:t>
            </a:r>
            <a:endParaRPr b="1">
              <a:solidFill>
                <a:srgbClr val="202729"/>
              </a:solidFill>
            </a:endParaRPr>
          </a:p>
          <a:p>
            <a:pPr marL="0" lvl="0" indent="0" algn="l" rtl="0">
              <a:spcBef>
                <a:spcPts val="0"/>
              </a:spcBef>
              <a:spcAft>
                <a:spcPts val="0"/>
              </a:spcAft>
              <a:buNone/>
            </a:pPr>
            <a:r>
              <a:rPr lang="en"/>
              <a:t>Domain constraints can be violated if an attribute value is given that does not appear in the corresponding domain or is not of the appropriate data type. </a:t>
            </a:r>
            <a:endParaRPr/>
          </a:p>
          <a:p>
            <a:pPr marL="0" lvl="0" indent="0" algn="l" rtl="0">
              <a:spcBef>
                <a:spcPts val="0"/>
              </a:spcBef>
              <a:spcAft>
                <a:spcPts val="0"/>
              </a:spcAft>
              <a:buNone/>
            </a:pPr>
            <a:r>
              <a:rPr lang="en"/>
              <a:t>Key constraints can be violated if a key value in the new tuple t already exists in another tuple in the relation r(R). </a:t>
            </a:r>
            <a:endParaRPr/>
          </a:p>
          <a:p>
            <a:pPr marL="0" lvl="0" indent="0" algn="l" rtl="0">
              <a:spcBef>
                <a:spcPts val="0"/>
              </a:spcBef>
              <a:spcAft>
                <a:spcPts val="0"/>
              </a:spcAft>
              <a:buNone/>
            </a:pPr>
            <a:r>
              <a:rPr lang="en"/>
              <a:t>Entity integrity can be violated if any part of the primary key of the new tuple t is NULL. </a:t>
            </a:r>
            <a:endParaRPr/>
          </a:p>
          <a:p>
            <a:pPr marL="0" lvl="0" indent="0" algn="l" rtl="0">
              <a:spcBef>
                <a:spcPts val="0"/>
              </a:spcBef>
              <a:spcAft>
                <a:spcPts val="0"/>
              </a:spcAft>
              <a:buNone/>
            </a:pPr>
            <a:r>
              <a:rPr lang="en"/>
              <a:t>Referential integrity can be violated if the value of any foreign key in t refers to a tuple that does not exist in the referenced relation.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b6d21d556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eb6d21d55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500"/>
              </a:spcBef>
              <a:spcAft>
                <a:spcPts val="0"/>
              </a:spcAft>
              <a:buClr>
                <a:srgbClr val="616161"/>
              </a:buClr>
              <a:buSzPts val="1100"/>
              <a:buChar char="●"/>
            </a:pPr>
            <a:r>
              <a:rPr lang="en">
                <a:solidFill>
                  <a:srgbClr val="616161"/>
                </a:solidFill>
              </a:rPr>
              <a:t>Answer: This insertion violates the entity integrity constraint (NULL for the primary key Ssn), so it is rejected.</a:t>
            </a:r>
            <a:endParaRPr>
              <a:solidFill>
                <a:srgbClr val="616161"/>
              </a:solidFill>
            </a:endParaRPr>
          </a:p>
          <a:p>
            <a:pPr marL="457200" lvl="0" indent="-298450" algn="l" rtl="0">
              <a:lnSpc>
                <a:spcPct val="115000"/>
              </a:lnSpc>
              <a:spcBef>
                <a:spcPts val="0"/>
              </a:spcBef>
              <a:spcAft>
                <a:spcPts val="0"/>
              </a:spcAft>
              <a:buClr>
                <a:srgbClr val="616161"/>
              </a:buClr>
              <a:buSzPts val="1100"/>
              <a:buChar char="●"/>
            </a:pPr>
            <a:r>
              <a:rPr lang="en">
                <a:solidFill>
                  <a:srgbClr val="616161"/>
                </a:solidFill>
              </a:rPr>
              <a:t>In the first operation, the DBMS could ask the user to provide a value for Ssn, and could then accept the insertion if a valid Ssn value is provided.</a:t>
            </a:r>
            <a:endParaRPr>
              <a:solidFill>
                <a:srgbClr val="61616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0eadad10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0eadad10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solidFill>
                  <a:srgbClr val="616161"/>
                </a:solidFill>
              </a:rPr>
              <a:t>Answer: This insertion violates the key constraint because another tuple with the same Ssn value already exists in the EMPLOYEE relation, and so it is rejected.</a:t>
            </a:r>
            <a:endParaRPr>
              <a:solidFill>
                <a:schemeClr val="dk1"/>
              </a:solidFill>
            </a:endParaRPr>
          </a:p>
          <a:p>
            <a:pPr marL="0" lvl="0" indent="0" algn="l" rtl="0">
              <a:lnSpc>
                <a:spcPct val="115000"/>
              </a:lnSpc>
              <a:spcBef>
                <a:spcPts val="500"/>
              </a:spcBef>
              <a:spcAft>
                <a:spcPts val="0"/>
              </a:spcAft>
              <a:buNone/>
            </a:pPr>
            <a:endParaRPr>
              <a:solidFill>
                <a:srgbClr val="61616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0ddf97d4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0ddf97d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solidFill>
                  <a:srgbClr val="616161"/>
                </a:solidFill>
              </a:rPr>
              <a:t>Answer: This insertion violates referencial integrity constraints as we dont have any Dnumber 7 in department table</a:t>
            </a:r>
            <a:endParaRPr>
              <a:solidFill>
                <a:srgbClr val="616161"/>
              </a:solidFill>
            </a:endParaRPr>
          </a:p>
          <a:p>
            <a:pPr marL="0" lvl="0" indent="0" algn="l" rtl="0">
              <a:lnSpc>
                <a:spcPct val="115000"/>
              </a:lnSpc>
              <a:spcBef>
                <a:spcPts val="500"/>
              </a:spcBef>
              <a:spcAft>
                <a:spcPts val="0"/>
              </a:spcAft>
              <a:buNone/>
            </a:pPr>
            <a:endParaRPr>
              <a:solidFill>
                <a:schemeClr val="dk1"/>
              </a:solidFill>
            </a:endParaRPr>
          </a:p>
          <a:p>
            <a:pPr marL="0" lvl="0" indent="0" algn="l" rtl="0">
              <a:lnSpc>
                <a:spcPct val="115000"/>
              </a:lnSpc>
              <a:spcBef>
                <a:spcPts val="500"/>
              </a:spcBef>
              <a:spcAft>
                <a:spcPts val="0"/>
              </a:spcAft>
              <a:buNone/>
            </a:pPr>
            <a:endParaRPr>
              <a:solidFill>
                <a:srgbClr val="61616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d2f386c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d2f386c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b6d21d556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b6d21d556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500"/>
              </a:spcBef>
              <a:spcAft>
                <a:spcPts val="0"/>
              </a:spcAft>
              <a:buClr>
                <a:srgbClr val="202729"/>
              </a:buClr>
              <a:buSzPts val="1100"/>
              <a:buFont typeface="Arial"/>
              <a:buChar char="●"/>
            </a:pPr>
            <a:r>
              <a:rPr lang="en">
                <a:solidFill>
                  <a:srgbClr val="202729"/>
                </a:solidFill>
              </a:rPr>
              <a:t>This occurs if the tuple being deleted is referenced by foreign keys from other tuples in the database. </a:t>
            </a:r>
            <a:endParaRPr>
              <a:solidFill>
                <a:srgbClr val="202729"/>
              </a:solidFill>
            </a:endParaRPr>
          </a:p>
          <a:p>
            <a:pPr marL="457200" lvl="0" indent="-298450" algn="l" rtl="0">
              <a:lnSpc>
                <a:spcPct val="115000"/>
              </a:lnSpc>
              <a:spcBef>
                <a:spcPts val="0"/>
              </a:spcBef>
              <a:spcAft>
                <a:spcPts val="0"/>
              </a:spcAft>
              <a:buClr>
                <a:srgbClr val="202729"/>
              </a:buClr>
              <a:buSzPts val="1100"/>
              <a:buFont typeface="Arial"/>
              <a:buChar char="●"/>
            </a:pPr>
            <a:r>
              <a:rPr lang="en">
                <a:solidFill>
                  <a:srgbClr val="202729"/>
                </a:solidFill>
              </a:rPr>
              <a:t>To specify deletion, a condition on the attributes of the relation selects the tuple (or tuples) to be deleted.</a:t>
            </a:r>
            <a:endParaRPr>
              <a:solidFill>
                <a:srgbClr val="202729"/>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f0ddf97d4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f0ddf97d4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1800">
              <a:solidFill>
                <a:srgbClr val="202729"/>
              </a:solidFill>
              <a:latin typeface="Proxima Nova"/>
              <a:ea typeface="Proxima Nova"/>
              <a:cs typeface="Proxima Nova"/>
              <a:sym typeface="Proxima Nov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b6d21d556_0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eb6d21d556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1800">
              <a:solidFill>
                <a:srgbClr val="616161"/>
              </a:solidFill>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b6d21d556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b6d21d55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02729"/>
                </a:solidFill>
              </a:rPr>
              <a:t>Hence, the issues discussed earlier in both Sections 5.3.1 (Insert) and 5.3.2 (Delete) come into play</a:t>
            </a:r>
            <a:endParaRPr>
              <a:solidFill>
                <a:srgbClr val="61616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b6d21d556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b6d21d556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16161"/>
              </a:buClr>
              <a:buSzPts val="1100"/>
              <a:buChar char="●"/>
            </a:pPr>
            <a:r>
              <a:rPr lang="en">
                <a:solidFill>
                  <a:srgbClr val="616161"/>
                </a:solidFill>
              </a:rPr>
              <a:t>The data type describing the types of values that can appear in each column</a:t>
            </a:r>
            <a:endParaRPr>
              <a:solidFill>
                <a:srgbClr val="616161"/>
              </a:solidFill>
            </a:endParaRPr>
          </a:p>
          <a:p>
            <a:pPr marL="457200" lvl="0" indent="-298450" algn="l" rtl="0">
              <a:lnSpc>
                <a:spcPct val="115000"/>
              </a:lnSpc>
              <a:spcBef>
                <a:spcPts val="0"/>
              </a:spcBef>
              <a:spcAft>
                <a:spcPts val="0"/>
              </a:spcAft>
              <a:buClr>
                <a:srgbClr val="616161"/>
              </a:buClr>
              <a:buSzPts val="1100"/>
              <a:buChar char="●"/>
            </a:pPr>
            <a:r>
              <a:rPr lang="en">
                <a:solidFill>
                  <a:srgbClr val="616161"/>
                </a:solidFill>
              </a:rPr>
              <a:t>The set of eleven-digit mobile numbers valid in Pakistan. (logical definitions of domains)</a:t>
            </a:r>
            <a:endParaRPr>
              <a:solidFill>
                <a:srgbClr val="61616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ed2f386c0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ed2f386c0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500"/>
              </a:spcBef>
              <a:spcAft>
                <a:spcPts val="0"/>
              </a:spcAft>
              <a:buClr>
                <a:srgbClr val="202729"/>
              </a:buClr>
              <a:buSzPts val="1100"/>
              <a:buChar char="●"/>
            </a:pPr>
            <a:r>
              <a:rPr lang="en">
                <a:solidFill>
                  <a:srgbClr val="202729"/>
                </a:solidFill>
              </a:rPr>
              <a:t>Result: Acceptable.</a:t>
            </a:r>
            <a:endParaRPr>
              <a:solidFill>
                <a:srgbClr val="202729"/>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f0ddf97d4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f0ddf97d4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500"/>
              </a:spcBef>
              <a:spcAft>
                <a:spcPts val="0"/>
              </a:spcAft>
              <a:buClr>
                <a:srgbClr val="202729"/>
              </a:buClr>
              <a:buSzPts val="1100"/>
              <a:buChar char="●"/>
            </a:pPr>
            <a:r>
              <a:rPr lang="en">
                <a:solidFill>
                  <a:srgbClr val="202729"/>
                </a:solidFill>
              </a:rPr>
              <a:t>Result: Unacceptable, because it violates referential integrity.</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 If a foreign key attribute is modified, the DBMS must make sure that the new value refers to an existing tuple in the referenced relation (or is set to NULL). Similar options exist to deal with referential integrity violations caused by Update as those options discussed for the Delete operation. </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In fact, when a referential integrity constraint is specified in the DDL, the DBMS will allow the user to choose separate options to deal with a violation caused by Delete and a violation caused by Update </a:t>
            </a:r>
            <a:endParaRPr>
              <a:solidFill>
                <a:srgbClr val="202729"/>
              </a:solidFill>
            </a:endParaRPr>
          </a:p>
          <a:p>
            <a:pPr marL="0" lvl="0" indent="0" algn="l" rtl="0">
              <a:lnSpc>
                <a:spcPct val="115000"/>
              </a:lnSpc>
              <a:spcBef>
                <a:spcPts val="500"/>
              </a:spcBef>
              <a:spcAft>
                <a:spcPts val="0"/>
              </a:spcAft>
              <a:buNone/>
            </a:pPr>
            <a:endParaRPr>
              <a:solidFill>
                <a:srgbClr val="202729"/>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f0ddf97d4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f0ddf97d4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500"/>
              </a:spcBef>
              <a:spcAft>
                <a:spcPts val="0"/>
              </a:spcAft>
              <a:buClr>
                <a:srgbClr val="202729"/>
              </a:buClr>
              <a:buSzPts val="1100"/>
              <a:buChar char="●"/>
            </a:pPr>
            <a:r>
              <a:rPr lang="en">
                <a:solidFill>
                  <a:srgbClr val="202729"/>
                </a:solidFill>
              </a:rPr>
              <a:t>Result: Unacceptable, because it violates primary key constraint by repeating a value that already exists as a primary key in another tuple; </a:t>
            </a:r>
            <a:endParaRPr>
              <a:solidFill>
                <a:srgbClr val="202729"/>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d2f386c0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d2f386c0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Char char="●"/>
            </a:pPr>
            <a:r>
              <a:rPr lang="en">
                <a:solidFill>
                  <a:srgbClr val="202729"/>
                </a:solidFill>
              </a:rPr>
              <a:t>A transaction is an executing program that includes some database operations, such as reading from the database, or applying insertions, deletions, or updates to the database. </a:t>
            </a:r>
            <a:endParaRPr>
              <a:solidFill>
                <a:srgbClr val="202729"/>
              </a:solidFill>
            </a:endParaRPr>
          </a:p>
          <a:p>
            <a:pPr marL="457200" lvl="0" indent="-298450" algn="l" rtl="0">
              <a:lnSpc>
                <a:spcPct val="115000"/>
              </a:lnSpc>
              <a:spcBef>
                <a:spcPts val="0"/>
              </a:spcBef>
              <a:spcAft>
                <a:spcPts val="0"/>
              </a:spcAft>
              <a:buClr>
                <a:srgbClr val="202729"/>
              </a:buClr>
              <a:buSzPts val="1100"/>
              <a:buChar char="●"/>
            </a:pPr>
            <a:r>
              <a:rPr lang="en">
                <a:solidFill>
                  <a:srgbClr val="202729"/>
                </a:solidFill>
              </a:rPr>
              <a:t>A large number of commercial applications running against relational databases in online transaction processing (OLTP) systems are executing transactions at rates that reach several hundred per second. Transaction processing concepts, concurrent execution of transactions, and recovery from failures</a:t>
            </a:r>
            <a:endParaRPr>
              <a:solidFill>
                <a:srgbClr val="202729"/>
              </a:solidFill>
            </a:endParaRPr>
          </a:p>
          <a:p>
            <a:pPr marL="0" lvl="0" indent="0" algn="l" rtl="0">
              <a:spcBef>
                <a:spcPts val="1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b6d21d556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b6d21d55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b6d21d556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b6d21d55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In the preceding definition, we showed assignment of generic types such as string or integer to the attributes. More precisely, we can specify the defined domains for some of the attributes of the relation</a:t>
            </a:r>
            <a:endParaRPr/>
          </a:p>
          <a:p>
            <a:pPr marL="457200" lvl="0" indent="-298450" algn="l" rtl="0">
              <a:lnSpc>
                <a:spcPct val="115000"/>
              </a:lnSpc>
              <a:spcBef>
                <a:spcPts val="0"/>
              </a:spcBef>
              <a:spcAft>
                <a:spcPts val="0"/>
              </a:spcAft>
              <a:buSzPts val="1100"/>
              <a:buChar char="●"/>
            </a:pPr>
            <a:r>
              <a:rPr lang="en"/>
              <a:t>It is also possible to refer to attributes of a relation schema by their position within the relation; thus, the second attribute of the STUDENT relation is Ssn, whereas the fourth attribute is Address.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cf0eaf5c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cf0eaf5c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b6d21d556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b6d21d556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9"/>
        <p:cNvGrpSpPr/>
        <p:nvPr/>
      </p:nvGrpSpPr>
      <p:grpSpPr>
        <a:xfrm>
          <a:off x="0" y="0"/>
          <a:ext cx="0" cy="0"/>
          <a:chOff x="0" y="0"/>
          <a:chExt cx="0" cy="0"/>
        </a:xfrm>
      </p:grpSpPr>
      <p:cxnSp>
        <p:nvCxnSpPr>
          <p:cNvPr id="60" name="Google Shape;60;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62" name="Google Shape;62;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4"/>
        <p:cNvGrpSpPr/>
        <p:nvPr/>
      </p:nvGrpSpPr>
      <p:grpSpPr>
        <a:xfrm>
          <a:off x="0" y="0"/>
          <a:ext cx="0" cy="0"/>
          <a:chOff x="0" y="0"/>
          <a:chExt cx="0" cy="0"/>
        </a:xfrm>
      </p:grpSpPr>
      <p:cxnSp>
        <p:nvCxnSpPr>
          <p:cNvPr id="65" name="Google Shape;65;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6" name="Google Shape;66;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B" type="tx">
  <p:cSld name="TITLE_AND_BODY">
    <p:spTree>
      <p:nvGrpSpPr>
        <p:cNvPr id="1" name="Shape 68"/>
        <p:cNvGrpSpPr/>
        <p:nvPr/>
      </p:nvGrpSpPr>
      <p:grpSpPr>
        <a:xfrm>
          <a:off x="0" y="0"/>
          <a:ext cx="0" cy="0"/>
          <a:chOff x="0" y="0"/>
          <a:chExt cx="0" cy="0"/>
        </a:xfrm>
      </p:grpSpPr>
      <p:sp>
        <p:nvSpPr>
          <p:cNvPr id="69" name="Google Shape;69;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71" name="Google Shape;7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9250" rtl="0">
              <a:spcBef>
                <a:spcPts val="0"/>
              </a:spcBef>
              <a:spcAft>
                <a:spcPts val="0"/>
              </a:spcAft>
              <a:buClr>
                <a:schemeClr val="dk1"/>
              </a:buClr>
              <a:buSzPts val="1900"/>
              <a:buChar char="●"/>
              <a:defRPr sz="1900">
                <a:solidFill>
                  <a:schemeClr val="dk1"/>
                </a:solidFill>
              </a:defRPr>
            </a:lvl1pPr>
            <a:lvl2pPr marL="914400" lvl="1" indent="-323850" rtl="0">
              <a:spcBef>
                <a:spcPts val="1600"/>
              </a:spcBef>
              <a:spcAft>
                <a:spcPts val="0"/>
              </a:spcAft>
              <a:buClr>
                <a:schemeClr val="dk1"/>
              </a:buClr>
              <a:buSzPts val="1500"/>
              <a:buChar char="○"/>
              <a:defRPr sz="1500">
                <a:solidFill>
                  <a:schemeClr val="dk1"/>
                </a:solidFill>
              </a:defRPr>
            </a:lvl2pPr>
            <a:lvl3pPr marL="1371600" lvl="2" indent="-311150" rtl="0">
              <a:spcBef>
                <a:spcPts val="1600"/>
              </a:spcBef>
              <a:spcAft>
                <a:spcPts val="0"/>
              </a:spcAft>
              <a:buClr>
                <a:schemeClr val="dk1"/>
              </a:buClr>
              <a:buSzPts val="1300"/>
              <a:buChar char="■"/>
              <a:defRPr sz="1300">
                <a:solidFill>
                  <a:schemeClr val="dk1"/>
                </a:solidFill>
              </a:defRPr>
            </a:lvl3pPr>
            <a:lvl4pPr marL="1828800" lvl="3" indent="-311150" rtl="0">
              <a:spcBef>
                <a:spcPts val="1600"/>
              </a:spcBef>
              <a:spcAft>
                <a:spcPts val="0"/>
              </a:spcAft>
              <a:buClr>
                <a:schemeClr val="dk1"/>
              </a:buClr>
              <a:buSzPts val="1300"/>
              <a:buChar char="●"/>
              <a:defRPr sz="1300">
                <a:solidFill>
                  <a:schemeClr val="dk1"/>
                </a:solidFill>
              </a:defRPr>
            </a:lvl4pPr>
            <a:lvl5pPr marL="2286000" lvl="4" indent="-311150" rtl="0">
              <a:spcBef>
                <a:spcPts val="1600"/>
              </a:spcBef>
              <a:spcAft>
                <a:spcPts val="0"/>
              </a:spcAft>
              <a:buClr>
                <a:schemeClr val="dk1"/>
              </a:buClr>
              <a:buSzPts val="1300"/>
              <a:buChar char="○"/>
              <a:defRPr sz="1300">
                <a:solidFill>
                  <a:schemeClr val="dk1"/>
                </a:solidFill>
              </a:defRPr>
            </a:lvl5pPr>
            <a:lvl6pPr marL="2743200" lvl="5" indent="-311150" rtl="0">
              <a:spcBef>
                <a:spcPts val="1600"/>
              </a:spcBef>
              <a:spcAft>
                <a:spcPts val="0"/>
              </a:spcAft>
              <a:buClr>
                <a:schemeClr val="dk1"/>
              </a:buClr>
              <a:buSzPts val="1300"/>
              <a:buChar char="■"/>
              <a:defRPr sz="1300">
                <a:solidFill>
                  <a:schemeClr val="dk1"/>
                </a:solidFill>
              </a:defRPr>
            </a:lvl6pPr>
            <a:lvl7pPr marL="3200400" lvl="6" indent="-311150" rtl="0">
              <a:spcBef>
                <a:spcPts val="1600"/>
              </a:spcBef>
              <a:spcAft>
                <a:spcPts val="0"/>
              </a:spcAft>
              <a:buClr>
                <a:schemeClr val="dk1"/>
              </a:buClr>
              <a:buSzPts val="1300"/>
              <a:buChar char="●"/>
              <a:defRPr sz="1300">
                <a:solidFill>
                  <a:schemeClr val="dk1"/>
                </a:solidFill>
              </a:defRPr>
            </a:lvl7pPr>
            <a:lvl8pPr marL="3657600" lvl="7" indent="-311150" rtl="0">
              <a:spcBef>
                <a:spcPts val="1600"/>
              </a:spcBef>
              <a:spcAft>
                <a:spcPts val="0"/>
              </a:spcAft>
              <a:buClr>
                <a:schemeClr val="dk1"/>
              </a:buClr>
              <a:buSzPts val="1300"/>
              <a:buChar char="○"/>
              <a:defRPr sz="1300">
                <a:solidFill>
                  <a:schemeClr val="dk1"/>
                </a:solidFill>
              </a:defRPr>
            </a:lvl8pPr>
            <a:lvl9pPr marL="4114800" lvl="8" indent="-311150" rtl="0">
              <a:spcBef>
                <a:spcPts val="1600"/>
              </a:spcBef>
              <a:spcAft>
                <a:spcPts val="1600"/>
              </a:spcAft>
              <a:buClr>
                <a:schemeClr val="dk1"/>
              </a:buClr>
              <a:buSzPts val="1300"/>
              <a:buChar char="■"/>
              <a:defRPr sz="1300">
                <a:solidFill>
                  <a:schemeClr val="dk1"/>
                </a:solidFill>
              </a:defRPr>
            </a:lvl9pPr>
          </a:lstStyle>
          <a:p>
            <a:endParaRPr/>
          </a:p>
        </p:txBody>
      </p:sp>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7" name="Google Shape;8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91" name="Google Shape;91;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2" name="Google Shape;92;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4" name="Google Shape;9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7" name="Google Shape;9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101" name="Google Shape;101;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2" name="Google Shape;10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7" name="Google Shape;5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8" name="Google Shape;5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schools.com/sql/sql_primarykey.asp" TargetMode="External"/><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pic>
        <p:nvPicPr>
          <p:cNvPr id="109" name="Google Shape;109;p25"/>
          <p:cNvPicPr preferRelativeResize="0"/>
          <p:nvPr/>
        </p:nvPicPr>
        <p:blipFill rotWithShape="1">
          <a:blip r:embed="rId4">
            <a:alphaModFix/>
          </a:blip>
          <a:srcRect l="3332" r="3332"/>
          <a:stretch/>
        </p:blipFill>
        <p:spPr>
          <a:xfrm>
            <a:off x="0" y="0"/>
            <a:ext cx="9144000" cy="5143500"/>
          </a:xfrm>
          <a:prstGeom prst="rect">
            <a:avLst/>
          </a:prstGeom>
          <a:noFill/>
          <a:ln>
            <a:noFill/>
          </a:ln>
          <a:effectLst>
            <a:outerShdw blurRad="57150" dist="19050" algn="bl" rotWithShape="0">
              <a:srgbClr val="000000">
                <a:alpha val="0"/>
              </a:srgbClr>
            </a:outerShdw>
          </a:effectLst>
        </p:spPr>
      </p:pic>
      <p:sp>
        <p:nvSpPr>
          <p:cNvPr id="110" name="Google Shape;110;p25"/>
          <p:cNvSpPr txBox="1">
            <a:spLocks noGrp="1"/>
          </p:cNvSpPr>
          <p:nvPr>
            <p:ph type="ctrTitle"/>
          </p:nvPr>
        </p:nvSpPr>
        <p:spPr>
          <a:xfrm>
            <a:off x="565550" y="1731950"/>
            <a:ext cx="8123100" cy="1160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6000"/>
              <a:t>Database Systems </a:t>
            </a:r>
            <a:endParaRPr sz="6000"/>
          </a:p>
        </p:txBody>
      </p:sp>
      <p:sp>
        <p:nvSpPr>
          <p:cNvPr id="111" name="Google Shape;111;p25"/>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sz="2500"/>
              <a:t>The Relational Data Model and Relational Database Constraints</a:t>
            </a:r>
            <a:endParaRPr/>
          </a:p>
        </p:txBody>
      </p:sp>
      <p:sp>
        <p:nvSpPr>
          <p:cNvPr id="112" name="Google Shape;112;p25"/>
          <p:cNvSpPr txBox="1">
            <a:spLocks noGrp="1"/>
          </p:cNvSpPr>
          <p:nvPr>
            <p:ph type="subTitle" idx="1"/>
          </p:nvPr>
        </p:nvSpPr>
        <p:spPr>
          <a:xfrm>
            <a:off x="510450" y="3812326"/>
            <a:ext cx="8123100" cy="746700"/>
          </a:xfrm>
          <a:prstGeom prst="rect">
            <a:avLst/>
          </a:prstGeom>
        </p:spPr>
        <p:txBody>
          <a:bodyPr spcFirstLastPara="1" wrap="square" lIns="91425" tIns="91425" rIns="91425" bIns="91425" anchor="t" anchorCtr="0">
            <a:normAutofit fontScale="85000" lnSpcReduction="10000"/>
          </a:bodyPr>
          <a:lstStyle/>
          <a:p>
            <a:pPr marL="0" lvl="0" indent="0" algn="l" rtl="0">
              <a:lnSpc>
                <a:spcPct val="150000"/>
              </a:lnSpc>
              <a:spcBef>
                <a:spcPts val="0"/>
              </a:spcBef>
              <a:spcAft>
                <a:spcPts val="0"/>
              </a:spcAft>
              <a:buNone/>
            </a:pPr>
            <a:r>
              <a:rPr lang="en" sz="1800"/>
              <a:t>Bushra</a:t>
            </a:r>
            <a:endParaRPr sz="1800"/>
          </a:p>
          <a:p>
            <a:pPr marL="0" lvl="0" indent="0" algn="l" rtl="0">
              <a:lnSpc>
                <a:spcPct val="150000"/>
              </a:lnSpc>
              <a:spcBef>
                <a:spcPts val="0"/>
              </a:spcBef>
              <a:spcAft>
                <a:spcPts val="0"/>
              </a:spcAft>
              <a:buNone/>
            </a:pPr>
            <a:r>
              <a:rPr lang="en" sz="1800"/>
              <a:t>bushra@nu.edu.pk</a:t>
            </a:r>
            <a:endParaRPr sz="1800"/>
          </a:p>
        </p:txBody>
      </p:sp>
      <p:cxnSp>
        <p:nvCxnSpPr>
          <p:cNvPr id="113" name="Google Shape;113;p25"/>
          <p:cNvCxnSpPr/>
          <p:nvPr/>
        </p:nvCxnSpPr>
        <p:spPr>
          <a:xfrm rot="10800000" flipH="1">
            <a:off x="615150" y="2984525"/>
            <a:ext cx="6186300" cy="13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Relation in Set Theory</a:t>
            </a:r>
            <a:endParaRPr b="1"/>
          </a:p>
        </p:txBody>
      </p:sp>
      <p:sp>
        <p:nvSpPr>
          <p:cNvPr id="168" name="Google Shape;16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 relation (or relation state) r(R) is a mathematical </a:t>
            </a:r>
            <a:r>
              <a:rPr lang="en" sz="2000" b="1"/>
              <a:t>relation of degree n</a:t>
            </a:r>
            <a:r>
              <a:rPr lang="en" sz="2000"/>
              <a:t> on the domains is a subset of the </a:t>
            </a:r>
            <a:r>
              <a:rPr lang="en" sz="2000" b="1"/>
              <a:t>Cartesian product </a:t>
            </a:r>
            <a:r>
              <a:rPr lang="en" sz="2000"/>
              <a:t>of the domains that define  R: </a:t>
            </a:r>
            <a:endParaRPr sz="2000"/>
          </a:p>
          <a:p>
            <a:pPr marL="0" lvl="0" indent="0" algn="l" rtl="0">
              <a:spcBef>
                <a:spcPts val="1600"/>
              </a:spcBef>
              <a:spcAft>
                <a:spcPts val="0"/>
              </a:spcAft>
              <a:buNone/>
            </a:pPr>
            <a:r>
              <a:rPr lang="en" sz="2000"/>
              <a:t>r(R) ⊆ (dom(A1) × dom(A2) × . . . × (dom(An))</a:t>
            </a:r>
            <a:endParaRPr sz="2000"/>
          </a:p>
          <a:p>
            <a:pPr marL="0" lvl="0" indent="0" algn="l" rtl="0">
              <a:spcBef>
                <a:spcPts val="1600"/>
              </a:spcBef>
              <a:spcAft>
                <a:spcPts val="1600"/>
              </a:spcAft>
              <a:buNone/>
            </a:pPr>
            <a:r>
              <a:rPr lang="en" sz="2000"/>
              <a:t>The Cartesian product specifies all possible combinations of values from the underlying domains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Relation in Set Theory</a:t>
            </a:r>
            <a:endParaRPr b="1"/>
          </a:p>
        </p:txBody>
      </p:sp>
      <p:sp>
        <p:nvSpPr>
          <p:cNvPr id="174" name="Google Shape;17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if we denote the total number of values, or cardinality, in a domain D by |D| </a:t>
            </a:r>
            <a:endParaRPr sz="2000"/>
          </a:p>
          <a:p>
            <a:pPr marL="0" lvl="0" indent="0" algn="l" rtl="0">
              <a:spcBef>
                <a:spcPts val="1600"/>
              </a:spcBef>
              <a:spcAft>
                <a:spcPts val="0"/>
              </a:spcAft>
              <a:buNone/>
            </a:pPr>
            <a:r>
              <a:rPr lang="en" sz="2000"/>
              <a:t>the total number of tuples in the Cartesian product is </a:t>
            </a:r>
            <a:endParaRPr sz="2000"/>
          </a:p>
          <a:p>
            <a:pPr marL="0" lvl="0" indent="0" algn="l" rtl="0">
              <a:spcBef>
                <a:spcPts val="1600"/>
              </a:spcBef>
              <a:spcAft>
                <a:spcPts val="0"/>
              </a:spcAft>
              <a:buNone/>
            </a:pPr>
            <a:r>
              <a:rPr lang="en" sz="2000"/>
              <a:t>|dom(A1)| × |dom(A2)| × . . . × |dom(An)| </a:t>
            </a:r>
            <a:endParaRPr sz="2000"/>
          </a:p>
          <a:p>
            <a:pPr marL="0" lvl="0" indent="0" algn="l" rtl="0">
              <a:spcBef>
                <a:spcPts val="1600"/>
              </a:spcBef>
              <a:spcAft>
                <a:spcPts val="1600"/>
              </a:spcAft>
              <a:buNone/>
            </a:pPr>
            <a:r>
              <a:rPr lang="en" sz="2000"/>
              <a:t>Of all these possible combinations, a relation state at a given time reflects only the valid tuples that represent a particular state of the real world</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Roles</a:t>
            </a:r>
            <a:endParaRPr b="1"/>
          </a:p>
        </p:txBody>
      </p:sp>
      <p:sp>
        <p:nvSpPr>
          <p:cNvPr id="180" name="Google Shape;18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It is possible for several attributes to have the same domain. </a:t>
            </a:r>
            <a:endParaRPr sz="2000"/>
          </a:p>
          <a:p>
            <a:pPr marL="457200" lvl="0" indent="-355600" algn="l" rtl="0">
              <a:spcBef>
                <a:spcPts val="0"/>
              </a:spcBef>
              <a:spcAft>
                <a:spcPts val="0"/>
              </a:spcAft>
              <a:buSzPts val="2000"/>
              <a:buChar char="●"/>
            </a:pPr>
            <a:r>
              <a:rPr lang="en" sz="2000"/>
              <a:t>The attribute names indicate different roles, or interpretations, for the domain. </a:t>
            </a:r>
            <a:endParaRPr sz="2000"/>
          </a:p>
          <a:p>
            <a:pPr marL="457200" lvl="0" indent="-355600" algn="l" rtl="0">
              <a:spcBef>
                <a:spcPts val="0"/>
              </a:spcBef>
              <a:spcAft>
                <a:spcPts val="0"/>
              </a:spcAft>
              <a:buSzPts val="2000"/>
              <a:buChar char="●"/>
            </a:pPr>
            <a:r>
              <a:rPr lang="en" sz="2000"/>
              <a:t>Example, In STUDENT relation, the same domain phone_numbers plays the role of </a:t>
            </a:r>
            <a:endParaRPr sz="2000"/>
          </a:p>
          <a:p>
            <a:pPr marL="914400" lvl="1" indent="-355600" algn="l" rtl="0">
              <a:spcBef>
                <a:spcPts val="0"/>
              </a:spcBef>
              <a:spcAft>
                <a:spcPts val="0"/>
              </a:spcAft>
              <a:buSzPts val="2000"/>
              <a:buChar char="○"/>
            </a:pPr>
            <a:r>
              <a:rPr lang="en" sz="2000"/>
              <a:t>Home_phone, referring to the home phone of a student, </a:t>
            </a:r>
            <a:endParaRPr sz="2000"/>
          </a:p>
          <a:p>
            <a:pPr marL="914400" lvl="1" indent="-355600" algn="l" rtl="0">
              <a:spcBef>
                <a:spcPts val="0"/>
              </a:spcBef>
              <a:spcAft>
                <a:spcPts val="0"/>
              </a:spcAft>
              <a:buSzPts val="2000"/>
              <a:buChar char="○"/>
            </a:pPr>
            <a:r>
              <a:rPr lang="en" sz="2000"/>
              <a:t>Office_phone, referring to the office phone of the student.</a:t>
            </a:r>
            <a:endParaRPr sz="2000"/>
          </a:p>
          <a:p>
            <a:pPr marL="914400" lvl="1" indent="-355600" algn="l" rtl="0">
              <a:spcBef>
                <a:spcPts val="0"/>
              </a:spcBef>
              <a:spcAft>
                <a:spcPts val="0"/>
              </a:spcAft>
              <a:buSzPts val="2000"/>
              <a:buChar char="○"/>
            </a:pPr>
            <a:r>
              <a:rPr lang="en" sz="2000"/>
              <a:t>Mobile_phone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Characteristics of Relation</a:t>
            </a:r>
            <a:endParaRPr b="1"/>
          </a:p>
        </p:txBody>
      </p:sp>
      <p:sp>
        <p:nvSpPr>
          <p:cNvPr id="186" name="Google Shape;186;p37"/>
          <p:cNvSpPr txBox="1">
            <a:spLocks noGrp="1"/>
          </p:cNvSpPr>
          <p:nvPr>
            <p:ph type="body" idx="1"/>
          </p:nvPr>
        </p:nvSpPr>
        <p:spPr>
          <a:xfrm>
            <a:off x="321748"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Ordering of Tuples in a Relation</a:t>
            </a:r>
            <a:endParaRPr sz="2000" b="1" dirty="0"/>
          </a:p>
          <a:p>
            <a:pPr marL="457200" lvl="0" indent="-355600" algn="l" rtl="0">
              <a:spcBef>
                <a:spcPts val="1600"/>
              </a:spcBef>
              <a:spcAft>
                <a:spcPts val="0"/>
              </a:spcAft>
              <a:buSzPts val="2000"/>
              <a:buChar char="●"/>
            </a:pPr>
            <a:r>
              <a:rPr lang="en" sz="2000" dirty="0">
                <a:solidFill>
                  <a:srgbClr val="000000"/>
                </a:solidFill>
              </a:rPr>
              <a:t>A relation is a set of tuples</a:t>
            </a:r>
            <a:endParaRPr sz="2000" dirty="0">
              <a:solidFill>
                <a:srgbClr val="000000"/>
              </a:solidFill>
            </a:endParaRPr>
          </a:p>
          <a:p>
            <a:pPr marL="457200" lvl="0" indent="-355600" algn="l" rtl="0">
              <a:spcBef>
                <a:spcPts val="0"/>
              </a:spcBef>
              <a:spcAft>
                <a:spcPts val="0"/>
              </a:spcAft>
              <a:buSzPts val="2000"/>
              <a:buChar char="●"/>
            </a:pPr>
            <a:r>
              <a:rPr lang="en" sz="2000" dirty="0">
                <a:solidFill>
                  <a:srgbClr val="000000"/>
                </a:solidFill>
              </a:rPr>
              <a:t>a relation is not sensitive to the ordering of tuples</a:t>
            </a:r>
            <a:endParaRPr sz="2000" dirty="0">
              <a:solidFill>
                <a:srgbClr val="000000"/>
              </a:solidFill>
            </a:endParaRPr>
          </a:p>
          <a:p>
            <a:pPr marL="457200" lvl="0" indent="-355600" algn="l" rtl="0">
              <a:spcBef>
                <a:spcPts val="0"/>
              </a:spcBef>
              <a:spcAft>
                <a:spcPts val="0"/>
              </a:spcAft>
              <a:buClr>
                <a:srgbClr val="000000"/>
              </a:buClr>
              <a:buSzPts val="2000"/>
              <a:buChar char="●"/>
            </a:pPr>
            <a:r>
              <a:rPr lang="en" sz="2000" dirty="0">
                <a:solidFill>
                  <a:srgbClr val="000000"/>
                </a:solidFill>
              </a:rPr>
              <a:t>There is no preference for one ordering over another. </a:t>
            </a:r>
            <a:endParaRPr sz="20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Ordering of Tuples in a Relation</a:t>
            </a:r>
            <a:endParaRPr>
              <a:solidFill>
                <a:srgbClr val="000000"/>
              </a:solidFill>
            </a:endParaRPr>
          </a:p>
          <a:p>
            <a:pPr marL="0" lvl="0" indent="0" algn="l" rtl="0">
              <a:spcBef>
                <a:spcPts val="0"/>
              </a:spcBef>
              <a:spcAft>
                <a:spcPts val="0"/>
              </a:spcAft>
              <a:buNone/>
            </a:pPr>
            <a:endParaRPr>
              <a:solidFill>
                <a:srgbClr val="000000"/>
              </a:solidFill>
            </a:endParaRPr>
          </a:p>
        </p:txBody>
      </p:sp>
      <p:pic>
        <p:nvPicPr>
          <p:cNvPr id="192" name="Google Shape;192;p38"/>
          <p:cNvPicPr preferRelativeResize="0"/>
          <p:nvPr/>
        </p:nvPicPr>
        <p:blipFill>
          <a:blip r:embed="rId3">
            <a:alphaModFix/>
          </a:blip>
          <a:stretch>
            <a:fillRect/>
          </a:stretch>
        </p:blipFill>
        <p:spPr>
          <a:xfrm>
            <a:off x="753250" y="1166100"/>
            <a:ext cx="7353300" cy="1533525"/>
          </a:xfrm>
          <a:prstGeom prst="rect">
            <a:avLst/>
          </a:prstGeom>
          <a:noFill/>
          <a:ln>
            <a:noFill/>
          </a:ln>
        </p:spPr>
      </p:pic>
      <p:pic>
        <p:nvPicPr>
          <p:cNvPr id="193" name="Google Shape;193;p38"/>
          <p:cNvPicPr preferRelativeResize="0"/>
          <p:nvPr/>
        </p:nvPicPr>
        <p:blipFill>
          <a:blip r:embed="rId4">
            <a:alphaModFix/>
          </a:blip>
          <a:stretch>
            <a:fillRect/>
          </a:stretch>
        </p:blipFill>
        <p:spPr>
          <a:xfrm>
            <a:off x="614363" y="3034563"/>
            <a:ext cx="7915275" cy="19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Characteristics of Relation</a:t>
            </a:r>
            <a:endParaRPr b="1"/>
          </a:p>
        </p:txBody>
      </p:sp>
      <p:sp>
        <p:nvSpPr>
          <p:cNvPr id="199" name="Google Shape;19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1"/>
              <a:t>Ordering of Values within a Tuple and an Alternative Definition of a Relation</a:t>
            </a:r>
            <a:endParaRPr sz="2000" b="1"/>
          </a:p>
          <a:p>
            <a:pPr marL="457200" lvl="0" indent="-355600" algn="l" rtl="0">
              <a:lnSpc>
                <a:spcPct val="115000"/>
              </a:lnSpc>
              <a:spcBef>
                <a:spcPts val="0"/>
              </a:spcBef>
              <a:spcAft>
                <a:spcPts val="0"/>
              </a:spcAft>
              <a:buSzPts val="2000"/>
              <a:buChar char="●"/>
            </a:pPr>
            <a:r>
              <a:rPr lang="en" sz="2000"/>
              <a:t>the ordering of values in a tuple and hence of attributes in a relation schema is important.</a:t>
            </a:r>
            <a:endParaRPr sz="2000" b="1"/>
          </a:p>
          <a:p>
            <a:pPr marL="1371600" lvl="2" indent="-355600" algn="l" rtl="0">
              <a:lnSpc>
                <a:spcPct val="115000"/>
              </a:lnSpc>
              <a:spcBef>
                <a:spcPts val="0"/>
              </a:spcBef>
              <a:spcAft>
                <a:spcPts val="0"/>
              </a:spcAft>
              <a:buSzPts val="2000"/>
              <a:buChar char="■"/>
            </a:pPr>
            <a:r>
              <a:rPr lang="en" sz="2000" b="1"/>
              <a:t>STUDENT</a:t>
            </a:r>
            <a:r>
              <a:rPr lang="en" sz="2000"/>
              <a:t>(</a:t>
            </a:r>
            <a:r>
              <a:rPr lang="en" sz="2000" b="1"/>
              <a:t>Name</a:t>
            </a:r>
            <a:r>
              <a:rPr lang="en" sz="2000"/>
              <a:t>: string, </a:t>
            </a:r>
            <a:r>
              <a:rPr lang="en" sz="2000" b="1"/>
              <a:t>CNIC</a:t>
            </a:r>
            <a:r>
              <a:rPr lang="en" sz="2000"/>
              <a:t>: string, </a:t>
            </a:r>
            <a:r>
              <a:rPr lang="en" sz="2000" b="1"/>
              <a:t>Address</a:t>
            </a:r>
            <a:r>
              <a:rPr lang="en" sz="2000"/>
              <a:t>: string, </a:t>
            </a:r>
            <a:r>
              <a:rPr lang="en" sz="2000" b="1"/>
              <a:t>Age</a:t>
            </a:r>
            <a:r>
              <a:rPr lang="en" sz="2000"/>
              <a:t>: integer) </a:t>
            </a:r>
            <a:endParaRPr sz="2000"/>
          </a:p>
          <a:p>
            <a:pPr marL="1371600" lvl="2" indent="-355600" algn="l" rtl="0">
              <a:lnSpc>
                <a:spcPct val="115000"/>
              </a:lnSpc>
              <a:spcBef>
                <a:spcPts val="0"/>
              </a:spcBef>
              <a:spcAft>
                <a:spcPts val="0"/>
              </a:spcAft>
              <a:buSzPts val="2000"/>
              <a:buChar char="■"/>
            </a:pPr>
            <a:r>
              <a:rPr lang="en" sz="2000"/>
              <a:t>t = &lt;’Ali’, ‘41305-5138393-6’, ‘7384 Fontana Lane’,19&gt;</a:t>
            </a:r>
            <a:r>
              <a:rPr lang="en" sz="2000">
                <a:solidFill>
                  <a:srgbClr val="FFFFFF"/>
                </a:solidFill>
              </a:rPr>
              <a:t>a</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0"/>
          <p:cNvSpPr txBox="1">
            <a:spLocks noGrp="1"/>
          </p:cNvSpPr>
          <p:nvPr>
            <p:ph type="title"/>
          </p:nvPr>
        </p:nvSpPr>
        <p:spPr>
          <a:xfrm>
            <a:off x="311700" y="3029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700"/>
              <a:t>Ordering of Values within a Tuple </a:t>
            </a:r>
            <a:endParaRPr sz="2700" b="1"/>
          </a:p>
        </p:txBody>
      </p:sp>
      <p:sp>
        <p:nvSpPr>
          <p:cNvPr id="205" name="Google Shape;205;p40"/>
          <p:cNvSpPr txBox="1">
            <a:spLocks noGrp="1"/>
          </p:cNvSpPr>
          <p:nvPr>
            <p:ph type="body" idx="1"/>
          </p:nvPr>
        </p:nvSpPr>
        <p:spPr>
          <a:xfrm>
            <a:off x="311700" y="980400"/>
            <a:ext cx="8520600" cy="3588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An alternative definition of a relation can be given, making the ordering of values in a tuple unnecessary</a:t>
            </a:r>
            <a:endParaRPr sz="2000"/>
          </a:p>
          <a:p>
            <a:pPr marL="914400" lvl="1" indent="-355600" algn="l" rtl="0">
              <a:lnSpc>
                <a:spcPct val="115000"/>
              </a:lnSpc>
              <a:spcBef>
                <a:spcPts val="0"/>
              </a:spcBef>
              <a:spcAft>
                <a:spcPts val="0"/>
              </a:spcAft>
              <a:buSzPts val="2000"/>
              <a:buChar char="○"/>
            </a:pPr>
            <a:r>
              <a:rPr lang="en" sz="2000"/>
              <a:t>a </a:t>
            </a:r>
            <a:r>
              <a:rPr lang="en" sz="2000" b="1"/>
              <a:t>tuple </a:t>
            </a:r>
            <a:r>
              <a:rPr lang="en" sz="2000"/>
              <a:t>can be considered as a </a:t>
            </a:r>
            <a:r>
              <a:rPr lang="en" sz="2000" b="1">
                <a:solidFill>
                  <a:srgbClr val="4A86E8"/>
                </a:solidFill>
              </a:rPr>
              <a:t>set of (attribute, value) pairs</a:t>
            </a:r>
            <a:endParaRPr sz="2000" b="1">
              <a:solidFill>
                <a:srgbClr val="4A86E8"/>
              </a:solidFill>
            </a:endParaRPr>
          </a:p>
          <a:p>
            <a:pPr marL="1371600" lvl="2" indent="-355600" algn="l" rtl="0">
              <a:lnSpc>
                <a:spcPct val="115000"/>
              </a:lnSpc>
              <a:spcBef>
                <a:spcPts val="0"/>
              </a:spcBef>
              <a:spcAft>
                <a:spcPts val="0"/>
              </a:spcAft>
              <a:buSzPts val="2000"/>
              <a:buChar char="■"/>
            </a:pPr>
            <a:r>
              <a:rPr lang="en" sz="2000"/>
              <a:t>t = &lt; (</a:t>
            </a:r>
            <a:r>
              <a:rPr lang="en" sz="2000" b="1"/>
              <a:t>Name</a:t>
            </a:r>
            <a:r>
              <a:rPr lang="en" sz="2000"/>
              <a:t>, Ali),</a:t>
            </a:r>
            <a:endParaRPr sz="2000"/>
          </a:p>
          <a:p>
            <a:pPr marL="1371600" lvl="0" indent="0" algn="l" rtl="0">
              <a:lnSpc>
                <a:spcPct val="115000"/>
              </a:lnSpc>
              <a:spcBef>
                <a:spcPts val="0"/>
              </a:spcBef>
              <a:spcAft>
                <a:spcPts val="0"/>
              </a:spcAft>
              <a:buNone/>
            </a:pPr>
            <a:r>
              <a:rPr lang="en" sz="2000"/>
              <a:t>(</a:t>
            </a:r>
            <a:r>
              <a:rPr lang="en" sz="2000" b="1"/>
              <a:t>Address</a:t>
            </a:r>
            <a:r>
              <a:rPr lang="en" sz="2000"/>
              <a:t>, 3452 Elgin Road),</a:t>
            </a:r>
            <a:endParaRPr sz="2000"/>
          </a:p>
          <a:p>
            <a:pPr marL="1371600" lvl="0" indent="0" algn="l" rtl="0">
              <a:lnSpc>
                <a:spcPct val="115000"/>
              </a:lnSpc>
              <a:spcBef>
                <a:spcPts val="0"/>
              </a:spcBef>
              <a:spcAft>
                <a:spcPts val="0"/>
              </a:spcAft>
              <a:buNone/>
            </a:pPr>
            <a:r>
              <a:rPr lang="en" sz="2000"/>
              <a:t>(</a:t>
            </a:r>
            <a:r>
              <a:rPr lang="en" sz="2000" b="1"/>
              <a:t>Age</a:t>
            </a:r>
            <a:r>
              <a:rPr lang="en" sz="2000"/>
              <a:t>, 25),&gt;</a:t>
            </a:r>
            <a:endParaRPr sz="2000"/>
          </a:p>
          <a:p>
            <a:pPr marL="1371600" lvl="2" indent="-355600" algn="l" rtl="0">
              <a:lnSpc>
                <a:spcPct val="115000"/>
              </a:lnSpc>
              <a:spcBef>
                <a:spcPts val="0"/>
              </a:spcBef>
              <a:spcAft>
                <a:spcPts val="0"/>
              </a:spcAft>
              <a:buSzPts val="2000"/>
              <a:buChar char="■"/>
            </a:pPr>
            <a:r>
              <a:rPr lang="en" sz="2000"/>
              <a:t>t = &lt; (</a:t>
            </a:r>
            <a:r>
              <a:rPr lang="en" sz="2000" b="1"/>
              <a:t>Address</a:t>
            </a:r>
            <a:r>
              <a:rPr lang="en" sz="2000"/>
              <a:t>, 3452 Elgin Road),</a:t>
            </a:r>
            <a:endParaRPr sz="2000"/>
          </a:p>
          <a:p>
            <a:pPr marL="1371600" lvl="0" indent="0" algn="l" rtl="0">
              <a:lnSpc>
                <a:spcPct val="115000"/>
              </a:lnSpc>
              <a:spcBef>
                <a:spcPts val="0"/>
              </a:spcBef>
              <a:spcAft>
                <a:spcPts val="0"/>
              </a:spcAft>
              <a:buNone/>
            </a:pPr>
            <a:r>
              <a:rPr lang="en" sz="2000"/>
              <a:t>(</a:t>
            </a:r>
            <a:r>
              <a:rPr lang="en" sz="2000" b="1"/>
              <a:t>Name</a:t>
            </a:r>
            <a:r>
              <a:rPr lang="en" sz="2000"/>
              <a:t>, Ali),</a:t>
            </a:r>
            <a:endParaRPr sz="2000"/>
          </a:p>
          <a:p>
            <a:pPr marL="1371600" lvl="0" indent="0" algn="l" rtl="0">
              <a:lnSpc>
                <a:spcPct val="115000"/>
              </a:lnSpc>
              <a:spcBef>
                <a:spcPts val="0"/>
              </a:spcBef>
              <a:spcAft>
                <a:spcPts val="0"/>
              </a:spcAft>
              <a:buNone/>
            </a:pPr>
            <a:r>
              <a:rPr lang="en" sz="2000"/>
              <a:t>(</a:t>
            </a:r>
            <a:r>
              <a:rPr lang="en" sz="2000" b="1"/>
              <a:t>Age</a:t>
            </a:r>
            <a:r>
              <a:rPr lang="en" sz="2000"/>
              <a:t>, 25)&gt;</a:t>
            </a:r>
            <a:endParaRPr sz="2000"/>
          </a:p>
          <a:p>
            <a:pPr marL="0" lvl="0" indent="0" algn="l" rtl="0">
              <a:lnSpc>
                <a:spcPct val="115000"/>
              </a:lnSpc>
              <a:spcBef>
                <a:spcPts val="0"/>
              </a:spcBef>
              <a:spcAft>
                <a:spcPts val="0"/>
              </a:spcAft>
              <a:buNone/>
            </a:pPr>
            <a:r>
              <a:rPr lang="en" sz="2000">
                <a:solidFill>
                  <a:srgbClr val="FFFFFF"/>
                </a:solidFill>
              </a:rPr>
              <a:t>a</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Characteristics of Relation</a:t>
            </a:r>
            <a:endParaRPr b="1"/>
          </a:p>
        </p:txBody>
      </p:sp>
      <p:sp>
        <p:nvSpPr>
          <p:cNvPr id="211" name="Google Shape;211;p41"/>
          <p:cNvSpPr txBox="1">
            <a:spLocks noGrp="1"/>
          </p:cNvSpPr>
          <p:nvPr>
            <p:ph type="body" idx="1"/>
          </p:nvPr>
        </p:nvSpPr>
        <p:spPr>
          <a:xfrm>
            <a:off x="311700" y="1000075"/>
            <a:ext cx="8520600" cy="390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1"/>
              <a:t>Values and NULLs in the Tuples</a:t>
            </a:r>
            <a:endParaRPr sz="2000" b="1"/>
          </a:p>
          <a:p>
            <a:pPr marL="457200" lvl="0" indent="-355600" algn="l" rtl="0">
              <a:lnSpc>
                <a:spcPct val="115000"/>
              </a:lnSpc>
              <a:spcBef>
                <a:spcPts val="0"/>
              </a:spcBef>
              <a:spcAft>
                <a:spcPts val="0"/>
              </a:spcAft>
              <a:buSzPts val="2000"/>
              <a:buChar char="●"/>
            </a:pPr>
            <a:r>
              <a:rPr lang="en" sz="2000"/>
              <a:t>Each value in a tuple is an atomic value.</a:t>
            </a:r>
            <a:endParaRPr sz="2000"/>
          </a:p>
          <a:p>
            <a:pPr marL="457200" lvl="0" indent="-355600" algn="l" rtl="0">
              <a:lnSpc>
                <a:spcPct val="115000"/>
              </a:lnSpc>
              <a:spcBef>
                <a:spcPts val="0"/>
              </a:spcBef>
              <a:spcAft>
                <a:spcPts val="0"/>
              </a:spcAft>
              <a:buSzPts val="2000"/>
              <a:buChar char="●"/>
            </a:pPr>
            <a:r>
              <a:rPr lang="en" sz="2000"/>
              <a:t>NULL values are used to represent </a:t>
            </a:r>
            <a:r>
              <a:rPr lang="en" sz="2000" b="1"/>
              <a:t>unknown </a:t>
            </a:r>
            <a:r>
              <a:rPr lang="en" sz="2000"/>
              <a:t>or </a:t>
            </a:r>
            <a:r>
              <a:rPr lang="en" sz="2000" b="1"/>
              <a:t>may not apply</a:t>
            </a:r>
            <a:r>
              <a:rPr lang="en" sz="2000"/>
              <a:t> to a tuple or </a:t>
            </a:r>
            <a:r>
              <a:rPr lang="en" sz="2000" b="1"/>
              <a:t>not available </a:t>
            </a:r>
            <a:r>
              <a:rPr lang="en" sz="2000"/>
              <a:t>or </a:t>
            </a:r>
            <a:r>
              <a:rPr lang="en" sz="2000" b="1"/>
              <a:t>undefined </a:t>
            </a:r>
            <a:r>
              <a:rPr lang="en" sz="2000"/>
              <a:t>values of an attribute.</a:t>
            </a:r>
            <a:endParaRPr sz="2000"/>
          </a:p>
          <a:p>
            <a:pPr marL="0" lvl="0" indent="0" algn="l" rtl="0">
              <a:lnSpc>
                <a:spcPct val="115000"/>
              </a:lnSpc>
              <a:spcBef>
                <a:spcPts val="0"/>
              </a:spcBef>
              <a:spcAft>
                <a:spcPts val="0"/>
              </a:spcAft>
              <a:buNone/>
            </a:pPr>
            <a:r>
              <a:rPr lang="en" sz="2000" b="1"/>
              <a:t>Interpretation (Meaning) of a Relation. </a:t>
            </a:r>
            <a:endParaRPr sz="2000" b="1"/>
          </a:p>
          <a:p>
            <a:pPr marL="457200" lvl="0" indent="-355600" algn="l" rtl="0">
              <a:lnSpc>
                <a:spcPct val="115000"/>
              </a:lnSpc>
              <a:spcBef>
                <a:spcPts val="0"/>
              </a:spcBef>
              <a:spcAft>
                <a:spcPts val="0"/>
              </a:spcAft>
              <a:buSzPts val="2000"/>
              <a:buChar char="●"/>
            </a:pPr>
            <a:r>
              <a:rPr lang="en" sz="2000"/>
              <a:t>The relation schema can be interpreted as a declaration or a type of assertion.</a:t>
            </a:r>
            <a:endParaRPr sz="2000"/>
          </a:p>
          <a:p>
            <a:pPr marL="914400" lvl="1" indent="-355600" algn="l" rtl="0">
              <a:lnSpc>
                <a:spcPct val="115000"/>
              </a:lnSpc>
              <a:spcBef>
                <a:spcPts val="0"/>
              </a:spcBef>
              <a:spcAft>
                <a:spcPts val="0"/>
              </a:spcAft>
              <a:buSzPts val="2000"/>
              <a:buChar char="○"/>
            </a:pPr>
            <a:r>
              <a:rPr lang="en" sz="2000"/>
              <a:t>Example, schema of STUDENT asserts that, in general, a student entity has a Name, Address and Age </a:t>
            </a:r>
            <a:endParaRPr sz="2000"/>
          </a:p>
          <a:p>
            <a:pPr marL="457200" lvl="0" indent="-355600" algn="l" rtl="0">
              <a:lnSpc>
                <a:spcPct val="115000"/>
              </a:lnSpc>
              <a:spcBef>
                <a:spcPts val="0"/>
              </a:spcBef>
              <a:spcAft>
                <a:spcPts val="0"/>
              </a:spcAft>
              <a:buSzPts val="2000"/>
              <a:buChar char="●"/>
            </a:pPr>
            <a:r>
              <a:rPr lang="en" sz="2000"/>
              <a:t>Each tuple in the relation can then be interpreted as a fact or a particular instance of the assertion.</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Interpretation (Meaning) of a Relation. </a:t>
            </a:r>
            <a:endParaRPr b="1"/>
          </a:p>
        </p:txBody>
      </p:sp>
      <p:sp>
        <p:nvSpPr>
          <p:cNvPr id="217" name="Google Shape;21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some relations may represent facts about entities, whereas other relations may represent facts about relationships. </a:t>
            </a:r>
            <a:endParaRPr sz="2000"/>
          </a:p>
          <a:p>
            <a:pPr marL="914400" lvl="1" indent="-355600" algn="l" rtl="0">
              <a:spcBef>
                <a:spcPts val="0"/>
              </a:spcBef>
              <a:spcAft>
                <a:spcPts val="0"/>
              </a:spcAft>
              <a:buSzPts val="2000"/>
              <a:buChar char="○"/>
            </a:pPr>
            <a:r>
              <a:rPr lang="en" sz="2000" b="1"/>
              <a:t>Example</a:t>
            </a:r>
            <a:r>
              <a:rPr lang="en" sz="2000"/>
              <a:t>, a relation schema MAJORS (Student_ID, Department_code) asserts that students major in academic disciplines. </a:t>
            </a:r>
            <a:endParaRPr sz="2000"/>
          </a:p>
          <a:p>
            <a:pPr marL="914400" lvl="1" indent="-355600" algn="l" rtl="0">
              <a:spcBef>
                <a:spcPts val="0"/>
              </a:spcBef>
              <a:spcAft>
                <a:spcPts val="0"/>
              </a:spcAft>
              <a:buSzPts val="2000"/>
              <a:buChar char="○"/>
            </a:pPr>
            <a:r>
              <a:rPr lang="en" sz="2000"/>
              <a:t>A tuple in this relation relates a student to his or her major discipline. </a:t>
            </a:r>
            <a:endParaRPr sz="2000"/>
          </a:p>
          <a:p>
            <a:pPr marL="0" lvl="0" indent="0" algn="l" rtl="0">
              <a:lnSpc>
                <a:spcPct val="115000"/>
              </a:lnSpc>
              <a:spcBef>
                <a:spcPts val="0"/>
              </a:spcBef>
              <a:spcAft>
                <a:spcPts val="0"/>
              </a:spcAft>
              <a:buNone/>
            </a:pP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700">
                <a:solidFill>
                  <a:srgbClr val="000000"/>
                </a:solidFill>
              </a:rPr>
              <a:t>Relational Model Notation</a:t>
            </a:r>
            <a:endParaRPr sz="3500">
              <a:solidFill>
                <a:srgbClr val="000000"/>
              </a:solidFill>
            </a:endParaRPr>
          </a:p>
          <a:p>
            <a:pPr marL="0" lvl="0" indent="0" algn="l" rtl="0">
              <a:spcBef>
                <a:spcPts val="0"/>
              </a:spcBef>
              <a:spcAft>
                <a:spcPts val="0"/>
              </a:spcAft>
              <a:buNone/>
            </a:pPr>
            <a:endParaRPr sz="3500" b="1"/>
          </a:p>
        </p:txBody>
      </p:sp>
      <p:sp>
        <p:nvSpPr>
          <p:cNvPr id="223" name="Google Shape;22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uppercase letters </a:t>
            </a:r>
            <a:r>
              <a:rPr lang="en" sz="2000"/>
              <a:t>Q, R, S denote </a:t>
            </a:r>
            <a:r>
              <a:rPr lang="en" sz="2000" b="1"/>
              <a:t>relation names</a:t>
            </a:r>
            <a:r>
              <a:rPr lang="en" sz="2000"/>
              <a:t>. </a:t>
            </a:r>
            <a:endParaRPr sz="2000"/>
          </a:p>
          <a:p>
            <a:pPr marL="457200" lvl="0" indent="-355600" algn="l" rtl="0">
              <a:spcBef>
                <a:spcPts val="0"/>
              </a:spcBef>
              <a:spcAft>
                <a:spcPts val="0"/>
              </a:spcAft>
              <a:buSzPts val="2000"/>
              <a:buChar char="●"/>
            </a:pPr>
            <a:r>
              <a:rPr lang="en" sz="2000" b="1"/>
              <a:t>lowercase letters</a:t>
            </a:r>
            <a:r>
              <a:rPr lang="en" sz="2000"/>
              <a:t> q, r, s denote </a:t>
            </a:r>
            <a:r>
              <a:rPr lang="en" sz="2000" b="1"/>
              <a:t>relation states</a:t>
            </a:r>
            <a:r>
              <a:rPr lang="en" sz="2000"/>
              <a:t>. </a:t>
            </a:r>
            <a:endParaRPr sz="2000"/>
          </a:p>
          <a:p>
            <a:pPr marL="457200" lvl="0" indent="-355600" algn="l" rtl="0">
              <a:spcBef>
                <a:spcPts val="0"/>
              </a:spcBef>
              <a:spcAft>
                <a:spcPts val="0"/>
              </a:spcAft>
              <a:buSzPts val="2000"/>
              <a:buChar char="●"/>
            </a:pPr>
            <a:r>
              <a:rPr lang="en" sz="2000"/>
              <a:t>letters </a:t>
            </a:r>
            <a:r>
              <a:rPr lang="en" sz="2000" b="1"/>
              <a:t>t, u, v</a:t>
            </a:r>
            <a:r>
              <a:rPr lang="en" sz="2000"/>
              <a:t> denote </a:t>
            </a:r>
            <a:r>
              <a:rPr lang="en" sz="2000" b="1"/>
              <a:t>tuples</a:t>
            </a:r>
            <a:endParaRPr sz="2000" b="1"/>
          </a:p>
          <a:p>
            <a:pPr marL="457200" lvl="0" indent="-355600" algn="l" rtl="0">
              <a:spcBef>
                <a:spcPts val="0"/>
              </a:spcBef>
              <a:spcAft>
                <a:spcPts val="0"/>
              </a:spcAft>
              <a:buSzPts val="2000"/>
              <a:buChar char="●"/>
            </a:pPr>
            <a:r>
              <a:rPr lang="en" sz="2000"/>
              <a:t>An attribute A can be qualified with the relation name R by using the dot notation </a:t>
            </a:r>
            <a:r>
              <a:rPr lang="en" sz="2000" b="1"/>
              <a:t>R.A</a:t>
            </a:r>
            <a:endParaRPr sz="2000" b="1"/>
          </a:p>
          <a:p>
            <a:pPr marL="914400" lvl="1" indent="-355600" algn="l" rtl="0">
              <a:spcBef>
                <a:spcPts val="0"/>
              </a:spcBef>
              <a:spcAft>
                <a:spcPts val="0"/>
              </a:spcAft>
              <a:buSzPts val="2000"/>
              <a:buChar char="○"/>
            </a:pPr>
            <a:r>
              <a:rPr lang="en" sz="2000"/>
              <a:t>Example, </a:t>
            </a:r>
            <a:r>
              <a:rPr lang="en" sz="2000" b="1"/>
              <a:t>STUDENT.Name</a:t>
            </a:r>
            <a:endParaRPr sz="2000"/>
          </a:p>
          <a:p>
            <a:pPr marL="457200" lvl="0" indent="-355600" algn="l" rtl="0">
              <a:spcBef>
                <a:spcPts val="0"/>
              </a:spcBef>
              <a:spcAft>
                <a:spcPts val="0"/>
              </a:spcAft>
              <a:buSzPts val="2000"/>
              <a:buChar char="●"/>
            </a:pPr>
            <a:r>
              <a:rPr lang="en" sz="2000"/>
              <a:t>Both t[Au, Aw, … , Az] and t.(Au, Aw, … , Az), refer to the sub-tuple of values from t corresponding to the attributes specified in the list</a:t>
            </a:r>
            <a:endParaRPr sz="2000"/>
          </a:p>
          <a:p>
            <a:pPr marL="914400" lvl="1" indent="-355600" algn="l" rtl="0">
              <a:spcBef>
                <a:spcPts val="0"/>
              </a:spcBef>
              <a:spcAft>
                <a:spcPts val="0"/>
              </a:spcAft>
              <a:buSzPts val="2000"/>
              <a:buChar char="○"/>
            </a:pPr>
            <a:r>
              <a:rPr lang="en" sz="2000"/>
              <a:t>Example:  t[Ssn, Gpa, Age] = &lt;‘533-69-1238’, 3.25, 19&gt;.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000000"/>
                </a:solidFill>
              </a:rPr>
              <a:t>Relational Model </a:t>
            </a:r>
            <a:endParaRPr b="1">
              <a:solidFill>
                <a:srgbClr val="000000"/>
              </a:solidFill>
            </a:endParaRPr>
          </a:p>
          <a:p>
            <a:pPr marL="0" lvl="0" indent="0" algn="l" rtl="0">
              <a:spcBef>
                <a:spcPts val="0"/>
              </a:spcBef>
              <a:spcAft>
                <a:spcPts val="0"/>
              </a:spcAft>
              <a:buNone/>
            </a:pPr>
            <a:endParaRPr b="1"/>
          </a:p>
        </p:txBody>
      </p:sp>
      <p:sp>
        <p:nvSpPr>
          <p:cNvPr id="119" name="Google Shape;119;p26"/>
          <p:cNvSpPr txBox="1">
            <a:spLocks noGrp="1"/>
          </p:cNvSpPr>
          <p:nvPr>
            <p:ph type="body" idx="1"/>
          </p:nvPr>
        </p:nvSpPr>
        <p:spPr>
          <a:xfrm>
            <a:off x="311700" y="1152475"/>
            <a:ext cx="819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first proposed by </a:t>
            </a:r>
            <a:r>
              <a:rPr lang="en" sz="2000" b="1"/>
              <a:t>E. F. Codd </a:t>
            </a:r>
            <a:r>
              <a:rPr lang="en" sz="2000"/>
              <a:t>in his seminal paper “A relational model of data for large shared data banks”</a:t>
            </a:r>
            <a:endParaRPr sz="2000"/>
          </a:p>
          <a:p>
            <a:pPr marL="457200" lvl="0" indent="-355600" algn="l" rtl="0">
              <a:lnSpc>
                <a:spcPct val="115000"/>
              </a:lnSpc>
              <a:spcBef>
                <a:spcPts val="0"/>
              </a:spcBef>
              <a:spcAft>
                <a:spcPts val="0"/>
              </a:spcAft>
              <a:buSzPts val="2000"/>
              <a:buChar char="●"/>
            </a:pPr>
            <a:r>
              <a:rPr lang="en" sz="2000"/>
              <a:t>This paper is now generally accepted as a landmark in database systems.</a:t>
            </a:r>
            <a:endParaRPr sz="2000"/>
          </a:p>
          <a:p>
            <a:pPr marL="457200" lvl="0" indent="-355600" algn="l" rtl="0">
              <a:lnSpc>
                <a:spcPct val="115000"/>
              </a:lnSpc>
              <a:spcBef>
                <a:spcPts val="0"/>
              </a:spcBef>
              <a:spcAft>
                <a:spcPts val="0"/>
              </a:spcAft>
              <a:buSzPts val="2000"/>
              <a:buChar char="●"/>
            </a:pPr>
            <a:r>
              <a:rPr lang="en" sz="2000"/>
              <a:t>The model has its theoretical basis in set theory and first-order predicate logic</a:t>
            </a:r>
            <a:endParaRPr sz="2000"/>
          </a:p>
          <a:p>
            <a:pPr marL="0" lvl="0" indent="0" algn="l" rtl="0">
              <a:lnSpc>
                <a:spcPct val="115000"/>
              </a:lnSpc>
              <a:spcBef>
                <a:spcPts val="0"/>
              </a:spcBef>
              <a:spcAft>
                <a:spcPts val="1600"/>
              </a:spcAft>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Summary</a:t>
            </a:r>
            <a:endParaRPr b="1"/>
          </a:p>
        </p:txBody>
      </p:sp>
      <p:graphicFrame>
        <p:nvGraphicFramePr>
          <p:cNvPr id="229" name="Google Shape;229;p44"/>
          <p:cNvGraphicFramePr/>
          <p:nvPr/>
        </p:nvGraphicFramePr>
        <p:xfrm>
          <a:off x="431100" y="1218075"/>
          <a:ext cx="8520600" cy="3718350"/>
        </p:xfrm>
        <a:graphic>
          <a:graphicData uri="http://schemas.openxmlformats.org/drawingml/2006/table">
            <a:tbl>
              <a:tblPr>
                <a:noFill/>
                <a:tableStyleId>{7E8BC4E7-05C5-4D2B-A9CE-B8A1A10F0BF8}</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2000" b="1">
                          <a:latin typeface="Proxima Nova"/>
                          <a:ea typeface="Proxima Nova"/>
                          <a:cs typeface="Proxima Nova"/>
                          <a:sym typeface="Proxima Nova"/>
                        </a:rPr>
                        <a:t>Informal Terms</a:t>
                      </a:r>
                      <a:endParaRPr sz="20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2000" b="1">
                          <a:latin typeface="Proxima Nova"/>
                          <a:ea typeface="Proxima Nova"/>
                          <a:cs typeface="Proxima Nova"/>
                          <a:sym typeface="Proxima Nova"/>
                        </a:rPr>
                        <a:t>Formal Terms</a:t>
                      </a:r>
                      <a:endParaRPr sz="20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000">
                          <a:latin typeface="Proxima Nova"/>
                          <a:ea typeface="Proxima Nova"/>
                          <a:cs typeface="Proxima Nova"/>
                          <a:sym typeface="Proxima Nova"/>
                        </a:rPr>
                        <a:t>Table</a:t>
                      </a:r>
                      <a:endParaRPr sz="2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2000">
                          <a:latin typeface="Proxima Nova"/>
                          <a:ea typeface="Proxima Nova"/>
                          <a:cs typeface="Proxima Nova"/>
                          <a:sym typeface="Proxima Nova"/>
                        </a:rPr>
                        <a:t>Relation</a:t>
                      </a:r>
                      <a:endParaRPr sz="20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2000">
                          <a:latin typeface="Proxima Nova"/>
                          <a:ea typeface="Proxima Nova"/>
                          <a:cs typeface="Proxima Nova"/>
                          <a:sym typeface="Proxima Nova"/>
                        </a:rPr>
                        <a:t>Row</a:t>
                      </a:r>
                      <a:endParaRPr sz="2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2000">
                          <a:latin typeface="Proxima Nova"/>
                          <a:ea typeface="Proxima Nova"/>
                          <a:cs typeface="Proxima Nova"/>
                          <a:sym typeface="Proxima Nova"/>
                        </a:rPr>
                        <a:t>Tuple</a:t>
                      </a:r>
                      <a:endParaRPr sz="20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2000">
                          <a:latin typeface="Proxima Nova"/>
                          <a:ea typeface="Proxima Nova"/>
                          <a:cs typeface="Proxima Nova"/>
                          <a:sym typeface="Proxima Nova"/>
                        </a:rPr>
                        <a:t>Column header</a:t>
                      </a:r>
                      <a:endParaRPr sz="2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2000">
                          <a:latin typeface="Proxima Nova"/>
                          <a:ea typeface="Proxima Nova"/>
                          <a:cs typeface="Proxima Nova"/>
                          <a:sym typeface="Proxima Nova"/>
                        </a:rPr>
                        <a:t>Attribute</a:t>
                      </a:r>
                      <a:endParaRPr sz="20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792450">
                <a:tc>
                  <a:txBody>
                    <a:bodyPr/>
                    <a:lstStyle/>
                    <a:p>
                      <a:pPr marL="0" lvl="0" indent="0" algn="l" rtl="0">
                        <a:spcBef>
                          <a:spcPts val="0"/>
                        </a:spcBef>
                        <a:spcAft>
                          <a:spcPts val="0"/>
                        </a:spcAft>
                        <a:buNone/>
                      </a:pPr>
                      <a:r>
                        <a:rPr lang="en" sz="2000">
                          <a:latin typeface="Proxima Nova"/>
                          <a:ea typeface="Proxima Nova"/>
                          <a:cs typeface="Proxima Nova"/>
                          <a:sym typeface="Proxima Nova"/>
                        </a:rPr>
                        <a:t>List of possible values for a column</a:t>
                      </a:r>
                      <a:endParaRPr sz="2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2000">
                          <a:latin typeface="Proxima Nova"/>
                          <a:ea typeface="Proxima Nova"/>
                          <a:cs typeface="Proxima Nova"/>
                          <a:sym typeface="Proxima Nova"/>
                        </a:rPr>
                        <a:t>Domain</a:t>
                      </a:r>
                      <a:endParaRPr sz="20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2000">
                          <a:latin typeface="Proxima Nova"/>
                          <a:ea typeface="Proxima Nova"/>
                          <a:cs typeface="Proxima Nova"/>
                          <a:sym typeface="Proxima Nova"/>
                        </a:rPr>
                        <a:t>Description of table</a:t>
                      </a:r>
                      <a:endParaRPr sz="2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2000">
                          <a:latin typeface="Proxima Nova"/>
                          <a:ea typeface="Proxima Nova"/>
                          <a:cs typeface="Proxima Nova"/>
                          <a:sym typeface="Proxima Nova"/>
                        </a:rPr>
                        <a:t>Relation Schema</a:t>
                      </a:r>
                      <a:endParaRPr sz="20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2000">
                          <a:latin typeface="Proxima Nova"/>
                          <a:ea typeface="Proxima Nova"/>
                          <a:cs typeface="Proxima Nova"/>
                          <a:sym typeface="Proxima Nova"/>
                        </a:rPr>
                        <a:t>Set of n tuples or row</a:t>
                      </a:r>
                      <a:endParaRPr sz="2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2000">
                          <a:latin typeface="Proxima Nova"/>
                          <a:ea typeface="Proxima Nova"/>
                          <a:cs typeface="Proxima Nova"/>
                          <a:sym typeface="Proxima Nova"/>
                        </a:rPr>
                        <a:t>Relation State </a:t>
                      </a:r>
                      <a:endParaRPr sz="20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5"/>
          <p:cNvSpPr txBox="1">
            <a:spLocks noGrp="1"/>
          </p:cNvSpPr>
          <p:nvPr>
            <p:ph type="title"/>
          </p:nvPr>
        </p:nvSpPr>
        <p:spPr>
          <a:xfrm>
            <a:off x="311700" y="342900"/>
            <a:ext cx="4860375" cy="914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dirty="0"/>
              <a:t>Relational Model Constraints</a:t>
            </a:r>
            <a:endParaRPr b="1" dirty="0"/>
          </a:p>
          <a:p>
            <a:pPr marL="0" lvl="0" indent="0" algn="l" rtl="0">
              <a:spcBef>
                <a:spcPts val="0"/>
              </a:spcBef>
              <a:spcAft>
                <a:spcPts val="0"/>
              </a:spcAft>
              <a:buNone/>
            </a:pPr>
            <a:endParaRPr b="1" dirty="0">
              <a:solidFill>
                <a:srgbClr val="000000"/>
              </a:solidFill>
            </a:endParaRPr>
          </a:p>
        </p:txBody>
      </p:sp>
      <p:sp>
        <p:nvSpPr>
          <p:cNvPr id="235" name="Google Shape;23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Various restrictions on data can be specified on a relational database in the form of constraints</a:t>
            </a:r>
            <a:endParaRPr sz="2000" dirty="0"/>
          </a:p>
          <a:p>
            <a:pPr marL="0" lvl="0" indent="0" algn="l" rtl="0">
              <a:spcBef>
                <a:spcPts val="1600"/>
              </a:spcBef>
              <a:spcAft>
                <a:spcPts val="0"/>
              </a:spcAft>
              <a:buNone/>
            </a:pPr>
            <a:r>
              <a:rPr lang="en" sz="2000" b="1" dirty="0"/>
              <a:t>Categories of constraints:</a:t>
            </a:r>
            <a:endParaRPr sz="2000" b="1" dirty="0"/>
          </a:p>
          <a:p>
            <a:pPr marL="0" lvl="0" indent="0" algn="l" rtl="0">
              <a:spcBef>
                <a:spcPts val="1600"/>
              </a:spcBef>
              <a:spcAft>
                <a:spcPts val="0"/>
              </a:spcAft>
              <a:buNone/>
            </a:pPr>
            <a:r>
              <a:rPr lang="en" sz="2000" b="1" dirty="0"/>
              <a:t>Model-based constraints or Implicit constraints</a:t>
            </a:r>
            <a:endParaRPr sz="2000" b="1" dirty="0"/>
          </a:p>
          <a:p>
            <a:pPr marL="457200" lvl="0" indent="-355600" algn="l" rtl="0">
              <a:spcBef>
                <a:spcPts val="1600"/>
              </a:spcBef>
              <a:spcAft>
                <a:spcPts val="0"/>
              </a:spcAft>
              <a:buSzPts val="2000"/>
              <a:buChar char="●"/>
            </a:pPr>
            <a:r>
              <a:rPr lang="en" sz="2000" dirty="0"/>
              <a:t>Constraints that are inherent in the data model.</a:t>
            </a:r>
            <a:endParaRPr sz="2000" dirty="0"/>
          </a:p>
          <a:p>
            <a:pPr marL="914400" lvl="1" indent="-355600" algn="l" rtl="0">
              <a:spcBef>
                <a:spcPts val="0"/>
              </a:spcBef>
              <a:spcAft>
                <a:spcPts val="0"/>
              </a:spcAft>
              <a:buSzPts val="2000"/>
              <a:buChar char="○"/>
            </a:pPr>
            <a:r>
              <a:rPr lang="en" sz="2000" dirty="0"/>
              <a:t>The constraint that a relation cannot have duplicate tuples is an inherent constraint. </a:t>
            </a:r>
            <a:endParaRPr sz="2000" dirty="0"/>
          </a:p>
          <a:p>
            <a:pPr marL="914400" lvl="1" indent="-355600" algn="l" rtl="0">
              <a:spcBef>
                <a:spcPts val="0"/>
              </a:spcBef>
              <a:spcAft>
                <a:spcPts val="0"/>
              </a:spcAft>
              <a:buSzPts val="2000"/>
              <a:buChar char="○"/>
            </a:pPr>
            <a:r>
              <a:rPr lang="en" sz="2000" dirty="0">
                <a:solidFill>
                  <a:srgbClr val="202729"/>
                </a:solidFill>
              </a:rPr>
              <a:t>Characteristics of relations are the inherent constraints of the relational model</a:t>
            </a:r>
            <a:endParaRPr sz="2000" dirty="0"/>
          </a:p>
          <a:p>
            <a:pPr marL="0" lvl="0" indent="0" algn="l" rtl="0">
              <a:spcBef>
                <a:spcPts val="1600"/>
              </a:spcBef>
              <a:spcAft>
                <a:spcPts val="1600"/>
              </a:spcAft>
              <a:buNone/>
            </a:pPr>
            <a:r>
              <a:rPr lang="en" sz="2000" dirty="0">
                <a:solidFill>
                  <a:srgbClr val="FFFFFF"/>
                </a:solidFill>
              </a:rPr>
              <a:t>a</a:t>
            </a: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Categories of Constraints</a:t>
            </a:r>
            <a:endParaRPr b="1">
              <a:solidFill>
                <a:srgbClr val="000000"/>
              </a:solidFill>
            </a:endParaRPr>
          </a:p>
        </p:txBody>
      </p:sp>
      <p:sp>
        <p:nvSpPr>
          <p:cNvPr id="241" name="Google Shape;24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Schema-based constraints or Explicit constraints: </a:t>
            </a:r>
            <a:endParaRPr sz="2000" b="1"/>
          </a:p>
          <a:p>
            <a:pPr marL="457200" lvl="0" indent="-355600" algn="l" rtl="0">
              <a:spcBef>
                <a:spcPts val="1600"/>
              </a:spcBef>
              <a:spcAft>
                <a:spcPts val="0"/>
              </a:spcAft>
              <a:buSzPts val="2000"/>
              <a:buChar char="●"/>
            </a:pPr>
            <a:r>
              <a:rPr lang="en" sz="2000"/>
              <a:t>Constraints that can be directly expressed in the schemas of the data model</a:t>
            </a:r>
            <a:endParaRPr sz="2000"/>
          </a:p>
          <a:p>
            <a:pPr marL="457200" lvl="0" indent="-355600" algn="l" rtl="0">
              <a:spcBef>
                <a:spcPts val="0"/>
              </a:spcBef>
              <a:spcAft>
                <a:spcPts val="0"/>
              </a:spcAft>
              <a:buSzPts val="2000"/>
              <a:buChar char="●"/>
            </a:pPr>
            <a:r>
              <a:rPr lang="en" sz="2000"/>
              <a:t>Includes: </a:t>
            </a:r>
            <a:r>
              <a:rPr lang="en" sz="2000" b="1"/>
              <a:t>Integrity Constraints</a:t>
            </a:r>
            <a:r>
              <a:rPr lang="en" sz="2000"/>
              <a:t> such as : </a:t>
            </a:r>
            <a:r>
              <a:rPr lang="en" sz="2000" b="1">
                <a:solidFill>
                  <a:srgbClr val="4A86E8"/>
                </a:solidFill>
              </a:rPr>
              <a:t>domain constraints</a:t>
            </a:r>
            <a:r>
              <a:rPr lang="en" sz="2000"/>
              <a:t>, </a:t>
            </a:r>
            <a:r>
              <a:rPr lang="en" sz="2000" b="1">
                <a:solidFill>
                  <a:schemeClr val="dk2"/>
                </a:solidFill>
              </a:rPr>
              <a:t>key constraints</a:t>
            </a:r>
            <a:r>
              <a:rPr lang="en" sz="2000"/>
              <a:t>, </a:t>
            </a:r>
            <a:r>
              <a:rPr lang="en" sz="2000" b="1">
                <a:solidFill>
                  <a:srgbClr val="DC143C"/>
                </a:solidFill>
              </a:rPr>
              <a:t>entity integrity constraints</a:t>
            </a:r>
            <a:r>
              <a:rPr lang="en" sz="2000"/>
              <a:t> and </a:t>
            </a:r>
            <a:r>
              <a:rPr lang="en" sz="2000" b="1">
                <a:solidFill>
                  <a:srgbClr val="FF9900"/>
                </a:solidFill>
              </a:rPr>
              <a:t>referential integrity constraints</a:t>
            </a:r>
            <a:r>
              <a:rPr lang="en" sz="2000"/>
              <a:t>.</a:t>
            </a:r>
            <a:r>
              <a:rPr lang="en" sz="2000" b="1"/>
              <a:t> </a:t>
            </a:r>
            <a:endParaRPr sz="2000" b="1"/>
          </a:p>
          <a:p>
            <a:pPr marL="0" lvl="0" indent="0" algn="l" rtl="0">
              <a:spcBef>
                <a:spcPts val="1600"/>
              </a:spcBef>
              <a:spcAft>
                <a:spcPts val="0"/>
              </a:spcAft>
              <a:buNone/>
            </a:pPr>
            <a:r>
              <a:rPr lang="en" sz="2000" b="1"/>
              <a:t>Application-based or Semantic constraints or Business rules</a:t>
            </a:r>
            <a:endParaRPr sz="2000" b="1"/>
          </a:p>
          <a:p>
            <a:pPr marL="457200" lvl="0" indent="-355600" algn="l" rtl="0">
              <a:spcBef>
                <a:spcPts val="1600"/>
              </a:spcBef>
              <a:spcAft>
                <a:spcPts val="0"/>
              </a:spcAft>
              <a:buSzPts val="2000"/>
              <a:buChar char="●"/>
            </a:pPr>
            <a:r>
              <a:rPr lang="en" sz="2000"/>
              <a:t>expressed and enforced by the application programs or in some other way. </a:t>
            </a:r>
            <a:endParaRPr sz="2000" b="1"/>
          </a:p>
          <a:p>
            <a:pPr marL="0" lvl="0" indent="0" algn="l" rtl="0">
              <a:spcBef>
                <a:spcPts val="1600"/>
              </a:spcBef>
              <a:spcAft>
                <a:spcPts val="1600"/>
              </a:spcAft>
              <a:buNone/>
            </a:pP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Categories of Constraints</a:t>
            </a:r>
            <a:endParaRPr b="1">
              <a:solidFill>
                <a:srgbClr val="000000"/>
              </a:solidFill>
            </a:endParaRPr>
          </a:p>
        </p:txBody>
      </p:sp>
      <p:pic>
        <p:nvPicPr>
          <p:cNvPr id="247" name="Google Shape;247;p47"/>
          <p:cNvPicPr preferRelativeResize="0"/>
          <p:nvPr/>
        </p:nvPicPr>
        <p:blipFill>
          <a:blip r:embed="rId3">
            <a:alphaModFix/>
          </a:blip>
          <a:stretch>
            <a:fillRect/>
          </a:stretch>
        </p:blipFill>
        <p:spPr>
          <a:xfrm>
            <a:off x="1489700" y="1221575"/>
            <a:ext cx="5981700" cy="2924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Schema-based constraints or Explicit constraints</a:t>
            </a:r>
            <a:endParaRPr sz="3600" b="1"/>
          </a:p>
        </p:txBody>
      </p:sp>
      <p:sp>
        <p:nvSpPr>
          <p:cNvPr id="253" name="Google Shape;25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Domain Constraints</a:t>
            </a:r>
            <a:endParaRPr sz="2000" b="1"/>
          </a:p>
          <a:p>
            <a:pPr marL="457200" lvl="0" indent="-355600" algn="l" rtl="0">
              <a:spcBef>
                <a:spcPts val="1600"/>
              </a:spcBef>
              <a:spcAft>
                <a:spcPts val="0"/>
              </a:spcAft>
              <a:buSzPts val="2000"/>
              <a:buChar char="●"/>
            </a:pPr>
            <a:r>
              <a:rPr lang="en" sz="2000"/>
              <a:t>specify that within each tuple, the value of each attribute A must be an atomic value from the domain dom(A).</a:t>
            </a:r>
            <a:endParaRPr sz="2000"/>
          </a:p>
          <a:p>
            <a:pPr marL="457200" lvl="0" indent="-355600" algn="l" rtl="0">
              <a:spcBef>
                <a:spcPts val="0"/>
              </a:spcBef>
              <a:spcAft>
                <a:spcPts val="0"/>
              </a:spcAft>
              <a:buSzPts val="2000"/>
              <a:buChar char="●"/>
            </a:pPr>
            <a:r>
              <a:rPr lang="en" sz="2000"/>
              <a:t>domains can be specified </a:t>
            </a:r>
            <a:endParaRPr sz="2000"/>
          </a:p>
          <a:p>
            <a:pPr marL="914400" lvl="1" indent="-355600" algn="l" rtl="0">
              <a:spcBef>
                <a:spcPts val="0"/>
              </a:spcBef>
              <a:spcAft>
                <a:spcPts val="0"/>
              </a:spcAft>
              <a:buSzPts val="2000"/>
              <a:buChar char="○"/>
            </a:pPr>
            <a:r>
              <a:rPr lang="en" sz="2000"/>
              <a:t>with data types associated with domains</a:t>
            </a:r>
            <a:endParaRPr sz="2000"/>
          </a:p>
          <a:p>
            <a:pPr marL="914400" lvl="1" indent="-355600" algn="l" rtl="0">
              <a:spcBef>
                <a:spcPts val="0"/>
              </a:spcBef>
              <a:spcAft>
                <a:spcPts val="0"/>
              </a:spcAft>
              <a:buSzPts val="2000"/>
              <a:buChar char="○"/>
            </a:pPr>
            <a:r>
              <a:rPr lang="en" sz="2000"/>
              <a:t>by a subrange of values from a data type </a:t>
            </a:r>
            <a:endParaRPr sz="2000"/>
          </a:p>
          <a:p>
            <a:pPr marL="914400" lvl="1" indent="-355600" algn="l" rtl="0">
              <a:spcBef>
                <a:spcPts val="0"/>
              </a:spcBef>
              <a:spcAft>
                <a:spcPts val="0"/>
              </a:spcAft>
              <a:buSzPts val="2000"/>
              <a:buChar char="○"/>
            </a:pPr>
            <a:r>
              <a:rPr lang="en" sz="2000"/>
              <a:t>as an enumerated data type in which all possible values are explicitly listed</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Key </a:t>
            </a:r>
            <a:r>
              <a:rPr lang="en" b="1">
                <a:solidFill>
                  <a:srgbClr val="000000"/>
                </a:solidFill>
              </a:rPr>
              <a:t>Constraints</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endParaRPr b="1"/>
          </a:p>
        </p:txBody>
      </p:sp>
      <p:sp>
        <p:nvSpPr>
          <p:cNvPr id="259" name="Google Shape;259;p49"/>
          <p:cNvSpPr txBox="1">
            <a:spLocks noGrp="1"/>
          </p:cNvSpPr>
          <p:nvPr>
            <p:ph type="body" idx="1"/>
          </p:nvPr>
        </p:nvSpPr>
        <p:spPr>
          <a:xfrm>
            <a:off x="311700" y="1076275"/>
            <a:ext cx="8520600" cy="38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all tuples in a relation must be distinct.</a:t>
            </a:r>
            <a:endParaRPr sz="2000"/>
          </a:p>
          <a:p>
            <a:pPr marL="0" lvl="0" indent="0" algn="l" rtl="0">
              <a:spcBef>
                <a:spcPts val="1600"/>
              </a:spcBef>
              <a:spcAft>
                <a:spcPts val="0"/>
              </a:spcAft>
              <a:buNone/>
            </a:pPr>
            <a:r>
              <a:rPr lang="en" sz="2000" b="1"/>
              <a:t>Superkey: </a:t>
            </a:r>
            <a:endParaRPr sz="2000" b="1"/>
          </a:p>
          <a:p>
            <a:pPr marL="457200" lvl="0" indent="-355600" algn="l" rtl="0">
              <a:spcBef>
                <a:spcPts val="1600"/>
              </a:spcBef>
              <a:spcAft>
                <a:spcPts val="0"/>
              </a:spcAft>
              <a:buSzPts val="2000"/>
              <a:buChar char="●"/>
            </a:pPr>
            <a:r>
              <a:rPr lang="en" sz="2000" b="1"/>
              <a:t>superkey SK </a:t>
            </a:r>
            <a:r>
              <a:rPr lang="en" sz="2000"/>
              <a:t>is an attribute, or set of attributes, that uniquely identifies a tuple within a relation</a:t>
            </a:r>
            <a:endParaRPr sz="2000"/>
          </a:p>
          <a:p>
            <a:pPr marL="457200" lvl="0" indent="-355600" algn="l" rtl="0">
              <a:spcBef>
                <a:spcPts val="0"/>
              </a:spcBef>
              <a:spcAft>
                <a:spcPts val="0"/>
              </a:spcAft>
              <a:buSzPts val="2000"/>
              <a:buChar char="●"/>
            </a:pPr>
            <a:r>
              <a:rPr lang="en" sz="2000"/>
              <a:t>specifies a uniqueness constraint </a:t>
            </a:r>
            <a:endParaRPr sz="2000"/>
          </a:p>
          <a:p>
            <a:pPr marL="914400" lvl="1" indent="-355600" algn="l" rtl="0">
              <a:spcBef>
                <a:spcPts val="0"/>
              </a:spcBef>
              <a:spcAft>
                <a:spcPts val="0"/>
              </a:spcAft>
              <a:buSzPts val="2000"/>
              <a:buChar char="○"/>
            </a:pPr>
            <a:r>
              <a:rPr lang="en" sz="2000"/>
              <a:t>no two tuples should have the same combination of values for these attributes.</a:t>
            </a:r>
            <a:endParaRPr sz="2000"/>
          </a:p>
          <a:p>
            <a:pPr marL="914400" lvl="1" indent="-355600" algn="l" rtl="0">
              <a:spcBef>
                <a:spcPts val="0"/>
              </a:spcBef>
              <a:spcAft>
                <a:spcPts val="0"/>
              </a:spcAft>
              <a:buSzPts val="2000"/>
              <a:buChar char="○"/>
            </a:pPr>
            <a:r>
              <a:rPr lang="en" sz="2000"/>
              <a:t>t1[SK] ≠ t2[SK] where SK is an attribute or set of attributes</a:t>
            </a:r>
            <a:r>
              <a:rPr lang="en" sz="2000" b="1"/>
              <a:t> </a:t>
            </a:r>
            <a:endParaRPr sz="2000" b="1"/>
          </a:p>
          <a:p>
            <a:pPr marL="0" lvl="0" indent="0" algn="l" rtl="0">
              <a:spcBef>
                <a:spcPts val="1600"/>
              </a:spcBef>
              <a:spcAft>
                <a:spcPts val="0"/>
              </a:spcAft>
              <a:buNone/>
            </a:pPr>
            <a:r>
              <a:rPr lang="en" sz="2000">
                <a:solidFill>
                  <a:srgbClr val="202729"/>
                </a:solidFill>
              </a:rPr>
              <a:t>Every relation has at least one default superkey— the set of all its attributes</a:t>
            </a:r>
            <a:endParaRPr sz="2000"/>
          </a:p>
          <a:p>
            <a:pPr marL="0" lvl="0" indent="0" algn="l" rtl="0">
              <a:spcBef>
                <a:spcPts val="1600"/>
              </a:spcBef>
              <a:spcAft>
                <a:spcPts val="1600"/>
              </a:spcAft>
              <a:buNone/>
            </a:pPr>
            <a:endParaRPr sz="2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0"/>
          <p:cNvSpPr txBox="1">
            <a:spLocks noGrp="1"/>
          </p:cNvSpPr>
          <p:nvPr>
            <p:ph type="title"/>
          </p:nvPr>
        </p:nvSpPr>
        <p:spPr>
          <a:xfrm>
            <a:off x="321748"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Superkey</a:t>
            </a:r>
            <a:endParaRPr b="1"/>
          </a:p>
        </p:txBody>
      </p:sp>
      <p:sp>
        <p:nvSpPr>
          <p:cNvPr id="265" name="Google Shape;26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However, a superkey may contain additional attributes or redundant attributes that are not necessary for unique identification</a:t>
            </a:r>
            <a:endParaRPr sz="2000"/>
          </a:p>
          <a:p>
            <a:pPr marL="457200" lvl="0" indent="-355600" algn="l" rtl="0">
              <a:spcBef>
                <a:spcPts val="1600"/>
              </a:spcBef>
              <a:spcAft>
                <a:spcPts val="0"/>
              </a:spcAft>
              <a:buClr>
                <a:srgbClr val="202729"/>
              </a:buClr>
              <a:buSzPts val="2000"/>
              <a:buChar char="●"/>
            </a:pPr>
            <a:r>
              <a:rPr lang="en" sz="2000" b="1">
                <a:solidFill>
                  <a:srgbClr val="202729"/>
                </a:solidFill>
              </a:rPr>
              <a:t>Student(Id, Name, Age, Address)</a:t>
            </a:r>
            <a:endParaRPr sz="2000" b="1">
              <a:solidFill>
                <a:srgbClr val="202729"/>
              </a:solidFill>
            </a:endParaRPr>
          </a:p>
          <a:p>
            <a:pPr marL="914400" lvl="1" indent="-355600" algn="l" rtl="0">
              <a:spcBef>
                <a:spcPts val="0"/>
              </a:spcBef>
              <a:spcAft>
                <a:spcPts val="0"/>
              </a:spcAft>
              <a:buClr>
                <a:srgbClr val="202729"/>
              </a:buClr>
              <a:buSzPts val="2000"/>
              <a:buChar char="○"/>
            </a:pPr>
            <a:r>
              <a:rPr lang="en" sz="2000" b="1">
                <a:solidFill>
                  <a:srgbClr val="202729"/>
                </a:solidFill>
              </a:rPr>
              <a:t>Id is a column which will have unique value for every student entity</a:t>
            </a:r>
            <a:endParaRPr sz="2000" b="1">
              <a:solidFill>
                <a:srgbClr val="202729"/>
              </a:solidFill>
            </a:endParaRPr>
          </a:p>
          <a:p>
            <a:pPr marL="914400" lvl="1" indent="-355600" algn="l" rtl="0">
              <a:spcBef>
                <a:spcPts val="0"/>
              </a:spcBef>
              <a:spcAft>
                <a:spcPts val="0"/>
              </a:spcAft>
              <a:buClr>
                <a:srgbClr val="202729"/>
              </a:buClr>
              <a:buSzPts val="2000"/>
              <a:buChar char="○"/>
            </a:pPr>
            <a:r>
              <a:rPr lang="en" sz="2000" b="1">
                <a:solidFill>
                  <a:srgbClr val="202729"/>
                </a:solidFill>
              </a:rPr>
              <a:t>{id} == SUPERKEY</a:t>
            </a:r>
            <a:endParaRPr sz="2000" b="1">
              <a:solidFill>
                <a:srgbClr val="202729"/>
              </a:solidFill>
            </a:endParaRPr>
          </a:p>
          <a:p>
            <a:pPr marL="914400" lvl="1" indent="-355600" algn="l" rtl="0">
              <a:spcBef>
                <a:spcPts val="0"/>
              </a:spcBef>
              <a:spcAft>
                <a:spcPts val="0"/>
              </a:spcAft>
              <a:buClr>
                <a:srgbClr val="202729"/>
              </a:buClr>
              <a:buSzPts val="2000"/>
              <a:buChar char="○"/>
            </a:pPr>
            <a:r>
              <a:rPr lang="en" sz="2000" b="1">
                <a:solidFill>
                  <a:srgbClr val="202729"/>
                </a:solidFill>
              </a:rPr>
              <a:t>{Id, Name}</a:t>
            </a:r>
            <a:r>
              <a:rPr lang="en" sz="2000">
                <a:solidFill>
                  <a:srgbClr val="202729"/>
                </a:solidFill>
              </a:rPr>
              <a:t> == is also a  superkey.</a:t>
            </a:r>
            <a:endParaRPr sz="2000">
              <a:solidFill>
                <a:srgbClr val="202729"/>
              </a:solidFill>
            </a:endParaRPr>
          </a:p>
          <a:p>
            <a:pPr marL="457200" lvl="0" indent="-355600" algn="l" rtl="0">
              <a:spcBef>
                <a:spcPts val="0"/>
              </a:spcBef>
              <a:spcAft>
                <a:spcPts val="0"/>
              </a:spcAft>
              <a:buClr>
                <a:srgbClr val="202729"/>
              </a:buClr>
              <a:buSzPts val="2000"/>
              <a:buChar char="●"/>
            </a:pPr>
            <a:r>
              <a:rPr lang="en" sz="2000">
                <a:solidFill>
                  <a:srgbClr val="202729"/>
                </a:solidFill>
              </a:rPr>
              <a:t>Any set of attributes that includes Id is superkey</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1"/>
          <p:cNvSpPr txBox="1">
            <a:spLocks noGrp="1"/>
          </p:cNvSpPr>
          <p:nvPr>
            <p:ph type="title"/>
          </p:nvPr>
        </p:nvSpPr>
        <p:spPr>
          <a:xfrm>
            <a:off x="240950" y="162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a:t>
            </a:r>
            <a:endParaRPr b="1"/>
          </a:p>
        </p:txBody>
      </p:sp>
      <p:sp>
        <p:nvSpPr>
          <p:cNvPr id="271" name="Google Shape;271;p51"/>
          <p:cNvSpPr txBox="1">
            <a:spLocks noGrp="1"/>
          </p:cNvSpPr>
          <p:nvPr>
            <p:ph type="body" idx="1"/>
          </p:nvPr>
        </p:nvSpPr>
        <p:spPr>
          <a:xfrm>
            <a:off x="311700" y="863550"/>
            <a:ext cx="8520600" cy="40254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It is a minimal superkey</a:t>
            </a:r>
            <a:endParaRPr sz="2000"/>
          </a:p>
          <a:p>
            <a:pPr marL="914400" lvl="1" indent="-355600" algn="l" rtl="0">
              <a:spcBef>
                <a:spcPts val="0"/>
              </a:spcBef>
              <a:spcAft>
                <a:spcPts val="0"/>
              </a:spcAft>
              <a:buSzPts val="2000"/>
              <a:buChar char="○"/>
            </a:pPr>
            <a:r>
              <a:rPr lang="en" sz="2000"/>
              <a:t>a superkey from which we cannot remove any attributes otherwise it will not satisfy the uniqueness constraint </a:t>
            </a:r>
            <a:endParaRPr sz="2000"/>
          </a:p>
          <a:p>
            <a:pPr marL="457200" lvl="0" indent="-355600" algn="l" rtl="0">
              <a:spcBef>
                <a:spcPts val="0"/>
              </a:spcBef>
              <a:spcAft>
                <a:spcPts val="0"/>
              </a:spcAft>
              <a:buSzPts val="2000"/>
              <a:buChar char="●"/>
            </a:pPr>
            <a:r>
              <a:rPr lang="en" sz="2000"/>
              <a:t>Time invariant property</a:t>
            </a:r>
            <a:endParaRPr sz="2000"/>
          </a:p>
          <a:p>
            <a:pPr marL="0" lvl="0" indent="0" algn="l" rtl="0">
              <a:spcBef>
                <a:spcPts val="500"/>
              </a:spcBef>
              <a:spcAft>
                <a:spcPts val="0"/>
              </a:spcAft>
              <a:buNone/>
            </a:pPr>
            <a:r>
              <a:rPr lang="en" sz="2000" b="1"/>
              <a:t>Example:</a:t>
            </a:r>
            <a:endParaRPr sz="2000" b="1"/>
          </a:p>
          <a:p>
            <a:pPr marL="457200" lvl="0" indent="-355600" algn="l" rtl="0">
              <a:spcBef>
                <a:spcPts val="500"/>
              </a:spcBef>
              <a:spcAft>
                <a:spcPts val="0"/>
              </a:spcAft>
              <a:buSzPts val="2000"/>
              <a:buChar char="●"/>
            </a:pPr>
            <a:r>
              <a:rPr lang="en" sz="2000" b="1"/>
              <a:t>Student(Id, Name, Age, Address) </a:t>
            </a:r>
            <a:endParaRPr sz="2000" b="1"/>
          </a:p>
          <a:p>
            <a:pPr marL="457200" lvl="0" indent="-355600" algn="l" rtl="0">
              <a:spcBef>
                <a:spcPts val="0"/>
              </a:spcBef>
              <a:spcAft>
                <a:spcPts val="0"/>
              </a:spcAft>
              <a:buSzPts val="2000"/>
              <a:buChar char="●"/>
            </a:pPr>
            <a:r>
              <a:rPr lang="en" sz="2000"/>
              <a:t>Attribute {Id} is a key of STUDENT </a:t>
            </a:r>
            <a:endParaRPr sz="2000"/>
          </a:p>
          <a:p>
            <a:pPr marL="457200" lvl="0" indent="-355600" algn="l" rtl="0">
              <a:spcBef>
                <a:spcPts val="0"/>
              </a:spcBef>
              <a:spcAft>
                <a:spcPts val="0"/>
              </a:spcAft>
              <a:buSzPts val="2000"/>
              <a:buChar char="●"/>
            </a:pPr>
            <a:r>
              <a:rPr lang="en" sz="2000"/>
              <a:t>Any set of attributes that includes Id—for example, {Id, Name, Age}—is a superkey </a:t>
            </a:r>
            <a:r>
              <a:rPr lang="en" sz="2000" b="1"/>
              <a:t>BUT NOT A KEY</a:t>
            </a:r>
            <a:r>
              <a:rPr lang="en" sz="2000"/>
              <a:t>. </a:t>
            </a:r>
            <a:endParaRPr sz="2000"/>
          </a:p>
          <a:p>
            <a:pPr marL="0" lvl="0" indent="0" algn="l" rtl="0">
              <a:spcBef>
                <a:spcPts val="500"/>
              </a:spcBef>
              <a:spcAft>
                <a:spcPts val="0"/>
              </a:spcAft>
              <a:buNone/>
            </a:pPr>
            <a:r>
              <a:rPr lang="en" sz="2000"/>
              <a:t>Thus a key can be superkey but not vice versa</a:t>
            </a:r>
            <a:endParaRPr sz="2000"/>
          </a:p>
          <a:p>
            <a:pPr marL="0" lvl="0" indent="0" algn="l" rtl="0">
              <a:spcBef>
                <a:spcPts val="500"/>
              </a:spcBef>
              <a:spcAft>
                <a:spcPts val="0"/>
              </a:spcAft>
              <a:buNone/>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Candidate Key and Primary Key</a:t>
            </a:r>
            <a:endParaRPr b="1"/>
          </a:p>
        </p:txBody>
      </p:sp>
      <p:sp>
        <p:nvSpPr>
          <p:cNvPr id="277" name="Google Shape;277;p52"/>
          <p:cNvSpPr txBox="1">
            <a:spLocks noGrp="1"/>
          </p:cNvSpPr>
          <p:nvPr>
            <p:ph type="body" idx="1"/>
          </p:nvPr>
        </p:nvSpPr>
        <p:spPr>
          <a:xfrm>
            <a:off x="311700" y="1304875"/>
            <a:ext cx="8520600" cy="355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a:solidFill>
                  <a:srgbClr val="000000"/>
                </a:solidFill>
              </a:rPr>
              <a:t>Candidate Key</a:t>
            </a:r>
            <a:endParaRPr sz="2000" b="1">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relation schema may have more than one key. </a:t>
            </a:r>
            <a:endParaRPr sz="2000">
              <a:solidFill>
                <a:srgbClr val="000000"/>
              </a:solidFill>
            </a:endParaRPr>
          </a:p>
          <a:p>
            <a:pPr marL="914400" lvl="1" indent="-355600" algn="l" rtl="0">
              <a:lnSpc>
                <a:spcPct val="100000"/>
              </a:lnSpc>
              <a:spcBef>
                <a:spcPts val="0"/>
              </a:spcBef>
              <a:spcAft>
                <a:spcPts val="0"/>
              </a:spcAft>
              <a:buClr>
                <a:srgbClr val="000000"/>
              </a:buClr>
              <a:buSzPts val="2000"/>
              <a:buChar char="○"/>
            </a:pPr>
            <a:r>
              <a:rPr lang="en" sz="2000">
                <a:solidFill>
                  <a:srgbClr val="000000"/>
                </a:solidFill>
              </a:rPr>
              <a:t>each of the keys is called a candidate key.</a:t>
            </a:r>
            <a:endParaRPr sz="2000">
              <a:solidFill>
                <a:srgbClr val="000000"/>
              </a:solidFill>
            </a:endParaRPr>
          </a:p>
          <a:p>
            <a:pPr marL="0" lvl="0" indent="0" algn="l" rtl="0">
              <a:spcBef>
                <a:spcPts val="500"/>
              </a:spcBef>
              <a:spcAft>
                <a:spcPts val="0"/>
              </a:spcAft>
              <a:buNone/>
            </a:pPr>
            <a:r>
              <a:rPr lang="en" sz="2000" b="1"/>
              <a:t>Primary Key</a:t>
            </a:r>
            <a:endParaRPr sz="2000" b="1"/>
          </a:p>
          <a:p>
            <a:pPr marL="457200" lvl="0" indent="-355600" algn="l" rtl="0">
              <a:spcBef>
                <a:spcPts val="500"/>
              </a:spcBef>
              <a:spcAft>
                <a:spcPts val="0"/>
              </a:spcAft>
              <a:buSzPts val="2000"/>
              <a:buChar char="●"/>
            </a:pPr>
            <a:r>
              <a:rPr lang="en" sz="2000"/>
              <a:t>One of the candidate keys can be </a:t>
            </a:r>
            <a:r>
              <a:rPr lang="en" sz="2000" b="1"/>
              <a:t>primary key </a:t>
            </a:r>
            <a:r>
              <a:rPr lang="en" sz="2000"/>
              <a:t>of the relation.</a:t>
            </a:r>
            <a:endParaRPr sz="2000"/>
          </a:p>
          <a:p>
            <a:pPr marL="457200" lvl="0" indent="-355600" algn="l" rtl="0">
              <a:spcBef>
                <a:spcPts val="0"/>
              </a:spcBef>
              <a:spcAft>
                <a:spcPts val="0"/>
              </a:spcAft>
              <a:buSzPts val="2000"/>
              <a:buChar char="●"/>
            </a:pPr>
            <a:r>
              <a:rPr lang="en" sz="2000"/>
              <a:t>key whose values are used to identify tuples in the relation.</a:t>
            </a:r>
            <a:endParaRPr sz="2000"/>
          </a:p>
          <a:p>
            <a:pPr marL="457200" lvl="0" indent="-355600" algn="l" rtl="0">
              <a:spcBef>
                <a:spcPts val="0"/>
              </a:spcBef>
              <a:spcAft>
                <a:spcPts val="0"/>
              </a:spcAft>
              <a:buSzPts val="2000"/>
              <a:buChar char="●"/>
            </a:pPr>
            <a:r>
              <a:rPr lang="en" sz="2000"/>
              <a:t>We use the convention that </a:t>
            </a:r>
            <a:r>
              <a:rPr lang="en" sz="2000" b="1"/>
              <a:t>primary key attributes</a:t>
            </a:r>
            <a:r>
              <a:rPr lang="en" sz="2000"/>
              <a:t> of a relation schema are </a:t>
            </a:r>
            <a:r>
              <a:rPr lang="en" sz="2000" b="1"/>
              <a:t>underlined</a:t>
            </a:r>
            <a:endParaRPr sz="2000" b="1"/>
          </a:p>
          <a:p>
            <a:pPr marL="457200" lvl="0" indent="-355600" algn="l" rtl="0">
              <a:spcBef>
                <a:spcPts val="0"/>
              </a:spcBef>
              <a:spcAft>
                <a:spcPts val="0"/>
              </a:spcAft>
              <a:buSzPts val="2000"/>
              <a:buChar char="●"/>
            </a:pPr>
            <a:r>
              <a:rPr lang="en" sz="2000"/>
              <a:t>The </a:t>
            </a:r>
            <a:r>
              <a:rPr lang="en" sz="2000" b="1"/>
              <a:t>other candidate keys</a:t>
            </a:r>
            <a:r>
              <a:rPr lang="en" sz="2000"/>
              <a:t> are designated as </a:t>
            </a:r>
            <a:r>
              <a:rPr lang="en" sz="2000" b="1"/>
              <a:t>unique keys</a:t>
            </a:r>
            <a:r>
              <a:rPr lang="en" sz="2000"/>
              <a:t>.</a:t>
            </a:r>
            <a:endParaRPr sz="2000"/>
          </a:p>
          <a:p>
            <a:pPr marL="0" lvl="0" indent="0" algn="l" rtl="0">
              <a:lnSpc>
                <a:spcPct val="100000"/>
              </a:lnSpc>
              <a:spcBef>
                <a:spcPts val="0"/>
              </a:spcBef>
              <a:spcAft>
                <a:spcPts val="0"/>
              </a:spcAft>
              <a:buNone/>
            </a:pPr>
            <a:r>
              <a:rPr lang="en" sz="2000">
                <a:solidFill>
                  <a:srgbClr val="000000"/>
                </a:solidFill>
              </a:rPr>
              <a:t> </a:t>
            </a:r>
            <a:endParaRPr sz="2000">
              <a:solidFill>
                <a:srgbClr val="000000"/>
              </a:solidFill>
            </a:endParaRPr>
          </a:p>
          <a:p>
            <a:pPr marL="0" lvl="0" indent="0" algn="l" rtl="0">
              <a:lnSpc>
                <a:spcPct val="100000"/>
              </a:lnSpc>
              <a:spcBef>
                <a:spcPts val="0"/>
              </a:spcBef>
              <a:spcAft>
                <a:spcPts val="0"/>
              </a:spcAft>
              <a:buNone/>
            </a:pPr>
            <a:endParaRPr sz="2000">
              <a:solidFill>
                <a:srgbClr val="000000"/>
              </a:solidFill>
            </a:endParaRPr>
          </a:p>
          <a:p>
            <a:pPr marL="0" lvl="0" indent="0" algn="l" rtl="0">
              <a:lnSpc>
                <a:spcPct val="100000"/>
              </a:lnSpc>
              <a:spcBef>
                <a:spcPts val="0"/>
              </a:spcBef>
              <a:spcAft>
                <a:spcPts val="0"/>
              </a:spcAft>
              <a:buNone/>
            </a:pPr>
            <a:endParaRPr sz="20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Candidate Key and Primary Key</a:t>
            </a:r>
            <a:endParaRPr/>
          </a:p>
        </p:txBody>
      </p:sp>
      <p:pic>
        <p:nvPicPr>
          <p:cNvPr id="283" name="Google Shape;283;p53"/>
          <p:cNvPicPr preferRelativeResize="0"/>
          <p:nvPr/>
        </p:nvPicPr>
        <p:blipFill>
          <a:blip r:embed="rId3">
            <a:alphaModFix/>
          </a:blip>
          <a:stretch>
            <a:fillRect/>
          </a:stretch>
        </p:blipFill>
        <p:spPr>
          <a:xfrm>
            <a:off x="167625" y="1921163"/>
            <a:ext cx="5178800" cy="1908525"/>
          </a:xfrm>
          <a:prstGeom prst="rect">
            <a:avLst/>
          </a:prstGeom>
          <a:noFill/>
          <a:ln>
            <a:noFill/>
          </a:ln>
        </p:spPr>
      </p:pic>
      <p:pic>
        <p:nvPicPr>
          <p:cNvPr id="284" name="Google Shape;284;p53"/>
          <p:cNvPicPr preferRelativeResize="0"/>
          <p:nvPr/>
        </p:nvPicPr>
        <p:blipFill>
          <a:blip r:embed="rId4">
            <a:alphaModFix/>
          </a:blip>
          <a:stretch>
            <a:fillRect/>
          </a:stretch>
        </p:blipFill>
        <p:spPr>
          <a:xfrm>
            <a:off x="5466400" y="2166538"/>
            <a:ext cx="3297325" cy="156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Relations, Tuples, and Attributes</a:t>
            </a:r>
            <a:endParaRPr b="1"/>
          </a:p>
        </p:txBody>
      </p:sp>
      <p:sp>
        <p:nvSpPr>
          <p:cNvPr id="125" name="Google Shape;125;p27"/>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relational model represents the database as a </a:t>
            </a:r>
            <a:r>
              <a:rPr lang="en" sz="2000" b="1"/>
              <a:t>collection of relations</a:t>
            </a:r>
            <a:r>
              <a:rPr lang="en" sz="2000"/>
              <a:t>, </a:t>
            </a:r>
            <a:endParaRPr sz="2000"/>
          </a:p>
          <a:p>
            <a:pPr marL="914400" lvl="1" indent="-355600" algn="l" rtl="0">
              <a:spcBef>
                <a:spcPts val="0"/>
              </a:spcBef>
              <a:spcAft>
                <a:spcPts val="0"/>
              </a:spcAft>
              <a:buSzPts val="2000"/>
              <a:buChar char="○"/>
            </a:pPr>
            <a:r>
              <a:rPr lang="en" sz="2000"/>
              <a:t>represented as a table with columns and rows</a:t>
            </a:r>
            <a:endParaRPr sz="2000"/>
          </a:p>
          <a:p>
            <a:pPr marL="457200" lvl="0" indent="-355600" algn="l" rtl="0">
              <a:spcBef>
                <a:spcPts val="0"/>
              </a:spcBef>
              <a:spcAft>
                <a:spcPts val="0"/>
              </a:spcAft>
              <a:buSzPts val="2000"/>
              <a:buChar char="●"/>
            </a:pPr>
            <a:r>
              <a:rPr lang="en" sz="2000"/>
              <a:t>each </a:t>
            </a:r>
            <a:r>
              <a:rPr lang="en" sz="2000" b="1"/>
              <a:t>row</a:t>
            </a:r>
            <a:r>
              <a:rPr lang="en" sz="2000"/>
              <a:t>  represents a </a:t>
            </a:r>
            <a:r>
              <a:rPr lang="en" sz="2000" b="1"/>
              <a:t>collection of related values</a:t>
            </a:r>
            <a:endParaRPr sz="2000" b="1"/>
          </a:p>
          <a:p>
            <a:pPr marL="914400" lvl="1" indent="-355600" algn="l" rtl="0">
              <a:spcBef>
                <a:spcPts val="0"/>
              </a:spcBef>
              <a:spcAft>
                <a:spcPts val="0"/>
              </a:spcAft>
              <a:buSzPts val="2000"/>
              <a:buChar char="○"/>
            </a:pPr>
            <a:r>
              <a:rPr lang="en" sz="2000"/>
              <a:t>represents a fact that typically corresponds to a real-world entity or relationship</a:t>
            </a:r>
            <a:endParaRPr sz="2000"/>
          </a:p>
          <a:p>
            <a:pPr marL="914400" lvl="1" indent="-355600" algn="l" rtl="0">
              <a:spcBef>
                <a:spcPts val="0"/>
              </a:spcBef>
              <a:spcAft>
                <a:spcPts val="0"/>
              </a:spcAft>
              <a:buSzPts val="2000"/>
              <a:buChar char="○"/>
            </a:pPr>
            <a:r>
              <a:rPr lang="en" sz="2000" b="1"/>
              <a:t>Example</a:t>
            </a:r>
            <a:r>
              <a:rPr lang="en" sz="2000"/>
              <a:t>, STUDENT table each row represents facts about a particular student entity.</a:t>
            </a:r>
            <a:endParaRPr sz="2000"/>
          </a:p>
          <a:p>
            <a:pPr marL="457200" lvl="0" indent="-355600" algn="l" rtl="0">
              <a:spcBef>
                <a:spcPts val="0"/>
              </a:spcBef>
              <a:spcAft>
                <a:spcPts val="0"/>
              </a:spcAft>
              <a:buSzPts val="2000"/>
              <a:buChar char="●"/>
            </a:pPr>
            <a:r>
              <a:rPr lang="en" sz="2000"/>
              <a:t>The </a:t>
            </a:r>
            <a:r>
              <a:rPr lang="en" sz="2000" b="1"/>
              <a:t>column names</a:t>
            </a:r>
            <a:r>
              <a:rPr lang="en" sz="2000"/>
              <a:t>—Name, Student_number—specify how to interpret the data values in each row, based on the column each value is in.</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
            </a:r>
            <a:r>
              <a:rPr lang="en" b="1"/>
              <a:t>o</a:t>
            </a:r>
            <a:r>
              <a:rPr lang="en"/>
              <a:t>mposite key</a:t>
            </a:r>
            <a:endParaRPr b="1"/>
          </a:p>
        </p:txBody>
      </p:sp>
      <p:sp>
        <p:nvSpPr>
          <p:cNvPr id="290" name="Google Shape;29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Composite key</a:t>
            </a:r>
            <a:endParaRPr sz="2000" b="1"/>
          </a:p>
          <a:p>
            <a:pPr marL="457200" lvl="0" indent="-355600" algn="l" rtl="0">
              <a:spcBef>
                <a:spcPts val="500"/>
              </a:spcBef>
              <a:spcAft>
                <a:spcPts val="0"/>
              </a:spcAft>
              <a:buSzPts val="2000"/>
              <a:buChar char="●"/>
            </a:pPr>
            <a:r>
              <a:rPr lang="en" sz="2000"/>
              <a:t>When a key consists of more than one attribute, we call it a composite key</a:t>
            </a:r>
            <a:endParaRPr sz="2000"/>
          </a:p>
          <a:p>
            <a:pPr marL="0" lvl="0" indent="0" algn="l" rtl="0">
              <a:spcBef>
                <a:spcPts val="500"/>
              </a:spcBef>
              <a:spcAft>
                <a:spcPts val="0"/>
              </a:spcAft>
              <a:buNone/>
            </a:pPr>
            <a:r>
              <a:rPr lang="en" sz="2000" b="1"/>
              <a:t>Not Null Constraint</a:t>
            </a:r>
            <a:endParaRPr sz="2000" b="1"/>
          </a:p>
          <a:p>
            <a:pPr marL="457200" lvl="0" indent="-355600" algn="l" rtl="0">
              <a:spcBef>
                <a:spcPts val="500"/>
              </a:spcBef>
              <a:spcAft>
                <a:spcPts val="0"/>
              </a:spcAft>
              <a:buSzPts val="2000"/>
              <a:buChar char="●"/>
            </a:pPr>
            <a:r>
              <a:rPr lang="en" sz="2000"/>
              <a:t>specifies whether NULL values are or are not permitted. </a:t>
            </a:r>
            <a:endParaRPr sz="2000"/>
          </a:p>
          <a:p>
            <a:pPr marL="457200" lvl="0" indent="-355600" algn="l" rtl="0">
              <a:spcBef>
                <a:spcPts val="0"/>
              </a:spcBef>
              <a:spcAft>
                <a:spcPts val="0"/>
              </a:spcAft>
              <a:buSzPts val="2000"/>
              <a:buChar char="●"/>
            </a:pPr>
            <a:r>
              <a:rPr lang="en" sz="2000"/>
              <a:t>Example, every STUDENT tuple must have a valid, non-NULL value for the Name attribute.</a:t>
            </a:r>
            <a:endParaRPr sz="2000" b="1"/>
          </a:p>
          <a:p>
            <a:pPr marL="457200" lvl="0" indent="0" algn="l" rtl="0">
              <a:spcBef>
                <a:spcPts val="500"/>
              </a:spcBef>
              <a:spcAft>
                <a:spcPts val="0"/>
              </a:spcAft>
              <a:buNone/>
            </a:pPr>
            <a:endParaRPr sz="2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Relational Database Schemas</a:t>
            </a:r>
            <a:endParaRPr b="1"/>
          </a:p>
        </p:txBody>
      </p:sp>
      <p:sp>
        <p:nvSpPr>
          <p:cNvPr id="296" name="Google Shape;296;p55"/>
          <p:cNvSpPr txBox="1">
            <a:spLocks noGrp="1"/>
          </p:cNvSpPr>
          <p:nvPr>
            <p:ph type="body" idx="1"/>
          </p:nvPr>
        </p:nvSpPr>
        <p:spPr>
          <a:xfrm>
            <a:off x="311700" y="923875"/>
            <a:ext cx="8520600" cy="41154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SzPts val="2000"/>
              <a:buChar char="●"/>
            </a:pPr>
            <a:r>
              <a:rPr lang="en" sz="2000"/>
              <a:t>A </a:t>
            </a:r>
            <a:r>
              <a:rPr lang="en" sz="2000" b="1"/>
              <a:t>relational database schema </a:t>
            </a:r>
            <a:r>
              <a:rPr lang="en" sz="2000"/>
              <a:t>S is a set of relation schemas S = {R1, R2, … , Rm} and a set of integrity constraints IC. </a:t>
            </a:r>
            <a:endParaRPr sz="2000"/>
          </a:p>
          <a:p>
            <a:pPr marL="457200" lvl="0" indent="-355600" algn="l" rtl="0">
              <a:spcBef>
                <a:spcPts val="0"/>
              </a:spcBef>
              <a:spcAft>
                <a:spcPts val="0"/>
              </a:spcAft>
              <a:buSzPts val="2000"/>
              <a:buChar char="●"/>
            </a:pPr>
            <a:r>
              <a:rPr lang="en" sz="2000"/>
              <a:t>A </a:t>
            </a:r>
            <a:r>
              <a:rPr lang="en" sz="2000" b="1"/>
              <a:t>relational database state</a:t>
            </a:r>
            <a:r>
              <a:rPr lang="en" sz="2000"/>
              <a:t> DB of S is a set of relation states DB = {r1, r2, … , rm} </a:t>
            </a:r>
            <a:endParaRPr sz="2000"/>
          </a:p>
          <a:p>
            <a:pPr marL="914400" lvl="1" indent="-355600" algn="l" rtl="0">
              <a:spcBef>
                <a:spcPts val="0"/>
              </a:spcBef>
              <a:spcAft>
                <a:spcPts val="0"/>
              </a:spcAft>
              <a:buSzPts val="2000"/>
              <a:buChar char="○"/>
            </a:pPr>
            <a:r>
              <a:rPr lang="en" sz="2000"/>
              <a:t>such that the ri relation states satisfy the integrity constraints specified in IC.</a:t>
            </a:r>
            <a:endParaRPr sz="2000"/>
          </a:p>
          <a:p>
            <a:pPr marL="457200" lvl="0" indent="-355600" algn="l" rtl="0">
              <a:spcBef>
                <a:spcPts val="0"/>
              </a:spcBef>
              <a:spcAft>
                <a:spcPts val="0"/>
              </a:spcAft>
              <a:buSzPts val="2000"/>
              <a:buChar char="●"/>
            </a:pPr>
            <a:r>
              <a:rPr lang="en" sz="2000"/>
              <a:t>Example: relational database schema </a:t>
            </a:r>
            <a:r>
              <a:rPr lang="en" sz="2000" b="1"/>
              <a:t>COMPANY </a:t>
            </a:r>
            <a:r>
              <a:rPr lang="en" sz="2000"/>
              <a:t>= {EMPLOYEE, DEPARTMENT, DEPT_LOCATIONS, PROJECT, WORKS_ON, DEPENDENT}.</a:t>
            </a:r>
            <a:endParaRPr sz="2000"/>
          </a:p>
          <a:p>
            <a:pPr marL="457200" lvl="0" indent="-355600" algn="l" rtl="0">
              <a:spcBef>
                <a:spcPts val="0"/>
              </a:spcBef>
              <a:spcAft>
                <a:spcPts val="0"/>
              </a:spcAft>
              <a:buSzPts val="2000"/>
              <a:buChar char="●"/>
            </a:pPr>
            <a:r>
              <a:rPr lang="en" sz="2000"/>
              <a:t>Each relational DBMS must have a </a:t>
            </a:r>
            <a:r>
              <a:rPr lang="en" sz="2000" b="1"/>
              <a:t>data definition language (DDL)</a:t>
            </a:r>
            <a:r>
              <a:rPr lang="en" sz="2000"/>
              <a:t> for defining a relational database schema.</a:t>
            </a:r>
            <a:endParaRPr sz="2000"/>
          </a:p>
          <a:p>
            <a:pPr marL="0" lvl="0" indent="0" algn="l" rtl="0">
              <a:spcBef>
                <a:spcPts val="500"/>
              </a:spcBef>
              <a:spcAft>
                <a:spcPts val="0"/>
              </a:spcAft>
              <a:buNone/>
            </a:pP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COMPANY relational database </a:t>
            </a:r>
            <a:endParaRPr b="1"/>
          </a:p>
        </p:txBody>
      </p:sp>
      <p:pic>
        <p:nvPicPr>
          <p:cNvPr id="302" name="Google Shape;302;p56"/>
          <p:cNvPicPr preferRelativeResize="0"/>
          <p:nvPr/>
        </p:nvPicPr>
        <p:blipFill>
          <a:blip r:embed="rId3">
            <a:alphaModFix/>
          </a:blip>
          <a:stretch>
            <a:fillRect/>
          </a:stretch>
        </p:blipFill>
        <p:spPr>
          <a:xfrm>
            <a:off x="311700" y="972750"/>
            <a:ext cx="4934511" cy="3921250"/>
          </a:xfrm>
          <a:prstGeom prst="rect">
            <a:avLst/>
          </a:prstGeom>
          <a:noFill/>
          <a:ln>
            <a:noFill/>
          </a:ln>
        </p:spPr>
      </p:pic>
      <p:sp>
        <p:nvSpPr>
          <p:cNvPr id="303" name="Google Shape;303;p56"/>
          <p:cNvSpPr txBox="1"/>
          <p:nvPr/>
        </p:nvSpPr>
        <p:spPr>
          <a:xfrm>
            <a:off x="314900" y="706025"/>
            <a:ext cx="321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Relational database Schema</a:t>
            </a:r>
            <a:endParaRPr>
              <a:latin typeface="Proxima Nova"/>
              <a:ea typeface="Proxima Nova"/>
              <a:cs typeface="Proxima Nova"/>
              <a:sym typeface="Proxima Nova"/>
            </a:endParaRPr>
          </a:p>
        </p:txBody>
      </p:sp>
      <p:sp>
        <p:nvSpPr>
          <p:cNvPr id="304" name="Google Shape;304;p56"/>
          <p:cNvSpPr txBox="1"/>
          <p:nvPr/>
        </p:nvSpPr>
        <p:spPr>
          <a:xfrm>
            <a:off x="5820725" y="706025"/>
            <a:ext cx="238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Relational database State</a:t>
            </a:r>
            <a:endParaRPr>
              <a:latin typeface="Proxima Nova"/>
              <a:ea typeface="Proxima Nova"/>
              <a:cs typeface="Proxima Nova"/>
              <a:sym typeface="Proxima Nova"/>
            </a:endParaRPr>
          </a:p>
        </p:txBody>
      </p:sp>
      <p:pic>
        <p:nvPicPr>
          <p:cNvPr id="305" name="Google Shape;305;p56"/>
          <p:cNvPicPr preferRelativeResize="0"/>
          <p:nvPr/>
        </p:nvPicPr>
        <p:blipFill>
          <a:blip r:embed="rId4">
            <a:alphaModFix/>
          </a:blip>
          <a:stretch>
            <a:fillRect/>
          </a:stretch>
        </p:blipFill>
        <p:spPr>
          <a:xfrm>
            <a:off x="5698511" y="1161525"/>
            <a:ext cx="3212493" cy="37324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Entity Integrity Constraints</a:t>
            </a:r>
            <a:endParaRPr b="1"/>
          </a:p>
        </p:txBody>
      </p:sp>
      <p:sp>
        <p:nvSpPr>
          <p:cNvPr id="311" name="Google Shape;311;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SzPts val="2000"/>
              <a:buChar char="●"/>
            </a:pPr>
            <a:r>
              <a:rPr lang="en" sz="2000"/>
              <a:t>states that no primary key value can be NULL.</a:t>
            </a:r>
            <a:endParaRPr sz="2000"/>
          </a:p>
          <a:p>
            <a:pPr marL="457200" lvl="0" indent="-355600" algn="l" rtl="0">
              <a:spcBef>
                <a:spcPts val="0"/>
              </a:spcBef>
              <a:spcAft>
                <a:spcPts val="0"/>
              </a:spcAft>
              <a:buSzPts val="2000"/>
              <a:buChar char="●"/>
            </a:pPr>
            <a:r>
              <a:rPr lang="en" sz="2000"/>
              <a:t>Key constraints and entity integrity constraints are specified on individual relations.</a:t>
            </a:r>
            <a:endParaRPr sz="2000"/>
          </a:p>
          <a:p>
            <a:pPr marL="457200" lvl="0" indent="-355600" algn="l" rtl="0">
              <a:spcBef>
                <a:spcPts val="0"/>
              </a:spcBef>
              <a:spcAft>
                <a:spcPts val="0"/>
              </a:spcAft>
              <a:buSzPts val="2000"/>
              <a:buChar char="●"/>
            </a:pPr>
            <a:r>
              <a:rPr lang="en" sz="2000" b="1"/>
              <a:t>Example</a:t>
            </a:r>
            <a:r>
              <a:rPr lang="en" sz="2000"/>
              <a:t>, if two or more tuples had NULL for their primary keys, we may not be able to distinguish them if we try to reference them from other relations</a:t>
            </a: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Referential Integrity Constraints</a:t>
            </a:r>
            <a:endParaRPr b="1"/>
          </a:p>
        </p:txBody>
      </p:sp>
      <p:sp>
        <p:nvSpPr>
          <p:cNvPr id="317" name="Google Shape;317;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SzPts val="2000"/>
              <a:buChar char="●"/>
            </a:pPr>
            <a:r>
              <a:rPr lang="en" sz="2000"/>
              <a:t>is specified between two relations and is used to maintain the consistency among tuples in the two relations.</a:t>
            </a:r>
            <a:endParaRPr sz="2000"/>
          </a:p>
          <a:p>
            <a:pPr marL="457200" lvl="0" indent="-355600" algn="l" rtl="0">
              <a:spcBef>
                <a:spcPts val="0"/>
              </a:spcBef>
              <a:spcAft>
                <a:spcPts val="0"/>
              </a:spcAft>
              <a:buSzPts val="2000"/>
              <a:buChar char="●"/>
            </a:pPr>
            <a:r>
              <a:rPr lang="en" sz="2000"/>
              <a:t>Informally, the referential integrity constraint states that a tuple in one relation that refers to another relation must refer to an existing tuple in that relation.</a:t>
            </a:r>
            <a:endParaRPr sz="2000"/>
          </a:p>
          <a:p>
            <a:pPr marL="457200" lvl="0" indent="-355600" algn="l" rtl="0">
              <a:spcBef>
                <a:spcPts val="0"/>
              </a:spcBef>
              <a:spcAft>
                <a:spcPts val="0"/>
              </a:spcAft>
              <a:buSzPts val="2000"/>
              <a:buChar char="●"/>
            </a:pPr>
            <a:r>
              <a:rPr lang="en" sz="2000"/>
              <a:t>For example, </a:t>
            </a:r>
            <a:r>
              <a:rPr lang="en" sz="2000" b="1"/>
              <a:t>Dno</a:t>
            </a:r>
            <a:r>
              <a:rPr lang="en" sz="2000"/>
              <a:t> of EMPLOYEE relation must match some value in </a:t>
            </a:r>
            <a:r>
              <a:rPr lang="en" sz="2000" b="1"/>
              <a:t>Dnumber</a:t>
            </a:r>
            <a:r>
              <a:rPr lang="en" sz="2000"/>
              <a:t> of </a:t>
            </a:r>
            <a:r>
              <a:rPr lang="en" sz="2000" b="1"/>
              <a:t>DEPARTMENT relation</a:t>
            </a: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Referential Integrity Constraints</a:t>
            </a:r>
            <a:endParaRPr b="1"/>
          </a:p>
        </p:txBody>
      </p:sp>
      <p:sp>
        <p:nvSpPr>
          <p:cNvPr id="323" name="Google Shape;323;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b="1"/>
              <a:t>Foreign Keys</a:t>
            </a:r>
            <a:endParaRPr b="1"/>
          </a:p>
          <a:p>
            <a:pPr marL="457200" lvl="0" indent="-349250" algn="l" rtl="0">
              <a:spcBef>
                <a:spcPts val="500"/>
              </a:spcBef>
              <a:spcAft>
                <a:spcPts val="0"/>
              </a:spcAft>
              <a:buSzPts val="1900"/>
              <a:buChar char="●"/>
            </a:pPr>
            <a:r>
              <a:rPr lang="en">
                <a:solidFill>
                  <a:schemeClr val="dk1"/>
                </a:solidFill>
                <a:highlight>
                  <a:srgbClr val="FFFFFF"/>
                </a:highlight>
              </a:rPr>
              <a:t>A </a:t>
            </a:r>
            <a:r>
              <a:rPr lang="en">
                <a:solidFill>
                  <a:schemeClr val="dk1"/>
                </a:solidFill>
              </a:rPr>
              <a:t>FOREIGN KEY</a:t>
            </a:r>
            <a:r>
              <a:rPr lang="en">
                <a:solidFill>
                  <a:schemeClr val="dk1"/>
                </a:solidFill>
                <a:highlight>
                  <a:srgbClr val="FFFFFF"/>
                </a:highlight>
              </a:rPr>
              <a:t> is a </a:t>
            </a:r>
            <a:r>
              <a:rPr lang="en">
                <a:highlight>
                  <a:srgbClr val="FFFFFF"/>
                </a:highlight>
              </a:rPr>
              <a:t>attribute </a:t>
            </a:r>
            <a:r>
              <a:rPr lang="en">
                <a:solidFill>
                  <a:schemeClr val="dk1"/>
                </a:solidFill>
                <a:highlight>
                  <a:srgbClr val="FFFFFF"/>
                </a:highlight>
              </a:rPr>
              <a:t>(or collection of </a:t>
            </a:r>
            <a:r>
              <a:rPr lang="en">
                <a:highlight>
                  <a:srgbClr val="FFFFFF"/>
                </a:highlight>
              </a:rPr>
              <a:t>attributes</a:t>
            </a:r>
            <a:r>
              <a:rPr lang="en">
                <a:solidFill>
                  <a:schemeClr val="dk1"/>
                </a:solidFill>
                <a:highlight>
                  <a:srgbClr val="FFFFFF"/>
                </a:highlight>
              </a:rPr>
              <a:t>) in one table, that refers to the </a:t>
            </a:r>
            <a:r>
              <a:rPr lang="en" u="sng">
                <a:solidFill>
                  <a:schemeClr val="dk1"/>
                </a:solidFill>
                <a:hlinkClick r:id="rId3">
                  <a:extLst>
                    <a:ext uri="{A12FA001-AC4F-418D-AE19-62706E023703}">
                      <ahyp:hlinkClr xmlns:ahyp="http://schemas.microsoft.com/office/drawing/2018/hyperlinkcolor" val="tx"/>
                    </a:ext>
                  </a:extLst>
                </a:hlinkClick>
              </a:rPr>
              <a:t>PRIMARY KEY</a:t>
            </a:r>
            <a:r>
              <a:rPr lang="en">
                <a:solidFill>
                  <a:schemeClr val="dk1"/>
                </a:solidFill>
                <a:highlight>
                  <a:srgbClr val="FFFFFF"/>
                </a:highlight>
              </a:rPr>
              <a:t> in another table.</a:t>
            </a:r>
            <a:endParaRPr>
              <a:highlight>
                <a:srgbClr val="FFFFFF"/>
              </a:highlight>
            </a:endParaRPr>
          </a:p>
          <a:p>
            <a:pPr marL="0" lvl="0" indent="0" algn="l" rtl="0">
              <a:spcBef>
                <a:spcPts val="500"/>
              </a:spcBef>
              <a:spcAft>
                <a:spcPts val="0"/>
              </a:spcAft>
              <a:buNone/>
            </a:pPr>
            <a:endParaRPr/>
          </a:p>
          <a:p>
            <a:pPr marL="0" lvl="0" indent="0" algn="l" rtl="0">
              <a:spcBef>
                <a:spcPts val="500"/>
              </a:spcBef>
              <a:spcAft>
                <a:spcPts val="0"/>
              </a:spcAft>
              <a:buNone/>
            </a:pPr>
            <a:endParaRPr/>
          </a:p>
        </p:txBody>
      </p:sp>
      <p:pic>
        <p:nvPicPr>
          <p:cNvPr id="324" name="Google Shape;324;p59"/>
          <p:cNvPicPr preferRelativeResize="0"/>
          <p:nvPr/>
        </p:nvPicPr>
        <p:blipFill>
          <a:blip r:embed="rId4">
            <a:alphaModFix/>
          </a:blip>
          <a:stretch>
            <a:fillRect/>
          </a:stretch>
        </p:blipFill>
        <p:spPr>
          <a:xfrm>
            <a:off x="1688375" y="2571750"/>
            <a:ext cx="5467350" cy="2438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t>Foreign Keys</a:t>
            </a:r>
            <a:endParaRPr b="1"/>
          </a:p>
        </p:txBody>
      </p:sp>
      <p:sp>
        <p:nvSpPr>
          <p:cNvPr id="330" name="Google Shape;330;p60"/>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Autofit/>
          </a:bodyPr>
          <a:lstStyle/>
          <a:p>
            <a:pPr marL="457200" lvl="0" indent="-349250" algn="l" rtl="0">
              <a:spcBef>
                <a:spcPts val="500"/>
              </a:spcBef>
              <a:spcAft>
                <a:spcPts val="0"/>
              </a:spcAft>
              <a:buSzPts val="1900"/>
              <a:buChar char="●"/>
            </a:pPr>
            <a:r>
              <a:rPr lang="en" sz="2000"/>
              <a:t>FK of relation R1 that references relation R2 if it satisfies the following rules: </a:t>
            </a:r>
            <a:endParaRPr sz="2000"/>
          </a:p>
          <a:p>
            <a:pPr marL="914400" lvl="1" indent="-355600" algn="l" rtl="0">
              <a:spcBef>
                <a:spcPts val="0"/>
              </a:spcBef>
              <a:spcAft>
                <a:spcPts val="0"/>
              </a:spcAft>
              <a:buSzPts val="2000"/>
              <a:buChar char="○"/>
            </a:pPr>
            <a:r>
              <a:rPr lang="en" sz="2000" b="1"/>
              <a:t>attributes in FK</a:t>
            </a:r>
            <a:r>
              <a:rPr lang="en" sz="2000"/>
              <a:t> have the </a:t>
            </a:r>
            <a:r>
              <a:rPr lang="en" sz="2000" b="1"/>
              <a:t>same domain(s)</a:t>
            </a:r>
            <a:r>
              <a:rPr lang="en" sz="2000"/>
              <a:t> as the primary key </a:t>
            </a:r>
            <a:r>
              <a:rPr lang="en" sz="2000" b="1"/>
              <a:t>attributes PK of R2</a:t>
            </a:r>
            <a:r>
              <a:rPr lang="en" sz="2000"/>
              <a:t>; </a:t>
            </a:r>
            <a:endParaRPr sz="2000"/>
          </a:p>
          <a:p>
            <a:pPr marL="1371600" lvl="2" indent="-355600" algn="l" rtl="0">
              <a:spcBef>
                <a:spcPts val="0"/>
              </a:spcBef>
              <a:spcAft>
                <a:spcPts val="0"/>
              </a:spcAft>
              <a:buSzPts val="2000"/>
              <a:buChar char="■"/>
            </a:pPr>
            <a:r>
              <a:rPr lang="en" sz="2000"/>
              <a:t>the attributes FK are said to reference or refer to the relation R2. </a:t>
            </a:r>
            <a:endParaRPr sz="2000"/>
          </a:p>
          <a:p>
            <a:pPr marL="914400" lvl="1" indent="-355600" algn="l" rtl="0">
              <a:spcBef>
                <a:spcPts val="0"/>
              </a:spcBef>
              <a:spcAft>
                <a:spcPts val="0"/>
              </a:spcAft>
              <a:buSzPts val="2000"/>
              <a:buChar char="○"/>
            </a:pPr>
            <a:r>
              <a:rPr lang="en" sz="2000"/>
              <a:t> A value of FK in a tuple t1 either occurs as a value of PK for some tuple t2 or is NULL. </a:t>
            </a:r>
            <a:endParaRPr sz="2000"/>
          </a:p>
          <a:p>
            <a:pPr marL="914400" lvl="1" indent="-355600" algn="l" rtl="0">
              <a:spcBef>
                <a:spcPts val="0"/>
              </a:spcBef>
              <a:spcAft>
                <a:spcPts val="0"/>
              </a:spcAft>
              <a:buSzPts val="2000"/>
              <a:buChar char="○"/>
            </a:pPr>
            <a:r>
              <a:rPr lang="en" sz="2000"/>
              <a:t>t1[FK] = t2[PK], then tuple t1 references or refers to the tuple t2.</a:t>
            </a:r>
            <a:endParaRPr sz="2000"/>
          </a:p>
          <a:p>
            <a:pPr marL="457200" lvl="0" indent="-355600" algn="l" rtl="0">
              <a:spcBef>
                <a:spcPts val="500"/>
              </a:spcBef>
              <a:spcAft>
                <a:spcPts val="0"/>
              </a:spcAft>
              <a:buSzPts val="2000"/>
              <a:buChar char="●"/>
            </a:pPr>
            <a:r>
              <a:rPr lang="en" sz="2000"/>
              <a:t>referential integrity constraints can be displayed by drawing a directed arc from each foreign key to the relation it references.</a:t>
            </a:r>
            <a:endParaRPr sz="2000"/>
          </a:p>
          <a:p>
            <a:pPr marL="0" lvl="0" indent="0" algn="l" rtl="0">
              <a:spcBef>
                <a:spcPts val="500"/>
              </a:spcBef>
              <a:spcAft>
                <a:spcPts val="0"/>
              </a:spcAft>
              <a:buNone/>
            </a:pPr>
            <a:endParaRPr sz="1800"/>
          </a:p>
          <a:p>
            <a:pPr marL="0" lvl="0" indent="0" algn="l" rtl="0">
              <a:spcBef>
                <a:spcPts val="5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1"/>
          <p:cNvSpPr txBox="1">
            <a:spLocks noGrp="1"/>
          </p:cNvSpPr>
          <p:nvPr>
            <p:ph type="title"/>
          </p:nvPr>
        </p:nvSpPr>
        <p:spPr>
          <a:xfrm>
            <a:off x="311700" y="211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Referential integrity constraints on the COMPANY relational database schema.</a:t>
            </a:r>
            <a:endParaRPr b="1"/>
          </a:p>
        </p:txBody>
      </p:sp>
      <p:pic>
        <p:nvPicPr>
          <p:cNvPr id="336" name="Google Shape;336;p61"/>
          <p:cNvPicPr preferRelativeResize="0"/>
          <p:nvPr/>
        </p:nvPicPr>
        <p:blipFill>
          <a:blip r:embed="rId3">
            <a:alphaModFix/>
          </a:blip>
          <a:stretch>
            <a:fillRect/>
          </a:stretch>
        </p:blipFill>
        <p:spPr>
          <a:xfrm>
            <a:off x="1340975" y="1198425"/>
            <a:ext cx="5909416" cy="38209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Referential Integrity Constraints</a:t>
            </a:r>
            <a:endParaRPr b="1"/>
          </a:p>
        </p:txBody>
      </p:sp>
      <p:sp>
        <p:nvSpPr>
          <p:cNvPr id="342" name="Google Shape;342;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l" rtl="0">
              <a:spcBef>
                <a:spcPts val="500"/>
              </a:spcBef>
              <a:spcAft>
                <a:spcPts val="0"/>
              </a:spcAft>
              <a:buSzPts val="1900"/>
              <a:buChar char="●"/>
            </a:pPr>
            <a:r>
              <a:rPr lang="en"/>
              <a:t>Notice that a foreign key can refer to its own relation. </a:t>
            </a:r>
            <a:endParaRPr/>
          </a:p>
          <a:p>
            <a:pPr marL="457200" lvl="0" indent="-349250" algn="l" rtl="0">
              <a:spcBef>
                <a:spcPts val="0"/>
              </a:spcBef>
              <a:spcAft>
                <a:spcPts val="0"/>
              </a:spcAft>
              <a:buSzPts val="1900"/>
              <a:buChar char="●"/>
            </a:pPr>
            <a:r>
              <a:rPr lang="en"/>
              <a:t>Example, the attribute Super_ssn in EMPLOYEE refers to the supervisor of an employee; this is another employee, represented by a tuple in the EMPLOYEE relation. </a:t>
            </a:r>
            <a:endParaRPr/>
          </a:p>
          <a:p>
            <a:pPr marL="457200" lvl="0" indent="-349250" algn="l" rtl="0">
              <a:spcBef>
                <a:spcPts val="0"/>
              </a:spcBef>
              <a:spcAft>
                <a:spcPts val="0"/>
              </a:spcAft>
              <a:buSzPts val="1900"/>
              <a:buChar char="●"/>
            </a:pPr>
            <a:r>
              <a:rPr lang="en"/>
              <a:t>Hence, Super_ssn is a foreign key that references the EMPLOYEE relation itself. </a:t>
            </a:r>
            <a:endParaRPr/>
          </a:p>
          <a:p>
            <a:pPr marL="457200" lvl="0" indent="-349250" algn="l" rtl="0">
              <a:spcBef>
                <a:spcPts val="0"/>
              </a:spcBef>
              <a:spcAft>
                <a:spcPts val="0"/>
              </a:spcAft>
              <a:buSzPts val="1900"/>
              <a:buChar char="●"/>
            </a:pPr>
            <a:r>
              <a:rPr lang="en"/>
              <a:t>the DDL includes provisions for specifying the various types of constraints so that the DBMS can automatically enforce them.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Constraints and Transition Constraints</a:t>
            </a:r>
            <a:endParaRPr b="1"/>
          </a:p>
        </p:txBody>
      </p:sp>
      <p:sp>
        <p:nvSpPr>
          <p:cNvPr id="348" name="Google Shape;348;p63"/>
          <p:cNvSpPr txBox="1">
            <a:spLocks noGrp="1"/>
          </p:cNvSpPr>
          <p:nvPr>
            <p:ph type="body" idx="1"/>
          </p:nvPr>
        </p:nvSpPr>
        <p:spPr>
          <a:xfrm>
            <a:off x="311700" y="1152475"/>
            <a:ext cx="8628600" cy="34164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SzPts val="2000"/>
              <a:buChar char="●"/>
            </a:pPr>
            <a:r>
              <a:rPr lang="en" sz="2000">
                <a:solidFill>
                  <a:srgbClr val="202729"/>
                </a:solidFill>
              </a:rPr>
              <a:t>The types of constraints we discussed so far may be called state constraints because they define the constraints that a valid state of the database must satisfy. </a:t>
            </a:r>
            <a:endParaRPr sz="2000">
              <a:solidFill>
                <a:srgbClr val="202729"/>
              </a:solidFill>
            </a:endParaRPr>
          </a:p>
          <a:p>
            <a:pPr marL="457200" lvl="0" indent="-355600" algn="l" rtl="0">
              <a:spcBef>
                <a:spcPts val="500"/>
              </a:spcBef>
              <a:spcAft>
                <a:spcPts val="0"/>
              </a:spcAft>
              <a:buSzPts val="2000"/>
              <a:buChar char="●"/>
            </a:pPr>
            <a:r>
              <a:rPr lang="en" sz="2000">
                <a:solidFill>
                  <a:srgbClr val="202729"/>
                </a:solidFill>
              </a:rPr>
              <a:t>Another type of constraint, called transition constraints, can be defined to deal with state changes in the database.</a:t>
            </a:r>
            <a:endParaRPr sz="2000">
              <a:solidFill>
                <a:srgbClr val="202729"/>
              </a:solidFill>
            </a:endParaRPr>
          </a:p>
          <a:p>
            <a:pPr marL="914400" lvl="1" indent="-355600" algn="l" rtl="0">
              <a:spcBef>
                <a:spcPts val="500"/>
              </a:spcBef>
              <a:spcAft>
                <a:spcPts val="0"/>
              </a:spcAft>
              <a:buSzPts val="2000"/>
              <a:buChar char="○"/>
            </a:pPr>
            <a:r>
              <a:rPr lang="en" sz="2000">
                <a:solidFill>
                  <a:srgbClr val="202729"/>
                </a:solidFill>
              </a:rPr>
              <a:t>Example: “the salary of an employee can only increase.” </a:t>
            </a:r>
            <a:endParaRPr sz="2000">
              <a:solidFill>
                <a:srgbClr val="202729"/>
              </a:solidFill>
            </a:endParaRPr>
          </a:p>
          <a:p>
            <a:pPr marL="914400" lvl="1" indent="-355600" algn="l" rtl="0">
              <a:spcBef>
                <a:spcPts val="500"/>
              </a:spcBef>
              <a:spcAft>
                <a:spcPts val="0"/>
              </a:spcAft>
              <a:buSzPts val="2000"/>
              <a:buChar char="○"/>
            </a:pPr>
            <a:r>
              <a:rPr lang="en" sz="2000">
                <a:solidFill>
                  <a:srgbClr val="202729"/>
                </a:solidFill>
              </a:rPr>
              <a:t>Such constraints are typically enforced by the application programs or specified using active rules and triggers in databases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Relations, Tuples, and Attributes</a:t>
            </a:r>
            <a:endParaRPr b="1"/>
          </a:p>
        </p:txBody>
      </p:sp>
      <p:sp>
        <p:nvSpPr>
          <p:cNvPr id="131" name="Google Shape;13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In the formal relational model terminology, </a:t>
            </a:r>
            <a:endParaRPr sz="2000"/>
          </a:p>
          <a:p>
            <a:pPr marL="914400" lvl="1" indent="-355600" algn="l" rtl="0">
              <a:spcBef>
                <a:spcPts val="0"/>
              </a:spcBef>
              <a:spcAft>
                <a:spcPts val="0"/>
              </a:spcAft>
              <a:buSzPts val="2000"/>
              <a:buChar char="○"/>
            </a:pPr>
            <a:r>
              <a:rPr lang="en" sz="2000"/>
              <a:t>a </a:t>
            </a:r>
            <a:r>
              <a:rPr lang="en" sz="2000" b="1"/>
              <a:t>row </a:t>
            </a:r>
            <a:r>
              <a:rPr lang="en" sz="2000"/>
              <a:t>is called a </a:t>
            </a:r>
            <a:r>
              <a:rPr lang="en" sz="2000" b="1"/>
              <a:t>tuple</a:t>
            </a:r>
            <a:r>
              <a:rPr lang="en" sz="2000"/>
              <a:t>, </a:t>
            </a:r>
            <a:endParaRPr sz="2000"/>
          </a:p>
          <a:p>
            <a:pPr marL="914400" lvl="1" indent="-355600" algn="l" rtl="0">
              <a:spcBef>
                <a:spcPts val="0"/>
              </a:spcBef>
              <a:spcAft>
                <a:spcPts val="0"/>
              </a:spcAft>
              <a:buSzPts val="2000"/>
              <a:buChar char="○"/>
            </a:pPr>
            <a:r>
              <a:rPr lang="en" sz="2000"/>
              <a:t>a </a:t>
            </a:r>
            <a:r>
              <a:rPr lang="en" sz="2000" b="1"/>
              <a:t>column header</a:t>
            </a:r>
            <a:r>
              <a:rPr lang="en" sz="2000"/>
              <a:t> is called an </a:t>
            </a:r>
            <a:r>
              <a:rPr lang="en" sz="2000" b="1"/>
              <a:t>attribute</a:t>
            </a:r>
            <a:r>
              <a:rPr lang="en" sz="2000"/>
              <a:t>, and </a:t>
            </a:r>
            <a:endParaRPr sz="2000"/>
          </a:p>
          <a:p>
            <a:pPr marL="914400" lvl="1" indent="-355600" algn="l" rtl="0">
              <a:spcBef>
                <a:spcPts val="0"/>
              </a:spcBef>
              <a:spcAft>
                <a:spcPts val="0"/>
              </a:spcAft>
              <a:buSzPts val="2000"/>
              <a:buChar char="○"/>
            </a:pPr>
            <a:r>
              <a:rPr lang="en" sz="2000"/>
              <a:t>the </a:t>
            </a:r>
            <a:r>
              <a:rPr lang="en" sz="2000" b="1"/>
              <a:t>table </a:t>
            </a:r>
            <a:r>
              <a:rPr lang="en" sz="2000"/>
              <a:t>is called a </a:t>
            </a:r>
            <a:r>
              <a:rPr lang="en" sz="2000" b="1"/>
              <a:t>relation</a:t>
            </a:r>
            <a:r>
              <a:rPr lang="en" sz="2000"/>
              <a:t>. </a:t>
            </a:r>
            <a:endParaRPr sz="2000"/>
          </a:p>
        </p:txBody>
      </p:sp>
      <p:pic>
        <p:nvPicPr>
          <p:cNvPr id="132" name="Google Shape;132;p28"/>
          <p:cNvPicPr preferRelativeResize="0"/>
          <p:nvPr/>
        </p:nvPicPr>
        <p:blipFill>
          <a:blip r:embed="rId3">
            <a:alphaModFix/>
          </a:blip>
          <a:stretch>
            <a:fillRect/>
          </a:stretch>
        </p:blipFill>
        <p:spPr>
          <a:xfrm>
            <a:off x="685963" y="2668775"/>
            <a:ext cx="7772074" cy="2387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Database Modification or Update Operations</a:t>
            </a:r>
            <a:endParaRPr b="1"/>
          </a:p>
        </p:txBody>
      </p:sp>
      <p:sp>
        <p:nvSpPr>
          <p:cNvPr id="354" name="Google Shape;354;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SzPts val="2000"/>
              <a:buChar char="●"/>
            </a:pPr>
            <a:r>
              <a:rPr lang="en" sz="2000"/>
              <a:t>operations of the relational model can be categorized into retrievals and updates. </a:t>
            </a:r>
            <a:endParaRPr sz="2000"/>
          </a:p>
          <a:p>
            <a:pPr marL="457200" lvl="0" indent="-355600" algn="l" rtl="0">
              <a:spcBef>
                <a:spcPts val="0"/>
              </a:spcBef>
              <a:spcAft>
                <a:spcPts val="0"/>
              </a:spcAft>
              <a:buSzPts val="2000"/>
              <a:buChar char="●"/>
            </a:pPr>
            <a:r>
              <a:rPr lang="en" sz="2000"/>
              <a:t>three basic operations that can </a:t>
            </a:r>
            <a:r>
              <a:rPr lang="en" sz="2000" b="1"/>
              <a:t>change the states of relations </a:t>
            </a:r>
            <a:r>
              <a:rPr lang="en" sz="2000"/>
              <a:t>in the database: </a:t>
            </a:r>
            <a:r>
              <a:rPr lang="en" sz="2000" b="1"/>
              <a:t>Insert</a:t>
            </a:r>
            <a:r>
              <a:rPr lang="en" sz="2000"/>
              <a:t>, </a:t>
            </a:r>
            <a:r>
              <a:rPr lang="en" sz="2000" b="1"/>
              <a:t>Delete</a:t>
            </a:r>
            <a:r>
              <a:rPr lang="en" sz="2000"/>
              <a:t>, and </a:t>
            </a:r>
            <a:r>
              <a:rPr lang="en" sz="2000" b="1"/>
              <a:t>Update </a:t>
            </a:r>
            <a:r>
              <a:rPr lang="en" sz="2000"/>
              <a:t>(or </a:t>
            </a:r>
            <a:r>
              <a:rPr lang="en" sz="2000" b="1"/>
              <a:t>Modify</a:t>
            </a:r>
            <a:r>
              <a:rPr lang="en" sz="2000"/>
              <a:t>)</a:t>
            </a:r>
            <a:endParaRPr sz="2000"/>
          </a:p>
          <a:p>
            <a:pPr marL="457200" lvl="0" indent="-355600" algn="l" rtl="0">
              <a:spcBef>
                <a:spcPts val="500"/>
              </a:spcBef>
              <a:spcAft>
                <a:spcPts val="0"/>
              </a:spcAft>
              <a:buSzPts val="2000"/>
              <a:buChar char="●"/>
            </a:pPr>
            <a:r>
              <a:rPr lang="en" sz="2000"/>
              <a:t>Whenever these operations are applied, the integrity constraints specified on the relational database schema should not be violated. </a:t>
            </a:r>
            <a:endParaRPr sz="2000"/>
          </a:p>
          <a:p>
            <a:pPr marL="0" lvl="0" indent="0" algn="l" rtl="0">
              <a:spcBef>
                <a:spcPts val="500"/>
              </a:spcBef>
              <a:spcAft>
                <a:spcPts val="0"/>
              </a:spcAft>
              <a:buNone/>
            </a:pP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Database Modification or Update Operations</a:t>
            </a:r>
            <a:endParaRPr b="1"/>
          </a:p>
        </p:txBody>
      </p:sp>
      <p:sp>
        <p:nvSpPr>
          <p:cNvPr id="360" name="Google Shape;360;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Insert </a:t>
            </a:r>
            <a:endParaRPr sz="2000"/>
          </a:p>
          <a:p>
            <a:pPr marL="457200" lvl="0" indent="-355600" algn="l" rtl="0">
              <a:spcBef>
                <a:spcPts val="500"/>
              </a:spcBef>
              <a:spcAft>
                <a:spcPts val="0"/>
              </a:spcAft>
              <a:buSzPts val="2000"/>
              <a:buChar char="●"/>
            </a:pPr>
            <a:r>
              <a:rPr lang="en" sz="2000"/>
              <a:t>insert one or more new tuples in a relation</a:t>
            </a:r>
            <a:endParaRPr sz="2000"/>
          </a:p>
          <a:p>
            <a:pPr marL="457200" lvl="0" indent="-355600" algn="l" rtl="0">
              <a:spcBef>
                <a:spcPts val="0"/>
              </a:spcBef>
              <a:spcAft>
                <a:spcPts val="0"/>
              </a:spcAft>
              <a:buSzPts val="2000"/>
              <a:buChar char="●"/>
            </a:pPr>
            <a:r>
              <a:rPr lang="en" sz="2000"/>
              <a:t>provides a list of attribute values for a new tuple t that is to be inserted into a relation R</a:t>
            </a:r>
            <a:endParaRPr sz="2000"/>
          </a:p>
          <a:p>
            <a:pPr marL="914400" lvl="1" indent="-355600" algn="l" rtl="0">
              <a:spcBef>
                <a:spcPts val="0"/>
              </a:spcBef>
              <a:spcAft>
                <a:spcPts val="0"/>
              </a:spcAft>
              <a:buSzPts val="2000"/>
              <a:buChar char="○"/>
            </a:pPr>
            <a:r>
              <a:rPr lang="en" sz="2000"/>
              <a:t>Example Student(Name, Age, Id) </a:t>
            </a:r>
            <a:endParaRPr sz="2000"/>
          </a:p>
          <a:p>
            <a:pPr marL="1371600" lvl="2" indent="-355600" algn="l" rtl="0">
              <a:spcBef>
                <a:spcPts val="0"/>
              </a:spcBef>
              <a:spcAft>
                <a:spcPts val="0"/>
              </a:spcAft>
              <a:buSzPts val="2000"/>
              <a:buChar char="■"/>
            </a:pPr>
            <a:r>
              <a:rPr lang="en" sz="2000"/>
              <a:t>row to be inserted: T=&lt;’Fatima’, 20, 001&gt;</a:t>
            </a:r>
            <a:endParaRPr sz="2000"/>
          </a:p>
          <a:p>
            <a:pPr marL="457200" lvl="0" indent="-355600" algn="l" rtl="0">
              <a:spcBef>
                <a:spcPts val="0"/>
              </a:spcBef>
              <a:spcAft>
                <a:spcPts val="0"/>
              </a:spcAft>
              <a:buSzPts val="2000"/>
              <a:buChar char="●"/>
            </a:pPr>
            <a:r>
              <a:rPr lang="en" sz="2000"/>
              <a:t>Insert can violate any of the four types of constraints. (domain, key, entity integrity, referential)</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700"/>
              <a:t>Does these queries violate any constraint? If yes then which constraints? </a:t>
            </a:r>
            <a:endParaRPr sz="2700"/>
          </a:p>
        </p:txBody>
      </p:sp>
      <p:sp>
        <p:nvSpPr>
          <p:cNvPr id="366" name="Google Shape;366;p66"/>
          <p:cNvSpPr txBox="1">
            <a:spLocks noGrp="1"/>
          </p:cNvSpPr>
          <p:nvPr>
            <p:ph type="body" idx="1"/>
          </p:nvPr>
        </p:nvSpPr>
        <p:spPr>
          <a:xfrm>
            <a:off x="311700" y="1152475"/>
            <a:ext cx="8520600" cy="37569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Relation Schema:</a:t>
            </a:r>
            <a:endParaRPr sz="2000" b="1"/>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r>
              <a:rPr lang="en" sz="2000"/>
              <a:t>Insert &lt;‘Cecilia’, ‘F’, ‘Kolonsky’, NULL, ‘1960-04-05’, ‘6357 Windy Lane, Katy, TX’, F, 28000, NULL, 4&gt; into EMPLOYEE. </a:t>
            </a:r>
            <a:endParaRPr sz="2000"/>
          </a:p>
          <a:p>
            <a:pPr marL="0" lvl="0" indent="0" algn="l" rtl="0">
              <a:spcBef>
                <a:spcPts val="500"/>
              </a:spcBef>
              <a:spcAft>
                <a:spcPts val="0"/>
              </a:spcAft>
              <a:buNone/>
            </a:pPr>
            <a:endParaRPr sz="2000"/>
          </a:p>
        </p:txBody>
      </p:sp>
      <p:pic>
        <p:nvPicPr>
          <p:cNvPr id="367" name="Google Shape;367;p66"/>
          <p:cNvPicPr preferRelativeResize="0"/>
          <p:nvPr/>
        </p:nvPicPr>
        <p:blipFill>
          <a:blip r:embed="rId3">
            <a:alphaModFix/>
          </a:blip>
          <a:stretch>
            <a:fillRect/>
          </a:stretch>
        </p:blipFill>
        <p:spPr>
          <a:xfrm>
            <a:off x="767350" y="1824700"/>
            <a:ext cx="7817200" cy="292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a:t>Does these queries violate any constraint? If yes then which constraints? </a:t>
            </a:r>
            <a:endParaRPr/>
          </a:p>
        </p:txBody>
      </p:sp>
      <p:sp>
        <p:nvSpPr>
          <p:cNvPr id="373" name="Google Shape;373;p67"/>
          <p:cNvSpPr txBox="1">
            <a:spLocks noGrp="1"/>
          </p:cNvSpPr>
          <p:nvPr>
            <p:ph type="body" idx="1"/>
          </p:nvPr>
        </p:nvSpPr>
        <p:spPr>
          <a:xfrm>
            <a:off x="311700" y="1152475"/>
            <a:ext cx="8520600" cy="37569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r>
              <a:rPr lang="en" sz="2000"/>
              <a:t>Insert &lt;‘Alicia’, ‘J’, ‘Zelaya’, ‘999887777’, ‘1960-04-05’, ‘6357 Windy Lane, Katy, TX’, F, 28000, ‘987654321’, 4&gt; into EMPLOYEE. </a:t>
            </a: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p:txBody>
      </p:sp>
      <p:pic>
        <p:nvPicPr>
          <p:cNvPr id="374" name="Google Shape;374;p67"/>
          <p:cNvPicPr preferRelativeResize="0"/>
          <p:nvPr/>
        </p:nvPicPr>
        <p:blipFill>
          <a:blip r:embed="rId3">
            <a:alphaModFix/>
          </a:blip>
          <a:stretch>
            <a:fillRect/>
          </a:stretch>
        </p:blipFill>
        <p:spPr>
          <a:xfrm>
            <a:off x="497488" y="1093925"/>
            <a:ext cx="8239125" cy="2886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a:t>Does these queries violate any constraint? If yes then which constraints? </a:t>
            </a:r>
            <a:endParaRPr/>
          </a:p>
        </p:txBody>
      </p:sp>
      <p:sp>
        <p:nvSpPr>
          <p:cNvPr id="380" name="Google Shape;380;p68"/>
          <p:cNvSpPr txBox="1">
            <a:spLocks noGrp="1"/>
          </p:cNvSpPr>
          <p:nvPr>
            <p:ph type="body" idx="1"/>
          </p:nvPr>
        </p:nvSpPr>
        <p:spPr>
          <a:xfrm>
            <a:off x="311700" y="1152475"/>
            <a:ext cx="8520600" cy="37569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r>
              <a:rPr lang="en" sz="2000"/>
              <a:t>Insert &lt;‘Alicia’, ‘J’, ‘Zelaya’, ‘999887777’, ‘1960-04-05’, ‘6357 Windy Lane, Katy, TX’, F, 28000, ‘987654321’, 7&gt; into EMPLOYEE. </a:t>
            </a: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p:txBody>
      </p:sp>
      <p:pic>
        <p:nvPicPr>
          <p:cNvPr id="381" name="Google Shape;381;p68"/>
          <p:cNvPicPr preferRelativeResize="0"/>
          <p:nvPr/>
        </p:nvPicPr>
        <p:blipFill>
          <a:blip r:embed="rId3">
            <a:alphaModFix/>
          </a:blip>
          <a:stretch>
            <a:fillRect/>
          </a:stretch>
        </p:blipFill>
        <p:spPr>
          <a:xfrm>
            <a:off x="609600" y="1071700"/>
            <a:ext cx="7924800" cy="1657350"/>
          </a:xfrm>
          <a:prstGeom prst="rect">
            <a:avLst/>
          </a:prstGeom>
          <a:noFill/>
          <a:ln>
            <a:noFill/>
          </a:ln>
        </p:spPr>
      </p:pic>
      <p:pic>
        <p:nvPicPr>
          <p:cNvPr id="382" name="Google Shape;382;p68"/>
          <p:cNvPicPr preferRelativeResize="0"/>
          <p:nvPr/>
        </p:nvPicPr>
        <p:blipFill>
          <a:blip r:embed="rId4">
            <a:alphaModFix/>
          </a:blip>
          <a:stretch>
            <a:fillRect/>
          </a:stretch>
        </p:blipFill>
        <p:spPr>
          <a:xfrm>
            <a:off x="2043113" y="2661413"/>
            <a:ext cx="5057775" cy="1476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Database Modification or Update Operations</a:t>
            </a:r>
            <a:endParaRPr b="1"/>
          </a:p>
        </p:txBody>
      </p:sp>
      <p:sp>
        <p:nvSpPr>
          <p:cNvPr id="388" name="Google Shape;388;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Actions that may be taken if insert causes a violation</a:t>
            </a:r>
            <a:endParaRPr sz="2000" b="1"/>
          </a:p>
          <a:p>
            <a:pPr marL="457200" lvl="0" indent="-355600" algn="l" rtl="0">
              <a:spcBef>
                <a:spcPts val="500"/>
              </a:spcBef>
              <a:spcAft>
                <a:spcPts val="0"/>
              </a:spcAft>
              <a:buSzPts val="2000"/>
              <a:buChar char="●"/>
            </a:pPr>
            <a:r>
              <a:rPr lang="en" sz="2000"/>
              <a:t>The default option is to </a:t>
            </a:r>
            <a:r>
              <a:rPr lang="en" sz="2000" b="1"/>
              <a:t>reject the insertion</a:t>
            </a:r>
            <a:r>
              <a:rPr lang="en" sz="2000"/>
              <a:t>. </a:t>
            </a:r>
            <a:endParaRPr sz="2000"/>
          </a:p>
          <a:p>
            <a:pPr marL="914400" lvl="1" indent="-355600" algn="l" rtl="0">
              <a:spcBef>
                <a:spcPts val="0"/>
              </a:spcBef>
              <a:spcAft>
                <a:spcPts val="0"/>
              </a:spcAft>
              <a:buSzPts val="2000"/>
              <a:buChar char="○"/>
            </a:pPr>
            <a:r>
              <a:rPr lang="en" sz="2000"/>
              <a:t>it would be useful if the DBMS could provide a reason to the user as to why the insertion was rejected. </a:t>
            </a:r>
            <a:endParaRPr sz="2000"/>
          </a:p>
          <a:p>
            <a:pPr marL="457200" lvl="0" indent="-355600" algn="l" rtl="0">
              <a:spcBef>
                <a:spcPts val="0"/>
              </a:spcBef>
              <a:spcAft>
                <a:spcPts val="0"/>
              </a:spcAft>
              <a:buSzPts val="2000"/>
              <a:buChar char="●"/>
            </a:pPr>
            <a:r>
              <a:rPr lang="en" sz="2000"/>
              <a:t>Another option is to attempt to correct the reason for rejecting the insertion,</a:t>
            </a:r>
            <a:endParaRPr sz="2000"/>
          </a:p>
          <a:p>
            <a:pPr marL="914400" lvl="1" indent="-355600" algn="l" rtl="0">
              <a:spcBef>
                <a:spcPts val="0"/>
              </a:spcBef>
              <a:spcAft>
                <a:spcPts val="0"/>
              </a:spcAft>
              <a:buSzPts val="2000"/>
              <a:buChar char="○"/>
            </a:pPr>
            <a:r>
              <a:rPr lang="en" sz="2000"/>
              <a:t>but this is typically not used for violations caused by Insert</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7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a:t>Delete operation</a:t>
            </a:r>
            <a:endParaRPr/>
          </a:p>
          <a:p>
            <a:pPr marL="0" lvl="0" indent="0" algn="l" rtl="0">
              <a:spcBef>
                <a:spcPts val="0"/>
              </a:spcBef>
              <a:spcAft>
                <a:spcPts val="0"/>
              </a:spcAft>
              <a:buNone/>
            </a:pPr>
            <a:endParaRPr/>
          </a:p>
        </p:txBody>
      </p:sp>
      <p:sp>
        <p:nvSpPr>
          <p:cNvPr id="394" name="Google Shape;394;p70"/>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Delete </a:t>
            </a:r>
            <a:r>
              <a:rPr lang="en" sz="2000"/>
              <a:t> can violate only referential integrity. </a:t>
            </a:r>
            <a:endParaRPr sz="2000"/>
          </a:p>
          <a:p>
            <a:pPr marL="0" lvl="0" indent="0" algn="l" rtl="0">
              <a:spcBef>
                <a:spcPts val="500"/>
              </a:spcBef>
              <a:spcAft>
                <a:spcPts val="0"/>
              </a:spcAft>
              <a:buNone/>
            </a:pPr>
            <a:r>
              <a:rPr lang="en" sz="2000" b="1"/>
              <a:t>Is any constraint being violated in this query?</a:t>
            </a:r>
            <a:endParaRPr sz="2000" b="1"/>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endParaRPr sz="2000"/>
          </a:p>
          <a:p>
            <a:pPr marL="0" lvl="0" indent="0" algn="l" rtl="0">
              <a:spcBef>
                <a:spcPts val="500"/>
              </a:spcBef>
              <a:spcAft>
                <a:spcPts val="0"/>
              </a:spcAft>
              <a:buNone/>
            </a:pPr>
            <a:r>
              <a:rPr lang="en" sz="2000"/>
              <a:t>Query: </a:t>
            </a:r>
            <a:r>
              <a:rPr lang="en" sz="2000" b="1"/>
              <a:t>Delete the Department tuple with Dnumber = 5</a:t>
            </a:r>
            <a:r>
              <a:rPr lang="en" sz="2000"/>
              <a:t> </a:t>
            </a:r>
            <a:endParaRPr sz="2000"/>
          </a:p>
        </p:txBody>
      </p:sp>
      <p:pic>
        <p:nvPicPr>
          <p:cNvPr id="395" name="Google Shape;395;p70"/>
          <p:cNvPicPr preferRelativeResize="0"/>
          <p:nvPr/>
        </p:nvPicPr>
        <p:blipFill>
          <a:blip r:embed="rId3">
            <a:alphaModFix/>
          </a:blip>
          <a:stretch>
            <a:fillRect/>
          </a:stretch>
        </p:blipFill>
        <p:spPr>
          <a:xfrm>
            <a:off x="776675" y="1913863"/>
            <a:ext cx="7867650" cy="1285875"/>
          </a:xfrm>
          <a:prstGeom prst="rect">
            <a:avLst/>
          </a:prstGeom>
          <a:noFill/>
          <a:ln>
            <a:noFill/>
          </a:ln>
        </p:spPr>
      </p:pic>
      <p:pic>
        <p:nvPicPr>
          <p:cNvPr id="396" name="Google Shape;396;p70"/>
          <p:cNvPicPr preferRelativeResize="0"/>
          <p:nvPr/>
        </p:nvPicPr>
        <p:blipFill>
          <a:blip r:embed="rId4">
            <a:alphaModFix/>
          </a:blip>
          <a:stretch>
            <a:fillRect/>
          </a:stretch>
        </p:blipFill>
        <p:spPr>
          <a:xfrm>
            <a:off x="2571750" y="3225838"/>
            <a:ext cx="4914900" cy="14192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Database Modification or Update Operations</a:t>
            </a:r>
            <a:endParaRPr b="1"/>
          </a:p>
        </p:txBody>
      </p:sp>
      <p:sp>
        <p:nvSpPr>
          <p:cNvPr id="402" name="Google Shape;402;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Actions that may be taken if delete causes a violation</a:t>
            </a:r>
            <a:endParaRPr sz="2000"/>
          </a:p>
          <a:p>
            <a:pPr marL="457200" lvl="0" indent="-355600" algn="l" rtl="0">
              <a:spcBef>
                <a:spcPts val="500"/>
              </a:spcBef>
              <a:spcAft>
                <a:spcPts val="0"/>
              </a:spcAft>
              <a:buSzPts val="2000"/>
              <a:buChar char="●"/>
            </a:pPr>
            <a:r>
              <a:rPr lang="en" sz="2000"/>
              <a:t>Option 1: </a:t>
            </a:r>
            <a:r>
              <a:rPr lang="en" sz="2000" b="1"/>
              <a:t>restrict</a:t>
            </a:r>
            <a:r>
              <a:rPr lang="en" sz="2000"/>
              <a:t>, is to reject the deletion. </a:t>
            </a:r>
            <a:endParaRPr sz="2000"/>
          </a:p>
          <a:p>
            <a:pPr marL="457200" lvl="0" indent="-355600" algn="l" rtl="0">
              <a:spcBef>
                <a:spcPts val="0"/>
              </a:spcBef>
              <a:spcAft>
                <a:spcPts val="0"/>
              </a:spcAft>
              <a:buSzPts val="2000"/>
              <a:buChar char="●"/>
            </a:pPr>
            <a:r>
              <a:rPr lang="en" sz="2000"/>
              <a:t>Option 2: </a:t>
            </a:r>
            <a:r>
              <a:rPr lang="en" sz="2000" b="1"/>
              <a:t>cascade</a:t>
            </a:r>
            <a:r>
              <a:rPr lang="en" sz="2000"/>
              <a:t>, is to attempt to cascade (or propagate) the deletion by deleting tuples that reference the tuple that is being deleted</a:t>
            </a:r>
            <a:endParaRPr sz="2000"/>
          </a:p>
          <a:p>
            <a:pPr marL="457200" lvl="0" indent="-355600" algn="l" rtl="0">
              <a:spcBef>
                <a:spcPts val="0"/>
              </a:spcBef>
              <a:spcAft>
                <a:spcPts val="0"/>
              </a:spcAft>
              <a:buSzPts val="2000"/>
              <a:buChar char="●"/>
            </a:pPr>
            <a:r>
              <a:rPr lang="en" sz="2000"/>
              <a:t>Option 3: </a:t>
            </a:r>
            <a:r>
              <a:rPr lang="en" sz="2000" b="1"/>
              <a:t>set null or set default</a:t>
            </a:r>
            <a:r>
              <a:rPr lang="en" sz="2000"/>
              <a:t>, is to modify the referencing attribute values that cause the violation each such value is either set to NULL or changed to reference another default valid tuple. </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Database Modification or Update Operations</a:t>
            </a:r>
            <a:endParaRPr b="1"/>
          </a:p>
        </p:txBody>
      </p:sp>
      <p:sp>
        <p:nvSpPr>
          <p:cNvPr id="408" name="Google Shape;40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Delete</a:t>
            </a:r>
            <a:endParaRPr sz="2000" b="1"/>
          </a:p>
          <a:p>
            <a:pPr marL="457200" lvl="0" indent="-355600" algn="l" rtl="0">
              <a:spcBef>
                <a:spcPts val="500"/>
              </a:spcBef>
              <a:spcAft>
                <a:spcPts val="0"/>
              </a:spcAft>
              <a:buSzPts val="2000"/>
              <a:buChar char="●"/>
            </a:pPr>
            <a:r>
              <a:rPr lang="en" sz="2000"/>
              <a:t>Note: if a referencing attribute that causes a violation is part of the primary key, it cannot be set to NULL; otherwise, it would violate entity integrity.</a:t>
            </a:r>
            <a:endParaRPr sz="2000"/>
          </a:p>
          <a:p>
            <a:pPr marL="457200" lvl="0" indent="-355600" algn="l" rtl="0">
              <a:spcBef>
                <a:spcPts val="0"/>
              </a:spcBef>
              <a:spcAft>
                <a:spcPts val="0"/>
              </a:spcAft>
              <a:buSzPts val="2000"/>
              <a:buChar char="●"/>
            </a:pPr>
            <a:r>
              <a:rPr lang="en" sz="2000"/>
              <a:t>Combinations of these three options are also possible</a:t>
            </a:r>
            <a:endParaRPr sz="2000"/>
          </a:p>
          <a:p>
            <a:pPr marL="457200" lvl="0" indent="-355600" algn="l" rtl="0">
              <a:spcBef>
                <a:spcPts val="0"/>
              </a:spcBef>
              <a:spcAft>
                <a:spcPts val="0"/>
              </a:spcAft>
              <a:buSzPts val="2000"/>
              <a:buChar char="●"/>
            </a:pPr>
            <a:r>
              <a:rPr lang="en" sz="2000"/>
              <a:t>In general, when a referential integrity constraint is specified in the DDL, the DBMS will allow the database designer to specify which of the options applies in case of a violation of the constraint.</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Database Modification or Update Operations</a:t>
            </a:r>
            <a:endParaRPr b="1"/>
          </a:p>
        </p:txBody>
      </p:sp>
      <p:sp>
        <p:nvSpPr>
          <p:cNvPr id="414" name="Google Shape;414;p73"/>
          <p:cNvSpPr txBox="1">
            <a:spLocks noGrp="1"/>
          </p:cNvSpPr>
          <p:nvPr>
            <p:ph type="body" idx="1"/>
          </p:nvPr>
        </p:nvSpPr>
        <p:spPr>
          <a:xfrm>
            <a:off x="311700" y="1152475"/>
            <a:ext cx="8520600" cy="37548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000" b="1"/>
              <a:t>Update</a:t>
            </a:r>
            <a:endParaRPr sz="2000" b="1"/>
          </a:p>
          <a:p>
            <a:pPr marL="457200" lvl="0" indent="-355600" algn="l" rtl="0">
              <a:spcBef>
                <a:spcPts val="500"/>
              </a:spcBef>
              <a:spcAft>
                <a:spcPts val="0"/>
              </a:spcAft>
              <a:buSzPts val="2000"/>
              <a:buChar char="●"/>
            </a:pPr>
            <a:r>
              <a:rPr lang="en" sz="2000"/>
              <a:t>The Update (or Modify) operation is used to change the values of one or more attributes in a tuple (or tuples) of some relation R.  </a:t>
            </a:r>
            <a:endParaRPr sz="2000"/>
          </a:p>
          <a:p>
            <a:pPr marL="457200" lvl="0" indent="-355600" algn="l" rtl="0">
              <a:spcBef>
                <a:spcPts val="0"/>
              </a:spcBef>
              <a:spcAft>
                <a:spcPts val="0"/>
              </a:spcAft>
              <a:buSzPts val="2000"/>
              <a:buChar char="●"/>
            </a:pPr>
            <a:r>
              <a:rPr lang="en" sz="2000"/>
              <a:t>Updating an attribute that is neither part of a primary key nor part of a foreign key usually causes no problems</a:t>
            </a:r>
            <a:endParaRPr sz="2000"/>
          </a:p>
          <a:p>
            <a:pPr marL="914400" lvl="1" indent="-355600" algn="l" rtl="0">
              <a:spcBef>
                <a:spcPts val="0"/>
              </a:spcBef>
              <a:spcAft>
                <a:spcPts val="0"/>
              </a:spcAft>
              <a:buSzPts val="2000"/>
              <a:buChar char="○"/>
            </a:pPr>
            <a:r>
              <a:rPr lang="en" sz="2000"/>
              <a:t>the DBMS need only check to confirm that the new value is of the correct data type and domain</a:t>
            </a:r>
            <a:endParaRPr sz="2000"/>
          </a:p>
          <a:p>
            <a:pPr marL="457200" lvl="0" indent="-355600" algn="l" rtl="0">
              <a:spcBef>
                <a:spcPts val="0"/>
              </a:spcBef>
              <a:spcAft>
                <a:spcPts val="0"/>
              </a:spcAft>
              <a:buSzPts val="2000"/>
              <a:buChar char="●"/>
            </a:pPr>
            <a:r>
              <a:rPr lang="en" sz="2000"/>
              <a:t>Modifying a primary key value is similar to deleting one tuple and inserting another in its place because we use the primary key to identify tuples.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Domain</a:t>
            </a:r>
            <a:endParaRPr b="1">
              <a:solidFill>
                <a:srgbClr val="000000"/>
              </a:solidFill>
            </a:endParaRPr>
          </a:p>
        </p:txBody>
      </p:sp>
      <p:sp>
        <p:nvSpPr>
          <p:cNvPr id="138" name="Google Shape;138;p29"/>
          <p:cNvSpPr txBox="1">
            <a:spLocks noGrp="1"/>
          </p:cNvSpPr>
          <p:nvPr>
            <p:ph type="body" idx="1"/>
          </p:nvPr>
        </p:nvSpPr>
        <p:spPr>
          <a:xfrm>
            <a:off x="311700" y="923875"/>
            <a:ext cx="8520600" cy="4049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set of allowable values for one or more attributes.</a:t>
            </a:r>
            <a:endParaRPr sz="2000"/>
          </a:p>
          <a:p>
            <a:pPr marL="457200" lvl="0" indent="-355600" algn="l" rtl="0">
              <a:spcBef>
                <a:spcPts val="0"/>
              </a:spcBef>
              <a:spcAft>
                <a:spcPts val="0"/>
              </a:spcAft>
              <a:buSzPts val="2000"/>
              <a:buChar char="●"/>
            </a:pPr>
            <a:r>
              <a:rPr lang="en" sz="2000"/>
              <a:t>domain D is a set of atomic values. </a:t>
            </a:r>
            <a:endParaRPr sz="2000"/>
          </a:p>
          <a:p>
            <a:pPr marL="914400" lvl="1" indent="-355600" algn="l" rtl="0">
              <a:spcBef>
                <a:spcPts val="0"/>
              </a:spcBef>
              <a:spcAft>
                <a:spcPts val="0"/>
              </a:spcAft>
              <a:buSzPts val="2000"/>
              <a:buChar char="○"/>
            </a:pPr>
            <a:r>
              <a:rPr lang="en" sz="2000"/>
              <a:t>By atomic we mean that each value in the domain is indivisible in the </a:t>
            </a:r>
            <a:r>
              <a:rPr lang="en" sz="2000" b="1"/>
              <a:t>formal relational model</a:t>
            </a:r>
            <a:r>
              <a:rPr lang="en" sz="2000"/>
              <a:t> is concerned.</a:t>
            </a:r>
            <a:endParaRPr sz="2000"/>
          </a:p>
          <a:p>
            <a:pPr marL="457200" lvl="0" indent="-355600" algn="l" rtl="0">
              <a:spcBef>
                <a:spcPts val="0"/>
              </a:spcBef>
              <a:spcAft>
                <a:spcPts val="0"/>
              </a:spcAft>
              <a:buSzPts val="2000"/>
              <a:buChar char="●"/>
            </a:pPr>
            <a:r>
              <a:rPr lang="en" sz="2000"/>
              <a:t>common method of specifying a domain is to </a:t>
            </a:r>
            <a:r>
              <a:rPr lang="en" sz="2000" b="1"/>
              <a:t>specify a data type</a:t>
            </a:r>
            <a:r>
              <a:rPr lang="en" sz="2000"/>
              <a:t>.</a:t>
            </a:r>
            <a:endParaRPr sz="2000"/>
          </a:p>
          <a:p>
            <a:pPr marL="457200" lvl="0" indent="-355600" algn="l" rtl="0">
              <a:spcBef>
                <a:spcPts val="0"/>
              </a:spcBef>
              <a:spcAft>
                <a:spcPts val="0"/>
              </a:spcAft>
              <a:buSzPts val="2000"/>
              <a:buChar char="●"/>
            </a:pPr>
            <a:r>
              <a:rPr lang="en" sz="2000"/>
              <a:t>It is also useful to specify a name for the domain, to help in interpreting its values. </a:t>
            </a:r>
            <a:endParaRPr sz="2000"/>
          </a:p>
          <a:p>
            <a:pPr marL="457200" lvl="0" indent="-355600" algn="l" rtl="0">
              <a:spcBef>
                <a:spcPts val="0"/>
              </a:spcBef>
              <a:spcAft>
                <a:spcPts val="0"/>
              </a:spcAft>
              <a:buSzPts val="2000"/>
              <a:buChar char="●"/>
            </a:pPr>
            <a:r>
              <a:rPr lang="en" sz="2000"/>
              <a:t>Examples:</a:t>
            </a:r>
            <a:endParaRPr sz="2000"/>
          </a:p>
          <a:p>
            <a:pPr marL="914400" lvl="1" indent="-355600" algn="l" rtl="0">
              <a:spcBef>
                <a:spcPts val="0"/>
              </a:spcBef>
              <a:spcAft>
                <a:spcPts val="0"/>
              </a:spcAft>
              <a:buSzPts val="2000"/>
              <a:buChar char="○"/>
            </a:pPr>
            <a:r>
              <a:rPr lang="en" sz="2000" b="1"/>
              <a:t>cnic_numbers. </a:t>
            </a:r>
            <a:r>
              <a:rPr lang="en" sz="2000"/>
              <a:t>The set of thirteen-digit numbers.</a:t>
            </a:r>
            <a:endParaRPr sz="2000"/>
          </a:p>
          <a:p>
            <a:pPr marL="914400" lvl="1" indent="-355600" algn="l" rtl="0">
              <a:spcBef>
                <a:spcPts val="0"/>
              </a:spcBef>
              <a:spcAft>
                <a:spcPts val="0"/>
              </a:spcAft>
              <a:buSzPts val="2000"/>
              <a:buChar char="○"/>
            </a:pPr>
            <a:r>
              <a:rPr lang="en" sz="2000" b="1"/>
              <a:t>Age: </a:t>
            </a:r>
            <a:r>
              <a:rPr lang="en" sz="2000"/>
              <a:t>Possible ages of employees in a company; each must be an integer value between 21 and 60.</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a:t>Does these queries violate any constraint? If yes then which constraints?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20" name="Google Shape;420;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l" rtl="0">
              <a:spcBef>
                <a:spcPts val="500"/>
              </a:spcBef>
              <a:spcAft>
                <a:spcPts val="0"/>
              </a:spcAft>
              <a:buSzPts val="1900"/>
              <a:buChar char="●"/>
            </a:pPr>
            <a:r>
              <a:rPr lang="en" b="1"/>
              <a:t>Update the salary of the EMPLOYEE tuple with Ssn = ‘123456789’ to 28000. </a:t>
            </a:r>
            <a:endParaRPr b="1"/>
          </a:p>
          <a:p>
            <a:pPr marL="0" lvl="0" indent="0" algn="l" rtl="0">
              <a:spcBef>
                <a:spcPts val="500"/>
              </a:spcBef>
              <a:spcAft>
                <a:spcPts val="0"/>
              </a:spcAft>
              <a:buNone/>
            </a:pPr>
            <a:endParaRPr/>
          </a:p>
        </p:txBody>
      </p:sp>
      <p:pic>
        <p:nvPicPr>
          <p:cNvPr id="421" name="Google Shape;421;p74"/>
          <p:cNvPicPr preferRelativeResize="0"/>
          <p:nvPr/>
        </p:nvPicPr>
        <p:blipFill>
          <a:blip r:embed="rId3">
            <a:alphaModFix/>
          </a:blip>
          <a:stretch>
            <a:fillRect/>
          </a:stretch>
        </p:blipFill>
        <p:spPr>
          <a:xfrm>
            <a:off x="657225" y="2571738"/>
            <a:ext cx="7829550" cy="1057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a:t>Does these queries violate any constraint? If yes then which constraints?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27" name="Google Shape;427;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b="1"/>
              <a:t>Update the Dno of the EMPLOYEE tuple with Ssn = ‘999887777’ to 7. </a:t>
            </a:r>
            <a:endParaRPr b="1"/>
          </a:p>
          <a:p>
            <a:pPr marL="0" lvl="0" indent="0" algn="l" rtl="0">
              <a:spcBef>
                <a:spcPts val="500"/>
              </a:spcBef>
              <a:spcAft>
                <a:spcPts val="0"/>
              </a:spcAft>
              <a:buNone/>
            </a:pPr>
            <a:endParaRPr/>
          </a:p>
        </p:txBody>
      </p:sp>
      <p:pic>
        <p:nvPicPr>
          <p:cNvPr id="428" name="Google Shape;428;p75"/>
          <p:cNvPicPr preferRelativeResize="0"/>
          <p:nvPr/>
        </p:nvPicPr>
        <p:blipFill>
          <a:blip r:embed="rId3">
            <a:alphaModFix/>
          </a:blip>
          <a:stretch>
            <a:fillRect/>
          </a:stretch>
        </p:blipFill>
        <p:spPr>
          <a:xfrm>
            <a:off x="887900" y="2157913"/>
            <a:ext cx="7867650" cy="1285875"/>
          </a:xfrm>
          <a:prstGeom prst="rect">
            <a:avLst/>
          </a:prstGeom>
          <a:noFill/>
          <a:ln>
            <a:noFill/>
          </a:ln>
        </p:spPr>
      </p:pic>
      <p:pic>
        <p:nvPicPr>
          <p:cNvPr id="429" name="Google Shape;429;p75"/>
          <p:cNvPicPr preferRelativeResize="0"/>
          <p:nvPr/>
        </p:nvPicPr>
        <p:blipFill>
          <a:blip r:embed="rId4">
            <a:alphaModFix/>
          </a:blip>
          <a:stretch>
            <a:fillRect/>
          </a:stretch>
        </p:blipFill>
        <p:spPr>
          <a:xfrm>
            <a:off x="1984688" y="3544163"/>
            <a:ext cx="4924425" cy="1419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a:t>Does these queries violate any constraint? If yes then which constraints?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35" name="Google Shape;435;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b="1"/>
              <a:t>Update the Ssn of the EMPLOYEE tuple with Ssn = ‘999887777’ to ‘123456789’. </a:t>
            </a:r>
            <a:endParaRPr b="1"/>
          </a:p>
          <a:p>
            <a:pPr marL="0" lvl="0" indent="0" algn="l" rtl="0">
              <a:spcBef>
                <a:spcPts val="500"/>
              </a:spcBef>
              <a:spcAft>
                <a:spcPts val="0"/>
              </a:spcAft>
              <a:buNone/>
            </a:pPr>
            <a:endParaRPr/>
          </a:p>
        </p:txBody>
      </p:sp>
      <p:pic>
        <p:nvPicPr>
          <p:cNvPr id="436" name="Google Shape;436;p76"/>
          <p:cNvPicPr preferRelativeResize="0"/>
          <p:nvPr/>
        </p:nvPicPr>
        <p:blipFill>
          <a:blip r:embed="rId3">
            <a:alphaModFix/>
          </a:blip>
          <a:stretch>
            <a:fillRect/>
          </a:stretch>
        </p:blipFill>
        <p:spPr>
          <a:xfrm>
            <a:off x="721075" y="2157913"/>
            <a:ext cx="7867650" cy="1285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Transaction</a:t>
            </a:r>
            <a:endParaRPr/>
          </a:p>
        </p:txBody>
      </p:sp>
      <p:sp>
        <p:nvSpPr>
          <p:cNvPr id="442" name="Google Shape;442;p77"/>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transaction is an executing program that includes some database operations.</a:t>
            </a:r>
            <a:endParaRPr sz="2000"/>
          </a:p>
          <a:p>
            <a:pPr marL="457200" lvl="0" indent="-355600" algn="l" rtl="0">
              <a:spcBef>
                <a:spcPts val="0"/>
              </a:spcBef>
              <a:spcAft>
                <a:spcPts val="0"/>
              </a:spcAft>
              <a:buSzPts val="2000"/>
              <a:buChar char="●"/>
            </a:pPr>
            <a:r>
              <a:rPr lang="en" sz="2000"/>
              <a:t>For example, a transaction to apply a bank withdrawal will typically </a:t>
            </a:r>
            <a:endParaRPr sz="2000"/>
          </a:p>
          <a:p>
            <a:pPr marL="914400" lvl="1" indent="-355600" algn="l" rtl="0">
              <a:spcBef>
                <a:spcPts val="0"/>
              </a:spcBef>
              <a:spcAft>
                <a:spcPts val="0"/>
              </a:spcAft>
              <a:buSzPts val="2000"/>
              <a:buChar char="○"/>
            </a:pPr>
            <a:r>
              <a:rPr lang="en" sz="2000"/>
              <a:t>read the user account record, </a:t>
            </a:r>
            <a:endParaRPr sz="2000"/>
          </a:p>
          <a:p>
            <a:pPr marL="914400" lvl="1" indent="-355600" algn="l" rtl="0">
              <a:spcBef>
                <a:spcPts val="0"/>
              </a:spcBef>
              <a:spcAft>
                <a:spcPts val="0"/>
              </a:spcAft>
              <a:buSzPts val="2000"/>
              <a:buChar char="○"/>
            </a:pPr>
            <a:r>
              <a:rPr lang="en" sz="2000"/>
              <a:t>check if there is a sufficient balance, and </a:t>
            </a:r>
            <a:endParaRPr sz="2000"/>
          </a:p>
          <a:p>
            <a:pPr marL="914400" lvl="1" indent="-355600" algn="l" rtl="0">
              <a:spcBef>
                <a:spcPts val="0"/>
              </a:spcBef>
              <a:spcAft>
                <a:spcPts val="0"/>
              </a:spcAft>
              <a:buSzPts val="2000"/>
              <a:buChar char="○"/>
            </a:pPr>
            <a:r>
              <a:rPr lang="en" sz="2000"/>
              <a:t>then update the record by the withdrawal amount. </a:t>
            </a:r>
            <a:endParaRPr sz="2000"/>
          </a:p>
          <a:p>
            <a:pPr marL="457200" lvl="0" indent="-355600" algn="l" rtl="0">
              <a:spcBef>
                <a:spcPts val="0"/>
              </a:spcBef>
              <a:spcAft>
                <a:spcPts val="0"/>
              </a:spcAft>
              <a:buSzPts val="2000"/>
              <a:buChar char="●"/>
            </a:pPr>
            <a:r>
              <a:rPr lang="en" sz="2000"/>
              <a:t>At the end of the transaction, it must leave the database in a valid or consistent state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Domain</a:t>
            </a:r>
            <a:endParaRPr>
              <a:solidFill>
                <a:srgbClr val="000000"/>
              </a:solidFill>
            </a:endParaRPr>
          </a:p>
          <a:p>
            <a:pPr marL="0" lvl="0" indent="0" algn="l" rtl="0">
              <a:lnSpc>
                <a:spcPct val="150000"/>
              </a:lnSpc>
              <a:spcBef>
                <a:spcPts val="0"/>
              </a:spcBef>
              <a:spcAft>
                <a:spcPts val="0"/>
              </a:spcAft>
              <a:buNone/>
            </a:pPr>
            <a:endParaRPr>
              <a:solidFill>
                <a:srgbClr val="000000"/>
              </a:solidFill>
            </a:endParaRPr>
          </a:p>
          <a:p>
            <a:pPr marL="0" lvl="0" indent="0" algn="l" rtl="0">
              <a:spcBef>
                <a:spcPts val="0"/>
              </a:spcBef>
              <a:spcAft>
                <a:spcPts val="0"/>
              </a:spcAft>
              <a:buNone/>
            </a:pPr>
            <a:endParaRPr b="1"/>
          </a:p>
          <a:p>
            <a:pPr marL="0" lvl="0" indent="0" algn="l" rtl="0">
              <a:spcBef>
                <a:spcPts val="0"/>
              </a:spcBef>
              <a:spcAft>
                <a:spcPts val="0"/>
              </a:spcAft>
              <a:buNone/>
            </a:pPr>
            <a:endParaRPr b="1">
              <a:solidFill>
                <a:srgbClr val="000000"/>
              </a:solidFill>
            </a:endParaRPr>
          </a:p>
        </p:txBody>
      </p:sp>
      <p:sp>
        <p:nvSpPr>
          <p:cNvPr id="144" name="Google Shape;144;p30"/>
          <p:cNvSpPr txBox="1">
            <a:spLocks noGrp="1"/>
          </p:cNvSpPr>
          <p:nvPr>
            <p:ph type="body" idx="1"/>
          </p:nvPr>
        </p:nvSpPr>
        <p:spPr>
          <a:xfrm>
            <a:off x="311700" y="923875"/>
            <a:ext cx="8520600" cy="3992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data type or format is also specified for each domain. </a:t>
            </a:r>
            <a:endParaRPr sz="2000"/>
          </a:p>
          <a:p>
            <a:pPr marL="914400" lvl="1" indent="-355600" algn="l" rtl="0">
              <a:spcBef>
                <a:spcPts val="0"/>
              </a:spcBef>
              <a:spcAft>
                <a:spcPts val="0"/>
              </a:spcAft>
              <a:buSzPts val="2000"/>
              <a:buChar char="○"/>
            </a:pPr>
            <a:r>
              <a:rPr lang="en" sz="2000" b="1"/>
              <a:t>Example, the data type for the domain mobile_numbers can be declared with format (dd)ddd-ddddddd, where each d is a numeric (decimal) digit.</a:t>
            </a:r>
            <a:endParaRPr sz="2000" b="1"/>
          </a:p>
          <a:p>
            <a:pPr marL="457200" lvl="0" indent="-355600" algn="l" rtl="0">
              <a:spcBef>
                <a:spcPts val="0"/>
              </a:spcBef>
              <a:spcAft>
                <a:spcPts val="0"/>
              </a:spcAft>
              <a:buSzPts val="2000"/>
              <a:buChar char="●"/>
            </a:pPr>
            <a:r>
              <a:rPr lang="en" sz="2000"/>
              <a:t>A domain is thus given a </a:t>
            </a:r>
            <a:r>
              <a:rPr lang="en" sz="2000" b="1">
                <a:solidFill>
                  <a:srgbClr val="4A86E8"/>
                </a:solidFill>
              </a:rPr>
              <a:t>name</a:t>
            </a:r>
            <a:r>
              <a:rPr lang="en" sz="2000"/>
              <a:t>, </a:t>
            </a:r>
            <a:r>
              <a:rPr lang="en" sz="2000" b="1">
                <a:solidFill>
                  <a:schemeClr val="dk2"/>
                </a:solidFill>
              </a:rPr>
              <a:t>data type</a:t>
            </a:r>
            <a:r>
              <a:rPr lang="en" sz="2000"/>
              <a:t>, and </a:t>
            </a:r>
            <a:r>
              <a:rPr lang="en" sz="2000" b="1">
                <a:solidFill>
                  <a:srgbClr val="DC143C"/>
                </a:solidFill>
              </a:rPr>
              <a:t>format</a:t>
            </a:r>
            <a:r>
              <a:rPr lang="en" sz="2000"/>
              <a:t>. </a:t>
            </a:r>
            <a:endParaRPr sz="2000"/>
          </a:p>
          <a:p>
            <a:pPr marL="457200" lvl="0" indent="-355600" algn="l" rtl="0">
              <a:spcBef>
                <a:spcPts val="0"/>
              </a:spcBef>
              <a:spcAft>
                <a:spcPts val="0"/>
              </a:spcAft>
              <a:buSzPts val="2000"/>
              <a:buChar char="●"/>
            </a:pPr>
            <a:r>
              <a:rPr lang="en" sz="2000"/>
              <a:t>Additional information for interpreting the values of a domain can also be given; </a:t>
            </a:r>
            <a:endParaRPr sz="2000"/>
          </a:p>
          <a:p>
            <a:pPr marL="914400" lvl="1" indent="-355600" algn="l" rtl="0">
              <a:spcBef>
                <a:spcPts val="0"/>
              </a:spcBef>
              <a:spcAft>
                <a:spcPts val="0"/>
              </a:spcAft>
              <a:buSzPts val="2000"/>
              <a:buChar char="○"/>
            </a:pPr>
            <a:r>
              <a:rPr lang="en" sz="2000" b="1"/>
              <a:t>Example, </a:t>
            </a:r>
            <a:r>
              <a:rPr lang="en" sz="2000"/>
              <a:t>a numeric domain such as person_weights should have the units of measurement, such as pounds or kilograms</a:t>
            </a:r>
            <a:r>
              <a:rPr lang="en" sz="2000" b="1"/>
              <a:t>.</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Relation Schema</a:t>
            </a:r>
            <a:endParaRPr b="1"/>
          </a:p>
        </p:txBody>
      </p:sp>
      <p:sp>
        <p:nvSpPr>
          <p:cNvPr id="150" name="Google Shape;15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a:t>
            </a:r>
            <a:r>
              <a:rPr lang="en" sz="2000" b="1"/>
              <a:t> relation schema </a:t>
            </a:r>
            <a:r>
              <a:rPr lang="en" sz="2000"/>
              <a:t>R is used to describe a relation </a:t>
            </a:r>
            <a:endParaRPr sz="2000"/>
          </a:p>
          <a:p>
            <a:pPr marL="914400" lvl="1" indent="-355600" algn="l" rtl="0">
              <a:spcBef>
                <a:spcPts val="0"/>
              </a:spcBef>
              <a:spcAft>
                <a:spcPts val="0"/>
              </a:spcAft>
              <a:buSzPts val="2000"/>
              <a:buChar char="○"/>
            </a:pPr>
            <a:r>
              <a:rPr lang="en" sz="2000"/>
              <a:t>is made up of a relation name R and a list of attributes</a:t>
            </a:r>
            <a:endParaRPr sz="2000"/>
          </a:p>
          <a:p>
            <a:pPr marL="914400" lvl="1" indent="-355600" algn="l" rtl="0">
              <a:spcBef>
                <a:spcPts val="0"/>
              </a:spcBef>
              <a:spcAft>
                <a:spcPts val="0"/>
              </a:spcAft>
              <a:buSzPts val="2000"/>
              <a:buChar char="○"/>
            </a:pPr>
            <a:r>
              <a:rPr lang="en" sz="2000" b="1"/>
              <a:t>denoted </a:t>
            </a:r>
            <a:r>
              <a:rPr lang="en" sz="2000"/>
              <a:t>by:  </a:t>
            </a:r>
            <a:r>
              <a:rPr lang="en" sz="2000" b="1">
                <a:solidFill>
                  <a:srgbClr val="4A86E8"/>
                </a:solidFill>
              </a:rPr>
              <a:t>R(A1, A2, … , An)</a:t>
            </a:r>
            <a:r>
              <a:rPr lang="en" sz="2000">
                <a:solidFill>
                  <a:srgbClr val="4A86E8"/>
                </a:solidFill>
              </a:rPr>
              <a:t>, </a:t>
            </a:r>
            <a:endParaRPr sz="2000"/>
          </a:p>
          <a:p>
            <a:pPr marL="1371600" lvl="2" indent="-355600" algn="l" rtl="0">
              <a:spcBef>
                <a:spcPts val="0"/>
              </a:spcBef>
              <a:spcAft>
                <a:spcPts val="0"/>
              </a:spcAft>
              <a:buSzPts val="2000"/>
              <a:buChar char="■"/>
            </a:pPr>
            <a:r>
              <a:rPr lang="en" sz="2000">
                <a:solidFill>
                  <a:srgbClr val="202729"/>
                </a:solidFill>
              </a:rPr>
              <a:t>Where R is relation name and A1, A2, … , An is list of attributes. </a:t>
            </a:r>
            <a:endParaRPr sz="2000">
              <a:solidFill>
                <a:srgbClr val="4A86E8"/>
              </a:solidFill>
            </a:endParaRPr>
          </a:p>
          <a:p>
            <a:pPr marL="457200" lvl="0" indent="-355600" algn="l" rtl="0">
              <a:spcBef>
                <a:spcPts val="0"/>
              </a:spcBef>
              <a:spcAft>
                <a:spcPts val="0"/>
              </a:spcAft>
              <a:buSzPts val="2000"/>
              <a:buChar char="●"/>
            </a:pPr>
            <a:r>
              <a:rPr lang="en" sz="2000"/>
              <a:t>Example</a:t>
            </a:r>
            <a:r>
              <a:rPr lang="en" sz="2000" b="1"/>
              <a:t>: STUDENT(Name, Ssn, …)</a:t>
            </a:r>
            <a:endParaRPr sz="2000" b="1"/>
          </a:p>
          <a:p>
            <a:pPr marL="457200" lvl="0" indent="-355600" algn="l" rtl="0">
              <a:spcBef>
                <a:spcPts val="0"/>
              </a:spcBef>
              <a:spcAft>
                <a:spcPts val="0"/>
              </a:spcAft>
              <a:buSzPts val="2000"/>
              <a:buChar char="●"/>
            </a:pPr>
            <a:r>
              <a:rPr lang="en" sz="2000"/>
              <a:t>Domain of Ai is denoted by</a:t>
            </a:r>
            <a:r>
              <a:rPr lang="en" sz="2000" b="1"/>
              <a:t> </a:t>
            </a:r>
            <a:r>
              <a:rPr lang="en" sz="2000" b="1">
                <a:solidFill>
                  <a:srgbClr val="4A86E8"/>
                </a:solidFill>
              </a:rPr>
              <a:t>dom(Ai)</a:t>
            </a:r>
            <a:r>
              <a:rPr lang="en" sz="2000">
                <a:solidFill>
                  <a:srgbClr val="4A86E8"/>
                </a:solidFill>
              </a:rPr>
              <a:t>.</a:t>
            </a:r>
            <a:endParaRPr sz="2000">
              <a:solidFill>
                <a:srgbClr val="4A86E8"/>
              </a:solidFill>
            </a:endParaRPr>
          </a:p>
          <a:p>
            <a:pPr marL="914400" lvl="1" indent="-355600" algn="l" rtl="0">
              <a:spcBef>
                <a:spcPts val="0"/>
              </a:spcBef>
              <a:spcAft>
                <a:spcPts val="0"/>
              </a:spcAft>
              <a:buSzPts val="2000"/>
              <a:buChar char="○"/>
            </a:pPr>
            <a:r>
              <a:rPr lang="en" sz="2000" b="1"/>
              <a:t>dom(CNIC) = CNIC_TYPE.</a:t>
            </a:r>
            <a:endParaRPr sz="2000" b="1"/>
          </a:p>
          <a:p>
            <a:pPr marL="1371600" lvl="2" indent="-355600" algn="l" rtl="0">
              <a:spcBef>
                <a:spcPts val="0"/>
              </a:spcBef>
              <a:spcAft>
                <a:spcPts val="0"/>
              </a:spcAft>
              <a:buSzPts val="2000"/>
              <a:buChar char="■"/>
            </a:pPr>
            <a:r>
              <a:rPr lang="en" sz="2000"/>
              <a:t>Where CNIC_TYPE is the set of valid 13 digit CNIC number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Relation Schema</a:t>
            </a:r>
            <a:endParaRPr b="1"/>
          </a:p>
        </p:txBody>
      </p:sp>
      <p:sp>
        <p:nvSpPr>
          <p:cNvPr id="156" name="Google Shape;15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a:t>
            </a:r>
            <a:r>
              <a:rPr lang="en" sz="2000" b="1"/>
              <a:t>degree (or arity) of a relation</a:t>
            </a:r>
            <a:r>
              <a:rPr lang="en" sz="2000"/>
              <a:t> is the </a:t>
            </a:r>
            <a:r>
              <a:rPr lang="en" sz="2000" b="1"/>
              <a:t>number of attributes </a:t>
            </a:r>
            <a:r>
              <a:rPr lang="en" sz="2000"/>
              <a:t>of its relation schema</a:t>
            </a:r>
            <a:endParaRPr sz="2000"/>
          </a:p>
          <a:p>
            <a:pPr marL="457200" lvl="0" indent="-355600" algn="l" rtl="0">
              <a:spcBef>
                <a:spcPts val="0"/>
              </a:spcBef>
              <a:spcAft>
                <a:spcPts val="0"/>
              </a:spcAft>
              <a:buSzPts val="2000"/>
              <a:buChar char="●"/>
            </a:pPr>
            <a:r>
              <a:rPr lang="en" sz="2000"/>
              <a:t>Example: A relation of degree 3 would contain 3 attributes:</a:t>
            </a:r>
            <a:endParaRPr sz="2000"/>
          </a:p>
          <a:p>
            <a:pPr marL="914400" lvl="1" indent="-355600" algn="l" rtl="0">
              <a:spcBef>
                <a:spcPts val="0"/>
              </a:spcBef>
              <a:spcAft>
                <a:spcPts val="0"/>
              </a:spcAft>
              <a:buSzPts val="2000"/>
              <a:buChar char="○"/>
            </a:pPr>
            <a:r>
              <a:rPr lang="en" sz="2000" b="1"/>
              <a:t>STUDENT(Name, Address, Age) </a:t>
            </a:r>
            <a:endParaRPr sz="2000" b="1"/>
          </a:p>
          <a:p>
            <a:pPr marL="457200" lvl="0" indent="-355600" algn="l" rtl="0">
              <a:spcBef>
                <a:spcPts val="0"/>
              </a:spcBef>
              <a:spcAft>
                <a:spcPts val="0"/>
              </a:spcAft>
              <a:buSzPts val="2000"/>
              <a:buChar char="●"/>
            </a:pPr>
            <a:r>
              <a:rPr lang="en" sz="2000"/>
              <a:t>Using the data type of each attribute, the definition is sometimes written as: </a:t>
            </a:r>
            <a:endParaRPr sz="2000"/>
          </a:p>
          <a:p>
            <a:pPr marL="914400" lvl="1" indent="-355600" algn="l" rtl="0">
              <a:spcBef>
                <a:spcPts val="0"/>
              </a:spcBef>
              <a:spcAft>
                <a:spcPts val="0"/>
              </a:spcAft>
              <a:buSzPts val="2000"/>
              <a:buChar char="○"/>
            </a:pPr>
            <a:r>
              <a:rPr lang="en" sz="2000" b="1"/>
              <a:t>STUDENT(Name: string, Address: string, Age: integer)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000000"/>
                </a:solidFill>
              </a:rPr>
              <a:t>Relation </a:t>
            </a:r>
            <a:r>
              <a:rPr lang="en">
                <a:solidFill>
                  <a:srgbClr val="000000"/>
                </a:solidFill>
              </a:rPr>
              <a:t>State</a:t>
            </a:r>
            <a:endParaRPr b="1">
              <a:solidFill>
                <a:srgbClr val="000000"/>
              </a:solidFill>
            </a:endParaRPr>
          </a:p>
          <a:p>
            <a:pPr marL="0" lvl="0" indent="0" algn="l" rtl="0">
              <a:spcBef>
                <a:spcPts val="0"/>
              </a:spcBef>
              <a:spcAft>
                <a:spcPts val="0"/>
              </a:spcAft>
              <a:buNone/>
            </a:pPr>
            <a:endParaRPr b="1"/>
          </a:p>
        </p:txBody>
      </p:sp>
      <p:sp>
        <p:nvSpPr>
          <p:cNvPr id="162" name="Google Shape;162;p33"/>
          <p:cNvSpPr txBox="1">
            <a:spLocks noGrp="1"/>
          </p:cNvSpPr>
          <p:nvPr>
            <p:ph type="body" idx="1"/>
          </p:nvPr>
        </p:nvSpPr>
        <p:spPr>
          <a:xfrm>
            <a:off x="311700" y="771475"/>
            <a:ext cx="8520600" cy="4235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relation (or relation state) r of relation schema R is a </a:t>
            </a:r>
            <a:r>
              <a:rPr lang="en" sz="2000" b="1"/>
              <a:t>set of n-tuples</a:t>
            </a:r>
            <a:r>
              <a:rPr lang="en" sz="2000"/>
              <a:t>         </a:t>
            </a:r>
            <a:r>
              <a:rPr lang="en" sz="2000" b="1"/>
              <a:t>r = {t1, t2, … , tn}</a:t>
            </a:r>
            <a:r>
              <a:rPr lang="en" sz="2000"/>
              <a:t>, </a:t>
            </a:r>
            <a:r>
              <a:rPr lang="en" sz="2000" b="1">
                <a:solidFill>
                  <a:srgbClr val="4A86E8"/>
                </a:solidFill>
              </a:rPr>
              <a:t>also denoted by r(R)</a:t>
            </a:r>
            <a:endParaRPr sz="2000" b="1">
              <a:solidFill>
                <a:srgbClr val="4A86E8"/>
              </a:solidFill>
            </a:endParaRPr>
          </a:p>
          <a:p>
            <a:pPr marL="457200" lvl="0" indent="-355600" algn="l" rtl="0">
              <a:spcBef>
                <a:spcPts val="0"/>
              </a:spcBef>
              <a:spcAft>
                <a:spcPts val="0"/>
              </a:spcAft>
              <a:buSzPts val="2000"/>
              <a:buChar char="●"/>
            </a:pPr>
            <a:r>
              <a:rPr lang="en" sz="2000"/>
              <a:t>Each tuple</a:t>
            </a:r>
            <a:r>
              <a:rPr lang="en" sz="2000" b="1"/>
              <a:t> t</a:t>
            </a:r>
            <a:r>
              <a:rPr lang="en" sz="2000"/>
              <a:t> is an ordered list of n values </a:t>
            </a:r>
            <a:r>
              <a:rPr lang="en" sz="2000" b="1">
                <a:solidFill>
                  <a:srgbClr val="4A86E8"/>
                </a:solidFill>
              </a:rPr>
              <a:t>denoted by t =&lt;v1, v2, … , vn&gt;</a:t>
            </a:r>
            <a:endParaRPr sz="2000"/>
          </a:p>
          <a:p>
            <a:pPr marL="914400" lvl="1" indent="-355600" algn="l" rtl="0">
              <a:spcBef>
                <a:spcPts val="0"/>
              </a:spcBef>
              <a:spcAft>
                <a:spcPts val="0"/>
              </a:spcAft>
              <a:buSzPts val="2000"/>
              <a:buChar char="○"/>
            </a:pPr>
            <a:r>
              <a:rPr lang="en" sz="2000" b="1"/>
              <a:t>E.g: t1 = &lt;’Ali’, ‘7384 Fontana Lane’, 19&gt; </a:t>
            </a:r>
            <a:r>
              <a:rPr lang="en" sz="2000"/>
              <a:t>STUDENT relation</a:t>
            </a:r>
            <a:endParaRPr sz="2000"/>
          </a:p>
          <a:p>
            <a:pPr marL="914400" lvl="1" indent="-355600" algn="l" rtl="0">
              <a:spcBef>
                <a:spcPts val="0"/>
              </a:spcBef>
              <a:spcAft>
                <a:spcPts val="0"/>
              </a:spcAft>
              <a:buSzPts val="2000"/>
              <a:buChar char="○"/>
            </a:pPr>
            <a:r>
              <a:rPr lang="en" sz="2000"/>
              <a:t>each value vi , 1 ≤ i ≤ n, is an element of dom (Ai) or NULL value.</a:t>
            </a:r>
            <a:endParaRPr sz="2000"/>
          </a:p>
          <a:p>
            <a:pPr marL="1371600" lvl="2" indent="-355600" algn="l" rtl="0">
              <a:spcBef>
                <a:spcPts val="0"/>
              </a:spcBef>
              <a:spcAft>
                <a:spcPts val="0"/>
              </a:spcAft>
              <a:buSzPts val="2000"/>
              <a:buChar char="■"/>
            </a:pPr>
            <a:r>
              <a:rPr lang="en" sz="2000" b="1"/>
              <a:t>e.g:</a:t>
            </a:r>
            <a:r>
              <a:rPr lang="en" sz="2000"/>
              <a:t> v1 = ’</a:t>
            </a:r>
            <a:r>
              <a:rPr lang="en" sz="2000" b="1"/>
              <a:t>Ali</a:t>
            </a:r>
            <a:r>
              <a:rPr lang="en" sz="2000"/>
              <a:t>’ is a value of datatype string specified in domain</a:t>
            </a:r>
            <a:endParaRPr sz="2000"/>
          </a:p>
          <a:p>
            <a:pPr marL="914400" lvl="1" indent="-355600" algn="l" rtl="0">
              <a:spcBef>
                <a:spcPts val="0"/>
              </a:spcBef>
              <a:spcAft>
                <a:spcPts val="0"/>
              </a:spcAft>
              <a:buSzPts val="2000"/>
              <a:buChar char="○"/>
            </a:pPr>
            <a:r>
              <a:rPr lang="en" sz="2000" b="1"/>
              <a:t>ith value</a:t>
            </a:r>
            <a:r>
              <a:rPr lang="en" sz="2000"/>
              <a:t> in tuple t, corresponding to the attribute </a:t>
            </a:r>
            <a:r>
              <a:rPr lang="en" sz="2000" b="1"/>
              <a:t>Ai</a:t>
            </a:r>
            <a:r>
              <a:rPr lang="en" sz="2000"/>
              <a:t> , is referred to as </a:t>
            </a:r>
            <a:r>
              <a:rPr lang="en" sz="2000" b="1"/>
              <a:t>t[Ai ]</a:t>
            </a:r>
            <a:r>
              <a:rPr lang="en" sz="2000"/>
              <a:t> or </a:t>
            </a:r>
            <a:r>
              <a:rPr lang="en" sz="2000" b="1"/>
              <a:t>t.Ai </a:t>
            </a:r>
            <a:r>
              <a:rPr lang="en" sz="2000"/>
              <a:t>(or</a:t>
            </a:r>
            <a:r>
              <a:rPr lang="en" sz="2000" b="1"/>
              <a:t> t[i]</a:t>
            </a:r>
            <a:r>
              <a:rPr lang="en" sz="2000"/>
              <a:t> if we use the </a:t>
            </a:r>
            <a:r>
              <a:rPr lang="en" sz="2000" b="1"/>
              <a:t>positional notation</a:t>
            </a:r>
            <a:r>
              <a:rPr lang="en" sz="2000"/>
              <a:t>).</a:t>
            </a:r>
            <a:endParaRPr sz="2000"/>
          </a:p>
          <a:p>
            <a:pPr marL="1371600" lvl="2" indent="-355600" algn="l" rtl="0">
              <a:spcBef>
                <a:spcPts val="0"/>
              </a:spcBef>
              <a:spcAft>
                <a:spcPts val="0"/>
              </a:spcAft>
              <a:buSzPts val="2000"/>
              <a:buChar char="■"/>
            </a:pPr>
            <a:r>
              <a:rPr lang="en" sz="2000"/>
              <a:t>t1[Name]=Ali</a:t>
            </a:r>
            <a:endParaRPr sz="2000"/>
          </a:p>
          <a:p>
            <a:pPr marL="457200" lvl="0" indent="-355600" algn="l" rtl="0">
              <a:spcBef>
                <a:spcPts val="0"/>
              </a:spcBef>
              <a:spcAft>
                <a:spcPts val="0"/>
              </a:spcAft>
              <a:buSzPts val="2000"/>
              <a:buChar char="●"/>
            </a:pPr>
            <a:r>
              <a:rPr lang="en" sz="2000" b="1"/>
              <a:t>relation intension</a:t>
            </a:r>
            <a:r>
              <a:rPr lang="en" sz="2000"/>
              <a:t> is used for the schema R  and</a:t>
            </a:r>
            <a:r>
              <a:rPr lang="en" sz="2000" b="1"/>
              <a:t>relation extension</a:t>
            </a:r>
            <a:r>
              <a:rPr lang="en" sz="2000"/>
              <a:t> for a relation state r(R) </a:t>
            </a:r>
            <a:endParaRPr sz="20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5745</Words>
  <Application>Microsoft Office PowerPoint</Application>
  <PresentationFormat>On-screen Show (16:9)</PresentationFormat>
  <Paragraphs>398</Paragraphs>
  <Slides>53</Slides>
  <Notes>53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53</vt:i4>
      </vt:variant>
    </vt:vector>
  </HeadingPairs>
  <TitlesOfParts>
    <vt:vector size="57" baseType="lpstr">
      <vt:lpstr>Proxima Nova</vt:lpstr>
      <vt:lpstr>Arial</vt:lpstr>
      <vt:lpstr>Spearmint</vt:lpstr>
      <vt:lpstr>Spearmint</vt:lpstr>
      <vt:lpstr>Database Systems </vt:lpstr>
      <vt:lpstr>Relational Model  </vt:lpstr>
      <vt:lpstr>Relations, Tuples, and Attributes</vt:lpstr>
      <vt:lpstr>Relations, Tuples, and Attributes</vt:lpstr>
      <vt:lpstr>Domain</vt:lpstr>
      <vt:lpstr>Domain   </vt:lpstr>
      <vt:lpstr>Relation Schema</vt:lpstr>
      <vt:lpstr>Relation Schema</vt:lpstr>
      <vt:lpstr>Relation State </vt:lpstr>
      <vt:lpstr>Relation in Set Theory</vt:lpstr>
      <vt:lpstr>Relation in Set Theory</vt:lpstr>
      <vt:lpstr>Roles</vt:lpstr>
      <vt:lpstr>Characteristics of Relation</vt:lpstr>
      <vt:lpstr>Ordering of Tuples in a Relation </vt:lpstr>
      <vt:lpstr>Characteristics of Relation</vt:lpstr>
      <vt:lpstr>Ordering of Values within a Tuple </vt:lpstr>
      <vt:lpstr>Characteristics of Relation</vt:lpstr>
      <vt:lpstr>Interpretation (Meaning) of a Relation. </vt:lpstr>
      <vt:lpstr>Relational Model Notation </vt:lpstr>
      <vt:lpstr>Summary</vt:lpstr>
      <vt:lpstr>Relational Model Constraints </vt:lpstr>
      <vt:lpstr>Categories of Constraints</vt:lpstr>
      <vt:lpstr>Categories of Constraints</vt:lpstr>
      <vt:lpstr>Schema-based constraints or Explicit constraints</vt:lpstr>
      <vt:lpstr>Key Constraints  </vt:lpstr>
      <vt:lpstr>Superkey</vt:lpstr>
      <vt:lpstr>Key</vt:lpstr>
      <vt:lpstr>Candidate Key and Primary Key</vt:lpstr>
      <vt:lpstr>Candidate Key and Primary Key</vt:lpstr>
      <vt:lpstr>Composite key</vt:lpstr>
      <vt:lpstr>Relational Database Schemas</vt:lpstr>
      <vt:lpstr> COMPANY relational database </vt:lpstr>
      <vt:lpstr>Entity Integrity Constraints</vt:lpstr>
      <vt:lpstr>Referential Integrity Constraints</vt:lpstr>
      <vt:lpstr>Referential Integrity Constraints</vt:lpstr>
      <vt:lpstr>Foreign Keys</vt:lpstr>
      <vt:lpstr>Referential integrity constraints on the COMPANY relational database schema.</vt:lpstr>
      <vt:lpstr>Referential Integrity Constraints</vt:lpstr>
      <vt:lpstr>State Constraints and Transition Constraints</vt:lpstr>
      <vt:lpstr>Database Modification or Update Operations</vt:lpstr>
      <vt:lpstr>Database Modification or Update Operations</vt:lpstr>
      <vt:lpstr>Does these queries violate any constraint? If yes then which constraints? </vt:lpstr>
      <vt:lpstr>Does these queries violate any constraint? If yes then which constraints? </vt:lpstr>
      <vt:lpstr>Does these queries violate any constraint? If yes then which constraints? </vt:lpstr>
      <vt:lpstr>Database Modification or Update Operations</vt:lpstr>
      <vt:lpstr>Delete operation </vt:lpstr>
      <vt:lpstr>Database Modification or Update Operations</vt:lpstr>
      <vt:lpstr>Database Modification or Update Operations</vt:lpstr>
      <vt:lpstr>Database Modification or Update Operations</vt:lpstr>
      <vt:lpstr>Does these queries violate any constraint? If yes then which constraints?   </vt:lpstr>
      <vt:lpstr>Does these queries violate any constraint? If yes then which constraints?   </vt:lpstr>
      <vt:lpstr>Does these queries violate any constraint? If yes then which constraints?   </vt:lpstr>
      <vt:lpstr>Transaction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dc:title>
  <cp:lastModifiedBy>Tōshirō</cp:lastModifiedBy>
  <cp:revision>1</cp:revision>
  <dcterms:modified xsi:type="dcterms:W3CDTF">2022-01-01T07:58:25Z</dcterms:modified>
</cp:coreProperties>
</file>