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316" r:id="rId4"/>
    <p:sldId id="317" r:id="rId5"/>
    <p:sldId id="257" r:id="rId6"/>
    <p:sldId id="312" r:id="rId7"/>
    <p:sldId id="30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CC3300"/>
    <a:srgbClr val="800000"/>
    <a:srgbClr val="003366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65" d="100"/>
          <a:sy n="65" d="100"/>
        </p:scale>
        <p:origin x="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FAST-NU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63ECBF3-FD7D-4CC0-8FE0-EB7B82213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FAST-NU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28887A6-CA32-4220-BDAE-30B38E58B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83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5364" name="Header Placeholder 3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FAST-NU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D0DE7E-D3F2-4B8B-8F6F-EFF2AE65A3A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7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Header Placeholder 3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FAST-NU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8015F7-70FC-4B59-9AF0-B06AE20B3D6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73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53D2FB-262D-4A79-AAD2-9A439E996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5507-4DFE-473B-A127-2AC74E3C4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051A0-CDF0-4698-8D76-7FBEBE776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86942-38E3-406A-A263-EB015D6E9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1AE44E-FDE5-4B43-A4DA-7DB0035B7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9C8F-B4F4-40F3-8FCB-500021EAE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3010B-6C5D-4A72-9C47-BF850E53B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6C78-3648-45C3-A337-8BBB0B22B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F99910-2639-483C-B5EF-F5A9CA500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D4DAE-9409-43E5-B29D-DAA54F5BB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C323A-2436-4614-8405-2AA34AAB4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AOS Fall 2019</a:t>
            </a: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475AB41-CA6D-4E31-A5B9-81E9E6844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0" r:id="rId2"/>
    <p:sldLayoutId id="2147484068" r:id="rId3"/>
    <p:sldLayoutId id="2147484061" r:id="rId4"/>
    <p:sldLayoutId id="2147484062" r:id="rId5"/>
    <p:sldLayoutId id="2147484063" r:id="rId6"/>
    <p:sldLayoutId id="2147484069" r:id="rId7"/>
    <p:sldLayoutId id="2147484064" r:id="rId8"/>
    <p:sldLayoutId id="2147484070" r:id="rId9"/>
    <p:sldLayoutId id="2147484065" r:id="rId10"/>
    <p:sldLayoutId id="21474840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61077" y="1219200"/>
            <a:ext cx="7867650" cy="2544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Design and Analysis of Algorithms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(CS-302)</a:t>
            </a:r>
            <a:endParaRPr lang="en-US" sz="4400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330450" y="3505200"/>
            <a:ext cx="681355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Waqas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Sheikh</a:t>
            </a:r>
            <a:endParaRPr lang="en-US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en-US" sz="2800" dirty="0"/>
              <a:t>Waqas.sheikh@nu.edu.pk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600200" y="6305550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FAST-NU Karachi Campus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15000" y="6305550"/>
            <a:ext cx="18288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Faaa</a:t>
            </a:r>
            <a:r>
              <a:rPr lang="en-US" altLang="en-US" smtClean="0">
                <a:solidFill>
                  <a:schemeClr val="tx1"/>
                </a:solidFill>
              </a:rPr>
              <a:t> 2021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FB6E07-3D4B-4C76-B06A-661F3AE7A853}" type="slidenum">
              <a:rPr lang="en-US" altLang="en-US" smtClean="0">
                <a:solidFill>
                  <a:schemeClr val="tx1"/>
                </a:solidFill>
              </a:rPr>
              <a:pPr/>
              <a:t>1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8651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8001000" cy="4953000"/>
          </a:xfrm>
        </p:spPr>
        <p:txBody>
          <a:bodyPr>
            <a:normAutofit/>
          </a:bodyPr>
          <a:lstStyle/>
          <a:p>
            <a:pPr lvl="0"/>
            <a:r>
              <a:rPr lang="en-AU" sz="2800" dirty="0"/>
              <a:t>Design algorithms using different algorithms design techniques i.e. Brute Force, Divide and Conquer, Dynamic Programming, Greedy Algorithms</a:t>
            </a:r>
            <a:endParaRPr lang="en-US" sz="2800" dirty="0"/>
          </a:p>
          <a:p>
            <a:pPr lvl="0"/>
            <a:r>
              <a:rPr lang="en-AU" sz="2800" dirty="0"/>
              <a:t>Analyse the time and space complexity of different algorithms by using standard analysis techniques for recursive and non-recursive algorithms.</a:t>
            </a:r>
            <a:endParaRPr lang="en-US" sz="2800" dirty="0"/>
          </a:p>
          <a:p>
            <a:pPr lvl="0"/>
            <a:r>
              <a:rPr lang="en-AU" sz="2800" dirty="0"/>
              <a:t>Discussion on Asymptotic notations, standard complexity classes and representation of time complexities in asymptotic notations of standard complexity </a:t>
            </a:r>
            <a:r>
              <a:rPr lang="en-AU" sz="2800" dirty="0" smtClean="0"/>
              <a:t>functions</a:t>
            </a:r>
            <a:endParaRPr lang="en-US" sz="2800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2057400" y="6305550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FAST-NU Karachi Campus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2D4DED-0A93-4924-ACEB-8B1A9C5B910A}" type="slidenum">
              <a:rPr lang="en-US" altLang="en-US" smtClean="0">
                <a:solidFill>
                  <a:schemeClr val="tx1"/>
                </a:solidFill>
              </a:rPr>
              <a:pPr/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Describe, compare, analyse, and solve general algorithmic problem types: Sorting, Searching, String Processing, Graph.</a:t>
            </a:r>
            <a:endParaRPr lang="en-US" dirty="0"/>
          </a:p>
          <a:p>
            <a:pPr lvl="0"/>
            <a:r>
              <a:rPr lang="en-AU" dirty="0"/>
              <a:t>Implement the algorithms, compare the implementations empirically, and apply fundamental algorithms knowledge to solve real-world problems.</a:t>
            </a:r>
            <a:endParaRPr lang="en-US" dirty="0"/>
          </a:p>
          <a:p>
            <a:pPr lvl="0"/>
            <a:r>
              <a:rPr lang="en-AU" dirty="0"/>
              <a:t>Understanding of NP-Completeness and Approximate Problems.</a:t>
            </a:r>
            <a:endParaRPr lang="en-US" dirty="0"/>
          </a:p>
          <a:p>
            <a:pPr marL="539496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en-US" b="1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86942-38E3-406A-A263-EB015D6E93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0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59" y="-3412"/>
            <a:ext cx="7499350" cy="1143000"/>
          </a:xfrm>
        </p:spPr>
        <p:txBody>
          <a:bodyPr/>
          <a:lstStyle/>
          <a:p>
            <a:r>
              <a:rPr lang="en-US" dirty="0" smtClean="0"/>
              <a:t>Topics to be Covered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86942-38E3-406A-A263-EB015D6E93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03476"/>
              </p:ext>
            </p:extLst>
          </p:nvPr>
        </p:nvGraphicFramePr>
        <p:xfrm>
          <a:off x="1219200" y="824763"/>
          <a:ext cx="7239000" cy="6093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1200"/>
                <a:gridCol w="1447800"/>
              </a:tblGrid>
              <a:tr h="488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List of Topics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 of Weeks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85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Basics of Algorithms, Mathematical Foundation, Growth of Function, Asymptotic Notations.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85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Divide and Conquer, Substitution Method, Recurrence-Tree Method, Master’s Method.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77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Sorting (Merge, Insertion, Quick, Heap, Counting, Radix),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Structures (Stack, Queue, Linked List, Hash Table, Binary Tree).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25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Dynamic Programming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65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600">
                          <a:effectLst/>
                        </a:rPr>
                        <a:t>Greedy Algorithms, Graph Theory (Graph Categorization, Graph Terminology, Representation of Graphs, BFS &amp; DFS, Strongly Connected Components, Greedy Algorithms: Kruskal’s Algorithm, Prim’s Algorithms, Bellman-Ford Algorithms, Dijkstra’s Algorithm)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8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600">
                          <a:effectLst/>
                        </a:rPr>
                        <a:t>Geometric Algorithms (Introduction, Graham Scan, Close Points). String Matching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85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600">
                          <a:effectLst/>
                        </a:rPr>
                        <a:t>NP Complete Problems and Solutions using Approximation Algorithm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2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600">
                          <a:effectLst/>
                        </a:rPr>
                        <a:t>Review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2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600">
                          <a:effectLst/>
                        </a:rPr>
                        <a:t>Project Presentations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196027"/>
            <a:ext cx="8229600" cy="5305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pPr marL="82550" indent="0">
              <a:buNone/>
            </a:pPr>
            <a:r>
              <a:rPr lang="en-US" sz="2800" dirty="0" smtClean="0"/>
              <a:t>Thomas </a:t>
            </a:r>
            <a:r>
              <a:rPr lang="en-US" sz="2800" dirty="0"/>
              <a:t>H. </a:t>
            </a:r>
            <a:r>
              <a:rPr lang="en-US" sz="2800" dirty="0" err="1"/>
              <a:t>Cormen</a:t>
            </a:r>
            <a:r>
              <a:rPr lang="en-US" sz="2800" dirty="0"/>
              <a:t> et al. “Introduction to Algorithms” 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 </a:t>
            </a:r>
            <a:r>
              <a:rPr lang="en-US" sz="2800" dirty="0"/>
              <a:t>Edition</a:t>
            </a:r>
            <a:r>
              <a:rPr lang="en-US" sz="2800" dirty="0" smtClean="0"/>
              <a:t>.</a:t>
            </a:r>
          </a:p>
          <a:p>
            <a:pPr marL="82550" indent="0">
              <a:buNone/>
            </a:pPr>
            <a:endParaRPr lang="en-US" sz="2800" dirty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447800" y="6324600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FAST-NU Karachi Campus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E96E06-AB24-422F-819D-9EF39963FA89}" type="slidenum">
              <a:rPr lang="en-US" altLang="en-US" smtClean="0">
                <a:solidFill>
                  <a:schemeClr val="tx1"/>
                </a:solidFill>
              </a:rPr>
              <a:pPr/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49935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Contents and Text Book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37" y="2138989"/>
            <a:ext cx="3352800" cy="4661861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481618" y="2324100"/>
            <a:ext cx="4206945" cy="44577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18384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183846"/>
                </a:solidFill>
                <a:latin typeface="Gill Sans MT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Textbook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0950"/>
            <a:ext cx="8229600" cy="4921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Reference Books</a:t>
            </a:r>
          </a:p>
          <a:p>
            <a:pPr marL="82550" indent="0" eaLnBrk="1" hangingPunct="1">
              <a:lnSpc>
                <a:spcPct val="90000"/>
              </a:lnSpc>
              <a:buClrTx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/>
              <a:t>Anany</a:t>
            </a:r>
            <a:r>
              <a:rPr lang="en-US" sz="2800" dirty="0"/>
              <a:t> </a:t>
            </a:r>
            <a:r>
              <a:rPr lang="en-US" sz="2800" dirty="0" err="1"/>
              <a:t>Levitin</a:t>
            </a:r>
            <a:r>
              <a:rPr lang="en-US" sz="2800" dirty="0"/>
              <a:t> “Introduction to the design and analysis of algorithms” 3</a:t>
            </a:r>
            <a:r>
              <a:rPr lang="en-US" sz="2800" baseline="30000" dirty="0"/>
              <a:t>rd</a:t>
            </a:r>
            <a:r>
              <a:rPr lang="en-US" sz="2800" dirty="0"/>
              <a:t> Edition</a:t>
            </a:r>
            <a:r>
              <a:rPr lang="en-US" sz="2800" dirty="0" smtClean="0"/>
              <a:t>.</a:t>
            </a:r>
          </a:p>
          <a:p>
            <a:pPr marL="82550" indent="0" eaLnBrk="1" hangingPunct="1">
              <a:lnSpc>
                <a:spcPct val="90000"/>
              </a:lnSpc>
              <a:buClrTx/>
              <a:buNone/>
              <a:defRPr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82550" indent="0" eaLnBrk="1" hangingPunct="1">
              <a:lnSpc>
                <a:spcPct val="90000"/>
              </a:lnSpc>
              <a:buClrTx/>
              <a:buNone/>
              <a:defRPr/>
            </a:pPr>
            <a:endParaRPr lang="en-US" sz="2500" b="1" i="1" dirty="0">
              <a:latin typeface="Times New Roman" pitchFamily="18" charset="0"/>
              <a:cs typeface="Times New Roman" pitchFamily="18" charset="0"/>
            </a:endParaRPr>
          </a:p>
          <a:p>
            <a:pPr marL="425196" indent="-34290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Evaluation Criteria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Midterm I: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12.5 Marks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	Midterm II: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		12.5 Marks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Quiz/Assignment: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Marks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Project:	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		10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Marks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Final: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         50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Marks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99"/>
              </a:solidFill>
            </a:endParaRP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676400" y="6305550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FAST-NU Karachi Campus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E5D4B8-8512-4D68-B97B-C0ECEEFBB15B}" type="slidenum">
              <a:rPr lang="en-US" altLang="en-US" smtClean="0">
                <a:solidFill>
                  <a:schemeClr val="tx1"/>
                </a:solidFill>
              </a:rPr>
              <a:pPr/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99350" cy="8683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Books and Evaluation Criteria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84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Operating Systems</a:t>
            </a:r>
            <a:endParaRPr lang="en-US" sz="3600" dirty="0">
              <a:solidFill>
                <a:srgbClr val="003366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5900"/>
            <a:ext cx="8229600" cy="4991100"/>
          </a:xfrm>
        </p:spPr>
        <p:txBody>
          <a:bodyPr>
            <a:normAutofit/>
          </a:bodyPr>
          <a:lstStyle/>
          <a:p>
            <a:pPr marL="425196" indent="-34290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Mode of communication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Lectures shall be uploaded on SLATE every week 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	My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email:	W</a:t>
            </a:r>
            <a:r>
              <a:rPr lang="en-US" altLang="en-US" sz="2600" dirty="0" smtClean="0"/>
              <a:t>aqas.sheikh@nu.edu.pk</a:t>
            </a:r>
            <a:endParaRPr lang="en-US" altLang="en-US" sz="2600" dirty="0"/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marL="425196" indent="-34290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Hours</a:t>
            </a:r>
          </a:p>
          <a:p>
            <a:pPr marL="425196" indent="-34290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Consultancy hours		As and when required 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425196" indent="-34290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Course Pre-requisites</a:t>
            </a:r>
          </a:p>
          <a:p>
            <a:pPr marL="425196" indent="-342900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		Data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 marL="425196" indent="-342900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500" b="1" smtClean="0">
                <a:latin typeface="Times New Roman" pitchFamily="18" charset="0"/>
                <a:cs typeface="Times New Roman" pitchFamily="18" charset="0"/>
              </a:rPr>
              <a:t>                  Graphs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981200" y="6305550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FAST-NU Karachi Campus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08B0AE-51A8-42BC-9AED-A262E0D6E789}" type="slidenum">
              <a:rPr lang="en-US" altLang="en-US" smtClean="0">
                <a:solidFill>
                  <a:schemeClr val="tx1"/>
                </a:solidFill>
              </a:rPr>
              <a:pPr/>
              <a:t>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3960</TotalTime>
  <Words>353</Words>
  <Application>Microsoft Office PowerPoint</Application>
  <PresentationFormat>On-screen Show (4:3)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Comic Sans MS</vt:lpstr>
      <vt:lpstr>Gill Sans MT</vt:lpstr>
      <vt:lpstr>Times</vt:lpstr>
      <vt:lpstr>Times New Roman</vt:lpstr>
      <vt:lpstr>Verdana</vt:lpstr>
      <vt:lpstr>Wingdings</vt:lpstr>
      <vt:lpstr>Wingdings 2</vt:lpstr>
      <vt:lpstr>Solstice</vt:lpstr>
      <vt:lpstr>Design and Analysis of Algorithms (CS-302)</vt:lpstr>
      <vt:lpstr>Course Objectives</vt:lpstr>
      <vt:lpstr>Course Objectives</vt:lpstr>
      <vt:lpstr>Topics to be Covered </vt:lpstr>
      <vt:lpstr>Course Contents and Text Book</vt:lpstr>
      <vt:lpstr>Reference Books and Evaluation Criteria</vt:lpstr>
      <vt:lpstr> Advanced Operating Systems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OPERATING SYSTEM       FALL 2006</dc:title>
  <dc:creator>hkhatoon</dc:creator>
  <cp:lastModifiedBy>MRT www.Win2Farsi.com</cp:lastModifiedBy>
  <cp:revision>238</cp:revision>
  <dcterms:created xsi:type="dcterms:W3CDTF">2006-07-15T13:40:28Z</dcterms:created>
  <dcterms:modified xsi:type="dcterms:W3CDTF">2021-09-08T13:17:51Z</dcterms:modified>
</cp:coreProperties>
</file>