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PROPOSALS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5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Based on Audience: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Internal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Internal Proposals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internal proposal is written to one or several decision maker(s) in your own </a:t>
            </a:r>
            <a:r>
              <a:rPr lang="en-US" dirty="0" smtClean="0"/>
              <a:t>organization who </a:t>
            </a:r>
            <a:r>
              <a:rPr lang="en-US" dirty="0"/>
              <a:t>have to sign off or approve your plan.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internal proposal can deal with a variety of topics, including changing </a:t>
            </a:r>
            <a:r>
              <a:rPr lang="en-US" dirty="0" smtClean="0"/>
              <a:t>a policy </a:t>
            </a:r>
            <a:r>
              <a:rPr lang="en-US" dirty="0"/>
              <a:t>or procedure, requesting additional personnel, or purchasing or </a:t>
            </a:r>
            <a:r>
              <a:rPr lang="en-US" dirty="0" smtClean="0"/>
              <a:t>updating equipment </a:t>
            </a:r>
            <a:r>
              <a:rPr lang="en-US" dirty="0"/>
              <a:t>or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1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External Proposals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external </a:t>
            </a:r>
            <a:r>
              <a:rPr lang="en-US" dirty="0" smtClean="0"/>
              <a:t>proposal is </a:t>
            </a:r>
            <a:r>
              <a:rPr lang="en-US" dirty="0"/>
              <a:t>sent to a decision maker </a:t>
            </a:r>
            <a:r>
              <a:rPr lang="en-US" dirty="0" smtClean="0"/>
              <a:t>outside your </a:t>
            </a:r>
            <a:r>
              <a:rPr lang="en-US" dirty="0"/>
              <a:t>company.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might go to a potential client you have never worked for or to </a:t>
            </a:r>
            <a:r>
              <a:rPr lang="en-US" dirty="0" smtClean="0"/>
              <a:t>a previous </a:t>
            </a:r>
            <a:r>
              <a:rPr lang="en-US" dirty="0"/>
              <a:t>or current client.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external proposal can also be sent to a </a:t>
            </a:r>
            <a:r>
              <a:rPr lang="en-US" dirty="0" smtClean="0"/>
              <a:t>government funding agency.</a:t>
            </a:r>
          </a:p>
          <a:p>
            <a:r>
              <a:rPr lang="en-US" dirty="0" smtClean="0"/>
              <a:t>External </a:t>
            </a:r>
            <a:r>
              <a:rPr lang="en-US" dirty="0"/>
              <a:t>proposals tend to be more formal than internal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Based on Intention: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Planning: Suggests ways of solving a problem or bringing about improvements. It answers the following question:</a:t>
            </a:r>
          </a:p>
          <a:p>
            <a:pPr marL="857250" lvl="1" indent="-457200"/>
            <a:r>
              <a:rPr lang="en-US" dirty="0" smtClean="0"/>
              <a:t>What are the benefits of following your suggestions.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Research: or grant proposal request approval and funding for a research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Sales: It offers a service or product. They are usually external proposals.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2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Writing a Successful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Approach writing a proposal as a problem-solving activity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Everything </a:t>
            </a:r>
            <a:r>
              <a:rPr lang="en-US" b="1" dirty="0" smtClean="0"/>
              <a:t>in your </a:t>
            </a:r>
            <a:r>
              <a:rPr lang="en-US" b="1" dirty="0"/>
              <a:t>proposal should relate to the problem, and the organization of your </a:t>
            </a:r>
            <a:r>
              <a:rPr lang="en-US" b="1" dirty="0" smtClean="0"/>
              <a:t>proposal should </a:t>
            </a:r>
            <a:r>
              <a:rPr lang="en-US" b="1" dirty="0"/>
              <a:t>reflect your ability to solve problems.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Regard your audience as skeptical readers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Even though you offer a plan </a:t>
            </a:r>
            <a:r>
              <a:rPr lang="en-US" b="1" dirty="0" smtClean="0"/>
              <a:t>that you </a:t>
            </a:r>
            <a:r>
              <a:rPr lang="en-US" b="1" dirty="0"/>
              <a:t>think will benefit readers, do not be overconfident that they will automatically accept it as the best and only way to </a:t>
            </a:r>
            <a:r>
              <a:rPr lang="en-US" b="1" dirty="0" smtClean="0"/>
              <a:t>proceed.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b="1" dirty="0"/>
              <a:t>. Research your proposal thoroughly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You will have to research your topic by shopping for the best prices, </a:t>
            </a:r>
            <a:r>
              <a:rPr lang="en-US" b="1" dirty="0" smtClean="0"/>
              <a:t>comparing prices </a:t>
            </a:r>
            <a:r>
              <a:rPr lang="en-US" b="1" dirty="0"/>
              <a:t>and services, verifying schedules, visiting customers, making site </a:t>
            </a:r>
            <a:r>
              <a:rPr lang="en-US" b="1" dirty="0" smtClean="0"/>
              <a:t>visits, and </a:t>
            </a:r>
            <a:r>
              <a:rPr lang="en-US" b="1" dirty="0"/>
              <a:t>interviewing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b="1" dirty="0"/>
              <a:t>. Scout out what your competitors are doing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Become </a:t>
            </a:r>
            <a:r>
              <a:rPr lang="en-US" b="1" dirty="0" smtClean="0"/>
              <a:t>familiar with </a:t>
            </a:r>
            <a:r>
              <a:rPr lang="en-US" b="1" dirty="0"/>
              <a:t>your competitors’ products or services, have a fair idea about their </a:t>
            </a:r>
            <a:r>
              <a:rPr lang="en-US" b="1" dirty="0" smtClean="0"/>
              <a:t>market costs</a:t>
            </a:r>
            <a:r>
              <a:rPr lang="en-US" b="1" dirty="0"/>
              <a:t>, and be able to show how your company’s work is </a:t>
            </a:r>
            <a:r>
              <a:rPr lang="en-US" b="1" dirty="0" smtClean="0"/>
              <a:t>better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77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 Prove that your proposal is workable.</a:t>
            </a:r>
          </a:p>
          <a:p>
            <a:pPr lvl="1"/>
            <a:r>
              <a:rPr lang="en-US" b="1" dirty="0"/>
              <a:t>The bottom-line question from your reader is “Will this plan work?” Your proposal should contain no statements that say, “Let’s see what happens if we do X or Y.”</a:t>
            </a:r>
          </a:p>
          <a:p>
            <a:pPr marL="0" indent="0">
              <a:buNone/>
            </a:pPr>
            <a:r>
              <a:rPr lang="en-US" b="1" dirty="0"/>
              <a:t>6. Be sure your proposal is financially realistic.</a:t>
            </a:r>
          </a:p>
          <a:p>
            <a:pPr lvl="1"/>
            <a:r>
              <a:rPr lang="en-US" dirty="0"/>
              <a:t>Is it worth the money?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7. Be ethical.</a:t>
            </a:r>
          </a:p>
          <a:p>
            <a:pPr lvl="1"/>
            <a:r>
              <a:rPr lang="en-US" b="1" dirty="0"/>
              <a:t>Don’t misinterpret your product or service by exaggerating its benefits</a:t>
            </a:r>
          </a:p>
          <a:p>
            <a:pPr marL="0" indent="0">
              <a:buNone/>
            </a:pPr>
            <a:r>
              <a:rPr lang="en-US" b="1" dirty="0"/>
              <a:t>8. Package your proposal attractively</a:t>
            </a:r>
          </a:p>
          <a:p>
            <a:pPr lvl="1"/>
            <a:r>
              <a:rPr lang="en-US" dirty="0"/>
              <a:t>Make sure that your proposal is well presented: inviting, attractive, and easy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4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general Model for Proposal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Statement of problem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 Background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Qualifications of Personnel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Data Sources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Limitations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Scope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1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Body of the Proposal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Timetable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Material and Equipment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Personnel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Available Facilities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Needed Facilities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Expected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Feasibility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7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of the Proposal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 of the key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Request for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PROPOSAL?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proposal is an offer to do something or a recommendation that something be done.</a:t>
            </a:r>
          </a:p>
          <a:p>
            <a:r>
              <a:rPr lang="en-US" dirty="0" smtClean="0"/>
              <a:t>A proposal’s purpose is to </a:t>
            </a:r>
            <a:r>
              <a:rPr lang="en-US" b="1" i="1" dirty="0" smtClean="0"/>
              <a:t>persuade </a:t>
            </a:r>
            <a:r>
              <a:rPr lang="en-US" dirty="0" smtClean="0"/>
              <a:t>readers to improve conditions, authorize work on a project, accept a service or product, or otherwise support a plan for solving a problem or doing a job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320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we write proposals?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written for decision makers: managers, executives, directors, clients, trustees, board members, or community leaders.</a:t>
            </a:r>
          </a:p>
          <a:p>
            <a:r>
              <a:rPr lang="en-US" dirty="0" smtClean="0"/>
              <a:t>Proposals decide:</a:t>
            </a:r>
          </a:p>
          <a:p>
            <a:pPr lvl="1"/>
            <a:r>
              <a:rPr lang="en-US" dirty="0" smtClean="0"/>
              <a:t> whether your suggestions are worthwhile, </a:t>
            </a:r>
          </a:p>
          <a:p>
            <a:pPr lvl="1"/>
            <a:r>
              <a:rPr lang="en-US" dirty="0" smtClean="0"/>
              <a:t>whether your project will materialize,</a:t>
            </a:r>
          </a:p>
          <a:p>
            <a:pPr lvl="1"/>
            <a:r>
              <a:rPr lang="en-US" dirty="0" smtClean="0"/>
              <a:t>Whether your product is </a:t>
            </a:r>
            <a:r>
              <a:rPr lang="en-US" dirty="0" err="1" smtClean="0"/>
              <a:t>usuaful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1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the Process of Proposal?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has three stages: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Client X needs a service or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Firms A, B, and C propose a plan for meeting the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Client X awards the job to the firm offering the best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5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Proposals are classified into categories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classifications: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Origin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Audience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Intention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2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Based on Origin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Solicited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Unsolicited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4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Solicited Proposals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company has a particular problem to be solved or a job to be done, it </a:t>
            </a:r>
            <a:r>
              <a:rPr lang="en-US" dirty="0" smtClean="0"/>
              <a:t>will solicit</a:t>
            </a:r>
            <a:r>
              <a:rPr lang="en-US" dirty="0"/>
              <a:t>, or invite, proposals.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will notify you and other competitors </a:t>
            </a:r>
            <a:r>
              <a:rPr lang="en-US" dirty="0" smtClean="0"/>
              <a:t>by preparing </a:t>
            </a:r>
            <a:r>
              <a:rPr lang="en-US" dirty="0"/>
              <a:t>a </a:t>
            </a:r>
            <a:r>
              <a:rPr lang="en-US" b="1" dirty="0"/>
              <a:t>request for proposals (RFP)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is a set of instructions that </a:t>
            </a:r>
            <a:r>
              <a:rPr lang="en-US" dirty="0" smtClean="0"/>
              <a:t>specify the </a:t>
            </a:r>
            <a:r>
              <a:rPr lang="en-US" dirty="0"/>
              <a:t>exact type of work to be done along with guidelines on how and when the </a:t>
            </a:r>
            <a:r>
              <a:rPr lang="en-US" dirty="0" smtClean="0"/>
              <a:t>company wants </a:t>
            </a:r>
            <a:r>
              <a:rPr lang="en-US" dirty="0"/>
              <a:t>the work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1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73" y="452718"/>
            <a:ext cx="10263352" cy="56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Unsolicited Proposals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unsolicited proposal, you—not the reader—make the first move. </a:t>
            </a:r>
            <a:endParaRPr lang="en-US" dirty="0"/>
          </a:p>
          <a:p>
            <a:r>
              <a:rPr lang="en-US" dirty="0" smtClean="0"/>
              <a:t>Unlike a solicited </a:t>
            </a:r>
            <a:r>
              <a:rPr lang="en-US" dirty="0"/>
              <a:t>proposal, in which the company to which you are submitting the </a:t>
            </a:r>
            <a:r>
              <a:rPr lang="en-US" dirty="0" smtClean="0"/>
              <a:t>proposal knows </a:t>
            </a:r>
            <a:r>
              <a:rPr lang="en-US" dirty="0"/>
              <a:t>about the problem,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unsolicited proposal has to convince readers that</a:t>
            </a:r>
          </a:p>
          <a:p>
            <a:r>
              <a:rPr lang="en-US" dirty="0"/>
              <a:t>(1) there is a problem and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2) you and your firm are the ones to solve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56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</TotalTime>
  <Words>809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PROPOSALS</vt:lpstr>
      <vt:lpstr>WHAT IS A PROPOSAL?</vt:lpstr>
      <vt:lpstr>Why do we write proposals?</vt:lpstr>
      <vt:lpstr>What is the Process of Proposal?</vt:lpstr>
      <vt:lpstr>Proposals are classified into categories</vt:lpstr>
      <vt:lpstr>Based on Origin </vt:lpstr>
      <vt:lpstr>Solicited Proposals</vt:lpstr>
      <vt:lpstr>PowerPoint Presentation</vt:lpstr>
      <vt:lpstr>Unsolicited Proposals</vt:lpstr>
      <vt:lpstr>Based on Audience: </vt:lpstr>
      <vt:lpstr>Internal Proposals</vt:lpstr>
      <vt:lpstr>External Proposals</vt:lpstr>
      <vt:lpstr>Based on Intention: </vt:lpstr>
      <vt:lpstr>Guidelines for Writing a Successful Proposal</vt:lpstr>
      <vt:lpstr>PowerPoint Presentation</vt:lpstr>
      <vt:lpstr>A general Model for Proposal</vt:lpstr>
      <vt:lpstr>Body of the Proposal</vt:lpstr>
      <vt:lpstr>Conclusion of the Proposal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PROPOSALS</dc:title>
  <dc:creator>Faiza Mumtaz</dc:creator>
  <cp:lastModifiedBy>Faiza Mumtaz</cp:lastModifiedBy>
  <cp:revision>9</cp:revision>
  <dcterms:created xsi:type="dcterms:W3CDTF">2021-05-11T11:02:33Z</dcterms:created>
  <dcterms:modified xsi:type="dcterms:W3CDTF">2021-05-11T17:13:17Z</dcterms:modified>
</cp:coreProperties>
</file>