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2F9A5B12-7523-445C-AC1A-A2E776D6E8E7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909126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2F9A5B12-7523-445C-AC1A-A2E776D6E8E7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5505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9A5B12-7523-445C-AC1A-A2E776D6E8E7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0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0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  <p15:guide id="4294967295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2F9A5B12-7523-445C-AC1A-A2E776D6E8E7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82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  <p15:guide id="4294967295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2F9A5B12-7523-445C-AC1A-A2E776D6E8E7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3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F9A5B12-7523-445C-AC1A-A2E776D6E8E7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1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  <p15:guide id="4294967295" pos="1386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3312">
          <p15:clr>
            <a:srgbClr val="F26B43"/>
          </p15:clr>
        </p15:guide>
        <p15:guide id="4294967295" pos="36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5526">
          <p15:clr>
            <a:srgbClr val="F26B43"/>
          </p15:clr>
        </p15:guide>
        <p15:guide id="4294967295" pos="180">
          <p15:clr>
            <a:srgbClr val="F26B43"/>
          </p15:clr>
        </p15:guide>
        <p15:guide id="429496729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How Not to Write a User Guide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Instructions: Writing style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Imperative mood:</a:t>
            </a:r>
          </a:p>
          <a:p>
            <a:r>
              <a:rPr lang="en-US" sz="2400" dirty="0" smtClean="0"/>
              <a:t>Load paper print side down into the printer</a:t>
            </a:r>
          </a:p>
          <a:p>
            <a:r>
              <a:rPr lang="en-US" sz="2400" dirty="0" smtClean="0"/>
              <a:t>For additional explanatory material:</a:t>
            </a:r>
          </a:p>
          <a:p>
            <a:r>
              <a:rPr lang="en-US" sz="2400" dirty="0" smtClean="0"/>
              <a:t>Second person indicative mood:</a:t>
            </a:r>
          </a:p>
          <a:p>
            <a:r>
              <a:rPr lang="en-US" sz="2400" dirty="0" smtClean="0"/>
              <a:t>“You may want to fan the paper to loosen it before loading it into the printer”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Take </a:t>
            </a:r>
            <a:r>
              <a:rPr lang="en-US" sz="3200" b="1" dirty="0"/>
              <a:t>this medicine one, two, three or four </a:t>
            </a:r>
            <a:r>
              <a:rPr lang="en-US" sz="3200" b="1" dirty="0" smtClean="0"/>
              <a:t>times  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4" name="Content Placeholder 3" descr="user manual medici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86000"/>
            <a:ext cx="6843121" cy="4191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/>
              <a:t>You’re </a:t>
            </a:r>
            <a:r>
              <a:rPr lang="en-US" sz="4000" b="1" dirty="0"/>
              <a:t>doing it </a:t>
            </a:r>
            <a:r>
              <a:rPr lang="en-US" sz="4000" b="1" dirty="0" smtClean="0"/>
              <a:t>wrong! You’re </a:t>
            </a:r>
            <a:r>
              <a:rPr lang="en-US" sz="4000" b="1" dirty="0"/>
              <a:t>still doing it wrong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Helmet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305" b="20696"/>
          <a:stretch/>
        </p:blipFill>
        <p:spPr>
          <a:xfrm>
            <a:off x="1524000" y="2362200"/>
            <a:ext cx="6400800" cy="4114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Riding a Honda </a:t>
            </a:r>
            <a:r>
              <a:rPr lang="en-US" sz="4000" b="1" dirty="0" smtClean="0"/>
              <a:t>Motorcycle</a:t>
            </a:r>
            <a:endParaRPr lang="en-US" sz="4000" b="1" dirty="0"/>
          </a:p>
        </p:txBody>
      </p:sp>
      <p:pic>
        <p:nvPicPr>
          <p:cNvPr id="4" name="Content Placeholder 3" descr="how to ride a motorcyc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066800"/>
            <a:ext cx="7162800" cy="5562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91" y="-457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How </a:t>
            </a:r>
            <a:r>
              <a:rPr lang="en-US" sz="3600" b="1" dirty="0"/>
              <a:t>do I interpret the programmed actions?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 descr="program instructions.png"/>
          <p:cNvPicPr>
            <a:picLocks noGrp="1" noChangeAspect="1"/>
          </p:cNvPicPr>
          <p:nvPr>
            <p:ph idx="1"/>
          </p:nvPr>
        </p:nvPicPr>
        <p:blipFill>
          <a:blip r:embed="rId2"/>
          <a:srcRect l="16328" t="3367" r="14083" b="15819"/>
          <a:stretch>
            <a:fillRect/>
          </a:stretch>
        </p:blipFill>
        <p:spPr>
          <a:xfrm>
            <a:off x="304800" y="1447800"/>
            <a:ext cx="8574009" cy="517228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Instructions and User Guides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7406604" cy="3810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Consumer-Oriented instructions</a:t>
            </a:r>
          </a:p>
          <a:p>
            <a:pPr>
              <a:buNone/>
            </a:pPr>
            <a:r>
              <a:rPr lang="en-US" sz="2800" dirty="0" smtClean="0"/>
              <a:t>		Instructions written to facilitate clients, 	customers, employees etc who have non-	engineering background</a:t>
            </a:r>
          </a:p>
          <a:p>
            <a:r>
              <a:rPr lang="en-US" sz="2800" dirty="0" smtClean="0"/>
              <a:t>User guide –Product or a service</a:t>
            </a:r>
          </a:p>
          <a:p>
            <a:pPr>
              <a:buNone/>
            </a:pPr>
            <a:r>
              <a:rPr lang="en-US" sz="2800" dirty="0" smtClean="0"/>
              <a:t>		A comprehensive guide that includes 	instructions (along with other elements)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Approaches to Writing Instructions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 and function oriented approach</a:t>
            </a:r>
          </a:p>
          <a:p>
            <a:r>
              <a:rPr lang="en-US" sz="3200" dirty="0" smtClean="0"/>
              <a:t>Task oriented approach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Feature and function oriented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Focuses on explaining/describing each button, switch, knob, menu, and option, as they function individually.</a:t>
            </a:r>
          </a:p>
          <a:p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works </a:t>
            </a:r>
            <a:r>
              <a:rPr lang="en-US" sz="2400" b="1" dirty="0" smtClean="0">
                <a:solidFill>
                  <a:srgbClr val="FF0000"/>
                </a:solidFill>
              </a:rPr>
              <a:t>if,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The product is simple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The labels are adequately self descriptive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Combination of feature are not needed to accomplish tasks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Task-oriented approach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030" y="2362200"/>
            <a:ext cx="7025604" cy="3651504"/>
          </a:xfrm>
        </p:spPr>
        <p:txBody>
          <a:bodyPr>
            <a:noAutofit/>
          </a:bodyPr>
          <a:lstStyle/>
          <a:p>
            <a:r>
              <a:rPr lang="en-US" sz="2400" dirty="0" smtClean="0"/>
              <a:t>Focus is on accomplishing a task as a result of a combination of functions or parts.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Works when,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The task is relatively more complex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A variety of steps is involved to accomplish a task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Should involve a “How to……” situation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57</TotalTime>
  <Words>166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Schoolbook</vt:lpstr>
      <vt:lpstr>Corbel</vt:lpstr>
      <vt:lpstr>Feathered</vt:lpstr>
      <vt:lpstr>How Not to Write a User Guide</vt:lpstr>
      <vt:lpstr> Take this medicine one, two, three or four times   </vt:lpstr>
      <vt:lpstr> You’re doing it wrong! You’re still doing it wrong </vt:lpstr>
      <vt:lpstr>Riding a Honda Motorcycle</vt:lpstr>
      <vt:lpstr> How do I interpret the programmed actions? </vt:lpstr>
      <vt:lpstr>Instructions and User Guides</vt:lpstr>
      <vt:lpstr>Approaches to Writing Instructions</vt:lpstr>
      <vt:lpstr>Feature and function oriented approach</vt:lpstr>
      <vt:lpstr>Task-oriented approach</vt:lpstr>
      <vt:lpstr>Instructions: Writing style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Not to Write a User Guide</dc:title>
  <dc:creator>dellpc</dc:creator>
  <cp:lastModifiedBy>Syeda Atifa. Batool</cp:lastModifiedBy>
  <cp:revision>5</cp:revision>
  <dcterms:created xsi:type="dcterms:W3CDTF">2021-10-04T18:27:32Z</dcterms:created>
  <dcterms:modified xsi:type="dcterms:W3CDTF">2021-10-05T03:04:48Z</dcterms:modified>
</cp:coreProperties>
</file>