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2" r:id="rId3"/>
    <p:sldId id="283" r:id="rId4"/>
    <p:sldId id="284" r:id="rId5"/>
    <p:sldId id="257" r:id="rId6"/>
    <p:sldId id="285" r:id="rId7"/>
    <p:sldId id="258" r:id="rId8"/>
    <p:sldId id="259" r:id="rId9"/>
    <p:sldId id="260" r:id="rId10"/>
    <p:sldId id="286" r:id="rId11"/>
    <p:sldId id="281" r:id="rId12"/>
    <p:sldId id="278" r:id="rId13"/>
    <p:sldId id="277" r:id="rId14"/>
    <p:sldId id="263" r:id="rId15"/>
    <p:sldId id="261" r:id="rId16"/>
    <p:sldId id="287" r:id="rId17"/>
    <p:sldId id="262" r:id="rId18"/>
    <p:sldId id="288" r:id="rId19"/>
    <p:sldId id="264" r:id="rId20"/>
    <p:sldId id="265" r:id="rId21"/>
    <p:sldId id="271" r:id="rId22"/>
    <p:sldId id="267" r:id="rId23"/>
    <p:sldId id="268" r:id="rId24"/>
    <p:sldId id="269" r:id="rId25"/>
    <p:sldId id="280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01" autoAdjust="0"/>
    <p:restoredTop sz="94660"/>
  </p:normalViewPr>
  <p:slideViewPr>
    <p:cSldViewPr>
      <p:cViewPr varScale="1">
        <p:scale>
          <a:sx n="65" d="100"/>
          <a:sy n="65" d="100"/>
        </p:scale>
        <p:origin x="-12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401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66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09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7815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8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72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922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831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9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83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54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33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77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65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35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55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1537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58" y="1981200"/>
            <a:ext cx="6858000" cy="119465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USER GUIDES/MANUALS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219200"/>
            <a:ext cx="6858000" cy="618523"/>
          </a:xfrm>
        </p:spPr>
        <p:txBody>
          <a:bodyPr>
            <a:normAutofit/>
          </a:bodyPr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  <p:pic>
        <p:nvPicPr>
          <p:cNvPr id="4" name="Picture 3" descr="20080407-user-man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0"/>
            <a:ext cx="3619500" cy="2714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Components of a User Guide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05810"/>
            <a:ext cx="8229600" cy="5943600"/>
          </a:xfrm>
        </p:spPr>
        <p:txBody>
          <a:bodyPr>
            <a:noAutofit/>
          </a:bodyPr>
          <a:lstStyle/>
          <a:p>
            <a:pPr lvl="0"/>
            <a:r>
              <a:rPr lang="en-US" sz="2000" b="1" dirty="0" smtClean="0"/>
              <a:t>Front and back covers</a:t>
            </a:r>
          </a:p>
          <a:p>
            <a:pPr lvl="0"/>
            <a:r>
              <a:rPr lang="en-US" sz="2000" b="1" dirty="0" smtClean="0"/>
              <a:t>Title page</a:t>
            </a:r>
          </a:p>
          <a:p>
            <a:pPr lvl="0"/>
            <a:r>
              <a:rPr lang="en-US" sz="2000" b="1" dirty="0" smtClean="0"/>
              <a:t>Edition notice</a:t>
            </a:r>
          </a:p>
          <a:p>
            <a:pPr lvl="0"/>
            <a:r>
              <a:rPr lang="en-US" sz="2000" b="1" dirty="0" smtClean="0"/>
              <a:t>Trademarks and Disclaimers</a:t>
            </a:r>
          </a:p>
          <a:p>
            <a:pPr lvl="0"/>
            <a:r>
              <a:rPr lang="en-US" sz="2000" b="1" dirty="0" smtClean="0"/>
              <a:t>Warranties</a:t>
            </a:r>
          </a:p>
          <a:p>
            <a:pPr lvl="0"/>
            <a:r>
              <a:rPr lang="en-US" sz="2000" b="1" dirty="0" smtClean="0"/>
              <a:t>License agreements</a:t>
            </a:r>
          </a:p>
          <a:p>
            <a:pPr marL="0" lvl="0" indent="0" algn="ctr">
              <a:buNone/>
            </a:pPr>
            <a:r>
              <a:rPr lang="en-US" sz="2000" b="1" dirty="0" smtClean="0"/>
              <a:t>TABLE OF CONTENTS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Preface, Introduction, Product description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Getting started information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Installation procedure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Operating, maintenance, and trouble shooting instructions with safety notices</a:t>
            </a:r>
          </a:p>
          <a:p>
            <a:pPr marL="0" lvl="0" indent="0" algn="ctr">
              <a:buNone/>
            </a:pPr>
            <a:r>
              <a:rPr lang="en-US" sz="2000" b="1" dirty="0" smtClean="0"/>
              <a:t>APPENDIXES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Glossary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Index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Reader-comment form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WRITING HEADINGS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603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Headings should be:</a:t>
            </a:r>
          </a:p>
          <a:p>
            <a:pPr>
              <a:buNone/>
            </a:pPr>
            <a:endParaRPr lang="en-US" sz="3200" dirty="0" smtClean="0"/>
          </a:p>
          <a:p>
            <a:pPr lvl="0"/>
            <a:r>
              <a:rPr lang="en-US" sz="3200" dirty="0" smtClean="0"/>
              <a:t>Descriptive and informative. </a:t>
            </a:r>
          </a:p>
          <a:p>
            <a:pPr lvl="0"/>
            <a:r>
              <a:rPr lang="en-US" sz="3200" dirty="0" smtClean="0"/>
              <a:t>To the point and simple (SCOPE)</a:t>
            </a:r>
          </a:p>
          <a:p>
            <a:pPr lvl="0"/>
            <a:r>
              <a:rPr lang="en-US" sz="3200" dirty="0" smtClean="0"/>
              <a:t>Use positive language. 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Examples…</a:t>
            </a:r>
            <a:endParaRPr lang="en-US" dirty="0"/>
          </a:p>
        </p:txBody>
      </p:sp>
      <p:pic>
        <p:nvPicPr>
          <p:cNvPr id="3" name="Picture 2" descr="ltsUserguid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01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Examples…</a:t>
            </a:r>
            <a:endParaRPr lang="en-US" dirty="0"/>
          </a:p>
        </p:txBody>
      </p:sp>
      <p:pic>
        <p:nvPicPr>
          <p:cNvPr id="3" name="Picture 2" descr="samsung-intercept-user-guide-550x3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7772399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COMMON USES OF A MANUAL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learn and understand how to operate something</a:t>
            </a:r>
          </a:p>
          <a:p>
            <a:r>
              <a:rPr lang="en-US" sz="2800" dirty="0" smtClean="0"/>
              <a:t>To troubleshoot</a:t>
            </a:r>
          </a:p>
          <a:p>
            <a:r>
              <a:rPr lang="en-US" sz="2800" dirty="0" smtClean="0"/>
              <a:t>To learn how to maintain something</a:t>
            </a:r>
          </a:p>
          <a:p>
            <a:r>
              <a:rPr lang="en-US" sz="2800" dirty="0" smtClean="0"/>
              <a:t>To learn in detail the mechanisms and processes behind different functions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C000"/>
                </a:solidFill>
              </a:rPr>
              <a:t>STEP 1: Audience Analysis</a:t>
            </a:r>
          </a:p>
          <a:p>
            <a:pPr>
              <a:buNone/>
            </a:pPr>
            <a:r>
              <a:rPr lang="en-US" dirty="0" smtClean="0"/>
              <a:t>1. Who will use the manual?</a:t>
            </a:r>
          </a:p>
          <a:p>
            <a:pPr>
              <a:buNone/>
            </a:pPr>
            <a:r>
              <a:rPr lang="en-US" dirty="0" smtClean="0"/>
              <a:t>2. Are they novice users, intermediate level or advanced users?</a:t>
            </a:r>
          </a:p>
          <a:p>
            <a:pPr>
              <a:buNone/>
            </a:pPr>
            <a:r>
              <a:rPr lang="en-US" dirty="0" smtClean="0"/>
              <a:t>3. Why do they need the guide?</a:t>
            </a:r>
          </a:p>
          <a:p>
            <a:pPr>
              <a:buNone/>
            </a:pPr>
            <a:r>
              <a:rPr lang="en-US" dirty="0" smtClean="0"/>
              <a:t>4. To what extent do they require background details, definitions, explanation and analysis of mechanisms? </a:t>
            </a:r>
          </a:p>
          <a:p>
            <a:pPr>
              <a:buNone/>
            </a:pPr>
            <a:r>
              <a:rPr lang="en-US" dirty="0" smtClean="0"/>
              <a:t>5. What is their competence in the language in which the manual will be written?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artoon re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371600"/>
            <a:ext cx="16097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55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Considering these questions will help you develop an audience profile. Fill the form below after audience analysis.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6630861"/>
              </p:ext>
            </p:extLst>
          </p:nvPr>
        </p:nvGraphicFramePr>
        <p:xfrm>
          <a:off x="1524000" y="2910840"/>
          <a:ext cx="60960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642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Ethnic/Cultural</a:t>
                      </a: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/Educational Background: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of technical knowledge/expertise in the field: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for the manual: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complexity level of the language, details, &amp; the graphics: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manual size and format: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Appropriate style , expression, &amp; presentations: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Users usually read the documentation in desperation, after what they tried to do failed.</a:t>
            </a:r>
          </a:p>
          <a:p>
            <a:pPr lvl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They're now frustrated, they have messed up things.</a:t>
            </a:r>
          </a:p>
          <a:p>
            <a:pPr lvl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They're lost as to how to proceed to complete their goal.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43400"/>
            <a:ext cx="44196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C000"/>
                </a:solidFill>
              </a:rPr>
              <a:t>STEP 2: Determining manual type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/>
            <a:r>
              <a:rPr lang="en-US" dirty="0" smtClean="0"/>
              <a:t>     Write down the type and purpose of the manual.</a:t>
            </a:r>
          </a:p>
          <a:p>
            <a:pPr marL="109728" indent="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For example, is the manual written for training people, or for assisting people in performing specific tasks, or for teaching laypersons all details regarding the operation and maintenance of a product, etc.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smtClean="0"/>
              <a:t>What problem can low quality documentation create for both the readers and the writers? Discuss with reference to user guides?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C000"/>
                </a:solidFill>
              </a:rPr>
              <a:t>STEP 3: Researching content and material</a:t>
            </a:r>
          </a:p>
          <a:p>
            <a:pPr>
              <a:buNone/>
            </a:pPr>
            <a:r>
              <a:rPr lang="en-US" dirty="0" smtClean="0"/>
              <a:t>Consult the engineering department to find out,</a:t>
            </a:r>
          </a:p>
          <a:p>
            <a:pPr marL="624078" indent="-514350">
              <a:buAutoNum type="arabicPeriod"/>
            </a:pPr>
            <a:r>
              <a:rPr lang="en-US" dirty="0" smtClean="0"/>
              <a:t>How the product works</a:t>
            </a:r>
          </a:p>
          <a:p>
            <a:pPr marL="624078" indent="-514350">
              <a:buAutoNum type="arabicPeriod"/>
            </a:pPr>
            <a:r>
              <a:rPr lang="en-US" dirty="0" smtClean="0"/>
              <a:t>What instructions and warnings must be stressed</a:t>
            </a:r>
          </a:p>
          <a:p>
            <a:pPr marL="624078" indent="-514350">
              <a:buAutoNum type="arabicPeriod"/>
            </a:pPr>
            <a:r>
              <a:rPr lang="en-US" dirty="0" smtClean="0"/>
              <a:t>Analysis and description of mechanisms and processes</a:t>
            </a:r>
          </a:p>
          <a:p>
            <a:pPr marL="624078" indent="-514350">
              <a:buAutoNum type="arabicPeriod"/>
            </a:pPr>
            <a:r>
              <a:rPr lang="en-US" dirty="0" smtClean="0"/>
              <a:t>Definitions of key terms</a:t>
            </a:r>
          </a:p>
          <a:p>
            <a:pPr marL="624078" indent="-514350">
              <a:buAutoNum type="arabicPeriod"/>
            </a:pPr>
            <a:r>
              <a:rPr lang="en-US" dirty="0" smtClean="0"/>
              <a:t>Prepare a working </a:t>
            </a:r>
            <a:r>
              <a:rPr lang="en-US" b="1" u="sng" dirty="0" smtClean="0"/>
              <a:t>OUTLINE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short,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TELL AUDIENCE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WHAT TO DO??</a:t>
            </a:r>
          </a:p>
          <a:p>
            <a:r>
              <a:rPr lang="en-US" dirty="0" smtClean="0"/>
              <a:t>  HOW TO DO??</a:t>
            </a:r>
          </a:p>
          <a:p>
            <a:r>
              <a:rPr lang="en-US" dirty="0" smtClean="0"/>
              <a:t>  WHY TO DO??</a:t>
            </a:r>
          </a:p>
          <a:p>
            <a:r>
              <a:rPr lang="en-US" dirty="0" smtClean="0"/>
              <a:t>  WHAT TO DO IN CASE OF PROBLEMS OR    MALFUNCTION??</a:t>
            </a:r>
            <a:endParaRPr lang="en-US" dirty="0"/>
          </a:p>
        </p:txBody>
      </p:sp>
      <p:pic>
        <p:nvPicPr>
          <p:cNvPr id="4" name="Picture 3" descr="1674_picture_of_a_grinning_worm_with_glasses_reading_a_book.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89" y="4572000"/>
            <a:ext cx="2495277" cy="1993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C000"/>
                </a:solidFill>
              </a:rPr>
              <a:t>STEP 4: Deciding on manual production</a:t>
            </a:r>
          </a:p>
          <a:p>
            <a:pPr>
              <a:buNone/>
            </a:pPr>
            <a:r>
              <a:rPr lang="en-US" dirty="0" smtClean="0"/>
              <a:t>Consider the following:</a:t>
            </a:r>
          </a:p>
          <a:p>
            <a:pPr marL="624078" indent="-514350">
              <a:buAutoNum type="arabicPeriod"/>
            </a:pPr>
            <a:r>
              <a:rPr lang="en-US" dirty="0" smtClean="0"/>
              <a:t>Appropriate presentation</a:t>
            </a:r>
          </a:p>
          <a:p>
            <a:pPr marL="624078" indent="-514350">
              <a:buAutoNum type="arabicPeriod"/>
            </a:pPr>
            <a:r>
              <a:rPr lang="en-US" dirty="0" smtClean="0"/>
              <a:t>How to provide the manual; for example, folded pamphlet or a booklet in product packaging</a:t>
            </a:r>
          </a:p>
          <a:p>
            <a:pPr marL="624078" indent="-514350">
              <a:buAutoNum type="arabicPeriod"/>
            </a:pPr>
            <a:r>
              <a:rPr lang="en-US" dirty="0" smtClean="0"/>
              <a:t>Decide on paper quality, print type, color usage, number of manuals, etc</a:t>
            </a:r>
          </a:p>
          <a:p>
            <a:pPr marL="624078" indent="-514350">
              <a:buAutoNum type="arabicPeriod"/>
            </a:pPr>
            <a:r>
              <a:rPr lang="en-US" dirty="0" smtClean="0"/>
              <a:t>Decide on any other accompanying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rgbClr val="FFC000"/>
                </a:solidFill>
              </a:rPr>
              <a:t>STEP 5: Preparing the Graphics</a:t>
            </a:r>
          </a:p>
          <a:p>
            <a:pPr>
              <a:buNone/>
            </a:pPr>
            <a:r>
              <a:rPr lang="en-US" dirty="0" smtClean="0"/>
              <a:t>  Select suitable photographs, drawings, sketches, symbols, tables, etc.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keep-awa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10000"/>
            <a:ext cx="2886075" cy="1533525"/>
          </a:xfrm>
          <a:prstGeom prst="rect">
            <a:avLst/>
          </a:prstGeom>
        </p:spPr>
      </p:pic>
      <p:pic>
        <p:nvPicPr>
          <p:cNvPr id="5" name="Picture 4" descr="warning-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33337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in Manual Preparation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rgbClr val="FFC000"/>
                </a:solidFill>
              </a:rPr>
              <a:t>STEP 6 &amp; 7: Review the copy and Produce the manual</a:t>
            </a:r>
          </a:p>
          <a:p>
            <a:pPr marL="0" indent="0">
              <a:buNone/>
            </a:pPr>
            <a:endParaRPr lang="en-US" sz="2800" b="1" u="sng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  Editing, proofreading, and revision is done at this stage. Finally, the manual is produced.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Writing Instructions</a:t>
            </a:r>
            <a:endParaRPr lang="en-US" dirty="0"/>
          </a:p>
        </p:txBody>
      </p:sp>
      <p:pic>
        <p:nvPicPr>
          <p:cNvPr id="3" name="Picture 2" descr="AudiaX_201_FM_Transmitter_User_Gu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01674"/>
            <a:ext cx="6705600" cy="586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Writing style for Instructions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33400" y="1219200"/>
            <a:ext cx="8229600" cy="5029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Imperative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Mood: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primary actions to be taken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“ Load paper print side down into the printer”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2- </a:t>
            </a:r>
            <a:r>
              <a:rPr lang="en-US" sz="2400" b="1" dirty="0" smtClean="0">
                <a:solidFill>
                  <a:schemeClr val="bg1"/>
                </a:solidFill>
              </a:rPr>
              <a:t>Second person indicative mood:  </a:t>
            </a:r>
            <a:r>
              <a:rPr lang="en-US" sz="2400" dirty="0" smtClean="0">
                <a:solidFill>
                  <a:schemeClr val="bg1"/>
                </a:solidFill>
              </a:rPr>
              <a:t>for additional explanatory material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“You may want to fan the paper to loosen it before loading it into the printer”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i="1" dirty="0" smtClean="0">
                <a:solidFill>
                  <a:srgbClr val="7030A0"/>
                </a:solidFill>
              </a:rPr>
              <a:t>IMPORTANT:</a:t>
            </a:r>
            <a:endParaRPr lang="en-US" sz="2400" b="1" i="1" dirty="0" smtClean="0">
              <a:solidFill>
                <a:srgbClr val="7030A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a. </a:t>
            </a:r>
            <a:r>
              <a:rPr lang="en-US" sz="2400" dirty="0" smtClean="0">
                <a:solidFill>
                  <a:schemeClr val="bg1"/>
                </a:solidFill>
              </a:rPr>
              <a:t>Format as numbered lists to follow a certain sequence of actions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Format as bulleted points if no specific sequence </a:t>
            </a:r>
            <a:r>
              <a:rPr lang="en-US" sz="2400" dirty="0" smtClean="0">
                <a:solidFill>
                  <a:schemeClr val="bg1"/>
                </a:solidFill>
              </a:rPr>
              <a:t>is required to complete the task.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INSTRUCTION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86200" y="3124200"/>
            <a:ext cx="2743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action/Instruction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4724400" y="2286000"/>
            <a:ext cx="990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7526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2320017">
            <a:off x="3325085" y="3934685"/>
            <a:ext cx="990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2715746">
            <a:off x="2417971" y="4669079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and after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76313">
            <a:off x="4749140" y="4368141"/>
            <a:ext cx="990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8802328">
            <a:off x="6377077" y="3862477"/>
            <a:ext cx="990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19600" y="5334000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 and Importance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19562656">
            <a:off x="6677692" y="4499785"/>
            <a:ext cx="1867836" cy="743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Anticipatory troubleshooting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9465535">
            <a:off x="3373938" y="2641214"/>
            <a:ext cx="990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2632050">
            <a:off x="6274620" y="2730256"/>
            <a:ext cx="990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9521475">
            <a:off x="2622220" y="2229582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606582">
            <a:off x="6408376" y="2252386"/>
            <a:ext cx="1963696" cy="80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Notices for damage/destruction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 smtClean="0"/>
              <a:t>Components of Instructions 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33400" y="1219200"/>
            <a:ext cx="8229600" cy="50292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Title</a:t>
            </a: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Background</a:t>
            </a: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Equipment and supplies</a:t>
            </a:r>
          </a:p>
          <a:p>
            <a:pPr marL="457200" marR="0" lvl="0" indent="-4572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Instructions</a:t>
            </a:r>
          </a:p>
          <a:p>
            <a:pPr lvl="1" defTabSz="6858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by step instructional actions to be performed</a:t>
            </a:r>
          </a:p>
          <a:p>
            <a:pPr lvl="1" defTabSz="6858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steps should be listed under a clear, relevant heading</a:t>
            </a:r>
          </a:p>
          <a:p>
            <a:pPr lvl="1" defTabSz="6858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Notices and warning for potential problems that may cause damage</a:t>
            </a:r>
          </a:p>
          <a:p>
            <a:pPr lvl="1" defTabSz="6858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Illustrations that enable readers to visualize important actions and objects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INSTRUCTIONAL WRITING</a:t>
            </a:r>
            <a:r>
              <a:rPr lang="en-US" sz="2400" b="1" smtClean="0"/>
              <a:t>:</a:t>
            </a:r>
            <a:r>
              <a:rPr lang="en-US" sz="2400" smtClean="0"/>
              <a:t> A writing </a:t>
            </a:r>
            <a:r>
              <a:rPr lang="en-US" sz="2400" dirty="0" smtClean="0"/>
              <a:t>which gives instructions to readers regarding a well-defined and specific topic.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INSTRUCTIONS:</a:t>
            </a:r>
            <a:r>
              <a:rPr lang="en-US" sz="2400" dirty="0" smtClean="0"/>
              <a:t> Instructions direct/teach/guide a person to do something, furnish with information needed to accomplish something.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/>
              <a:t>TASK:</a:t>
            </a:r>
            <a:r>
              <a:rPr lang="en-US" sz="2400" dirty="0" smtClean="0"/>
              <a:t> A specific piece of work, a distinct specific action/activity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PROCEDURE:</a:t>
            </a:r>
            <a:r>
              <a:rPr lang="en-US" sz="2800" dirty="0" smtClean="0"/>
              <a:t> It refers </a:t>
            </a:r>
            <a:r>
              <a:rPr lang="en-US" sz="2800" smtClean="0"/>
              <a:t>to manner </a:t>
            </a:r>
            <a:r>
              <a:rPr lang="en-US" sz="2800" dirty="0" smtClean="0"/>
              <a:t>of proceeding; a way of performing or effecting something: standard procedure.</a:t>
            </a:r>
          </a:p>
          <a:p>
            <a:pPr lvl="0">
              <a:buNone/>
            </a:pPr>
            <a:r>
              <a:rPr lang="en-US" sz="2800" smtClean="0"/>
              <a:t>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user guide</a:t>
            </a:r>
            <a:r>
              <a:rPr lang="en-US" dirty="0" smtClean="0"/>
              <a:t> or </a:t>
            </a:r>
            <a:r>
              <a:rPr lang="en-US" b="1" dirty="0" smtClean="0"/>
              <a:t>user's guide</a:t>
            </a:r>
            <a:r>
              <a:rPr lang="en-US" dirty="0" smtClean="0"/>
              <a:t>, also commonly known as a </a:t>
            </a:r>
            <a:r>
              <a:rPr lang="en-US" b="1" dirty="0" smtClean="0"/>
              <a:t>manual</a:t>
            </a:r>
            <a:r>
              <a:rPr lang="en-US" dirty="0" smtClean="0"/>
              <a:t>, is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technical </a:t>
            </a:r>
            <a:r>
              <a:rPr lang="en-US" dirty="0" smtClean="0">
                <a:solidFill>
                  <a:srgbClr val="FFFF00"/>
                </a:solidFill>
              </a:rPr>
              <a:t>communication document </a:t>
            </a:r>
            <a:r>
              <a:rPr lang="en-US" dirty="0" smtClean="0"/>
              <a:t>intended to give assistance to people using a particular system.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Manuals are written guides or reference materials which are used for training, assembling mechanisms, operating machinery or equipment, servicing products, or repairing products.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user guide</a:t>
            </a:r>
            <a:r>
              <a:rPr lang="en-US" dirty="0" smtClean="0"/>
              <a:t> is essentially a book-length document containing instructions on installing, using, or troubleshooting a hardware or software product.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writes the guides?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Technical writer</a:t>
            </a:r>
          </a:p>
          <a:p>
            <a:r>
              <a:rPr lang="en-US" dirty="0" smtClean="0"/>
              <a:t>Programmers</a:t>
            </a:r>
          </a:p>
          <a:p>
            <a:r>
              <a:rPr lang="en-US" dirty="0" smtClean="0"/>
              <a:t>Product or project managers</a:t>
            </a:r>
          </a:p>
          <a:p>
            <a:r>
              <a:rPr lang="en-US" dirty="0" smtClean="0"/>
              <a:t>Engineers</a:t>
            </a:r>
          </a:p>
          <a:p>
            <a:r>
              <a:rPr lang="en-US" dirty="0" smtClean="0"/>
              <a:t>Other technical staff, particularly in smaller companies.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ntent-wri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81200"/>
            <a:ext cx="26003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guides are commonly associated with…..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Electronics goods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 hardware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Computer software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50px-HitachiJ100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143000"/>
            <a:ext cx="1524000" cy="1600200"/>
          </a:xfrm>
          <a:prstGeom prst="rect">
            <a:avLst/>
          </a:prstGeom>
        </p:spPr>
      </p:pic>
      <p:pic>
        <p:nvPicPr>
          <p:cNvPr id="5" name="Picture 4" descr="1289580161_137384409_1-computer-hardware-repair-pakist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8400"/>
            <a:ext cx="1676400" cy="1676400"/>
          </a:xfrm>
          <a:prstGeom prst="rect">
            <a:avLst/>
          </a:prstGeom>
        </p:spPr>
      </p:pic>
      <p:pic>
        <p:nvPicPr>
          <p:cNvPr id="6" name="Picture 5" descr="1297662857_166973666_1-Pictures-of--Computer-Software-Hardware-Repairing-in-less-than-market-price-in-Jhelum.jpg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572000"/>
            <a:ext cx="17526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User Guide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Product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Option/Function Explanations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installation procedures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Precise Definitions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Descriptions of mechanisms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Step-by-step instructions of different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Analyses of processes (Optional)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Graphics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Headings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8019</TotalTime>
  <Words>953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Depth</vt:lpstr>
      <vt:lpstr>USER GUIDES/MANUALS</vt:lpstr>
      <vt:lpstr>Think about it!</vt:lpstr>
      <vt:lpstr>Key terms</vt:lpstr>
      <vt:lpstr>Key terms</vt:lpstr>
      <vt:lpstr>DEFINITION</vt:lpstr>
      <vt:lpstr>DEFINITION</vt:lpstr>
      <vt:lpstr> Who writes the guides?</vt:lpstr>
      <vt:lpstr>User guides are commonly associated with…..</vt:lpstr>
      <vt:lpstr>Components of a User Guide</vt:lpstr>
      <vt:lpstr>Components of a User Guide</vt:lpstr>
      <vt:lpstr>WRITING HEADINGS</vt:lpstr>
      <vt:lpstr>Some Examples…</vt:lpstr>
      <vt:lpstr>Some Examples…</vt:lpstr>
      <vt:lpstr>COMMON USES OF A MANUAL</vt:lpstr>
      <vt:lpstr>Steps in Manual Preparation</vt:lpstr>
      <vt:lpstr>Slide 16</vt:lpstr>
      <vt:lpstr>Steps in Manual Preparation</vt:lpstr>
      <vt:lpstr>Remember!</vt:lpstr>
      <vt:lpstr>Steps in Manual Preparation</vt:lpstr>
      <vt:lpstr>Steps in Manual Preparation</vt:lpstr>
      <vt:lpstr>In short,</vt:lpstr>
      <vt:lpstr>Steps in Manual Preparation</vt:lpstr>
      <vt:lpstr>Steps in Manual Preparation</vt:lpstr>
      <vt:lpstr>Steps in Manual Preparation</vt:lpstr>
      <vt:lpstr>Writing Instructions</vt:lpstr>
      <vt:lpstr>Writing style for Instructions</vt:lpstr>
      <vt:lpstr>ELEMENTS OF INSTRUCTION</vt:lpstr>
      <vt:lpstr>Components of Instructions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GUIDES/MANUALS</dc:title>
  <dc:creator>dellpc</dc:creator>
  <cp:lastModifiedBy>dellpc</cp:lastModifiedBy>
  <cp:revision>60</cp:revision>
  <dcterms:created xsi:type="dcterms:W3CDTF">2006-08-16T00:00:00Z</dcterms:created>
  <dcterms:modified xsi:type="dcterms:W3CDTF">2021-10-10T20:05:01Z</dcterms:modified>
</cp:coreProperties>
</file>