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302" r:id="rId7"/>
    <p:sldId id="295" r:id="rId8"/>
    <p:sldId id="301" r:id="rId9"/>
    <p:sldId id="303" r:id="rId10"/>
    <p:sldId id="310" r:id="rId11"/>
    <p:sldId id="311" r:id="rId12"/>
    <p:sldId id="305" r:id="rId13"/>
    <p:sldId id="314" r:id="rId14"/>
    <p:sldId id="313" r:id="rId15"/>
    <p:sldId id="307" r:id="rId16"/>
    <p:sldId id="308" r:id="rId17"/>
    <p:sldId id="30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204" autoAdjust="0"/>
  </p:normalViewPr>
  <p:slideViewPr>
    <p:cSldViewPr snapToGrid="0">
      <p:cViewPr varScale="1">
        <p:scale>
          <a:sx n="89" d="100"/>
          <a:sy n="89" d="100"/>
        </p:scale>
        <p:origin x="418" y="7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A8294-AE52-59D7-7336-FBEE65725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7CD26D-D889-B426-046F-DF1261522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9AC7A-71A7-C471-1067-4FE728BD7C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3C4CDA-BF60-126C-6A69-8BF9CF136B27}"/>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26408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8ECBA-D121-1B25-7CA3-1BAFF70CBC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D53E3-6AF0-E4C3-BC30-FB8E1B4C5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7A25AC-14F6-FF0D-7305-8F31359216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D91CFB-3D50-2031-48E1-B35B7152363E}"/>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8331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B81FF-CA39-2C25-0AE5-31238BA662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C9753A-DFEF-F37E-CFFA-84CE8C2B3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D186ED-80FD-E985-A00D-C0591272E4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9BFFA2-5119-330D-D3AB-2E4C31542002}"/>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40065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D802-FCE3-ED03-C94C-8C781E0B44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9E02CB-DC29-789E-EFC6-2933BF39B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1BABE-AD45-CFEA-3D75-F7B064407F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3798D9-9F29-B212-498F-322065A47015}"/>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6153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3403F-6260-34C1-688B-85CE3BCCDA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6B13FE-A638-AD35-5C45-0BEE8D366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56FA2-3933-136B-BF0E-62F732B46A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FBAC92-817A-8170-71C2-8EFCAC291CBB}"/>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182189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CD782-8483-E18A-53C1-67DD8D49F4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5C9FCD-DB5A-D016-1859-994E6D0ADF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9A22D-49B2-6D5C-F87C-C649EF119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26ECF0-3777-4047-0672-A397186F7022}"/>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3331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CEEAA-200F-35A5-6422-F1C70F8C83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94D9FD-E8D7-E38A-8F0E-476C16CFE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2D385-DCE6-670A-67CA-478394E299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1BF5F1-94EB-B6AC-99DE-EB7E7D4E9DD8}"/>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35562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EBE9D-73F2-0CD6-A109-17DC812F0F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F1F9A-30DA-C175-451D-8A9D3E3FE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32FD5C-EB40-9C40-C354-EBBA26C457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C7019A-C20A-5FA3-2E5D-396B5D035492}"/>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69365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F1A65-CDEE-70DA-4520-87336CECE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40DB2-8C2F-4719-24EF-C6064B32A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7AA0C-3AEE-A985-9F8B-8B09B8A74E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D63AF1-87FD-B004-0761-3403C2869809}"/>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64224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C2EE-1FE3-B98E-97FB-BDF92AA581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35C107-06C1-EDA9-1FE0-137160A336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DBA496-992F-BEC0-C873-6A1AE55578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253DBD-1155-22E1-576A-FD6DB79BEE08}"/>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02712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F2726-1C0D-EF5F-25FF-6897FFA80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7025FE-2F35-0355-B301-2ECD166D9F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BFC57-2F65-AFA1-D204-D6C48F27DB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10A57A-4612-9757-2ADC-4F7FE282E460}"/>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426028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74D9-7879-B35F-D027-BC5F817E1E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97686-B8D8-0BA5-143E-4AA1699C0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1B364-31F1-44E2-8050-AE92F95774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3FDDF1-8D69-9EEC-1A31-B9D1BF8AB53A}"/>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3258716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106994" y="677918"/>
            <a:ext cx="8464070" cy="3590596"/>
          </a:xfrm>
        </p:spPr>
        <p:txBody>
          <a:bodyPr>
            <a:normAutofit/>
          </a:bodyPr>
          <a:lstStyle/>
          <a:p>
            <a:r>
              <a:rPr kumimoji="0" lang="en" b="0" i="0" u="none" strike="noStrike" kern="0" cap="none" spc="0" normalizeH="0" baseline="0" noProof="0" dirty="0">
                <a:ln>
                  <a:noFill/>
                </a:ln>
                <a:solidFill>
                  <a:srgbClr val="FFFFFF"/>
                </a:solidFill>
                <a:effectLst/>
                <a:uLnTx/>
                <a:uFillTx/>
                <a:latin typeface="Roboto Slab"/>
                <a:ea typeface="Roboto Slab"/>
                <a:cs typeface="Roboto Slab"/>
                <a:sym typeface="Roboto Slab"/>
              </a:rPr>
              <a:t>Housing Market</a:t>
            </a:r>
            <a:br>
              <a:rPr kumimoji="0" lang="en" b="0" i="0" u="none" strike="noStrike" kern="0" cap="none" spc="0" normalizeH="0" baseline="0" noProof="0" dirty="0">
                <a:ln>
                  <a:noFill/>
                </a:ln>
                <a:solidFill>
                  <a:srgbClr val="FFFFFF"/>
                </a:solidFill>
                <a:effectLst/>
                <a:uLnTx/>
                <a:uFillTx/>
                <a:latin typeface="Roboto Slab"/>
                <a:ea typeface="Roboto Slab"/>
                <a:cs typeface="Roboto Slab"/>
                <a:sym typeface="Roboto Slab"/>
              </a:rPr>
            </a:br>
            <a:r>
              <a:rPr kumimoji="0" lang="en" sz="5000" b="0" i="0" u="none" strike="noStrike" kern="0" cap="none" spc="0" normalizeH="0" baseline="0" noProof="0" dirty="0">
                <a:ln>
                  <a:noFill/>
                </a:ln>
                <a:solidFill>
                  <a:srgbClr val="FFFFFF"/>
                </a:solidFill>
                <a:effectLst/>
                <a:uLnTx/>
                <a:uFillTx/>
                <a:latin typeface="Roboto Slab"/>
                <a:ea typeface="Roboto Slab"/>
                <a:cs typeface="Roboto Slab"/>
                <a:sym typeface="Roboto Slab"/>
              </a:rPr>
              <a:t>Austin, TX </a:t>
            </a:r>
            <a:endParaRPr lang="en-US" sz="5000" dirty="0"/>
          </a:p>
        </p:txBody>
      </p:sp>
      <p:sp>
        <p:nvSpPr>
          <p:cNvPr id="4" name="Google Shape;64;p13">
            <a:extLst>
              <a:ext uri="{FF2B5EF4-FFF2-40B4-BE49-F238E27FC236}">
                <a16:creationId xmlns:a16="http://schemas.microsoft.com/office/drawing/2014/main" id="{F39690D1-C0C7-2C13-B731-3C4D5A5D1CC9}"/>
              </a:ext>
            </a:extLst>
          </p:cNvPr>
          <p:cNvSpPr txBox="1">
            <a:spLocks/>
          </p:cNvSpPr>
          <p:nvPr/>
        </p:nvSpPr>
        <p:spPr>
          <a:xfrm>
            <a:off x="5229747" y="4543953"/>
            <a:ext cx="5783400" cy="9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1pPr>
            <a:lvl2pPr marL="914400" marR="0" lvl="1"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2pPr>
            <a:lvl3pPr marL="1371600" marR="0" lvl="2"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3pPr>
            <a:lvl4pPr marL="1828800" marR="0" lvl="3"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4pPr>
            <a:lvl5pPr marL="2286000" marR="0" lvl="4"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5pPr>
            <a:lvl6pPr marL="2743200" marR="0" lvl="5"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6pPr>
            <a:lvl7pPr marL="3200400" marR="0" lvl="6"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7pPr>
            <a:lvl8pPr marL="3657600" marR="0" lvl="7"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8pPr>
            <a:lvl9pPr marL="4114800" marR="0" lvl="8" indent="-31750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9pPr>
          </a:lstStyle>
          <a:p>
            <a:pPr marL="0" marR="0" lvl="0" indent="0" algn="ctr" defTabSz="914400" rtl="0" eaLnBrk="1" fontAlgn="auto" latinLnBrk="0" hangingPunct="1">
              <a:lnSpc>
                <a:spcPct val="100000"/>
              </a:lnSpc>
              <a:spcBef>
                <a:spcPts val="0"/>
              </a:spcBef>
              <a:spcAft>
                <a:spcPts val="0"/>
              </a:spcAft>
              <a:buClr>
                <a:srgbClr val="8BC34A"/>
              </a:buClr>
              <a:buSzPts val="2400"/>
              <a:buFont typeface="Roboto Slab"/>
              <a:buNone/>
              <a:tabLst/>
              <a:defRPr/>
            </a:pPr>
            <a:r>
              <a:rPr kumimoji="0" lang="en-US" sz="2400" b="0" i="0" u="none" strike="noStrike" kern="0" cap="none" spc="0" normalizeH="0" baseline="0" noProof="0" dirty="0">
                <a:ln>
                  <a:noFill/>
                </a:ln>
                <a:solidFill>
                  <a:srgbClr val="8BC34A"/>
                </a:solidFill>
                <a:effectLst/>
                <a:uLnTx/>
                <a:uFillTx/>
                <a:latin typeface="Roboto Slab"/>
                <a:ea typeface="Roboto Slab"/>
                <a:cs typeface="Roboto Slab"/>
                <a:sym typeface="Roboto Slab"/>
              </a:rPr>
              <a:t>By</a:t>
            </a:r>
          </a:p>
          <a:p>
            <a:pPr marL="0" marR="0" lvl="0" indent="0" algn="ctr" defTabSz="914400" rtl="0" eaLnBrk="1" fontAlgn="auto" latinLnBrk="0" hangingPunct="1">
              <a:lnSpc>
                <a:spcPct val="100000"/>
              </a:lnSpc>
              <a:spcBef>
                <a:spcPts val="0"/>
              </a:spcBef>
              <a:spcAft>
                <a:spcPts val="0"/>
              </a:spcAft>
              <a:buClr>
                <a:srgbClr val="8BC34A"/>
              </a:buClr>
              <a:buSzPts val="2400"/>
              <a:buFont typeface="Roboto Slab"/>
              <a:buNone/>
              <a:tabLst/>
              <a:defRPr/>
            </a:pPr>
            <a:r>
              <a:rPr kumimoji="0" lang="en-US" sz="2400" b="0" i="0" u="none" strike="noStrike" kern="0" cap="none" spc="0" normalizeH="0" baseline="0" noProof="0" dirty="0">
                <a:ln>
                  <a:noFill/>
                </a:ln>
                <a:solidFill>
                  <a:srgbClr val="8BC34A"/>
                </a:solidFill>
                <a:effectLst/>
                <a:uLnTx/>
                <a:uFillTx/>
                <a:latin typeface="Roboto Slab"/>
                <a:ea typeface="Roboto Slab"/>
                <a:cs typeface="Roboto Slab"/>
                <a:sym typeface="Roboto Slab"/>
              </a:rPr>
              <a:t>Ammanuel F. WoldeAregay</a:t>
            </a:r>
          </a:p>
          <a:p>
            <a:pPr marL="0" marR="0" lvl="0" indent="0" algn="l" defTabSz="914400" rtl="0" eaLnBrk="1" fontAlgn="auto" latinLnBrk="0" hangingPunct="1">
              <a:lnSpc>
                <a:spcPct val="100000"/>
              </a:lnSpc>
              <a:spcBef>
                <a:spcPts val="0"/>
              </a:spcBef>
              <a:spcAft>
                <a:spcPts val="0"/>
              </a:spcAft>
              <a:buClr>
                <a:srgbClr val="8BC34A"/>
              </a:buClr>
              <a:buSzPts val="2400"/>
              <a:buFont typeface="Roboto Slab"/>
              <a:buNone/>
              <a:tabLst/>
              <a:defRPr/>
            </a:pPr>
            <a:endParaRPr kumimoji="0" lang="en-US" sz="2400" b="0" i="0" u="none" strike="noStrike" kern="0" cap="none" spc="0" normalizeH="0" baseline="0" noProof="0" dirty="0">
              <a:ln>
                <a:noFill/>
              </a:ln>
              <a:solidFill>
                <a:srgbClr val="8BC34A"/>
              </a:solidFill>
              <a:effectLst/>
              <a:uLnTx/>
              <a:uFillTx/>
              <a:latin typeface="Roboto Slab"/>
              <a:ea typeface="Roboto Slab"/>
              <a:cs typeface="Roboto Slab"/>
              <a:sym typeface="Roboto Slab"/>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B80A3-6154-2491-9C19-55A0E12580A6}"/>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801C4AD3-77A7-405A-BA86-255DCB310914}"/>
              </a:ext>
            </a:extLst>
          </p:cNvPr>
          <p:cNvSpPr>
            <a:spLocks noGrp="1"/>
          </p:cNvSpPr>
          <p:nvPr>
            <p:ph type="title"/>
          </p:nvPr>
        </p:nvSpPr>
        <p:spPr>
          <a:xfrm>
            <a:off x="1150374" y="896110"/>
            <a:ext cx="3578942" cy="1955245"/>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Exploratory Data Analysis</a:t>
            </a:r>
          </a:p>
        </p:txBody>
      </p:sp>
      <p:sp>
        <p:nvSpPr>
          <p:cNvPr id="13" name="Slide Number Placeholder 12">
            <a:extLst>
              <a:ext uri="{FF2B5EF4-FFF2-40B4-BE49-F238E27FC236}">
                <a16:creationId xmlns:a16="http://schemas.microsoft.com/office/drawing/2014/main" id="{298CBEFB-51C2-2C53-B5BA-FC3D21410860}"/>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4" name="Text Placeholder 6">
            <a:extLst>
              <a:ext uri="{FF2B5EF4-FFF2-40B4-BE49-F238E27FC236}">
                <a16:creationId xmlns:a16="http://schemas.microsoft.com/office/drawing/2014/main" id="{AFBAB049-C0B4-C34F-00D4-5EFE0F668599}"/>
              </a:ext>
            </a:extLst>
          </p:cNvPr>
          <p:cNvSpPr txBox="1">
            <a:spLocks/>
          </p:cNvSpPr>
          <p:nvPr/>
        </p:nvSpPr>
        <p:spPr>
          <a:xfrm>
            <a:off x="1224951" y="4006646"/>
            <a:ext cx="3709358" cy="2111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US" sz="2000" dirty="0"/>
              <a:t>Comparing individual features (independent variables) with the target (dependent variable)</a:t>
            </a:r>
          </a:p>
        </p:txBody>
      </p:sp>
      <p:pic>
        <p:nvPicPr>
          <p:cNvPr id="6" name="Content Placeholder 5" descr="A group of blue graphs&#10;&#10;Description automatically generated">
            <a:extLst>
              <a:ext uri="{FF2B5EF4-FFF2-40B4-BE49-F238E27FC236}">
                <a16:creationId xmlns:a16="http://schemas.microsoft.com/office/drawing/2014/main" id="{966438D0-F202-475B-F6EF-9461D4B0572B}"/>
              </a:ext>
            </a:extLst>
          </p:cNvPr>
          <p:cNvPicPr>
            <a:picLocks noGrp="1" noChangeAspect="1"/>
          </p:cNvPicPr>
          <p:nvPr>
            <p:ph sz="half" idx="15"/>
          </p:nvPr>
        </p:nvPicPr>
        <p:blipFill>
          <a:blip r:embed="rId3"/>
          <a:stretch>
            <a:fillRect/>
          </a:stretch>
        </p:blipFill>
        <p:spPr>
          <a:xfrm>
            <a:off x="4527176" y="0"/>
            <a:ext cx="7664824" cy="6858000"/>
          </a:xfrm>
        </p:spPr>
      </p:pic>
    </p:spTree>
    <p:extLst>
      <p:ext uri="{BB962C8B-B14F-4D97-AF65-F5344CB8AC3E}">
        <p14:creationId xmlns:p14="http://schemas.microsoft.com/office/powerpoint/2010/main" val="28159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FC52-C50D-9842-F63D-89F311DCB969}"/>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FC66FBCE-B8B5-E89B-E511-4B4A59B7186E}"/>
              </a:ext>
            </a:extLst>
          </p:cNvPr>
          <p:cNvSpPr>
            <a:spLocks noGrp="1"/>
          </p:cNvSpPr>
          <p:nvPr>
            <p:ph type="title"/>
          </p:nvPr>
        </p:nvSpPr>
        <p:spPr>
          <a:xfrm>
            <a:off x="1150374" y="896110"/>
            <a:ext cx="3578942" cy="1955245"/>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Exploratory Data Analysis</a:t>
            </a:r>
          </a:p>
        </p:txBody>
      </p:sp>
      <p:sp>
        <p:nvSpPr>
          <p:cNvPr id="13" name="Slide Number Placeholder 12">
            <a:extLst>
              <a:ext uri="{FF2B5EF4-FFF2-40B4-BE49-F238E27FC236}">
                <a16:creationId xmlns:a16="http://schemas.microsoft.com/office/drawing/2014/main" id="{F6A67FE0-D665-2F95-AEF3-BAE3EB79A33E}"/>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
        <p:nvSpPr>
          <p:cNvPr id="4" name="Text Placeholder 6">
            <a:extLst>
              <a:ext uri="{FF2B5EF4-FFF2-40B4-BE49-F238E27FC236}">
                <a16:creationId xmlns:a16="http://schemas.microsoft.com/office/drawing/2014/main" id="{7329869D-33F5-5B37-8ECC-403D5AB7669A}"/>
              </a:ext>
            </a:extLst>
          </p:cNvPr>
          <p:cNvSpPr txBox="1">
            <a:spLocks/>
          </p:cNvSpPr>
          <p:nvPr/>
        </p:nvSpPr>
        <p:spPr>
          <a:xfrm>
            <a:off x="1224951" y="4006646"/>
            <a:ext cx="3648974" cy="2111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US" sz="2000" dirty="0"/>
              <a:t>Comparing individual features (independent variables) with the target (dependent variable)</a:t>
            </a:r>
          </a:p>
        </p:txBody>
      </p:sp>
      <p:pic>
        <p:nvPicPr>
          <p:cNvPr id="6" name="Content Placeholder 5" descr="A screenshot of a graph&#10;&#10;Description automatically generated">
            <a:extLst>
              <a:ext uri="{FF2B5EF4-FFF2-40B4-BE49-F238E27FC236}">
                <a16:creationId xmlns:a16="http://schemas.microsoft.com/office/drawing/2014/main" id="{1AB07D9E-380F-C4A3-70F6-958C070973D3}"/>
              </a:ext>
            </a:extLst>
          </p:cNvPr>
          <p:cNvPicPr>
            <a:picLocks noGrp="1" noChangeAspect="1"/>
          </p:cNvPicPr>
          <p:nvPr>
            <p:ph sz="half" idx="15"/>
          </p:nvPr>
        </p:nvPicPr>
        <p:blipFill>
          <a:blip r:embed="rId3"/>
          <a:srcRect l="1611" t="1991" r="1922"/>
          <a:stretch/>
        </p:blipFill>
        <p:spPr>
          <a:xfrm>
            <a:off x="4537495" y="0"/>
            <a:ext cx="7654506" cy="6855390"/>
          </a:xfrm>
        </p:spPr>
      </p:pic>
    </p:spTree>
    <p:extLst>
      <p:ext uri="{BB962C8B-B14F-4D97-AF65-F5344CB8AC3E}">
        <p14:creationId xmlns:p14="http://schemas.microsoft.com/office/powerpoint/2010/main" val="338301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08E00-D9B9-4A06-208A-B434CC77DA1C}"/>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C397A499-FA32-F4D7-F7AA-FE1D8672A728}"/>
              </a:ext>
            </a:extLst>
          </p:cNvPr>
          <p:cNvSpPr>
            <a:spLocks noGrp="1"/>
          </p:cNvSpPr>
          <p:nvPr>
            <p:ph type="title"/>
          </p:nvPr>
        </p:nvSpPr>
        <p:spPr>
          <a:xfrm>
            <a:off x="1552574" y="896111"/>
            <a:ext cx="9866540" cy="1358140"/>
          </a:xfrm>
        </p:spPr>
        <p:txBody>
          <a:bodyPr>
            <a:normAutofit/>
          </a:bodyPr>
          <a:lstStyle/>
          <a:p>
            <a:r>
              <a:rPr kumimoji="0" lang="en" i="0" u="none" strike="noStrike" kern="0" cap="none" spc="0" normalizeH="0" baseline="0" noProof="0" dirty="0">
                <a:ln>
                  <a:noFill/>
                </a:ln>
                <a:effectLst/>
                <a:uLnTx/>
                <a:uFillTx/>
                <a:latin typeface="Roboto Slab"/>
                <a:ea typeface="Roboto Slab"/>
                <a:cs typeface="Roboto Slab"/>
                <a:sym typeface="Roboto Slab"/>
              </a:rPr>
              <a:t>PCA Components Selection</a:t>
            </a:r>
            <a:endParaRPr lang="en-US" dirty="0"/>
          </a:p>
        </p:txBody>
      </p:sp>
      <p:pic>
        <p:nvPicPr>
          <p:cNvPr id="3" name="Content Placeholder 2" descr="A graph of a line&#10;&#10;Description automatically generated">
            <a:extLst>
              <a:ext uri="{FF2B5EF4-FFF2-40B4-BE49-F238E27FC236}">
                <a16:creationId xmlns:a16="http://schemas.microsoft.com/office/drawing/2014/main" id="{5344FFA2-D257-F632-7F74-964F7622569D}"/>
              </a:ext>
            </a:extLst>
          </p:cNvPr>
          <p:cNvPicPr>
            <a:picLocks noGrp="1" noChangeAspect="1"/>
          </p:cNvPicPr>
          <p:nvPr>
            <p:ph sz="half" idx="15"/>
          </p:nvPr>
        </p:nvPicPr>
        <p:blipFill>
          <a:blip r:embed="rId3"/>
          <a:stretch>
            <a:fillRect/>
          </a:stretch>
        </p:blipFill>
        <p:spPr>
          <a:xfrm>
            <a:off x="978477" y="2906883"/>
            <a:ext cx="5543199" cy="3497330"/>
          </a:xfrm>
        </p:spPr>
      </p:pic>
      <p:sp>
        <p:nvSpPr>
          <p:cNvPr id="13" name="Slide Number Placeholder 12">
            <a:extLst>
              <a:ext uri="{FF2B5EF4-FFF2-40B4-BE49-F238E27FC236}">
                <a16:creationId xmlns:a16="http://schemas.microsoft.com/office/drawing/2014/main" id="{33A7BC84-0EE8-E1F2-6EA5-4190B3F65E6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pic>
        <p:nvPicPr>
          <p:cNvPr id="4" name="Content Placeholder 2" descr="A graph of a number of blue bars&#10;&#10;Description automatically generated">
            <a:extLst>
              <a:ext uri="{FF2B5EF4-FFF2-40B4-BE49-F238E27FC236}">
                <a16:creationId xmlns:a16="http://schemas.microsoft.com/office/drawing/2014/main" id="{BC5E994A-5EC0-22CF-EAFA-BB0692BF4C00}"/>
              </a:ext>
            </a:extLst>
          </p:cNvPr>
          <p:cNvPicPr>
            <a:picLocks noChangeAspect="1"/>
          </p:cNvPicPr>
          <p:nvPr/>
        </p:nvPicPr>
        <p:blipFill>
          <a:blip r:embed="rId4"/>
          <a:srcRect l="31281"/>
          <a:stretch/>
        </p:blipFill>
        <p:spPr>
          <a:xfrm>
            <a:off x="6585541" y="2906883"/>
            <a:ext cx="5543200" cy="3497331"/>
          </a:xfrm>
          <a:prstGeom prst="rect">
            <a:avLst/>
          </a:prstGeom>
        </p:spPr>
      </p:pic>
      <p:sp>
        <p:nvSpPr>
          <p:cNvPr id="5" name="Content Placeholder 8">
            <a:extLst>
              <a:ext uri="{FF2B5EF4-FFF2-40B4-BE49-F238E27FC236}">
                <a16:creationId xmlns:a16="http://schemas.microsoft.com/office/drawing/2014/main" id="{5F4CB345-F357-7517-25E1-E3B096EBB816}"/>
              </a:ext>
            </a:extLst>
          </p:cNvPr>
          <p:cNvSpPr txBox="1">
            <a:spLocks/>
          </p:cNvSpPr>
          <p:nvPr/>
        </p:nvSpPr>
        <p:spPr>
          <a:xfrm>
            <a:off x="1552575" y="2254252"/>
            <a:ext cx="6477952" cy="38635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Number of PCA components selected: 21</a:t>
            </a:r>
          </a:p>
        </p:txBody>
      </p:sp>
      <p:cxnSp>
        <p:nvCxnSpPr>
          <p:cNvPr id="8" name="Straight Arrow Connector 7">
            <a:extLst>
              <a:ext uri="{FF2B5EF4-FFF2-40B4-BE49-F238E27FC236}">
                <a16:creationId xmlns:a16="http://schemas.microsoft.com/office/drawing/2014/main" id="{7B9D4AEC-E24B-06DC-A343-D4936B657927}"/>
              </a:ext>
            </a:extLst>
          </p:cNvPr>
          <p:cNvCxnSpPr>
            <a:cxnSpLocks/>
          </p:cNvCxnSpPr>
          <p:nvPr/>
        </p:nvCxnSpPr>
        <p:spPr>
          <a:xfrm>
            <a:off x="3657600" y="4891177"/>
            <a:ext cx="0" cy="703920"/>
          </a:xfrm>
          <a:prstGeom prst="straightConnector1">
            <a:avLst/>
          </a:prstGeom>
          <a:ln w="57150">
            <a:solidFill>
              <a:srgbClr val="00B0F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7BA63F40-EADA-E794-3087-6C607BB0BE47}"/>
              </a:ext>
            </a:extLst>
          </p:cNvPr>
          <p:cNvCxnSpPr>
            <a:cxnSpLocks/>
          </p:cNvCxnSpPr>
          <p:nvPr/>
        </p:nvCxnSpPr>
        <p:spPr>
          <a:xfrm>
            <a:off x="9365411" y="5069457"/>
            <a:ext cx="0" cy="703920"/>
          </a:xfrm>
          <a:prstGeom prst="straightConnector1">
            <a:avLst/>
          </a:prstGeom>
          <a:ln w="57150">
            <a:solidFill>
              <a:srgbClr val="00B0F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0307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2CFA0-C4EF-5089-8BA1-AF0E49587033}"/>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FFC6911D-E90E-8398-3EF4-2420FA432353}"/>
              </a:ext>
            </a:extLst>
          </p:cNvPr>
          <p:cNvSpPr>
            <a:spLocks noGrp="1"/>
          </p:cNvSpPr>
          <p:nvPr>
            <p:ph type="title"/>
          </p:nvPr>
        </p:nvSpPr>
        <p:spPr>
          <a:xfrm>
            <a:off x="1552574" y="896111"/>
            <a:ext cx="9866540" cy="1358140"/>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Model Selection</a:t>
            </a:r>
          </a:p>
        </p:txBody>
      </p:sp>
      <p:sp>
        <p:nvSpPr>
          <p:cNvPr id="13" name="Slide Number Placeholder 12">
            <a:extLst>
              <a:ext uri="{FF2B5EF4-FFF2-40B4-BE49-F238E27FC236}">
                <a16:creationId xmlns:a16="http://schemas.microsoft.com/office/drawing/2014/main" id="{2FDD26BD-1F3D-51EF-89CD-44A5C015DA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
        <p:nvSpPr>
          <p:cNvPr id="9" name="Content Placeholder 8">
            <a:extLst>
              <a:ext uri="{FF2B5EF4-FFF2-40B4-BE49-F238E27FC236}">
                <a16:creationId xmlns:a16="http://schemas.microsoft.com/office/drawing/2014/main" id="{C418EBCA-58DA-B08F-8022-0E7777FE3274}"/>
              </a:ext>
            </a:extLst>
          </p:cNvPr>
          <p:cNvSpPr>
            <a:spLocks noGrp="1"/>
          </p:cNvSpPr>
          <p:nvPr>
            <p:ph sz="half" idx="15"/>
          </p:nvPr>
        </p:nvSpPr>
        <p:spPr/>
        <p:txBody>
          <a:bodyPr/>
          <a:lstStyle/>
          <a:p>
            <a:pPr marL="457200" lvl="0" indent="-355600" algn="l" rtl="0">
              <a:spcBef>
                <a:spcPts val="0"/>
              </a:spcBef>
              <a:spcAft>
                <a:spcPts val="0"/>
              </a:spcAft>
              <a:buSzPts val="2000"/>
              <a:buChar char="❖"/>
            </a:pPr>
            <a:r>
              <a:rPr lang="en-US" sz="2400" b="1" dirty="0"/>
              <a:t>Compared models:</a:t>
            </a:r>
          </a:p>
          <a:p>
            <a:pPr marL="457200" lvl="0" indent="-355600" algn="l" rtl="0">
              <a:spcBef>
                <a:spcPts val="0"/>
              </a:spcBef>
              <a:spcAft>
                <a:spcPts val="0"/>
              </a:spcAft>
              <a:buSzPts val="2000"/>
              <a:buChar char="❖"/>
            </a:pPr>
            <a:endParaRPr lang="en-US" sz="1800" dirty="0"/>
          </a:p>
          <a:p>
            <a:pPr marL="914400" lvl="1" indent="-355600">
              <a:spcAft>
                <a:spcPts val="0"/>
              </a:spcAft>
              <a:buSzPts val="2000"/>
              <a:buChar char="❖"/>
            </a:pPr>
            <a:r>
              <a:rPr lang="en-US" dirty="0"/>
              <a:t>Logistic Regression</a:t>
            </a:r>
            <a:br>
              <a:rPr lang="en-US" dirty="0"/>
            </a:br>
            <a:endParaRPr lang="en-US" dirty="0"/>
          </a:p>
          <a:p>
            <a:pPr marL="914400" lvl="1" indent="-355600">
              <a:spcAft>
                <a:spcPts val="0"/>
              </a:spcAft>
              <a:buSzPts val="2000"/>
              <a:buChar char="❖"/>
            </a:pPr>
            <a:r>
              <a:rPr lang="en-US" dirty="0"/>
              <a:t>Random Forest Regressor</a:t>
            </a:r>
          </a:p>
        </p:txBody>
      </p:sp>
      <p:pic>
        <p:nvPicPr>
          <p:cNvPr id="10" name="Content Placeholder 2">
            <a:extLst>
              <a:ext uri="{FF2B5EF4-FFF2-40B4-BE49-F238E27FC236}">
                <a16:creationId xmlns:a16="http://schemas.microsoft.com/office/drawing/2014/main" id="{1F56FD18-B7FE-5351-C5AF-2DD229D44E16}"/>
              </a:ext>
            </a:extLst>
          </p:cNvPr>
          <p:cNvPicPr>
            <a:picLocks noChangeAspect="1"/>
          </p:cNvPicPr>
          <p:nvPr/>
        </p:nvPicPr>
        <p:blipFill>
          <a:blip r:embed="rId3"/>
          <a:stretch>
            <a:fillRect/>
          </a:stretch>
        </p:blipFill>
        <p:spPr>
          <a:xfrm>
            <a:off x="5708132" y="1856093"/>
            <a:ext cx="6394846" cy="4865382"/>
          </a:xfrm>
          <a:prstGeom prst="rect">
            <a:avLst/>
          </a:prstGeom>
        </p:spPr>
      </p:pic>
    </p:spTree>
    <p:extLst>
      <p:ext uri="{BB962C8B-B14F-4D97-AF65-F5344CB8AC3E}">
        <p14:creationId xmlns:p14="http://schemas.microsoft.com/office/powerpoint/2010/main" val="118709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62374-D9D8-DB46-3046-E779D5701756}"/>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EC4AC8B4-DE79-9856-F349-2D7C7EFBD613}"/>
              </a:ext>
            </a:extLst>
          </p:cNvPr>
          <p:cNvSpPr>
            <a:spLocks noGrp="1"/>
          </p:cNvSpPr>
          <p:nvPr>
            <p:ph type="title"/>
          </p:nvPr>
        </p:nvSpPr>
        <p:spPr>
          <a:xfrm>
            <a:off x="1552574" y="896111"/>
            <a:ext cx="9866540" cy="1358140"/>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Takeaways​ &amp; Final Tips</a:t>
            </a:r>
            <a:endParaRPr lang="en-US" dirty="0"/>
          </a:p>
        </p:txBody>
      </p:sp>
      <p:sp>
        <p:nvSpPr>
          <p:cNvPr id="13" name="Slide Number Placeholder 12">
            <a:extLst>
              <a:ext uri="{FF2B5EF4-FFF2-40B4-BE49-F238E27FC236}">
                <a16:creationId xmlns:a16="http://schemas.microsoft.com/office/drawing/2014/main" id="{E013F017-9552-AA8D-3B52-9F885A98FA08}"/>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
        <p:nvSpPr>
          <p:cNvPr id="2" name="Content Placeholder 8">
            <a:extLst>
              <a:ext uri="{FF2B5EF4-FFF2-40B4-BE49-F238E27FC236}">
                <a16:creationId xmlns:a16="http://schemas.microsoft.com/office/drawing/2014/main" id="{A39C1155-A5CA-1553-B4B5-16C7AEE723B5}"/>
              </a:ext>
            </a:extLst>
          </p:cNvPr>
          <p:cNvSpPr>
            <a:spLocks noGrp="1"/>
          </p:cNvSpPr>
          <p:nvPr>
            <p:ph sz="half" idx="15"/>
          </p:nvPr>
        </p:nvSpPr>
        <p:spPr>
          <a:xfrm>
            <a:off x="1552575" y="2481940"/>
            <a:ext cx="6477952" cy="3635831"/>
          </a:xfrm>
        </p:spPr>
        <p:txBody>
          <a:bodyPr/>
          <a:lstStyle/>
          <a:p>
            <a:pPr marL="457200" indent="-355600">
              <a:spcAft>
                <a:spcPts val="0"/>
              </a:spcAft>
              <a:buSzPts val="2000"/>
              <a:buFont typeface="Arial" panose="020B0604020202020204" pitchFamily="34" charset="0"/>
              <a:buChar char="❖"/>
            </a:pPr>
            <a:r>
              <a:rPr lang="en-US" dirty="0"/>
              <a:t>Random Forest Regressor is the preferred model</a:t>
            </a:r>
          </a:p>
          <a:p>
            <a:pPr marL="457200" indent="-355600">
              <a:spcAft>
                <a:spcPts val="0"/>
              </a:spcAft>
              <a:buSzPts val="2000"/>
              <a:buFont typeface="Arial" panose="020B0604020202020204" pitchFamily="34" charset="0"/>
              <a:buChar char="❖"/>
            </a:pPr>
            <a:endParaRPr lang="en-US" dirty="0"/>
          </a:p>
          <a:p>
            <a:pPr marL="457200" indent="-355600">
              <a:spcAft>
                <a:spcPts val="0"/>
              </a:spcAft>
              <a:buSzPts val="2000"/>
              <a:buFont typeface="Arial" panose="020B0604020202020204" pitchFamily="34" charset="0"/>
              <a:buChar char="❖"/>
            </a:pPr>
            <a:endParaRPr lang="en-US" dirty="0"/>
          </a:p>
          <a:p>
            <a:pPr marL="457200" indent="-355600">
              <a:spcAft>
                <a:spcPts val="0"/>
              </a:spcAft>
              <a:buSzPts val="2000"/>
              <a:buFont typeface="Arial" panose="020B0604020202020204" pitchFamily="34" charset="0"/>
              <a:buChar char="❖"/>
            </a:pPr>
            <a:r>
              <a:rPr lang="en-US" dirty="0"/>
              <a:t>Test more parameters</a:t>
            </a:r>
          </a:p>
          <a:p>
            <a:pPr marL="457200" indent="-355600">
              <a:spcAft>
                <a:spcPts val="0"/>
              </a:spcAft>
              <a:buSzPts val="2000"/>
              <a:buFont typeface="Arial" panose="020B0604020202020204" pitchFamily="34" charset="0"/>
              <a:buChar char="❖"/>
            </a:pPr>
            <a:endParaRPr lang="en-US" dirty="0"/>
          </a:p>
        </p:txBody>
      </p:sp>
    </p:spTree>
    <p:extLst>
      <p:ext uri="{BB962C8B-B14F-4D97-AF65-F5344CB8AC3E}">
        <p14:creationId xmlns:p14="http://schemas.microsoft.com/office/powerpoint/2010/main" val="187611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Ammanuel F. WoldeAregay</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lnSpcReduction="10000"/>
          </a:bodyPr>
          <a:lstStyle/>
          <a:p>
            <a:r>
              <a:rPr lang="en-US" dirty="0"/>
              <a:t>Introduction</a:t>
            </a:r>
          </a:p>
          <a:p>
            <a:r>
              <a:rPr lang="en-US" dirty="0"/>
              <a:t>Assess the housing market data from Zillow</a:t>
            </a:r>
          </a:p>
          <a:p>
            <a:r>
              <a:rPr lang="en-US" dirty="0"/>
              <a:t>Build a price predicting model</a:t>
            </a:r>
          </a:p>
          <a:p>
            <a:r>
              <a:rPr lang="en-US" dirty="0"/>
              <a:t>Share insights</a:t>
            </a:r>
          </a:p>
          <a:p>
            <a:r>
              <a:rPr lang="en-US" dirty="0"/>
              <a:t>Final tips &amp; takeaways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5D583-347F-4D75-46A4-5F5EFBF61240}"/>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B9125E72-908D-6CF5-8472-EE1C035A6B3F}"/>
              </a:ext>
            </a:extLst>
          </p:cNvPr>
          <p:cNvSpPr>
            <a:spLocks noGrp="1"/>
          </p:cNvSpPr>
          <p:nvPr>
            <p:ph type="title"/>
          </p:nvPr>
        </p:nvSpPr>
        <p:spPr>
          <a:xfrm>
            <a:off x="1552574" y="896111"/>
            <a:ext cx="9866540" cy="1358140"/>
          </a:xfrm>
        </p:spPr>
        <p:txBody>
          <a:bodyPr>
            <a:normAutofit/>
          </a:bodyPr>
          <a:lstStyle/>
          <a:p>
            <a:r>
              <a:rPr lang="en" kern="0" cap="none" dirty="0">
                <a:latin typeface="Roboto Slab"/>
                <a:ea typeface="Roboto Slab"/>
                <a:cs typeface="Roboto Slab"/>
                <a:sym typeface="Roboto Slab"/>
              </a:rPr>
              <a:t>Problem Statement</a:t>
            </a:r>
            <a:endParaRPr lang="en-US" dirty="0"/>
          </a:p>
        </p:txBody>
      </p:sp>
      <p:sp>
        <p:nvSpPr>
          <p:cNvPr id="13" name="Slide Number Placeholder 12">
            <a:extLst>
              <a:ext uri="{FF2B5EF4-FFF2-40B4-BE49-F238E27FC236}">
                <a16:creationId xmlns:a16="http://schemas.microsoft.com/office/drawing/2014/main" id="{639F63C6-0AE2-CF3D-1AB3-14642DC1B277}"/>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2" name="Text Placeholder 6">
            <a:extLst>
              <a:ext uri="{FF2B5EF4-FFF2-40B4-BE49-F238E27FC236}">
                <a16:creationId xmlns:a16="http://schemas.microsoft.com/office/drawing/2014/main" id="{2FE9EEF1-FF2F-B0AA-9CCE-D67AEC344BF2}"/>
              </a:ext>
            </a:extLst>
          </p:cNvPr>
          <p:cNvSpPr txBox="1">
            <a:spLocks/>
          </p:cNvSpPr>
          <p:nvPr/>
        </p:nvSpPr>
        <p:spPr>
          <a:xfrm>
            <a:off x="1552575" y="2098482"/>
            <a:ext cx="10027920" cy="36358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500" dirty="0"/>
              <a:t>What opportunities exist for real estate developer who aims to make informed investment decisions in and around Austin, TX, considering the potential for housing price increases in 2022 by analyzing the historical housing price data from 2018 to 2021?</a:t>
            </a:r>
          </a:p>
        </p:txBody>
      </p:sp>
      <p:pic>
        <p:nvPicPr>
          <p:cNvPr id="3" name="Picture 2" descr="A map of texas with many cities&#10;&#10;Description automatically generated">
            <a:extLst>
              <a:ext uri="{FF2B5EF4-FFF2-40B4-BE49-F238E27FC236}">
                <a16:creationId xmlns:a16="http://schemas.microsoft.com/office/drawing/2014/main" id="{D98D6653-66AB-CC49-8AAB-B3735C4707E7}"/>
              </a:ext>
            </a:extLst>
          </p:cNvPr>
          <p:cNvPicPr>
            <a:picLocks noChangeAspect="1"/>
          </p:cNvPicPr>
          <p:nvPr/>
        </p:nvPicPr>
        <p:blipFill>
          <a:blip r:embed="rId3"/>
          <a:stretch>
            <a:fillRect/>
          </a:stretch>
        </p:blipFill>
        <p:spPr>
          <a:xfrm>
            <a:off x="5096644" y="4562080"/>
            <a:ext cx="2218557" cy="2159395"/>
          </a:xfrm>
          <a:prstGeom prst="rect">
            <a:avLst/>
          </a:prstGeom>
        </p:spPr>
      </p:pic>
    </p:spTree>
    <p:extLst>
      <p:ext uri="{BB962C8B-B14F-4D97-AF65-F5344CB8AC3E}">
        <p14:creationId xmlns:p14="http://schemas.microsoft.com/office/powerpoint/2010/main" val="364219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656E0-1ACC-28DC-CCAD-2F63414397F6}"/>
            </a:ext>
          </a:extLst>
        </p:cNvPr>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79ACCEE8-15E2-684B-9F40-5BCC5C87F81A}"/>
              </a:ext>
            </a:extLst>
          </p:cNvPr>
          <p:cNvPicPr>
            <a:picLocks noGrp="1" noChangeAspect="1"/>
          </p:cNvPicPr>
          <p:nvPr>
            <p:ph sz="half" idx="15"/>
          </p:nvPr>
        </p:nvPicPr>
        <p:blipFill>
          <a:blip r:embed="rId3"/>
          <a:srcRect b="26601"/>
          <a:stretch/>
        </p:blipFill>
        <p:spPr>
          <a:xfrm>
            <a:off x="1724316" y="1829221"/>
            <a:ext cx="9348625" cy="3322882"/>
          </a:xfrm>
        </p:spPr>
      </p:pic>
      <p:sp>
        <p:nvSpPr>
          <p:cNvPr id="13" name="Slide Number Placeholder 12">
            <a:extLst>
              <a:ext uri="{FF2B5EF4-FFF2-40B4-BE49-F238E27FC236}">
                <a16:creationId xmlns:a16="http://schemas.microsoft.com/office/drawing/2014/main" id="{44B2E164-F23B-8673-A1A6-B190D3D91224}"/>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6" name="Title 22">
            <a:extLst>
              <a:ext uri="{FF2B5EF4-FFF2-40B4-BE49-F238E27FC236}">
                <a16:creationId xmlns:a16="http://schemas.microsoft.com/office/drawing/2014/main" id="{C48DE92B-FC7B-C727-85D3-EF748BB37EFA}"/>
              </a:ext>
            </a:extLst>
          </p:cNvPr>
          <p:cNvSpPr>
            <a:spLocks noGrp="1"/>
          </p:cNvSpPr>
          <p:nvPr>
            <p:ph type="title"/>
          </p:nvPr>
        </p:nvSpPr>
        <p:spPr>
          <a:xfrm>
            <a:off x="1552574" y="896111"/>
            <a:ext cx="9866540" cy="1358140"/>
          </a:xfrm>
        </p:spPr>
        <p:txBody>
          <a:bodyPr>
            <a:normAutofit/>
          </a:bodyPr>
          <a:lstStyle/>
          <a:p>
            <a:r>
              <a:rPr kumimoji="0" lang="en" i="0" u="none" strike="noStrike" kern="0" cap="none" spc="0" normalizeH="0" baseline="0" noProof="0" dirty="0">
                <a:ln>
                  <a:noFill/>
                </a:ln>
                <a:effectLst/>
                <a:uLnTx/>
                <a:uFillTx/>
                <a:latin typeface="Roboto Slab"/>
                <a:ea typeface="Roboto Slab"/>
                <a:cs typeface="Roboto Slab"/>
                <a:sym typeface="Roboto Slab"/>
              </a:rPr>
              <a:t>Raw Data Sample</a:t>
            </a:r>
            <a:endParaRPr lang="en-US" dirty="0"/>
          </a:p>
        </p:txBody>
      </p:sp>
      <p:sp>
        <p:nvSpPr>
          <p:cNvPr id="11" name="Title 22">
            <a:extLst>
              <a:ext uri="{FF2B5EF4-FFF2-40B4-BE49-F238E27FC236}">
                <a16:creationId xmlns:a16="http://schemas.microsoft.com/office/drawing/2014/main" id="{E240DB75-79A4-C3C1-9737-5847B2635835}"/>
              </a:ext>
            </a:extLst>
          </p:cNvPr>
          <p:cNvSpPr txBox="1">
            <a:spLocks/>
          </p:cNvSpPr>
          <p:nvPr/>
        </p:nvSpPr>
        <p:spPr>
          <a:xfrm>
            <a:off x="1724316" y="5363335"/>
            <a:ext cx="5574539" cy="721878"/>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 sz="2000" kern="0" cap="none" dirty="0">
                <a:latin typeface="Roboto Slab"/>
                <a:ea typeface="Roboto Slab"/>
                <a:cs typeface="Roboto Slab"/>
                <a:sym typeface="Roboto Slab"/>
              </a:rPr>
              <a:t>16482 Rows</a:t>
            </a:r>
          </a:p>
          <a:p>
            <a:r>
              <a:rPr lang="en" sz="2000" kern="0" cap="none" dirty="0">
                <a:latin typeface="Roboto Slab"/>
                <a:ea typeface="Roboto Slab"/>
                <a:cs typeface="Roboto Slab"/>
                <a:sym typeface="Roboto Slab"/>
              </a:rPr>
              <a:t>736 Columns</a:t>
            </a:r>
            <a:endParaRPr lang="en-US" sz="2000" dirty="0"/>
          </a:p>
        </p:txBody>
      </p:sp>
    </p:spTree>
    <p:extLst>
      <p:ext uri="{BB962C8B-B14F-4D97-AF65-F5344CB8AC3E}">
        <p14:creationId xmlns:p14="http://schemas.microsoft.com/office/powerpoint/2010/main" val="221372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90871-223C-5F87-4049-D6AF7785FB9F}"/>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CA011BCA-EAE0-4FC0-773F-493BDE343A7D}"/>
              </a:ext>
            </a:extLst>
          </p:cNvPr>
          <p:cNvSpPr>
            <a:spLocks noGrp="1"/>
          </p:cNvSpPr>
          <p:nvPr>
            <p:ph type="title"/>
          </p:nvPr>
        </p:nvSpPr>
        <p:spPr>
          <a:xfrm>
            <a:off x="1552574" y="896111"/>
            <a:ext cx="9866540" cy="1358140"/>
          </a:xfrm>
        </p:spPr>
        <p:txBody>
          <a:bodyPr>
            <a:normAutofit/>
          </a:bodyPr>
          <a:lstStyle/>
          <a:p>
            <a:r>
              <a:rPr kumimoji="0" lang="en" i="0" u="none" strike="noStrike" kern="0" cap="none" spc="0" normalizeH="0" baseline="0" noProof="0" dirty="0">
                <a:ln>
                  <a:noFill/>
                </a:ln>
                <a:effectLst/>
                <a:uLnTx/>
                <a:uFillTx/>
                <a:latin typeface="Roboto Slab"/>
                <a:ea typeface="Roboto Slab"/>
                <a:cs typeface="Roboto Slab"/>
                <a:sym typeface="Roboto Slab"/>
              </a:rPr>
              <a:t>Data Wrangling</a:t>
            </a:r>
            <a:endParaRPr lang="en-US" dirty="0"/>
          </a:p>
        </p:txBody>
      </p:sp>
      <p:sp>
        <p:nvSpPr>
          <p:cNvPr id="7" name="Text Placeholder 6">
            <a:extLst>
              <a:ext uri="{FF2B5EF4-FFF2-40B4-BE49-F238E27FC236}">
                <a16:creationId xmlns:a16="http://schemas.microsoft.com/office/drawing/2014/main" id="{F0C90B06-815A-F6CA-534E-93351174CE6C}"/>
              </a:ext>
            </a:extLst>
          </p:cNvPr>
          <p:cNvSpPr>
            <a:spLocks noGrp="1"/>
          </p:cNvSpPr>
          <p:nvPr>
            <p:ph sz="half" idx="15"/>
          </p:nvPr>
        </p:nvSpPr>
        <p:spPr>
          <a:xfrm>
            <a:off x="1552576" y="2481940"/>
            <a:ext cx="2753954" cy="3635831"/>
          </a:xfrm>
        </p:spPr>
        <p:txBody>
          <a:bodyPr>
            <a:normAutofit/>
          </a:bodyPr>
          <a:lstStyle/>
          <a:p>
            <a:pPr algn="just">
              <a:lnSpc>
                <a:spcPct val="150000"/>
              </a:lnSpc>
            </a:pPr>
            <a:r>
              <a:rPr lang="en-US" sz="2000" dirty="0"/>
              <a:t>Original dataset had 16482 rows and Rows</a:t>
            </a:r>
          </a:p>
          <a:p>
            <a:pPr algn="just">
              <a:lnSpc>
                <a:spcPct val="150000"/>
              </a:lnSpc>
            </a:pPr>
            <a:r>
              <a:rPr lang="en-US" sz="2000" dirty="0"/>
              <a:t>736 columns</a:t>
            </a:r>
          </a:p>
        </p:txBody>
      </p:sp>
      <p:sp>
        <p:nvSpPr>
          <p:cNvPr id="13" name="Slide Number Placeholder 12">
            <a:extLst>
              <a:ext uri="{FF2B5EF4-FFF2-40B4-BE49-F238E27FC236}">
                <a16:creationId xmlns:a16="http://schemas.microsoft.com/office/drawing/2014/main" id="{974069FD-A65D-70C6-1395-6A4F8B7FA4A4}"/>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2" name="Text Placeholder 6">
            <a:extLst>
              <a:ext uri="{FF2B5EF4-FFF2-40B4-BE49-F238E27FC236}">
                <a16:creationId xmlns:a16="http://schemas.microsoft.com/office/drawing/2014/main" id="{E974EEB0-4189-47A6-B010-C47F11F87604}"/>
              </a:ext>
            </a:extLst>
          </p:cNvPr>
          <p:cNvSpPr txBox="1">
            <a:spLocks/>
          </p:cNvSpPr>
          <p:nvPr/>
        </p:nvSpPr>
        <p:spPr>
          <a:xfrm>
            <a:off x="5003542" y="2481940"/>
            <a:ext cx="6415572" cy="363583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sz="2000" dirty="0"/>
              <a:t>Only consider data from data from 2018 to 2021 </a:t>
            </a:r>
          </a:p>
          <a:p>
            <a:pPr marL="342900" indent="-342900" algn="just">
              <a:lnSpc>
                <a:spcPct val="150000"/>
              </a:lnSpc>
              <a:buFont typeface="Wingdings" panose="05000000000000000000" pitchFamily="2" charset="2"/>
              <a:buChar char="v"/>
            </a:pPr>
            <a:r>
              <a:rPr lang="en-US" sz="2000" dirty="0"/>
              <a:t>Drop redundant columns</a:t>
            </a:r>
          </a:p>
          <a:p>
            <a:pPr marL="342900" indent="-342900" algn="just">
              <a:lnSpc>
                <a:spcPct val="150000"/>
              </a:lnSpc>
              <a:buFont typeface="Wingdings" panose="05000000000000000000" pitchFamily="2" charset="2"/>
              <a:buChar char="v"/>
            </a:pPr>
            <a:r>
              <a:rPr lang="en-US" sz="2000" dirty="0"/>
              <a:t>Apply correlation between independent variables and drop features that has less than 0.005 correlation value.  </a:t>
            </a:r>
          </a:p>
          <a:p>
            <a:pPr marL="342900" indent="-342900" algn="just">
              <a:lnSpc>
                <a:spcPct val="150000"/>
              </a:lnSpc>
              <a:buFont typeface="Wingdings" panose="05000000000000000000" pitchFamily="2" charset="2"/>
              <a:buChar char="v"/>
            </a:pPr>
            <a:r>
              <a:rPr lang="en-US" sz="2000" dirty="0"/>
              <a:t>Drop rows with more than 80% of data missing values</a:t>
            </a:r>
          </a:p>
          <a:p>
            <a:pPr marL="342900" indent="-342900" algn="just">
              <a:lnSpc>
                <a:spcPct val="150000"/>
              </a:lnSpc>
              <a:buFont typeface="Wingdings" panose="05000000000000000000" pitchFamily="2" charset="2"/>
              <a:buChar char="v"/>
            </a:pPr>
            <a:r>
              <a:rPr lang="en-US" sz="2000" dirty="0"/>
              <a:t>Create a “price/square feet” feature </a:t>
            </a:r>
          </a:p>
          <a:p>
            <a:pPr marL="342900" indent="-342900" algn="just">
              <a:lnSpc>
                <a:spcPct val="150000"/>
              </a:lnSpc>
              <a:buFont typeface="Wingdings" panose="05000000000000000000" pitchFamily="2" charset="2"/>
              <a:buChar char="v"/>
            </a:pPr>
            <a:r>
              <a:rPr lang="en-US" sz="2000" dirty="0"/>
              <a:t>Target Variable: House Price</a:t>
            </a:r>
          </a:p>
        </p:txBody>
      </p:sp>
    </p:spTree>
    <p:extLst>
      <p:ext uri="{BB962C8B-B14F-4D97-AF65-F5344CB8AC3E}">
        <p14:creationId xmlns:p14="http://schemas.microsoft.com/office/powerpoint/2010/main" val="230909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32DE3-629D-CF35-5201-7AE60FC20D68}"/>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70AAD9C0-A49B-9481-F8DB-66FA0A14AA46}"/>
              </a:ext>
            </a:extLst>
          </p:cNvPr>
          <p:cNvSpPr>
            <a:spLocks noGrp="1"/>
          </p:cNvSpPr>
          <p:nvPr>
            <p:ph type="title"/>
          </p:nvPr>
        </p:nvSpPr>
        <p:spPr>
          <a:xfrm>
            <a:off x="1552574" y="896111"/>
            <a:ext cx="9866540" cy="1358140"/>
          </a:xfrm>
        </p:spPr>
        <p:txBody>
          <a:bodyPr>
            <a:normAutofit/>
          </a:bodyPr>
          <a:lstStyle/>
          <a:p>
            <a:r>
              <a:rPr kumimoji="0" lang="en" i="0" u="none" strike="noStrike" kern="0" cap="none" spc="0" normalizeH="0" baseline="0" noProof="0" dirty="0">
                <a:ln>
                  <a:noFill/>
                </a:ln>
                <a:effectLst/>
                <a:uLnTx/>
                <a:uFillTx/>
                <a:latin typeface="Roboto Slab"/>
                <a:ea typeface="Roboto Slab"/>
                <a:cs typeface="Roboto Slab"/>
                <a:sym typeface="Roboto Slab"/>
              </a:rPr>
              <a:t>Data Wrangling</a:t>
            </a:r>
            <a:endParaRPr lang="en-US" dirty="0"/>
          </a:p>
        </p:txBody>
      </p:sp>
      <p:sp>
        <p:nvSpPr>
          <p:cNvPr id="7" name="Text Placeholder 6">
            <a:extLst>
              <a:ext uri="{FF2B5EF4-FFF2-40B4-BE49-F238E27FC236}">
                <a16:creationId xmlns:a16="http://schemas.microsoft.com/office/drawing/2014/main" id="{5C8FAF5F-B163-E899-38E5-9EF8D665295C}"/>
              </a:ext>
            </a:extLst>
          </p:cNvPr>
          <p:cNvSpPr>
            <a:spLocks noGrp="1"/>
          </p:cNvSpPr>
          <p:nvPr>
            <p:ph sz="half" idx="15"/>
          </p:nvPr>
        </p:nvSpPr>
        <p:spPr>
          <a:xfrm>
            <a:off x="1552576" y="2481940"/>
            <a:ext cx="3312722" cy="3635831"/>
          </a:xfrm>
        </p:spPr>
        <p:txBody>
          <a:bodyPr>
            <a:normAutofit/>
          </a:bodyPr>
          <a:lstStyle/>
          <a:p>
            <a:pPr algn="just">
              <a:lnSpc>
                <a:spcPct val="150000"/>
              </a:lnSpc>
            </a:pPr>
            <a:r>
              <a:rPr lang="en-US" sz="2000" b="1" dirty="0"/>
              <a:t>Additional Data</a:t>
            </a:r>
          </a:p>
          <a:p>
            <a:pPr marL="342900" indent="-342900">
              <a:lnSpc>
                <a:spcPct val="150000"/>
              </a:lnSpc>
              <a:buFont typeface="Arial" panose="020B0604020202020204" pitchFamily="34" charset="0"/>
              <a:buChar char="•"/>
            </a:pPr>
            <a:r>
              <a:rPr lang="en-US" sz="2000" dirty="0"/>
              <a:t>Austin, TX income by </a:t>
            </a:r>
            <a:r>
              <a:rPr lang="en-US" sz="2000" dirty="0" err="1"/>
              <a:t>zipcode</a:t>
            </a:r>
            <a:endParaRPr lang="en-US" sz="2000" dirty="0"/>
          </a:p>
          <a:p>
            <a:pPr marL="342900" indent="-342900">
              <a:lnSpc>
                <a:spcPct val="150000"/>
              </a:lnSpc>
              <a:buFont typeface="Arial" panose="020B0604020202020204" pitchFamily="34" charset="0"/>
              <a:buChar char="•"/>
            </a:pPr>
            <a:r>
              <a:rPr lang="en-US" sz="2000" dirty="0"/>
              <a:t>Rows: 11</a:t>
            </a:r>
          </a:p>
          <a:p>
            <a:pPr marL="342900" indent="-342900">
              <a:lnSpc>
                <a:spcPct val="150000"/>
              </a:lnSpc>
              <a:buFont typeface="Arial" panose="020B0604020202020204" pitchFamily="34" charset="0"/>
              <a:buChar char="•"/>
            </a:pPr>
            <a:r>
              <a:rPr lang="en-US" sz="2000" dirty="0"/>
              <a:t>Columns: 111 </a:t>
            </a:r>
          </a:p>
        </p:txBody>
      </p:sp>
      <p:sp>
        <p:nvSpPr>
          <p:cNvPr id="13" name="Slide Number Placeholder 12">
            <a:extLst>
              <a:ext uri="{FF2B5EF4-FFF2-40B4-BE49-F238E27FC236}">
                <a16:creationId xmlns:a16="http://schemas.microsoft.com/office/drawing/2014/main" id="{3CBAB24C-2D8C-BFA6-557F-D3B8BC29098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2" name="Text Placeholder 6">
            <a:extLst>
              <a:ext uri="{FF2B5EF4-FFF2-40B4-BE49-F238E27FC236}">
                <a16:creationId xmlns:a16="http://schemas.microsoft.com/office/drawing/2014/main" id="{9E10DD2D-0BD6-99E4-9C47-7850ED043BED}"/>
              </a:ext>
            </a:extLst>
          </p:cNvPr>
          <p:cNvSpPr txBox="1">
            <a:spLocks/>
          </p:cNvSpPr>
          <p:nvPr/>
        </p:nvSpPr>
        <p:spPr>
          <a:xfrm>
            <a:off x="5003542" y="2481940"/>
            <a:ext cx="6415572" cy="36358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v"/>
            </a:pPr>
            <a:r>
              <a:rPr lang="en-US" sz="2000" dirty="0"/>
              <a:t>Load US Income data to access Austin’s </a:t>
            </a:r>
            <a:r>
              <a:rPr lang="en-US" sz="2000" dirty="0" err="1"/>
              <a:t>dara</a:t>
            </a:r>
            <a:endParaRPr lang="en-US" sz="2000" dirty="0"/>
          </a:p>
          <a:p>
            <a:pPr marL="342900" indent="-342900" algn="just">
              <a:lnSpc>
                <a:spcPct val="150000"/>
              </a:lnSpc>
              <a:buFont typeface="Wingdings" panose="05000000000000000000" pitchFamily="2" charset="2"/>
              <a:buChar char="v"/>
            </a:pPr>
            <a:r>
              <a:rPr lang="en-US" sz="2000" dirty="0"/>
              <a:t>Merge it with Austin House Listings semi-cleaned data </a:t>
            </a:r>
          </a:p>
        </p:txBody>
      </p:sp>
    </p:spTree>
    <p:extLst>
      <p:ext uri="{BB962C8B-B14F-4D97-AF65-F5344CB8AC3E}">
        <p14:creationId xmlns:p14="http://schemas.microsoft.com/office/powerpoint/2010/main" val="165563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770F7-15B3-9143-0AD4-8DAD69CB63BC}"/>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45BA3284-2356-2611-1337-6C7A30330FA0}"/>
              </a:ext>
            </a:extLst>
          </p:cNvPr>
          <p:cNvSpPr>
            <a:spLocks noGrp="1"/>
          </p:cNvSpPr>
          <p:nvPr>
            <p:ph type="title"/>
          </p:nvPr>
        </p:nvSpPr>
        <p:spPr>
          <a:xfrm>
            <a:off x="1150374" y="896110"/>
            <a:ext cx="3578942" cy="1955245"/>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Exploratory Data Analysis</a:t>
            </a:r>
          </a:p>
        </p:txBody>
      </p:sp>
      <p:sp>
        <p:nvSpPr>
          <p:cNvPr id="13" name="Slide Number Placeholder 12">
            <a:extLst>
              <a:ext uri="{FF2B5EF4-FFF2-40B4-BE49-F238E27FC236}">
                <a16:creationId xmlns:a16="http://schemas.microsoft.com/office/drawing/2014/main" id="{00656D33-BD23-E029-8113-AEE95F005D90}"/>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11" name="Content Placeholder 10" descr="A screenshot of a graph&#10;&#10;Description automatically generated">
            <a:extLst>
              <a:ext uri="{FF2B5EF4-FFF2-40B4-BE49-F238E27FC236}">
                <a16:creationId xmlns:a16="http://schemas.microsoft.com/office/drawing/2014/main" id="{63472A73-E5B1-CE3A-F2AC-79372ED1C0B6}"/>
              </a:ext>
            </a:extLst>
          </p:cNvPr>
          <p:cNvPicPr>
            <a:picLocks noGrp="1" noChangeAspect="1"/>
          </p:cNvPicPr>
          <p:nvPr>
            <p:ph sz="half" idx="15"/>
          </p:nvPr>
        </p:nvPicPr>
        <p:blipFill>
          <a:blip r:embed="rId3"/>
          <a:stretch>
            <a:fillRect/>
          </a:stretch>
        </p:blipFill>
        <p:spPr>
          <a:xfrm>
            <a:off x="5205733" y="0"/>
            <a:ext cx="6986267" cy="6858000"/>
          </a:xfrm>
        </p:spPr>
      </p:pic>
      <p:sp>
        <p:nvSpPr>
          <p:cNvPr id="12" name="Text Placeholder 6">
            <a:extLst>
              <a:ext uri="{FF2B5EF4-FFF2-40B4-BE49-F238E27FC236}">
                <a16:creationId xmlns:a16="http://schemas.microsoft.com/office/drawing/2014/main" id="{7D37A4BF-B8C3-E7F1-54B7-716083341987}"/>
              </a:ext>
            </a:extLst>
          </p:cNvPr>
          <p:cNvSpPr txBox="1">
            <a:spLocks/>
          </p:cNvSpPr>
          <p:nvPr/>
        </p:nvSpPr>
        <p:spPr>
          <a:xfrm>
            <a:off x="1224951" y="4006646"/>
            <a:ext cx="3990371" cy="2111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US" sz="2000" dirty="0"/>
              <a:t>Analyzing Feature (Independent Variables) Distributions</a:t>
            </a:r>
          </a:p>
        </p:txBody>
      </p:sp>
    </p:spTree>
    <p:extLst>
      <p:ext uri="{BB962C8B-B14F-4D97-AF65-F5344CB8AC3E}">
        <p14:creationId xmlns:p14="http://schemas.microsoft.com/office/powerpoint/2010/main" val="401667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27204-E636-28EC-40EC-EE15CEF96618}"/>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0210CAA0-0D9C-CFDD-AF4B-EDFA90965FC6}"/>
              </a:ext>
            </a:extLst>
          </p:cNvPr>
          <p:cNvSpPr>
            <a:spLocks noGrp="1"/>
          </p:cNvSpPr>
          <p:nvPr>
            <p:ph type="title"/>
          </p:nvPr>
        </p:nvSpPr>
        <p:spPr>
          <a:xfrm>
            <a:off x="1150374" y="896110"/>
            <a:ext cx="3578942" cy="1955245"/>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Exploratory Data Analysis</a:t>
            </a:r>
          </a:p>
        </p:txBody>
      </p:sp>
      <p:sp>
        <p:nvSpPr>
          <p:cNvPr id="13" name="Slide Number Placeholder 12">
            <a:extLst>
              <a:ext uri="{FF2B5EF4-FFF2-40B4-BE49-F238E27FC236}">
                <a16:creationId xmlns:a16="http://schemas.microsoft.com/office/drawing/2014/main" id="{8A138B3C-3AA5-2FB1-8FFA-973565EF3FE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4" name="Text Placeholder 6">
            <a:extLst>
              <a:ext uri="{FF2B5EF4-FFF2-40B4-BE49-F238E27FC236}">
                <a16:creationId xmlns:a16="http://schemas.microsoft.com/office/drawing/2014/main" id="{87373B2B-1FD5-E55C-BF53-52C88F15748B}"/>
              </a:ext>
            </a:extLst>
          </p:cNvPr>
          <p:cNvSpPr txBox="1">
            <a:spLocks/>
          </p:cNvSpPr>
          <p:nvPr/>
        </p:nvSpPr>
        <p:spPr>
          <a:xfrm>
            <a:off x="1224951" y="4006646"/>
            <a:ext cx="3990371" cy="2111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US" sz="2000" dirty="0"/>
              <a:t>Analyzing Feature (Independent Variables) Distributions</a:t>
            </a:r>
          </a:p>
        </p:txBody>
      </p:sp>
      <p:pic>
        <p:nvPicPr>
          <p:cNvPr id="6" name="Content Placeholder 5" descr="A group of blue and white graphs&#10;&#10;Description automatically generated">
            <a:extLst>
              <a:ext uri="{FF2B5EF4-FFF2-40B4-BE49-F238E27FC236}">
                <a16:creationId xmlns:a16="http://schemas.microsoft.com/office/drawing/2014/main" id="{46D2F38A-371F-0B8A-3A11-16B22DDE5DF4}"/>
              </a:ext>
            </a:extLst>
          </p:cNvPr>
          <p:cNvPicPr>
            <a:picLocks noGrp="1" noChangeAspect="1"/>
          </p:cNvPicPr>
          <p:nvPr>
            <p:ph sz="half" idx="15"/>
          </p:nvPr>
        </p:nvPicPr>
        <p:blipFill>
          <a:blip r:embed="rId3"/>
          <a:stretch>
            <a:fillRect/>
          </a:stretch>
        </p:blipFill>
        <p:spPr>
          <a:xfrm>
            <a:off x="5215322" y="0"/>
            <a:ext cx="6976678" cy="6858000"/>
          </a:xfrm>
        </p:spPr>
      </p:pic>
    </p:spTree>
    <p:extLst>
      <p:ext uri="{BB962C8B-B14F-4D97-AF65-F5344CB8AC3E}">
        <p14:creationId xmlns:p14="http://schemas.microsoft.com/office/powerpoint/2010/main" val="7743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365F2-E44D-1EC1-4487-F70313700141}"/>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CBA7CD01-26C7-CB6D-A967-A7B23D0A19BD}"/>
              </a:ext>
            </a:extLst>
          </p:cNvPr>
          <p:cNvSpPr>
            <a:spLocks noGrp="1"/>
          </p:cNvSpPr>
          <p:nvPr>
            <p:ph type="title"/>
          </p:nvPr>
        </p:nvSpPr>
        <p:spPr>
          <a:xfrm>
            <a:off x="1150374" y="896110"/>
            <a:ext cx="3578942" cy="1955245"/>
          </a:xfrm>
        </p:spPr>
        <p:txBody>
          <a:bodyPr>
            <a:normAutofit/>
          </a:bodyPr>
          <a:lstStyle/>
          <a:p>
            <a:r>
              <a:rPr kumimoji="0" lang="en-US" i="0" u="none" strike="noStrike" kern="0" cap="none" spc="0" normalizeH="0" baseline="0" noProof="0" dirty="0">
                <a:ln>
                  <a:noFill/>
                </a:ln>
                <a:effectLst/>
                <a:uLnTx/>
                <a:uFillTx/>
                <a:latin typeface="Roboto Slab"/>
                <a:ea typeface="Roboto Slab"/>
                <a:cs typeface="Roboto Slab"/>
                <a:sym typeface="Roboto Slab"/>
              </a:rPr>
              <a:t>Exploratory Data Analysis</a:t>
            </a:r>
          </a:p>
        </p:txBody>
      </p:sp>
      <p:pic>
        <p:nvPicPr>
          <p:cNvPr id="3" name="Content Placeholder 2" descr="A chart of different sizes and shapes&#10;&#10;Description automatically generated with medium confidence">
            <a:extLst>
              <a:ext uri="{FF2B5EF4-FFF2-40B4-BE49-F238E27FC236}">
                <a16:creationId xmlns:a16="http://schemas.microsoft.com/office/drawing/2014/main" id="{6D6A790C-62D5-7522-445B-0AB2BDCCD79C}"/>
              </a:ext>
            </a:extLst>
          </p:cNvPr>
          <p:cNvPicPr>
            <a:picLocks noGrp="1" noChangeAspect="1"/>
          </p:cNvPicPr>
          <p:nvPr>
            <p:ph sz="half" idx="15"/>
          </p:nvPr>
        </p:nvPicPr>
        <p:blipFill>
          <a:blip r:embed="rId3"/>
          <a:stretch>
            <a:fillRect/>
          </a:stretch>
        </p:blipFill>
        <p:spPr>
          <a:xfrm>
            <a:off x="5046802" y="0"/>
            <a:ext cx="7145198" cy="6858000"/>
          </a:xfrm>
        </p:spPr>
      </p:pic>
      <p:sp>
        <p:nvSpPr>
          <p:cNvPr id="13" name="Slide Number Placeholder 12">
            <a:extLst>
              <a:ext uri="{FF2B5EF4-FFF2-40B4-BE49-F238E27FC236}">
                <a16:creationId xmlns:a16="http://schemas.microsoft.com/office/drawing/2014/main" id="{B0268625-D5E7-BD04-5048-FA4B35E68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
        <p:nvSpPr>
          <p:cNvPr id="4" name="Text Placeholder 6">
            <a:extLst>
              <a:ext uri="{FF2B5EF4-FFF2-40B4-BE49-F238E27FC236}">
                <a16:creationId xmlns:a16="http://schemas.microsoft.com/office/drawing/2014/main" id="{303BE485-C328-9C9A-4D27-04414832C49F}"/>
              </a:ext>
            </a:extLst>
          </p:cNvPr>
          <p:cNvSpPr txBox="1">
            <a:spLocks/>
          </p:cNvSpPr>
          <p:nvPr/>
        </p:nvSpPr>
        <p:spPr>
          <a:xfrm>
            <a:off x="1224951" y="4006646"/>
            <a:ext cx="3578942" cy="2111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1pPr>
            <a:lvl2pPr marL="457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2pPr>
            <a:lvl3pPr marL="914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3pPr>
            <a:lvl4pPr marL="1371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1828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v"/>
            </a:pPr>
            <a:r>
              <a:rPr lang="en-US" sz="2000" dirty="0"/>
              <a:t>Comparing features that have numerical values</a:t>
            </a:r>
          </a:p>
        </p:txBody>
      </p:sp>
    </p:spTree>
    <p:extLst>
      <p:ext uri="{BB962C8B-B14F-4D97-AF65-F5344CB8AC3E}">
        <p14:creationId xmlns:p14="http://schemas.microsoft.com/office/powerpoint/2010/main" val="189928290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{FC40329A-185A-4F15-A379-8FA359A258EB}tf33968143_win32</Template>
  <TotalTime>144</TotalTime>
  <Words>311</Words>
  <Application>Microsoft Office PowerPoint</Application>
  <PresentationFormat>Widescreen</PresentationFormat>
  <Paragraphs>82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Roboto Slab</vt:lpstr>
      <vt:lpstr>Wingdings</vt:lpstr>
      <vt:lpstr>Custom</vt:lpstr>
      <vt:lpstr>Housing Market Austin, TX </vt:lpstr>
      <vt:lpstr>Agenda</vt:lpstr>
      <vt:lpstr>Problem Statement</vt:lpstr>
      <vt:lpstr>Raw Data Sample</vt:lpstr>
      <vt:lpstr>Data Wrangling</vt:lpstr>
      <vt:lpstr>Data Wrangling</vt:lpstr>
      <vt:lpstr>Exploratory Data Analysis</vt:lpstr>
      <vt:lpstr>Exploratory Data Analysis</vt:lpstr>
      <vt:lpstr>Exploratory Data Analysis</vt:lpstr>
      <vt:lpstr>Exploratory Data Analysis</vt:lpstr>
      <vt:lpstr>Exploratory Data Analysis</vt:lpstr>
      <vt:lpstr>PCA Components Selection</vt:lpstr>
      <vt:lpstr>Model Selection</vt:lpstr>
      <vt:lpstr>Takeaways​ &amp; Final Tips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Ammanuel Fesseha W.A.</dc:creator>
  <cp:lastModifiedBy>Ammanuel Fesseha W.A.</cp:lastModifiedBy>
  <cp:revision>12</cp:revision>
  <dcterms:created xsi:type="dcterms:W3CDTF">2024-11-08T18:22:18Z</dcterms:created>
  <dcterms:modified xsi:type="dcterms:W3CDTF">2024-11-08T20:46:23Z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