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29309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55858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5170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5430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90546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4551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107632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5" name="object 5"/>
          <p:cNvSpPr/>
          <p:nvPr/>
        </p:nvSpPr>
        <p:spPr>
          <a:xfrm>
            <a:off x="8162987" y="481964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1247774" y="522922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a:spLocks noGrp="1"/>
          </p:cNvSpPr>
          <p:nvPr>
            <p:ph type="ctrTitle"/>
          </p:nvPr>
        </p:nvSpPr>
        <p:spPr>
          <a:xfrm>
            <a:off x="1475059" y="2735556"/>
            <a:ext cx="7941253" cy="1247777"/>
          </a:xfrm>
          <a:prstGeom prst="rect">
            <a:avLst/>
          </a:prstGeom>
        </p:spPr>
        <p:txBody>
          <a:bodyPr vert="horz" wrap="square" lIns="0" tIns="16510" rIns="0" bIns="0" rtlCol="0">
            <a:spAutoFit/>
          </a:bodyPr>
          <a:lstStyle/>
          <a:p>
            <a:pPr marL="3213735">
              <a:lnSpc>
                <a:spcPct val="100000"/>
              </a:lnSpc>
              <a:spcBef>
                <a:spcPts val="130"/>
              </a:spcBef>
            </a:pPr>
            <a:r>
              <a:rPr lang="en-US" sz="4800" spc="15" dirty="0"/>
              <a:t>Amma Ponnu  M</a:t>
            </a:r>
            <a:br>
              <a:rPr lang="en-US" spc="15" dirty="0"/>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marR="0" lvl="0" indent="0" algn="l" defTabSz="914400" rtl="0" eaLnBrk="1" fontAlgn="auto" latinLnBrk="0" hangingPunct="1">
              <a:lnSpc>
                <a:spcPct val="100000"/>
              </a:lnSpc>
              <a:spcBef>
                <a:spcPts val="55"/>
              </a:spcBef>
              <a:spcAft>
                <a:spcPts val="0"/>
              </a:spcAft>
              <a:buClrTx/>
              <a:buSzTx/>
              <a:buFontTx/>
              <a:buNone/>
              <a:tabLst/>
              <a:defRPr/>
            </a:pPr>
            <a:fld id="{81D60167-4931-47E6-BA6A-407CBD079E47}" type="slidenum">
              <a:rPr kumimoji="0" sz="1100" b="0" i="0" u="none" strike="noStrike" kern="1200" cap="none" spc="10" normalizeH="0" baseline="0" noProof="0" dirty="0">
                <a:ln>
                  <a:noFill/>
                </a:ln>
                <a:solidFill>
                  <a:srgbClr val="2D936B"/>
                </a:solidFill>
                <a:effectLst/>
                <a:uLnTx/>
                <a:uFillTx/>
                <a:latin typeface="Trebuchet MS"/>
                <a:ea typeface="+mn-ea"/>
              </a:rPr>
              <a:pPr marL="38100" marR="0" lvl="0" indent="0" algn="l" defTabSz="914400" rtl="0" eaLnBrk="1" fontAlgn="auto" latinLnBrk="0" hangingPunct="1">
                <a:lnSpc>
                  <a:spcPct val="100000"/>
                </a:lnSpc>
                <a:spcBef>
                  <a:spcPts val="55"/>
                </a:spcBef>
                <a:spcAft>
                  <a:spcPts val="0"/>
                </a:spcAft>
                <a:buClrTx/>
                <a:buSzTx/>
                <a:buFontTx/>
                <a:buNone/>
                <a:tabLst/>
                <a:defRPr/>
              </a:pPr>
              <a:t>1</a:t>
            </a:fld>
            <a:endParaRPr kumimoji="0" sz="1100" b="0" i="0" u="none" strike="noStrike" kern="1200" cap="none" spc="10" normalizeH="0" baseline="0" noProof="0" dirty="0">
              <a:ln>
                <a:noFill/>
              </a:ln>
              <a:solidFill>
                <a:srgbClr val="2D936B"/>
              </a:solidFill>
              <a:effectLst/>
              <a:uLnTx/>
              <a:uFillTx/>
              <a:latin typeface="Trebuchet MS"/>
              <a:ea typeface="+mn-ea"/>
            </a:endParaRPr>
          </a:p>
        </p:txBody>
      </p:sp>
      <p:grpSp>
        <p:nvGrpSpPr>
          <p:cNvPr id="12" name="object 2">
            <a:extLst>
              <a:ext uri="{FF2B5EF4-FFF2-40B4-BE49-F238E27FC236}">
                <a16:creationId xmlns:a16="http://schemas.microsoft.com/office/drawing/2014/main" id="{53A318A1-C47B-FCF7-D4A1-008DAAE47F61}"/>
              </a:ext>
            </a:extLst>
          </p:cNvPr>
          <p:cNvGrpSpPr/>
          <p:nvPr/>
        </p:nvGrpSpPr>
        <p:grpSpPr>
          <a:xfrm rot="178907">
            <a:off x="2005178" y="4152899"/>
            <a:ext cx="1743075" cy="1333500"/>
            <a:chOff x="742950" y="1104900"/>
            <a:chExt cx="1743075" cy="1333500"/>
          </a:xfrm>
        </p:grpSpPr>
        <p:sp>
          <p:nvSpPr>
            <p:cNvPr id="13" name="object 3">
              <a:extLst>
                <a:ext uri="{FF2B5EF4-FFF2-40B4-BE49-F238E27FC236}">
                  <a16:creationId xmlns:a16="http://schemas.microsoft.com/office/drawing/2014/main" id="{16D45F57-C911-3CC4-C470-7A4305868DA7}"/>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object 4">
              <a:extLst>
                <a:ext uri="{FF2B5EF4-FFF2-40B4-BE49-F238E27FC236}">
                  <a16:creationId xmlns:a16="http://schemas.microsoft.com/office/drawing/2014/main" id="{0B35A676-54B0-F2D4-5A50-E0B252B71354}"/>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object 5">
            <a:extLst>
              <a:ext uri="{FF2B5EF4-FFF2-40B4-BE49-F238E27FC236}">
                <a16:creationId xmlns:a16="http://schemas.microsoft.com/office/drawing/2014/main" id="{13C9B248-45B3-69E5-934F-55D8DAF32037}"/>
              </a:ext>
            </a:extLst>
          </p:cNvPr>
          <p:cNvSpPr/>
          <p:nvPr/>
        </p:nvSpPr>
        <p:spPr>
          <a:xfrm rot="2175825">
            <a:off x="7543185" y="948558"/>
            <a:ext cx="977941" cy="79358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5">
            <a:extLst>
              <a:ext uri="{FF2B5EF4-FFF2-40B4-BE49-F238E27FC236}">
                <a16:creationId xmlns:a16="http://schemas.microsoft.com/office/drawing/2014/main" id="{1E00A757-D872-B11F-404D-23ACC0F37943}"/>
              </a:ext>
            </a:extLst>
          </p:cNvPr>
          <p:cNvSpPr/>
          <p:nvPr/>
        </p:nvSpPr>
        <p:spPr>
          <a:xfrm rot="2538916">
            <a:off x="8655936" y="600076"/>
            <a:ext cx="680976" cy="58865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C603B54C-68D4-0CB2-7649-E66EA6EADD52}"/>
              </a:ext>
            </a:extLst>
          </p:cNvPr>
          <p:cNvSpPr txBox="1"/>
          <p:nvPr/>
        </p:nvSpPr>
        <p:spPr>
          <a:xfrm>
            <a:off x="1288257" y="1443841"/>
            <a:ext cx="8065293" cy="3970318"/>
          </a:xfrm>
          <a:prstGeom prst="rect">
            <a:avLst/>
          </a:prstGeom>
          <a:noFill/>
        </p:spPr>
        <p:txBody>
          <a:bodyPr wrap="square">
            <a:spAutoFit/>
          </a:bodyPr>
          <a:lstStyle/>
          <a:p>
            <a:pPr algn="l">
              <a:buFont typeface="Arial" panose="020B0604020202020204" pitchFamily="34" charset="0"/>
              <a:buChar char="•"/>
            </a:pPr>
            <a:r>
              <a:rPr lang="en-US" sz="2400" b="0" i="0" dirty="0">
                <a:solidFill>
                  <a:srgbClr val="0D0D0D"/>
                </a:solidFill>
                <a:effectLst/>
                <a:latin typeface="Söhne"/>
              </a:rPr>
              <a:t>Significant reduction in bug detection time by up to 60%</a:t>
            </a:r>
          </a:p>
          <a:p>
            <a:pPr algn="l">
              <a:buFont typeface="Arial" panose="020B0604020202020204" pitchFamily="34" charset="0"/>
              <a:buChar char="•"/>
            </a:pPr>
            <a:r>
              <a:rPr lang="en-US" sz="2400" b="0" i="0" dirty="0">
                <a:solidFill>
                  <a:srgbClr val="0D0D0D"/>
                </a:solidFill>
                <a:effectLst/>
                <a:latin typeface="Söhne"/>
              </a:rPr>
              <a:t>Improved accuracy in identifying critical and high-priority bugs</a:t>
            </a:r>
          </a:p>
          <a:p>
            <a:pPr algn="l">
              <a:buFont typeface="Arial" panose="020B0604020202020204" pitchFamily="34" charset="0"/>
              <a:buChar char="•"/>
            </a:pPr>
            <a:r>
              <a:rPr lang="en-US" sz="2400" b="0" i="0" dirty="0">
                <a:solidFill>
                  <a:srgbClr val="0D0D0D"/>
                </a:solidFill>
                <a:effectLst/>
                <a:latin typeface="Söhne"/>
              </a:rPr>
              <a:t>Enhanced collaboration and communication among development teams</a:t>
            </a:r>
          </a:p>
          <a:p>
            <a:pPr algn="l">
              <a:buFont typeface="Arial" panose="020B0604020202020204" pitchFamily="34" charset="0"/>
              <a:buChar char="•"/>
            </a:pPr>
            <a:r>
              <a:rPr lang="en-US" sz="2400" b="0" i="0" dirty="0">
                <a:solidFill>
                  <a:srgbClr val="0D0D0D"/>
                </a:solidFill>
                <a:effectLst/>
                <a:latin typeface="Söhne"/>
              </a:rPr>
              <a:t>Positive feedback from end users regarding software stability and reliability</a:t>
            </a:r>
          </a:p>
          <a:p>
            <a:pPr algn="l">
              <a:buFont typeface="Arial" panose="020B0604020202020204" pitchFamily="34" charset="0"/>
              <a:buChar char="•"/>
            </a:pPr>
            <a:endParaRPr lang="en-US" sz="2400" dirty="0">
              <a:solidFill>
                <a:srgbClr val="0D0D0D"/>
              </a:solidFill>
              <a:latin typeface="Söhne"/>
            </a:endParaRPr>
          </a:p>
          <a:p>
            <a:pPr algn="l"/>
            <a:endParaRPr lang="en-US" sz="2400" b="0" i="0" dirty="0">
              <a:solidFill>
                <a:srgbClr val="0D0D0D"/>
              </a:solidFill>
              <a:effectLst/>
              <a:latin typeface="Söhne"/>
            </a:endParaRPr>
          </a:p>
          <a:p>
            <a:pPr algn="l"/>
            <a:r>
              <a:rPr lang="en-US" sz="2000" b="0" i="0" dirty="0">
                <a:solidFill>
                  <a:srgbClr val="0D0D0D"/>
                </a:solidFill>
                <a:effectLst/>
                <a:latin typeface="Söhne"/>
              </a:rPr>
              <a:t>These results demonstrate the potential of AI to revolutionize the software development process and pave the way for more efficient and resilient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099801" y="11293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0785" y="7127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687496" y="1703892"/>
            <a:ext cx="195326" cy="24288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062748" y="2743556"/>
            <a:ext cx="6722553" cy="1370888"/>
          </a:xfrm>
          <a:prstGeom prst="rect">
            <a:avLst/>
          </a:prstGeom>
        </p:spPr>
        <p:txBody>
          <a:bodyPr vert="horz" wrap="square" lIns="0" tIns="16510" rIns="0" bIns="0" rtlCol="0">
            <a:spAutoFit/>
          </a:bodyPr>
          <a:lstStyle/>
          <a:p>
            <a:pPr marL="12700">
              <a:lnSpc>
                <a:spcPct val="100000"/>
              </a:lnSpc>
              <a:spcBef>
                <a:spcPts val="130"/>
              </a:spcBef>
            </a:pPr>
            <a:r>
              <a:rPr lang="en-US" sz="4400" b="1" i="0" dirty="0">
                <a:solidFill>
                  <a:srgbClr val="0D0D0D"/>
                </a:solidFill>
                <a:effectLst/>
                <a:latin typeface="Söhne"/>
              </a:rPr>
              <a:t>AI-Powered Bug Detection and Resolution</a:t>
            </a:r>
            <a:endParaRPr sz="4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140777" y="628650"/>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17">
            <a:extLst>
              <a:ext uri="{FF2B5EF4-FFF2-40B4-BE49-F238E27FC236}">
                <a16:creationId xmlns:a16="http://schemas.microsoft.com/office/drawing/2014/main" id="{0D900D08-E10C-3BB9-DE9E-FAF9F8403B3F}"/>
              </a:ext>
            </a:extLst>
          </p:cNvPr>
          <p:cNvSpPr txBox="1">
            <a:spLocks/>
          </p:cNvSpPr>
          <p:nvPr/>
        </p:nvSpPr>
        <p:spPr>
          <a:xfrm>
            <a:off x="3360812" y="1602771"/>
            <a:ext cx="5330257" cy="432554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l"/>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Problem Statement</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Project Overview</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End Users</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Solution and Value Proposition</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The Wow Factor</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Modeling</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endParaRPr lang="en-US" sz="2000" b="0" i="0" dirty="0">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02899" y="97302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7">
            <a:extLst>
              <a:ext uri="{FF2B5EF4-FFF2-40B4-BE49-F238E27FC236}">
                <a16:creationId xmlns:a16="http://schemas.microsoft.com/office/drawing/2014/main" id="{8711FDE7-9606-FF8A-E463-695A658D5E5C}"/>
              </a:ext>
            </a:extLst>
          </p:cNvPr>
          <p:cNvSpPr txBox="1">
            <a:spLocks/>
          </p:cNvSpPr>
          <p:nvPr/>
        </p:nvSpPr>
        <p:spPr>
          <a:xfrm>
            <a:off x="1766888" y="2420133"/>
            <a:ext cx="5636895" cy="278666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l"/>
            <a:r>
              <a:rPr lang="en-US" sz="2000" b="0" i="0" dirty="0">
                <a:solidFill>
                  <a:srgbClr val="0D0D0D"/>
                </a:solidFill>
                <a:effectLst/>
                <a:latin typeface="Söhne"/>
              </a:rPr>
              <a:t>Software bugs and glitches are inevitable in the development process, leading to reduced efficiency, increased costs, and frustrated end-users. Traditional bug detection methods often rely on manual testing, which is time-consuming and prone to human error. Moreover, identifying and resolving bugs promptly is critical to maintaining the quality and functionality of software applications.</a:t>
            </a:r>
            <a:endParaRPr lang="en-US" sz="2000" b="0" dirty="0">
              <a:solidFill>
                <a:srgbClr val="0D0D0D"/>
              </a:solidFill>
              <a:latin typeface="Arial" panose="020B0604020202020204" pitchFamily="34" charset="0"/>
              <a:cs typeface="Arial" panose="020B0604020202020204" pitchFamily="34" charset="0"/>
            </a:endParaRPr>
          </a:p>
          <a:p>
            <a:pPr algn="l"/>
            <a:endParaRPr lang="en-US" sz="2000" b="0" i="0" dirty="0">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2485" y="122448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17">
            <a:extLst>
              <a:ext uri="{FF2B5EF4-FFF2-40B4-BE49-F238E27FC236}">
                <a16:creationId xmlns:a16="http://schemas.microsoft.com/office/drawing/2014/main" id="{FACC8FCA-DCD5-D0DE-0EE0-CD6085FB982D}"/>
              </a:ext>
            </a:extLst>
          </p:cNvPr>
          <p:cNvSpPr txBox="1">
            <a:spLocks/>
          </p:cNvSpPr>
          <p:nvPr/>
        </p:nvSpPr>
        <p:spPr>
          <a:xfrm>
            <a:off x="1966913" y="2647950"/>
            <a:ext cx="6691312" cy="217110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l"/>
            <a:r>
              <a:rPr lang="en-US" sz="2000" b="0" i="0" dirty="0">
                <a:solidFill>
                  <a:srgbClr val="0D0D0D"/>
                </a:solidFill>
                <a:effectLst/>
                <a:latin typeface="Söhne"/>
              </a:rPr>
              <a:t>The AI-Powered Bug Detection and Resolution project aims to revolutionize the software development process by leveraging artificial intelligence (AI) to automate bug detection and resolution tasks. By utilizing machine learning algorithms, this project seeks to enhance the efficiency and accuracy of bug detection, ultimately leading to faster resolution times and improved software quality.</a:t>
            </a:r>
            <a:endParaRPr lang="en-US" sz="2000" b="0" i="0" dirty="0">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145611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9A282E0B-CA33-2C51-576B-D9A46A082CAA}"/>
              </a:ext>
            </a:extLst>
          </p:cNvPr>
          <p:cNvSpPr txBox="1"/>
          <p:nvPr/>
        </p:nvSpPr>
        <p:spPr>
          <a:xfrm>
            <a:off x="2574997" y="2627732"/>
            <a:ext cx="5907882" cy="3046988"/>
          </a:xfrm>
          <a:prstGeom prst="rect">
            <a:avLst/>
          </a:prstGeom>
          <a:noFill/>
        </p:spPr>
        <p:txBody>
          <a:bodyPr wrap="square">
            <a:spAutoFit/>
          </a:bodyPr>
          <a:lstStyle/>
          <a:p>
            <a:r>
              <a:rPr lang="en-US" sz="2400" b="0" i="0" dirty="0">
                <a:solidFill>
                  <a:srgbClr val="0D0D0D"/>
                </a:solidFill>
                <a:effectLst/>
                <a:latin typeface="Söhne"/>
              </a:rPr>
              <a:t>The end users of this solution include software developers, quality assurance teams, project managers, and stakeholders involved in the software development lifecycle. Additionally, end users encompass anyone who interacts with the software application, as the ultimate goal is to deliver a seamless and bug-free user experience.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A7C8A4B-3069-34D0-59F3-3529098A76C5}"/>
              </a:ext>
            </a:extLst>
          </p:cNvPr>
          <p:cNvSpPr txBox="1"/>
          <p:nvPr/>
        </p:nvSpPr>
        <p:spPr>
          <a:xfrm>
            <a:off x="3343275" y="1910259"/>
            <a:ext cx="6100762" cy="1754326"/>
          </a:xfrm>
          <a:prstGeom prst="rect">
            <a:avLst/>
          </a:prstGeom>
          <a:noFill/>
        </p:spPr>
        <p:txBody>
          <a:bodyPr wrap="square">
            <a:spAutoFit/>
          </a:bodyPr>
          <a:lstStyle/>
          <a:p>
            <a:r>
              <a:rPr lang="en-US" b="0" i="0" dirty="0">
                <a:solidFill>
                  <a:srgbClr val="0D0D0D"/>
                </a:solidFill>
                <a:effectLst/>
                <a:latin typeface="Söhne"/>
              </a:rPr>
              <a:t>Our solution combines the power of AI and machine learning with data-driven insights to streamline the bug detection and resolution process. By analyzing vast amounts of code and historical bug data, our AI algorithms can proactively identify potential bugs and their root causes, allowing developers to address them before they impact the end-user experience.</a:t>
            </a:r>
            <a:endParaRPr lang="en-US" dirty="0"/>
          </a:p>
        </p:txBody>
      </p:sp>
      <p:sp>
        <p:nvSpPr>
          <p:cNvPr id="13" name="TextBox 12">
            <a:extLst>
              <a:ext uri="{FF2B5EF4-FFF2-40B4-BE49-F238E27FC236}">
                <a16:creationId xmlns:a16="http://schemas.microsoft.com/office/drawing/2014/main" id="{86A69086-E25D-C54E-B0D0-8578D07F3EFB}"/>
              </a:ext>
            </a:extLst>
          </p:cNvPr>
          <p:cNvSpPr txBox="1"/>
          <p:nvPr/>
        </p:nvSpPr>
        <p:spPr>
          <a:xfrm>
            <a:off x="3045619" y="4418647"/>
            <a:ext cx="6100762" cy="1754326"/>
          </a:xfrm>
          <a:prstGeom prst="rect">
            <a:avLst/>
          </a:prstGeom>
          <a:noFill/>
        </p:spPr>
        <p:txBody>
          <a:bodyPr wrap="square">
            <a:spAutoFit/>
          </a:bodyPr>
          <a:lstStyle/>
          <a:p>
            <a:pPr algn="l"/>
            <a:r>
              <a:rPr lang="en-US" b="1" i="0" dirty="0">
                <a:solidFill>
                  <a:srgbClr val="0D0D0D"/>
                </a:solidFill>
                <a:effectLst/>
                <a:latin typeface="Söhne"/>
              </a:rPr>
              <a:t>Value Proposition:</a:t>
            </a:r>
          </a:p>
          <a:p>
            <a:pPr algn="l"/>
            <a:endParaRPr lang="en-US" b="0" i="0" dirty="0">
              <a:solidFill>
                <a:srgbClr val="0D0D0D"/>
              </a:solidFill>
              <a:effectLst/>
              <a:latin typeface="Söhne"/>
            </a:endParaRPr>
          </a:p>
          <a:p>
            <a:pPr lvl="1">
              <a:buFont typeface="Arial" panose="020B0604020202020204" pitchFamily="34" charset="0"/>
              <a:buChar char="•"/>
            </a:pPr>
            <a:r>
              <a:rPr lang="en-US" b="0" i="0" dirty="0">
                <a:solidFill>
                  <a:srgbClr val="0D0D0D"/>
                </a:solidFill>
                <a:effectLst/>
                <a:latin typeface="Söhne"/>
              </a:rPr>
              <a:t>Accelerated bug detection and resolution process</a:t>
            </a:r>
          </a:p>
          <a:p>
            <a:pPr lvl="1">
              <a:buFont typeface="Arial" panose="020B0604020202020204" pitchFamily="34" charset="0"/>
              <a:buChar char="•"/>
            </a:pPr>
            <a:r>
              <a:rPr lang="en-US" b="0" i="0" dirty="0">
                <a:solidFill>
                  <a:srgbClr val="0D0D0D"/>
                </a:solidFill>
                <a:effectLst/>
                <a:latin typeface="Söhne"/>
              </a:rPr>
              <a:t>Enhanced software quality and reliability</a:t>
            </a:r>
          </a:p>
          <a:p>
            <a:pPr lvl="1">
              <a:buFont typeface="Arial" panose="020B0604020202020204" pitchFamily="34" charset="0"/>
              <a:buChar char="•"/>
            </a:pPr>
            <a:r>
              <a:rPr lang="en-US" b="0" i="0" dirty="0">
                <a:solidFill>
                  <a:srgbClr val="0D0D0D"/>
                </a:solidFill>
                <a:effectLst/>
                <a:latin typeface="Söhne"/>
              </a:rPr>
              <a:t>Reduced manual effort and human error</a:t>
            </a:r>
          </a:p>
          <a:p>
            <a:pPr lvl="1">
              <a:buFont typeface="Arial" panose="020B0604020202020204" pitchFamily="34" charset="0"/>
              <a:buChar char="•"/>
            </a:pPr>
            <a:r>
              <a:rPr lang="en-US" b="0" i="0" dirty="0">
                <a:solidFill>
                  <a:srgbClr val="0D0D0D"/>
                </a:solidFill>
                <a:effectLst/>
                <a:latin typeface="Söhne"/>
              </a:rPr>
              <a:t>Improved developer productivity and collaboration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0A7C77BE-AA0A-F9C5-63AD-C2086A01C577}"/>
              </a:ext>
            </a:extLst>
          </p:cNvPr>
          <p:cNvSpPr txBox="1"/>
          <p:nvPr/>
        </p:nvSpPr>
        <p:spPr>
          <a:xfrm>
            <a:off x="2692284" y="1950212"/>
            <a:ext cx="6100762" cy="2862322"/>
          </a:xfrm>
          <a:prstGeom prst="rect">
            <a:avLst/>
          </a:prstGeom>
          <a:noFill/>
        </p:spPr>
        <p:txBody>
          <a:bodyPr wrap="square">
            <a:spAutoFit/>
          </a:bodyPr>
          <a:lstStyle/>
          <a:p>
            <a:r>
              <a:rPr lang="en-US" sz="2000" b="0" i="0" dirty="0">
                <a:solidFill>
                  <a:srgbClr val="0D0D0D"/>
                </a:solidFill>
                <a:effectLst/>
                <a:latin typeface="Söhne"/>
              </a:rPr>
              <a:t>One of the key distinguishing factors of our solution is its ability to continuously learn and adapt from new data. Through reinforcement learning techniques, our AI models evolve over time, becoming more adept at identifying complex bugs and patterns in software code. Additionally, our solution offers real-time insights and actionable recommendations, empowering developers to make informed decisions and prioritize bug fixes effectively.</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49896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CF5A413A-AFE6-342F-4124-26238E54F637}"/>
              </a:ext>
            </a:extLst>
          </p:cNvPr>
          <p:cNvSpPr txBox="1"/>
          <p:nvPr/>
        </p:nvSpPr>
        <p:spPr>
          <a:xfrm>
            <a:off x="1926647" y="1905506"/>
            <a:ext cx="6934200" cy="3046988"/>
          </a:xfrm>
          <a:prstGeom prst="rect">
            <a:avLst/>
          </a:prstGeom>
          <a:noFill/>
        </p:spPr>
        <p:txBody>
          <a:bodyPr wrap="square">
            <a:spAutoFit/>
          </a:bodyPr>
          <a:lstStyle/>
          <a:p>
            <a:r>
              <a:rPr lang="en-US" sz="2400" b="0" i="0" dirty="0">
                <a:solidFill>
                  <a:srgbClr val="0D0D0D"/>
                </a:solidFill>
                <a:effectLst/>
                <a:latin typeface="Söhne"/>
              </a:rPr>
              <a:t>Our AI models employ a combination of supervised and unsupervised learning techniques to analyze code repositories, identify anomalies, and predict potential bugs. Furthermore, natural language processing (NLP) algorithms are utilized to parse and understand code comments, documentation, and bug reports, facilitating context-aware bug detection and resolution.</a:t>
            </a:r>
            <a:endParaRPr lang="en-US" sz="2400"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506</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1_Office Theme</vt:lpstr>
      <vt:lpstr>Amma Ponnu  M </vt:lpstr>
      <vt:lpstr>AI-Powered Bug Detection and Resolution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Dhesika S</dc:title>
  <dc:creator>student</dc:creator>
  <cp:lastModifiedBy>Tamil PC</cp:lastModifiedBy>
  <cp:revision>2</cp:revision>
  <dcterms:created xsi:type="dcterms:W3CDTF">2024-04-05T10:36:47Z</dcterms:created>
  <dcterms:modified xsi:type="dcterms:W3CDTF">2024-04-05T13:43:00Z</dcterms:modified>
</cp:coreProperties>
</file>