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56" r:id="rId4"/>
    <p:sldId id="263" r:id="rId5"/>
    <p:sldId id="259" r:id="rId6"/>
    <p:sldId id="264" r:id="rId7"/>
    <p:sldId id="265" r:id="rId8"/>
    <p:sldId id="261" r:id="rId9"/>
    <p:sldId id="257"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8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C3DBAB4A-07D2-445B-ABEC-FDC26F167253}"/>
    <pc:docChg chg="custSel modSld">
      <pc:chgData name="Ammar Ljubijankic" userId="a00b5204-d72f-418c-8b5e-7555aa3641ec" providerId="ADAL" clId="{C3DBAB4A-07D2-445B-ABEC-FDC26F167253}" dt="2022-10-03T08:48:54.939" v="148" actId="20577"/>
      <pc:docMkLst>
        <pc:docMk/>
      </pc:docMkLst>
      <pc:sldChg chg="modSp mod">
        <pc:chgData name="Ammar Ljubijankic" userId="a00b5204-d72f-418c-8b5e-7555aa3641ec" providerId="ADAL" clId="{C3DBAB4A-07D2-445B-ABEC-FDC26F167253}" dt="2022-10-03T08:48:54.939" v="148" actId="20577"/>
        <pc:sldMkLst>
          <pc:docMk/>
          <pc:sldMk cId="201177272" sldId="259"/>
        </pc:sldMkLst>
        <pc:spChg chg="mod">
          <ac:chgData name="Ammar Ljubijankic" userId="a00b5204-d72f-418c-8b5e-7555aa3641ec" providerId="ADAL" clId="{C3DBAB4A-07D2-445B-ABEC-FDC26F167253}" dt="2022-10-03T08:48:54.939" v="148" actId="20577"/>
          <ac:spMkLst>
            <pc:docMk/>
            <pc:sldMk cId="201177272" sldId="259"/>
            <ac:spMk id="3" creationId="{217DF954-D716-4ED4-BCDB-9406D20A78D4}"/>
          </ac:spMkLst>
        </pc:spChg>
      </pc:sldChg>
      <pc:sldChg chg="modSp mod">
        <pc:chgData name="Ammar Ljubijankic" userId="a00b5204-d72f-418c-8b5e-7555aa3641ec" providerId="ADAL" clId="{C3DBAB4A-07D2-445B-ABEC-FDC26F167253}" dt="2022-10-03T08:47:39.488" v="112" actId="20577"/>
        <pc:sldMkLst>
          <pc:docMk/>
          <pc:sldMk cId="3150223809" sldId="263"/>
        </pc:sldMkLst>
        <pc:spChg chg="mod">
          <ac:chgData name="Ammar Ljubijankic" userId="a00b5204-d72f-418c-8b5e-7555aa3641ec" providerId="ADAL" clId="{C3DBAB4A-07D2-445B-ABEC-FDC26F167253}" dt="2022-10-03T08:47:39.488" v="112" actId="20577"/>
          <ac:spMkLst>
            <pc:docMk/>
            <pc:sldMk cId="3150223809" sldId="263"/>
            <ac:spMk id="3" creationId="{416A6CF1-25F7-49E5-A50E-8B0EF4C6B194}"/>
          </ac:spMkLst>
        </pc:spChg>
      </pc:sldChg>
      <pc:sldChg chg="modSp mod">
        <pc:chgData name="Ammar Ljubijankic" userId="a00b5204-d72f-418c-8b5e-7555aa3641ec" providerId="ADAL" clId="{C3DBAB4A-07D2-445B-ABEC-FDC26F167253}" dt="2022-10-03T08:48:29.305" v="115" actId="20577"/>
        <pc:sldMkLst>
          <pc:docMk/>
          <pc:sldMk cId="461217040" sldId="264"/>
        </pc:sldMkLst>
        <pc:spChg chg="mod">
          <ac:chgData name="Ammar Ljubijankic" userId="a00b5204-d72f-418c-8b5e-7555aa3641ec" providerId="ADAL" clId="{C3DBAB4A-07D2-445B-ABEC-FDC26F167253}" dt="2022-10-03T08:48:29.305" v="115" actId="20577"/>
          <ac:spMkLst>
            <pc:docMk/>
            <pc:sldMk cId="461217040" sldId="264"/>
            <ac:spMk id="3" creationId="{217DF954-D716-4ED4-BCDB-9406D20A78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27230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47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0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141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939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852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343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400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242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60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60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37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314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91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41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54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4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85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283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72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75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12989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reaterlondonauthority.sharepoint.com/:f:/s/S_IU_GLAEconomics/Eq5HgbxDN5BOspwR6vrghJ8BPHX14qVTPOF6Y-31xBDLaw?e=ISwb3h"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london.gov.uk/dataset/gla-economics-covid-19-labour-market-analysi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DC1-FILE01\ECONSTAT$\Labour%20Market%20Update%20R%20Project\MARKDOWN\IMAG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EA67-EF02-4C2C-9DC6-3643DDBF00D1}"/>
              </a:ext>
            </a:extLst>
          </p:cNvPr>
          <p:cNvSpPr>
            <a:spLocks noGrp="1"/>
          </p:cNvSpPr>
          <p:nvPr>
            <p:ph type="ctrTitle"/>
          </p:nvPr>
        </p:nvSpPr>
        <p:spPr/>
        <p:txBody>
          <a:bodyPr/>
          <a:lstStyle/>
          <a:p>
            <a:r>
              <a:rPr lang="en-GB" dirty="0"/>
              <a:t>Labour Market Update markdown guide</a:t>
            </a:r>
          </a:p>
        </p:txBody>
      </p:sp>
      <p:sp>
        <p:nvSpPr>
          <p:cNvPr id="3" name="Subtitle 2">
            <a:extLst>
              <a:ext uri="{FF2B5EF4-FFF2-40B4-BE49-F238E27FC236}">
                <a16:creationId xmlns:a16="http://schemas.microsoft.com/office/drawing/2014/main" id="{D833ADCF-D537-4795-95C9-B2627A67B3F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9995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6EE-0CD6-497D-8BC0-D92D4055561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416A6CF1-25F7-49E5-A50E-8B0EF4C6B194}"/>
              </a:ext>
            </a:extLst>
          </p:cNvPr>
          <p:cNvSpPr>
            <a:spLocks noGrp="1"/>
          </p:cNvSpPr>
          <p:nvPr>
            <p:ph idx="1"/>
          </p:nvPr>
        </p:nvSpPr>
        <p:spPr/>
        <p:txBody>
          <a:bodyPr/>
          <a:lstStyle/>
          <a:p>
            <a:r>
              <a:rPr lang="en-GB" dirty="0"/>
              <a:t>This slide deck introduces the LMU/CCLB Markdown. </a:t>
            </a:r>
          </a:p>
          <a:p>
            <a:pPr lvl="1"/>
            <a:r>
              <a:rPr lang="en-GB" dirty="0"/>
              <a:t>Consists of four modular scripts. </a:t>
            </a:r>
            <a:r>
              <a:rPr lang="en-GB" b="1" dirty="0"/>
              <a:t>01a</a:t>
            </a:r>
            <a:r>
              <a:rPr lang="en-GB" dirty="0"/>
              <a:t> downloads and prepares LMU data. </a:t>
            </a:r>
            <a:r>
              <a:rPr lang="en-GB" b="1" dirty="0"/>
              <a:t>01b</a:t>
            </a:r>
            <a:r>
              <a:rPr lang="en-GB" dirty="0"/>
              <a:t> uses data and adds markdown text. </a:t>
            </a:r>
          </a:p>
          <a:p>
            <a:pPr lvl="1"/>
            <a:r>
              <a:rPr lang="en-GB" b="1" dirty="0"/>
              <a:t>02 </a:t>
            </a:r>
            <a:r>
              <a:rPr lang="en-GB" dirty="0"/>
              <a:t>prepares entire CCLB output. </a:t>
            </a:r>
          </a:p>
          <a:p>
            <a:pPr lvl="1"/>
            <a:r>
              <a:rPr lang="en-GB" b="1" dirty="0"/>
              <a:t>03 </a:t>
            </a:r>
            <a:r>
              <a:rPr lang="en-GB" dirty="0"/>
              <a:t>runs all the scripts in one go.</a:t>
            </a:r>
            <a:endParaRPr lang="en-GB" b="1" dirty="0"/>
          </a:p>
          <a:p>
            <a:r>
              <a:rPr lang="en-GB" dirty="0"/>
              <a:t>To run the markdown, follow the steps in the Quickstart Guide.</a:t>
            </a:r>
          </a:p>
          <a:p>
            <a:r>
              <a:rPr lang="en-GB" dirty="0"/>
              <a:t>For more information on how to maintain the project, refer to the other slides.</a:t>
            </a:r>
          </a:p>
        </p:txBody>
      </p:sp>
    </p:spTree>
    <p:extLst>
      <p:ext uri="{BB962C8B-B14F-4D97-AF65-F5344CB8AC3E}">
        <p14:creationId xmlns:p14="http://schemas.microsoft.com/office/powerpoint/2010/main" val="315022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A5B8-031D-457E-99C4-B34A34D13A62}"/>
              </a:ext>
            </a:extLst>
          </p:cNvPr>
          <p:cNvSpPr>
            <a:spLocks noGrp="1"/>
          </p:cNvSpPr>
          <p:nvPr>
            <p:ph type="title"/>
          </p:nvPr>
        </p:nvSpPr>
        <p:spPr/>
        <p:txBody>
          <a:bodyPr/>
          <a:lstStyle/>
          <a:p>
            <a:r>
              <a:rPr lang="en-GB" dirty="0"/>
              <a:t>Quickstart Guide (I)</a:t>
            </a:r>
          </a:p>
        </p:txBody>
      </p:sp>
      <p:sp>
        <p:nvSpPr>
          <p:cNvPr id="3" name="Content Placeholder 2">
            <a:extLst>
              <a:ext uri="{FF2B5EF4-FFF2-40B4-BE49-F238E27FC236}">
                <a16:creationId xmlns:a16="http://schemas.microsoft.com/office/drawing/2014/main" id="{217DF954-D716-4ED4-BCDB-9406D20A78D4}"/>
              </a:ext>
            </a:extLst>
          </p:cNvPr>
          <p:cNvSpPr>
            <a:spLocks noGrp="1"/>
          </p:cNvSpPr>
          <p:nvPr>
            <p:ph idx="1"/>
          </p:nvPr>
        </p:nvSpPr>
        <p:spPr>
          <a:xfrm>
            <a:off x="838200" y="1027906"/>
            <a:ext cx="7078735" cy="5112000"/>
          </a:xfrm>
        </p:spPr>
        <p:txBody>
          <a:bodyPr>
            <a:normAutofit lnSpcReduction="10000"/>
          </a:bodyPr>
          <a:lstStyle/>
          <a:p>
            <a:pPr marL="514350" indent="-514350">
              <a:buFont typeface="+mj-lt"/>
              <a:buAutoNum type="arabicPeriod"/>
            </a:pPr>
            <a:r>
              <a:rPr lang="en-GB" sz="2000" dirty="0"/>
              <a:t>Make copies </a:t>
            </a:r>
            <a:r>
              <a:rPr lang="en-GB" sz="2000" dirty="0">
                <a:latin typeface="+mn-lt"/>
              </a:rPr>
              <a:t>of the master scripts “* (m) YY-MM-DD”.</a:t>
            </a:r>
          </a:p>
          <a:p>
            <a:pPr lvl="1"/>
            <a:r>
              <a:rPr lang="en-GB" sz="1600" dirty="0">
                <a:latin typeface="+mn-lt"/>
              </a:rPr>
              <a:t>Insert current date and remove the </a:t>
            </a:r>
            <a:r>
              <a:rPr lang="en-GB" sz="1600" i="1" dirty="0">
                <a:latin typeface="+mn-lt"/>
              </a:rPr>
              <a:t>(</a:t>
            </a:r>
            <a:r>
              <a:rPr lang="en-GB" sz="1600" i="1" dirty="0">
                <a:latin typeface="Lucida Console" panose="020B0609040504020204" pitchFamily="49" charset="0"/>
              </a:rPr>
              <a:t>m</a:t>
            </a:r>
            <a:r>
              <a:rPr lang="en-GB" sz="1600" i="1" dirty="0">
                <a:latin typeface="+mn-lt"/>
              </a:rPr>
              <a:t>) </a:t>
            </a:r>
            <a:r>
              <a:rPr lang="en-GB" sz="1600" dirty="0">
                <a:latin typeface="+mn-lt"/>
              </a:rPr>
              <a:t>designation. Open files.</a:t>
            </a:r>
          </a:p>
          <a:p>
            <a:pPr marL="514350" indent="-514350">
              <a:buFont typeface="+mj-lt"/>
              <a:buAutoNum type="arabicPeriod"/>
            </a:pPr>
            <a:r>
              <a:rPr lang="en-GB" sz="2000" dirty="0">
                <a:latin typeface="+mn-lt"/>
              </a:rPr>
              <a:t>Perform the manual changes needed in 01a and 01b (see next slide).</a:t>
            </a:r>
          </a:p>
          <a:p>
            <a:pPr marL="514350" indent="-514350">
              <a:buFont typeface="+mj-lt"/>
              <a:buAutoNum type="arabicPeriod"/>
            </a:pPr>
            <a:r>
              <a:rPr lang="en-GB" sz="2000" dirty="0">
                <a:latin typeface="+mn-lt"/>
              </a:rPr>
              <a:t>Run 01a fully (e.g. using ‘Source’), then run 01b using ‘Run all chunks’ to produce tables and output within </a:t>
            </a:r>
            <a:r>
              <a:rPr lang="en-GB" sz="2000" dirty="0" err="1">
                <a:latin typeface="+mn-lt"/>
              </a:rPr>
              <a:t>Rstudio</a:t>
            </a:r>
            <a:r>
              <a:rPr lang="en-GB" sz="2000" dirty="0">
                <a:latin typeface="+mn-lt"/>
              </a:rPr>
              <a:t>.</a:t>
            </a:r>
          </a:p>
          <a:p>
            <a:pPr marL="514350" indent="-514350">
              <a:buFont typeface="+mj-lt"/>
              <a:buAutoNum type="arabicPeriod"/>
            </a:pPr>
            <a:r>
              <a:rPr lang="en-GB" sz="2000" dirty="0">
                <a:latin typeface="+mn-lt"/>
              </a:rPr>
              <a:t>Perform sense checks on the output and adjust.</a:t>
            </a:r>
          </a:p>
          <a:p>
            <a:pPr lvl="1"/>
            <a:r>
              <a:rPr lang="en-GB" sz="1600" dirty="0">
                <a:latin typeface="+mn-lt"/>
              </a:rPr>
              <a:t>Adjust chart axis ranges if needed and ensure they look reasonable compared to previous iterations</a:t>
            </a:r>
          </a:p>
          <a:p>
            <a:pPr marL="514350" indent="-514350">
              <a:buFont typeface="+mj-lt"/>
              <a:buAutoNum type="arabicPeriod"/>
            </a:pPr>
            <a:r>
              <a:rPr lang="en-GB" sz="2000" dirty="0">
                <a:latin typeface="+mn-lt"/>
              </a:rPr>
              <a:t>Run 03 to produce HTML documents in the folder (</a:t>
            </a:r>
            <a:r>
              <a:rPr lang="en-GB" sz="2000">
                <a:latin typeface="+mn-lt"/>
              </a:rPr>
              <a:t>produces both LMU and CCLB).</a:t>
            </a:r>
            <a:endParaRPr lang="en-GB" sz="2000" dirty="0">
              <a:latin typeface="+mn-lt"/>
            </a:endParaRPr>
          </a:p>
          <a:p>
            <a:pPr marL="514350" indent="-514350">
              <a:buFont typeface="+mj-lt"/>
              <a:buAutoNum type="arabicPeriod"/>
            </a:pPr>
            <a:r>
              <a:rPr lang="en-GB" sz="2000" dirty="0">
                <a:latin typeface="+mn-lt"/>
              </a:rPr>
              <a:t>Perform further checks</a:t>
            </a:r>
          </a:p>
          <a:p>
            <a:pPr lvl="1"/>
            <a:r>
              <a:rPr lang="en-GB" sz="1600" dirty="0">
                <a:latin typeface="+mn-lt"/>
              </a:rPr>
              <a:t>Ensure text makes sense (e.g. change “rose by 0%” to “no change”)</a:t>
            </a:r>
          </a:p>
          <a:p>
            <a:pPr marL="342900" indent="-342900">
              <a:buFont typeface="+mj-lt"/>
              <a:buAutoNum type="arabicPeriod"/>
            </a:pPr>
            <a:r>
              <a:rPr lang="en-GB" sz="2000" dirty="0">
                <a:latin typeface="+mn-lt"/>
              </a:rPr>
              <a:t>Upload the HTML to the Datastore and circulate by email.</a:t>
            </a:r>
          </a:p>
          <a:p>
            <a:pPr lvl="1"/>
            <a:r>
              <a:rPr lang="en-GB" sz="1600" dirty="0">
                <a:latin typeface="+mn-lt"/>
              </a:rPr>
              <a:t>Also remember to send an email to reps from London SRPs (see mailing lists </a:t>
            </a:r>
            <a:r>
              <a:rPr lang="en-GB" sz="1600" dirty="0">
                <a:latin typeface="+mn-lt"/>
                <a:hlinkClick r:id="rId2"/>
              </a:rPr>
              <a:t>here</a:t>
            </a:r>
            <a:r>
              <a:rPr lang="en-GB" sz="1600" dirty="0">
                <a:latin typeface="+mn-lt"/>
              </a:rPr>
              <a:t>)</a:t>
            </a:r>
          </a:p>
          <a:p>
            <a:pPr marL="971550" lvl="1" indent="-514350">
              <a:buFont typeface="+mj-lt"/>
              <a:buAutoNum type="romanLcPeriod"/>
            </a:pPr>
            <a:endParaRPr lang="en-GB" sz="1600" dirty="0">
              <a:latin typeface="+mn-lt"/>
            </a:endParaRPr>
          </a:p>
          <a:p>
            <a:pPr marL="971550" lvl="1" indent="-514350">
              <a:buFont typeface="+mj-lt"/>
              <a:buAutoNum type="romanLcPeriod"/>
            </a:pPr>
            <a:endParaRPr lang="en-GB" sz="1600" dirty="0">
              <a:latin typeface="+mn-lt"/>
            </a:endParaRPr>
          </a:p>
        </p:txBody>
      </p:sp>
      <p:pic>
        <p:nvPicPr>
          <p:cNvPr id="5" name="Picture 4">
            <a:extLst>
              <a:ext uri="{FF2B5EF4-FFF2-40B4-BE49-F238E27FC236}">
                <a16:creationId xmlns:a16="http://schemas.microsoft.com/office/drawing/2014/main" id="{F7A0D381-FD2D-4E3F-AB2C-10C03790E9E1}"/>
              </a:ext>
            </a:extLst>
          </p:cNvPr>
          <p:cNvPicPr>
            <a:picLocks noChangeAspect="1"/>
          </p:cNvPicPr>
          <p:nvPr/>
        </p:nvPicPr>
        <p:blipFill>
          <a:blip r:embed="rId3"/>
          <a:stretch>
            <a:fillRect/>
          </a:stretch>
        </p:blipFill>
        <p:spPr>
          <a:xfrm>
            <a:off x="7916935" y="1397769"/>
            <a:ext cx="3820058" cy="2972215"/>
          </a:xfrm>
          <a:prstGeom prst="rect">
            <a:avLst/>
          </a:prstGeom>
        </p:spPr>
      </p:pic>
    </p:spTree>
    <p:extLst>
      <p:ext uri="{BB962C8B-B14F-4D97-AF65-F5344CB8AC3E}">
        <p14:creationId xmlns:p14="http://schemas.microsoft.com/office/powerpoint/2010/main" val="20117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A5B8-031D-457E-99C4-B34A34D13A62}"/>
              </a:ext>
            </a:extLst>
          </p:cNvPr>
          <p:cNvSpPr>
            <a:spLocks noGrp="1"/>
          </p:cNvSpPr>
          <p:nvPr>
            <p:ph type="title"/>
          </p:nvPr>
        </p:nvSpPr>
        <p:spPr/>
        <p:txBody>
          <a:bodyPr/>
          <a:lstStyle/>
          <a:p>
            <a:r>
              <a:rPr lang="en-GB" dirty="0"/>
              <a:t>Quickstart Guide (II): manual changes</a:t>
            </a:r>
          </a:p>
        </p:txBody>
      </p:sp>
      <p:sp>
        <p:nvSpPr>
          <p:cNvPr id="3" name="Content Placeholder 2">
            <a:extLst>
              <a:ext uri="{FF2B5EF4-FFF2-40B4-BE49-F238E27FC236}">
                <a16:creationId xmlns:a16="http://schemas.microsoft.com/office/drawing/2014/main" id="{217DF954-D716-4ED4-BCDB-9406D20A78D4}"/>
              </a:ext>
            </a:extLst>
          </p:cNvPr>
          <p:cNvSpPr>
            <a:spLocks noGrp="1"/>
          </p:cNvSpPr>
          <p:nvPr>
            <p:ph idx="1"/>
          </p:nvPr>
        </p:nvSpPr>
        <p:spPr>
          <a:xfrm>
            <a:off x="838200" y="1027906"/>
            <a:ext cx="6787555" cy="5112000"/>
          </a:xfrm>
        </p:spPr>
        <p:txBody>
          <a:bodyPr>
            <a:normAutofit/>
          </a:bodyPr>
          <a:lstStyle/>
          <a:p>
            <a:r>
              <a:rPr lang="en-GB" sz="2000" dirty="0">
                <a:latin typeface="+mn-lt"/>
              </a:rPr>
              <a:t>01a: </a:t>
            </a:r>
          </a:p>
          <a:p>
            <a:pPr lvl="1"/>
            <a:r>
              <a:rPr lang="en-GB" sz="1600" b="1" dirty="0">
                <a:latin typeface="+mn-lt"/>
              </a:rPr>
              <a:t>PAYE quarterly analyses: </a:t>
            </a:r>
            <a:r>
              <a:rPr lang="en-GB" sz="1600" dirty="0">
                <a:latin typeface="+mn-lt"/>
              </a:rPr>
              <a:t>When running on LMU Day within RStudio, it is important to check that the correct datasets have been loaded for the quarterly updates.</a:t>
            </a:r>
          </a:p>
          <a:p>
            <a:r>
              <a:rPr lang="en-GB" sz="2000" dirty="0">
                <a:latin typeface="+mn-lt"/>
              </a:rPr>
              <a:t>01b:</a:t>
            </a:r>
          </a:p>
          <a:p>
            <a:pPr lvl="1"/>
            <a:r>
              <a:rPr lang="en-GB" sz="1600" b="1" dirty="0">
                <a:latin typeface="+mn-lt"/>
              </a:rPr>
              <a:t>PAYE quarterly analyses</a:t>
            </a:r>
            <a:r>
              <a:rPr lang="en-GB" sz="1600" dirty="0">
                <a:latin typeface="+mn-lt"/>
              </a:rPr>
              <a:t>: Manually change the order of the analyses, so that the newest analysis comes first. This means selecting the entire relevant section (from the title to the HTML code following the graphical output) and moving it in front of the other two sections.</a:t>
            </a:r>
          </a:p>
          <a:p>
            <a:pPr lvl="1"/>
            <a:r>
              <a:rPr lang="en-GB" sz="1600" b="1" dirty="0">
                <a:latin typeface="+mn-lt"/>
              </a:rPr>
              <a:t>WFJ quarterly analysis</a:t>
            </a:r>
            <a:r>
              <a:rPr lang="en-GB" sz="1600" dirty="0">
                <a:latin typeface="+mn-lt"/>
              </a:rPr>
              <a:t>: Unless new WFJ data has been released, the entire WFJ sections </a:t>
            </a:r>
            <a:r>
              <a:rPr lang="en-GB" sz="1600" b="1" dirty="0">
                <a:latin typeface="+mn-lt"/>
              </a:rPr>
              <a:t>should be deleted </a:t>
            </a:r>
            <a:r>
              <a:rPr lang="en-GB" sz="1600" dirty="0">
                <a:latin typeface="+mn-lt"/>
              </a:rPr>
              <a:t>from the script.</a:t>
            </a:r>
          </a:p>
          <a:p>
            <a:pPr lvl="1"/>
            <a:r>
              <a:rPr lang="en-GB" sz="1600" dirty="0">
                <a:latin typeface="+mn-lt"/>
              </a:rPr>
              <a:t>Change text where needed.</a:t>
            </a:r>
          </a:p>
          <a:p>
            <a:r>
              <a:rPr lang="en-GB" sz="2000" dirty="0">
                <a:latin typeface="+mn-lt"/>
              </a:rPr>
              <a:t>03: Remove “(m)” from script names.</a:t>
            </a:r>
          </a:p>
          <a:p>
            <a:pPr marL="0" indent="0">
              <a:buNone/>
            </a:pPr>
            <a:r>
              <a:rPr lang="en-GB" sz="2000" b="1" dirty="0">
                <a:latin typeface="+mn-lt"/>
              </a:rPr>
              <a:t>Important: </a:t>
            </a:r>
            <a:r>
              <a:rPr lang="en-GB" sz="2000" dirty="0">
                <a:latin typeface="+mn-lt"/>
              </a:rPr>
              <a:t>most manual changes are not done within the main (</a:t>
            </a:r>
            <a:r>
              <a:rPr lang="en-GB" sz="2000" dirty="0">
                <a:latin typeface="Lucida Console" panose="020B0609040504020204" pitchFamily="49" charset="0"/>
              </a:rPr>
              <a:t>m</a:t>
            </a:r>
            <a:r>
              <a:rPr lang="en-GB" sz="2000" dirty="0">
                <a:latin typeface="+mn-lt"/>
              </a:rPr>
              <a:t>) script, e.g. when manually replacing functions with hardcoded texts. However, permanent changes should be transferred to the (</a:t>
            </a:r>
            <a:r>
              <a:rPr lang="en-GB" sz="2000" dirty="0">
                <a:latin typeface="Lucida Console" panose="020B0609040504020204" pitchFamily="49" charset="0"/>
              </a:rPr>
              <a:t>m</a:t>
            </a:r>
            <a:r>
              <a:rPr lang="en-GB" sz="2000" dirty="0">
                <a:latin typeface="+mn-lt"/>
              </a:rPr>
              <a:t>) script as well.</a:t>
            </a:r>
            <a:endParaRPr lang="en-GB" sz="2000" b="1" dirty="0">
              <a:latin typeface="+mn-lt"/>
            </a:endParaRPr>
          </a:p>
        </p:txBody>
      </p:sp>
      <p:pic>
        <p:nvPicPr>
          <p:cNvPr id="13" name="Picture 12">
            <a:extLst>
              <a:ext uri="{FF2B5EF4-FFF2-40B4-BE49-F238E27FC236}">
                <a16:creationId xmlns:a16="http://schemas.microsoft.com/office/drawing/2014/main" id="{B0B84CAF-7ACF-452D-A210-086BFC084FCE}"/>
              </a:ext>
            </a:extLst>
          </p:cNvPr>
          <p:cNvPicPr>
            <a:picLocks noChangeAspect="1"/>
          </p:cNvPicPr>
          <p:nvPr/>
        </p:nvPicPr>
        <p:blipFill>
          <a:blip r:embed="rId2"/>
          <a:stretch>
            <a:fillRect/>
          </a:stretch>
        </p:blipFill>
        <p:spPr>
          <a:xfrm>
            <a:off x="7449908" y="3176406"/>
            <a:ext cx="4248262" cy="360423"/>
          </a:xfrm>
          <a:prstGeom prst="rect">
            <a:avLst/>
          </a:prstGeom>
        </p:spPr>
      </p:pic>
      <p:pic>
        <p:nvPicPr>
          <p:cNvPr id="15" name="Picture 14">
            <a:extLst>
              <a:ext uri="{FF2B5EF4-FFF2-40B4-BE49-F238E27FC236}">
                <a16:creationId xmlns:a16="http://schemas.microsoft.com/office/drawing/2014/main" id="{C397FA89-D4E6-4665-B7DF-19B5C186EBD6}"/>
              </a:ext>
            </a:extLst>
          </p:cNvPr>
          <p:cNvPicPr>
            <a:picLocks noChangeAspect="1"/>
          </p:cNvPicPr>
          <p:nvPr/>
        </p:nvPicPr>
        <p:blipFill rotWithShape="1">
          <a:blip r:embed="rId3"/>
          <a:srcRect l="-11714" t="1" r="32333" b="4062"/>
          <a:stretch/>
        </p:blipFill>
        <p:spPr>
          <a:xfrm>
            <a:off x="6698277" y="2837661"/>
            <a:ext cx="4885593" cy="282724"/>
          </a:xfrm>
          <a:prstGeom prst="rect">
            <a:avLst/>
          </a:prstGeom>
        </p:spPr>
      </p:pic>
      <p:pic>
        <p:nvPicPr>
          <p:cNvPr id="5" name="Picture 4">
            <a:extLst>
              <a:ext uri="{FF2B5EF4-FFF2-40B4-BE49-F238E27FC236}">
                <a16:creationId xmlns:a16="http://schemas.microsoft.com/office/drawing/2014/main" id="{AAF8D250-1146-4B5F-AA2C-17818E4EDDC4}"/>
              </a:ext>
            </a:extLst>
          </p:cNvPr>
          <p:cNvPicPr>
            <a:picLocks noChangeAspect="1"/>
          </p:cNvPicPr>
          <p:nvPr/>
        </p:nvPicPr>
        <p:blipFill rotWithShape="1">
          <a:blip r:embed="rId4"/>
          <a:srcRect r="31660"/>
          <a:stretch/>
        </p:blipFill>
        <p:spPr>
          <a:xfrm>
            <a:off x="7522864" y="979179"/>
            <a:ext cx="4175306" cy="1563702"/>
          </a:xfrm>
          <a:prstGeom prst="rect">
            <a:avLst/>
          </a:prstGeom>
        </p:spPr>
      </p:pic>
      <p:pic>
        <p:nvPicPr>
          <p:cNvPr id="6" name="Picture 5">
            <a:extLst>
              <a:ext uri="{FF2B5EF4-FFF2-40B4-BE49-F238E27FC236}">
                <a16:creationId xmlns:a16="http://schemas.microsoft.com/office/drawing/2014/main" id="{6F5ECD48-B43F-438F-AFB1-D39387B5593C}"/>
              </a:ext>
            </a:extLst>
          </p:cNvPr>
          <p:cNvPicPr>
            <a:picLocks noChangeAspect="1"/>
          </p:cNvPicPr>
          <p:nvPr/>
        </p:nvPicPr>
        <p:blipFill>
          <a:blip r:embed="rId5"/>
          <a:stretch>
            <a:fillRect/>
          </a:stretch>
        </p:blipFill>
        <p:spPr>
          <a:xfrm>
            <a:off x="6025896" y="4170354"/>
            <a:ext cx="5963444" cy="557638"/>
          </a:xfrm>
          <a:prstGeom prst="rect">
            <a:avLst/>
          </a:prstGeom>
        </p:spPr>
      </p:pic>
    </p:spTree>
    <p:extLst>
      <p:ext uri="{BB962C8B-B14F-4D97-AF65-F5344CB8AC3E}">
        <p14:creationId xmlns:p14="http://schemas.microsoft.com/office/powerpoint/2010/main" val="46121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A5B8-031D-457E-99C4-B34A34D13A62}"/>
              </a:ext>
            </a:extLst>
          </p:cNvPr>
          <p:cNvSpPr>
            <a:spLocks noGrp="1"/>
          </p:cNvSpPr>
          <p:nvPr>
            <p:ph type="title"/>
          </p:nvPr>
        </p:nvSpPr>
        <p:spPr/>
        <p:txBody>
          <a:bodyPr/>
          <a:lstStyle/>
          <a:p>
            <a:r>
              <a:rPr lang="en-GB" dirty="0"/>
              <a:t>Quickstart Guide (III): uploading</a:t>
            </a:r>
          </a:p>
        </p:txBody>
      </p:sp>
      <p:sp>
        <p:nvSpPr>
          <p:cNvPr id="3" name="Content Placeholder 2">
            <a:extLst>
              <a:ext uri="{FF2B5EF4-FFF2-40B4-BE49-F238E27FC236}">
                <a16:creationId xmlns:a16="http://schemas.microsoft.com/office/drawing/2014/main" id="{217DF954-D716-4ED4-BCDB-9406D20A78D4}"/>
              </a:ext>
            </a:extLst>
          </p:cNvPr>
          <p:cNvSpPr>
            <a:spLocks noGrp="1"/>
          </p:cNvSpPr>
          <p:nvPr>
            <p:ph idx="1"/>
          </p:nvPr>
        </p:nvSpPr>
        <p:spPr>
          <a:xfrm>
            <a:off x="838200" y="1825624"/>
            <a:ext cx="6717145" cy="4531213"/>
          </a:xfrm>
        </p:spPr>
        <p:txBody>
          <a:bodyPr>
            <a:normAutofit/>
          </a:bodyPr>
          <a:lstStyle/>
          <a:p>
            <a:pPr marL="0" indent="0">
              <a:buNone/>
            </a:pPr>
            <a:r>
              <a:rPr lang="en-GB" sz="2000" dirty="0">
                <a:latin typeface="+mn-lt"/>
              </a:rPr>
              <a:t>This step requires authorisation to edit the Datastore.</a:t>
            </a:r>
          </a:p>
          <a:p>
            <a:pPr marL="457200" indent="-457200">
              <a:buFont typeface="+mj-lt"/>
              <a:buAutoNum type="arabicPeriod"/>
            </a:pPr>
            <a:r>
              <a:rPr lang="en-GB" sz="2000" dirty="0">
                <a:latin typeface="+mn-lt"/>
              </a:rPr>
              <a:t>Go to the Datastore </a:t>
            </a:r>
            <a:r>
              <a:rPr lang="en-GB" sz="2000" dirty="0">
                <a:latin typeface="+mn-lt"/>
                <a:hlinkClick r:id="rId2"/>
              </a:rPr>
              <a:t>page</a:t>
            </a:r>
            <a:r>
              <a:rPr lang="en-GB" sz="2000" dirty="0">
                <a:latin typeface="+mn-lt"/>
              </a:rPr>
              <a:t> and log in.</a:t>
            </a:r>
          </a:p>
          <a:p>
            <a:pPr marL="457200" indent="-457200">
              <a:buFont typeface="+mj-lt"/>
              <a:buAutoNum type="arabicPeriod"/>
            </a:pPr>
            <a:r>
              <a:rPr lang="en-GB" sz="2000" dirty="0">
                <a:latin typeface="+mn-lt"/>
              </a:rPr>
              <a:t>Click “Add data”</a:t>
            </a:r>
          </a:p>
          <a:p>
            <a:pPr marL="457200" indent="-457200">
              <a:buFont typeface="+mj-lt"/>
              <a:buAutoNum type="arabicPeriod"/>
            </a:pPr>
            <a:r>
              <a:rPr lang="en-GB" sz="2000" dirty="0">
                <a:latin typeface="+mn-lt"/>
              </a:rPr>
              <a:t>Drag and drop the HTML document to the page and change the title to “Labour market update for London – MMM 20YY”.</a:t>
            </a:r>
          </a:p>
          <a:p>
            <a:pPr marL="457200" indent="-457200">
              <a:buFont typeface="+mj-lt"/>
              <a:buAutoNum type="arabicPeriod"/>
            </a:pPr>
            <a:r>
              <a:rPr lang="en-GB" sz="2000" dirty="0">
                <a:latin typeface="+mn-lt"/>
              </a:rPr>
              <a:t>Save the upload.</a:t>
            </a:r>
          </a:p>
          <a:p>
            <a:pPr marL="457200" indent="-457200">
              <a:buFont typeface="+mj-lt"/>
              <a:buAutoNum type="arabicPeriod"/>
            </a:pPr>
            <a:r>
              <a:rPr lang="en-GB" sz="2000" dirty="0">
                <a:latin typeface="+mn-lt"/>
              </a:rPr>
              <a:t>Move the R script and the final HTML document to the folder “</a:t>
            </a:r>
            <a:r>
              <a:rPr lang="en-GB" sz="2000" dirty="0">
                <a:latin typeface="Lucida Console" panose="020B0609040504020204" pitchFamily="49" charset="0"/>
              </a:rPr>
              <a:t>Uploads</a:t>
            </a:r>
            <a:r>
              <a:rPr lang="en-GB" sz="2000" dirty="0">
                <a:latin typeface="+mn-lt"/>
              </a:rPr>
              <a:t>”.</a:t>
            </a:r>
          </a:p>
          <a:p>
            <a:pPr marL="457200" indent="-457200">
              <a:buFont typeface="+mj-lt"/>
              <a:buAutoNum type="arabicPeriod"/>
            </a:pPr>
            <a:endParaRPr lang="en-GB" sz="2000" dirty="0">
              <a:latin typeface="+mn-lt"/>
            </a:endParaRPr>
          </a:p>
          <a:p>
            <a:pPr marL="457200" indent="-457200">
              <a:buFont typeface="+mj-lt"/>
              <a:buAutoNum type="arabicPeriod"/>
            </a:pPr>
            <a:endParaRPr lang="en-GB" sz="2000" dirty="0">
              <a:latin typeface="+mn-lt"/>
            </a:endParaRPr>
          </a:p>
        </p:txBody>
      </p:sp>
      <p:pic>
        <p:nvPicPr>
          <p:cNvPr id="5" name="Picture 4">
            <a:extLst>
              <a:ext uri="{FF2B5EF4-FFF2-40B4-BE49-F238E27FC236}">
                <a16:creationId xmlns:a16="http://schemas.microsoft.com/office/drawing/2014/main" id="{BE54FA7B-4611-4678-B210-BED4D9AB2E00}"/>
              </a:ext>
            </a:extLst>
          </p:cNvPr>
          <p:cNvPicPr>
            <a:picLocks noChangeAspect="1"/>
          </p:cNvPicPr>
          <p:nvPr/>
        </p:nvPicPr>
        <p:blipFill>
          <a:blip r:embed="rId3"/>
          <a:stretch>
            <a:fillRect/>
          </a:stretch>
        </p:blipFill>
        <p:spPr>
          <a:xfrm>
            <a:off x="8894386" y="1935713"/>
            <a:ext cx="1876687" cy="876422"/>
          </a:xfrm>
          <a:prstGeom prst="rect">
            <a:avLst/>
          </a:prstGeom>
        </p:spPr>
      </p:pic>
      <p:pic>
        <p:nvPicPr>
          <p:cNvPr id="8" name="Picture 7">
            <a:extLst>
              <a:ext uri="{FF2B5EF4-FFF2-40B4-BE49-F238E27FC236}">
                <a16:creationId xmlns:a16="http://schemas.microsoft.com/office/drawing/2014/main" id="{4AF0F1C8-4FE8-48B8-97C5-F4202C4C6B6B}"/>
              </a:ext>
            </a:extLst>
          </p:cNvPr>
          <p:cNvPicPr>
            <a:picLocks noChangeAspect="1"/>
          </p:cNvPicPr>
          <p:nvPr/>
        </p:nvPicPr>
        <p:blipFill>
          <a:blip r:embed="rId4"/>
          <a:stretch>
            <a:fillRect/>
          </a:stretch>
        </p:blipFill>
        <p:spPr>
          <a:xfrm>
            <a:off x="7045612" y="4045866"/>
            <a:ext cx="4944165" cy="1219370"/>
          </a:xfrm>
          <a:prstGeom prst="rect">
            <a:avLst/>
          </a:prstGeom>
        </p:spPr>
      </p:pic>
    </p:spTree>
    <p:extLst>
      <p:ext uri="{BB962C8B-B14F-4D97-AF65-F5344CB8AC3E}">
        <p14:creationId xmlns:p14="http://schemas.microsoft.com/office/powerpoint/2010/main" val="143941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895A-C2FA-446F-80D0-64914F3B0DE1}"/>
              </a:ext>
            </a:extLst>
          </p:cNvPr>
          <p:cNvSpPr>
            <a:spLocks noGrp="1"/>
          </p:cNvSpPr>
          <p:nvPr>
            <p:ph type="title"/>
          </p:nvPr>
        </p:nvSpPr>
        <p:spPr/>
        <p:txBody>
          <a:bodyPr/>
          <a:lstStyle/>
          <a:p>
            <a:r>
              <a:rPr lang="en-GB" dirty="0"/>
              <a:t>Claimant Count for London Boroughs (CCLB)</a:t>
            </a:r>
          </a:p>
        </p:txBody>
      </p:sp>
      <p:sp>
        <p:nvSpPr>
          <p:cNvPr id="3" name="Content Placeholder 2">
            <a:extLst>
              <a:ext uri="{FF2B5EF4-FFF2-40B4-BE49-F238E27FC236}">
                <a16:creationId xmlns:a16="http://schemas.microsoft.com/office/drawing/2014/main" id="{ABB219E1-AD90-42CC-9D66-BDAADA0984CF}"/>
              </a:ext>
            </a:extLst>
          </p:cNvPr>
          <p:cNvSpPr>
            <a:spLocks noGrp="1"/>
          </p:cNvSpPr>
          <p:nvPr>
            <p:ph idx="1"/>
          </p:nvPr>
        </p:nvSpPr>
        <p:spPr/>
        <p:txBody>
          <a:bodyPr>
            <a:normAutofit/>
          </a:bodyPr>
          <a:lstStyle/>
          <a:p>
            <a:r>
              <a:rPr lang="en-GB" sz="2400" dirty="0"/>
              <a:t>The CCLB is produced and maintained in conjunction with the LMU. It is also released on the same day.</a:t>
            </a:r>
          </a:p>
          <a:p>
            <a:r>
              <a:rPr lang="en-GB" sz="2400" dirty="0"/>
              <a:t>Though the CCLB is somewhat simpler than the LMU in execution, it is still advisable to perform sense-checks on the charts and tables before publishing.</a:t>
            </a:r>
          </a:p>
        </p:txBody>
      </p:sp>
    </p:spTree>
    <p:extLst>
      <p:ext uri="{BB962C8B-B14F-4D97-AF65-F5344CB8AC3E}">
        <p14:creationId xmlns:p14="http://schemas.microsoft.com/office/powerpoint/2010/main" val="221876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8FC5-C614-4A64-9245-451B6714BC97}"/>
              </a:ext>
            </a:extLst>
          </p:cNvPr>
          <p:cNvSpPr>
            <a:spLocks noGrp="1"/>
          </p:cNvSpPr>
          <p:nvPr>
            <p:ph type="title"/>
          </p:nvPr>
        </p:nvSpPr>
        <p:spPr/>
        <p:txBody>
          <a:bodyPr/>
          <a:lstStyle/>
          <a:p>
            <a:r>
              <a:rPr lang="en-GB" dirty="0"/>
              <a:t>Project organisation (I)</a:t>
            </a:r>
          </a:p>
        </p:txBody>
      </p:sp>
      <p:sp>
        <p:nvSpPr>
          <p:cNvPr id="3" name="Content Placeholder 2">
            <a:extLst>
              <a:ext uri="{FF2B5EF4-FFF2-40B4-BE49-F238E27FC236}">
                <a16:creationId xmlns:a16="http://schemas.microsoft.com/office/drawing/2014/main" id="{E0EABD3F-57D6-41E0-9668-712D531E4221}"/>
              </a:ext>
            </a:extLst>
          </p:cNvPr>
          <p:cNvSpPr>
            <a:spLocks noGrp="1"/>
          </p:cNvSpPr>
          <p:nvPr>
            <p:ph idx="1"/>
          </p:nvPr>
        </p:nvSpPr>
        <p:spPr/>
        <p:txBody>
          <a:bodyPr>
            <a:normAutofit/>
          </a:bodyPr>
          <a:lstStyle/>
          <a:p>
            <a:r>
              <a:rPr lang="en-GB" sz="2400" dirty="0"/>
              <a:t>The LMU can be found in the following folder:</a:t>
            </a:r>
          </a:p>
          <a:p>
            <a:pPr marL="457200" lvl="1" indent="0">
              <a:buNone/>
            </a:pPr>
            <a:r>
              <a:rPr lang="en-GB" sz="2000" dirty="0">
                <a:hlinkClick r:id="rId2" action="ppaction://hlinkfile"/>
              </a:rPr>
              <a:t>Y:\Labour Market Update R Project\MARKDOWN</a:t>
            </a:r>
            <a:endParaRPr lang="en-GB" sz="2000" dirty="0"/>
          </a:p>
          <a:p>
            <a:r>
              <a:rPr lang="en-GB" sz="2400" dirty="0"/>
              <a:t>The folder structure and folder names should not be changed as paths within the script rely on the names being accurate.</a:t>
            </a:r>
          </a:p>
          <a:p>
            <a:r>
              <a:rPr lang="en-GB" sz="2400" dirty="0"/>
              <a:t>However, the top-level </a:t>
            </a:r>
            <a:r>
              <a:rPr lang="en-GB" sz="2400" dirty="0">
                <a:latin typeface="Lucida Console" panose="020B0609040504020204" pitchFamily="49" charset="0"/>
              </a:rPr>
              <a:t>MARKDOWN</a:t>
            </a:r>
            <a:r>
              <a:rPr lang="en-GB" sz="2400" dirty="0"/>
              <a:t> folder can be moved if necessary. The script should still be able to find the correct folders as long as the relative positions remain constant (see documentation on </a:t>
            </a:r>
            <a:r>
              <a:rPr lang="en-GB" sz="2400" dirty="0">
                <a:latin typeface="Lucida Console" panose="020B0609040504020204" pitchFamily="49" charset="0"/>
              </a:rPr>
              <a:t>HERE</a:t>
            </a:r>
            <a:r>
              <a:rPr lang="en-GB" sz="2400" dirty="0"/>
              <a:t> package).</a:t>
            </a:r>
          </a:p>
          <a:p>
            <a:pPr lvl="1"/>
            <a:r>
              <a:rPr lang="en-GB" sz="2000"/>
              <a:t>Note</a:t>
            </a:r>
            <a:r>
              <a:rPr lang="en-GB" sz="2000" dirty="0"/>
              <a:t>, the HERE package will look in your current working folder and work upwards looking for a folder with a .here file. Create an </a:t>
            </a:r>
            <a:r>
              <a:rPr lang="en-GB" sz="2000" dirty="0" err="1"/>
              <a:t>Rproj</a:t>
            </a:r>
            <a:r>
              <a:rPr lang="en-GB" sz="2000" dirty="0"/>
              <a:t> file in the copied MARKDOWN directory to anchor the HERE package.</a:t>
            </a:r>
          </a:p>
          <a:p>
            <a:endParaRPr lang="en-GB" sz="2400" dirty="0"/>
          </a:p>
        </p:txBody>
      </p:sp>
    </p:spTree>
    <p:extLst>
      <p:ext uri="{BB962C8B-B14F-4D97-AF65-F5344CB8AC3E}">
        <p14:creationId xmlns:p14="http://schemas.microsoft.com/office/powerpoint/2010/main" val="20056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8FC5-C614-4A64-9245-451B6714BC97}"/>
              </a:ext>
            </a:extLst>
          </p:cNvPr>
          <p:cNvSpPr>
            <a:spLocks noGrp="1"/>
          </p:cNvSpPr>
          <p:nvPr>
            <p:ph type="title"/>
          </p:nvPr>
        </p:nvSpPr>
        <p:spPr/>
        <p:txBody>
          <a:bodyPr anchor="ctr">
            <a:normAutofit/>
          </a:bodyPr>
          <a:lstStyle/>
          <a:p>
            <a:r>
              <a:rPr lang="en-GB" dirty="0"/>
              <a:t>Project organisation (II): Folder structure</a:t>
            </a:r>
          </a:p>
        </p:txBody>
      </p:sp>
      <p:sp>
        <p:nvSpPr>
          <p:cNvPr id="4" name="Content Placeholder 3">
            <a:extLst>
              <a:ext uri="{FF2B5EF4-FFF2-40B4-BE49-F238E27FC236}">
                <a16:creationId xmlns:a16="http://schemas.microsoft.com/office/drawing/2014/main" id="{830773F8-34B8-4FA1-957E-0086CCA97832}"/>
              </a:ext>
            </a:extLst>
          </p:cNvPr>
          <p:cNvSpPr>
            <a:spLocks noGrp="1"/>
          </p:cNvSpPr>
          <p:nvPr>
            <p:ph sz="half" idx="1"/>
          </p:nvPr>
        </p:nvSpPr>
        <p:spPr/>
        <p:txBody>
          <a:bodyPr>
            <a:normAutofit fontScale="62500" lnSpcReduction="20000"/>
          </a:bodyPr>
          <a:lstStyle/>
          <a:p>
            <a:r>
              <a:rPr lang="en-GB" sz="2000" b="1" dirty="0">
                <a:latin typeface="Lucida Console" panose="020B0609040504020204" pitchFamily="49" charset="0"/>
              </a:rPr>
              <a:t>FORMATTING</a:t>
            </a:r>
            <a:r>
              <a:rPr lang="en-GB" sz="2000" dirty="0"/>
              <a:t>: </a:t>
            </a:r>
          </a:p>
          <a:p>
            <a:pPr lvl="1"/>
            <a:r>
              <a:rPr lang="en-GB" sz="2000" dirty="0"/>
              <a:t>contains all files needed to format the markdown page. This includes the CSS codes and page images used.</a:t>
            </a:r>
          </a:p>
          <a:p>
            <a:r>
              <a:rPr lang="en-GB" sz="2000" b="1" dirty="0">
                <a:latin typeface="Lucida Console" panose="020B0609040504020204" pitchFamily="49" charset="0"/>
              </a:rPr>
              <a:t>IMAGES</a:t>
            </a:r>
            <a:r>
              <a:rPr lang="en-GB" sz="2000" dirty="0"/>
              <a:t>: </a:t>
            </a:r>
          </a:p>
          <a:p>
            <a:pPr lvl="1"/>
            <a:r>
              <a:rPr lang="en-GB" sz="2000" dirty="0"/>
              <a:t>all the charts produced by the markdown saved as .</a:t>
            </a:r>
            <a:r>
              <a:rPr lang="en-GB" sz="2000" dirty="0" err="1"/>
              <a:t>png</a:t>
            </a:r>
            <a:r>
              <a:rPr lang="en-GB" sz="2000" dirty="0"/>
              <a:t> and .</a:t>
            </a:r>
            <a:r>
              <a:rPr lang="en-GB" sz="2000" dirty="0" err="1"/>
              <a:t>svg</a:t>
            </a:r>
            <a:r>
              <a:rPr lang="en-GB" sz="2000" dirty="0"/>
              <a:t>.</a:t>
            </a:r>
          </a:p>
          <a:p>
            <a:r>
              <a:rPr lang="en-GB" sz="2000" b="1" dirty="0">
                <a:latin typeface="Lucida Console" panose="020B0609040504020204" pitchFamily="49" charset="0"/>
              </a:rPr>
              <a:t>INPUT</a:t>
            </a:r>
            <a:r>
              <a:rPr lang="en-GB" sz="2000" dirty="0"/>
              <a:t>: </a:t>
            </a:r>
          </a:p>
          <a:p>
            <a:pPr lvl="1"/>
            <a:r>
              <a:rPr lang="en-GB" sz="2000" dirty="0"/>
              <a:t>the external data files needed for mapping, e.g. geo codes and sub-regions.</a:t>
            </a:r>
          </a:p>
          <a:p>
            <a:r>
              <a:rPr lang="en-GB" sz="2000" b="1" dirty="0">
                <a:latin typeface="Lucida Console" panose="020B0609040504020204" pitchFamily="49" charset="0"/>
              </a:rPr>
              <a:t>INTERMEDIATE</a:t>
            </a:r>
            <a:r>
              <a:rPr lang="en-GB" sz="2000" dirty="0"/>
              <a:t>: </a:t>
            </a:r>
          </a:p>
          <a:p>
            <a:pPr lvl="1"/>
            <a:r>
              <a:rPr lang="en-GB" sz="2000" dirty="0"/>
              <a:t>data files used by the markdown, whether downloaded automatically or manually.</a:t>
            </a:r>
          </a:p>
          <a:p>
            <a:r>
              <a:rPr lang="en-GB" sz="2000" b="1" dirty="0">
                <a:latin typeface="Lucida Console" panose="020B0609040504020204" pitchFamily="49" charset="0"/>
              </a:rPr>
              <a:t>SCRIPTS</a:t>
            </a:r>
            <a:r>
              <a:rPr lang="en-GB" sz="2000" dirty="0"/>
              <a:t>: </a:t>
            </a:r>
          </a:p>
          <a:p>
            <a:pPr lvl="1"/>
            <a:r>
              <a:rPr lang="en-GB" sz="2000" dirty="0"/>
              <a:t>the scripts and HTML documents produced by the code</a:t>
            </a:r>
            <a:r>
              <a:rPr lang="en-GB" sz="1800" dirty="0"/>
              <a:t>.</a:t>
            </a:r>
          </a:p>
          <a:p>
            <a:r>
              <a:rPr lang="en-GB" sz="2000" b="1" dirty="0">
                <a:latin typeface="Lucida Console" panose="020B0609040504020204" pitchFamily="49" charset="0"/>
              </a:rPr>
              <a:t>Uploads</a:t>
            </a:r>
            <a:r>
              <a:rPr lang="en-GB" sz="2000" dirty="0"/>
              <a:t>: </a:t>
            </a:r>
          </a:p>
          <a:p>
            <a:pPr lvl="1"/>
            <a:r>
              <a:rPr lang="en-GB" sz="2000" dirty="0"/>
              <a:t>to the Datastore and the scripts which </a:t>
            </a:r>
            <a:r>
              <a:rPr lang="en-GB" sz="2000" dirty="0" err="1"/>
              <a:t>produthe</a:t>
            </a:r>
            <a:r>
              <a:rPr lang="en-GB" sz="2000" dirty="0"/>
              <a:t> HTML documents uploaded </a:t>
            </a:r>
            <a:r>
              <a:rPr lang="en-GB" sz="2000" dirty="0" err="1"/>
              <a:t>ced</a:t>
            </a:r>
            <a:r>
              <a:rPr lang="en-GB" sz="2000" dirty="0"/>
              <a:t> them.</a:t>
            </a:r>
          </a:p>
          <a:p>
            <a:r>
              <a:rPr lang="en-GB" sz="2000" b="1" dirty="0"/>
              <a:t>.</a:t>
            </a:r>
            <a:r>
              <a:rPr lang="en-GB" sz="2000" b="1" dirty="0">
                <a:latin typeface="Lucida Console" panose="020B0609040504020204" pitchFamily="49" charset="0"/>
              </a:rPr>
              <a:t>here</a:t>
            </a:r>
            <a:r>
              <a:rPr lang="en-GB" sz="2000" dirty="0"/>
              <a:t>: </a:t>
            </a:r>
          </a:p>
          <a:p>
            <a:pPr lvl="1"/>
            <a:r>
              <a:rPr lang="en-GB" sz="2000" dirty="0"/>
              <a:t>the file used by the script to identify the top-level folder.</a:t>
            </a:r>
          </a:p>
        </p:txBody>
      </p:sp>
      <p:pic>
        <p:nvPicPr>
          <p:cNvPr id="17" name="Content Placeholder 16" descr="Graphical user interface, text, application, email&#10;&#10;Description automatically generated">
            <a:extLst>
              <a:ext uri="{FF2B5EF4-FFF2-40B4-BE49-F238E27FC236}">
                <a16:creationId xmlns:a16="http://schemas.microsoft.com/office/drawing/2014/main" id="{077635B2-C810-4D4F-BA12-CACD44113996}"/>
              </a:ext>
            </a:extLst>
          </p:cNvPr>
          <p:cNvPicPr>
            <a:picLocks noGrp="1" noChangeAspect="1"/>
          </p:cNvPicPr>
          <p:nvPr>
            <p:ph sz="half" idx="2"/>
          </p:nvPr>
        </p:nvPicPr>
        <p:blipFill>
          <a:blip r:embed="rId2"/>
          <a:stretch>
            <a:fillRect/>
          </a:stretch>
        </p:blipFill>
        <p:spPr>
          <a:xfrm>
            <a:off x="6172200" y="2647804"/>
            <a:ext cx="5181600" cy="2706979"/>
          </a:xfrm>
          <a:noFill/>
        </p:spPr>
      </p:pic>
    </p:spTree>
    <p:extLst>
      <p:ext uri="{BB962C8B-B14F-4D97-AF65-F5344CB8AC3E}">
        <p14:creationId xmlns:p14="http://schemas.microsoft.com/office/powerpoint/2010/main" val="170990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977D-F3FA-4D7A-8584-B513015E174C}"/>
              </a:ext>
            </a:extLst>
          </p:cNvPr>
          <p:cNvSpPr>
            <a:spLocks noGrp="1"/>
          </p:cNvSpPr>
          <p:nvPr>
            <p:ph type="title"/>
          </p:nvPr>
        </p:nvSpPr>
        <p:spPr/>
        <p:txBody>
          <a:bodyPr/>
          <a:lstStyle/>
          <a:p>
            <a:r>
              <a:rPr lang="en-GB" dirty="0"/>
              <a:t>Version control</a:t>
            </a:r>
          </a:p>
        </p:txBody>
      </p:sp>
      <p:sp>
        <p:nvSpPr>
          <p:cNvPr id="4" name="Content Placeholder 3">
            <a:extLst>
              <a:ext uri="{FF2B5EF4-FFF2-40B4-BE49-F238E27FC236}">
                <a16:creationId xmlns:a16="http://schemas.microsoft.com/office/drawing/2014/main" id="{3E9ED748-FA0F-4918-AFCF-03A7A0532E5E}"/>
              </a:ext>
            </a:extLst>
          </p:cNvPr>
          <p:cNvSpPr>
            <a:spLocks noGrp="1"/>
          </p:cNvSpPr>
          <p:nvPr>
            <p:ph idx="1"/>
          </p:nvPr>
        </p:nvSpPr>
        <p:spPr>
          <a:xfrm>
            <a:off x="838200" y="1825625"/>
            <a:ext cx="8200738" cy="4351338"/>
          </a:xfrm>
        </p:spPr>
        <p:txBody>
          <a:bodyPr>
            <a:normAutofit lnSpcReduction="10000"/>
          </a:bodyPr>
          <a:lstStyle/>
          <a:p>
            <a:pPr marL="0" indent="0">
              <a:buNone/>
            </a:pPr>
            <a:r>
              <a:rPr lang="en-GB" sz="2000" dirty="0"/>
              <a:t>Version control is important for keeping track of changes in the script and output over time. </a:t>
            </a:r>
          </a:p>
          <a:p>
            <a:pPr marL="0" indent="0">
              <a:buNone/>
            </a:pPr>
            <a:r>
              <a:rPr lang="en-GB" sz="2000" dirty="0"/>
              <a:t>For this project, a new </a:t>
            </a:r>
            <a:r>
              <a:rPr lang="en-GB" sz="2000"/>
              <a:t>script should be </a:t>
            </a:r>
            <a:r>
              <a:rPr lang="en-GB" sz="2000" dirty="0"/>
              <a:t>saved for each day that changes are made:</a:t>
            </a:r>
          </a:p>
          <a:p>
            <a:pPr marL="514350" indent="-514350">
              <a:buFont typeface="+mj-lt"/>
              <a:buAutoNum type="arabicPeriod"/>
            </a:pPr>
            <a:r>
              <a:rPr lang="en-GB" sz="2000" dirty="0"/>
              <a:t>Copy the current (master) script within the SCRIPTS folder and rename with today’s date.</a:t>
            </a:r>
          </a:p>
          <a:p>
            <a:pPr marL="514350" indent="-514350">
              <a:buFont typeface="+mj-lt"/>
              <a:buAutoNum type="arabicPeriod"/>
            </a:pPr>
            <a:r>
              <a:rPr lang="en-GB" sz="2000" dirty="0"/>
              <a:t>Move the previous script and its output (if any) to a new folder within </a:t>
            </a:r>
            <a:r>
              <a:rPr lang="en-GB" sz="2000" dirty="0">
                <a:latin typeface="Lucida Console" panose="020B0609040504020204" pitchFamily="49" charset="0"/>
              </a:rPr>
              <a:t>SCRIPTS/_old</a:t>
            </a:r>
            <a:r>
              <a:rPr lang="en-GB" sz="2000" dirty="0"/>
              <a:t>, also with today’s date in the format YY.MM.DD. </a:t>
            </a:r>
          </a:p>
          <a:p>
            <a:pPr marL="0" indent="0">
              <a:buNone/>
            </a:pPr>
            <a:endParaRPr lang="en-GB" sz="2000" dirty="0"/>
          </a:p>
          <a:p>
            <a:pPr marL="0" indent="0">
              <a:buNone/>
            </a:pPr>
            <a:r>
              <a:rPr lang="en-GB" sz="2000" dirty="0"/>
              <a:t>This procedure should also be used for other files which are changed manually, e.g. within the </a:t>
            </a:r>
            <a:r>
              <a:rPr lang="en-GB" sz="2000" dirty="0">
                <a:latin typeface="Lucida Console" panose="020B0609040504020204" pitchFamily="49" charset="0"/>
              </a:rPr>
              <a:t>FORMATTING</a:t>
            </a:r>
            <a:r>
              <a:rPr lang="en-GB" sz="2000" dirty="0"/>
              <a:t> and </a:t>
            </a:r>
            <a:r>
              <a:rPr lang="en-GB" sz="2000" dirty="0">
                <a:latin typeface="Lucida Console" panose="020B0609040504020204" pitchFamily="49" charset="0"/>
              </a:rPr>
              <a:t>INPUT</a:t>
            </a:r>
            <a:r>
              <a:rPr lang="en-GB" sz="2000" dirty="0"/>
              <a:t> folder. </a:t>
            </a:r>
          </a:p>
          <a:p>
            <a:pPr marL="0" indent="0">
              <a:buNone/>
            </a:pPr>
            <a:r>
              <a:rPr lang="en-GB" sz="2000" dirty="0"/>
              <a:t>Files within </a:t>
            </a:r>
            <a:r>
              <a:rPr lang="en-GB" sz="2000" dirty="0">
                <a:latin typeface="Lucida Console" panose="020B0609040504020204" pitchFamily="49" charset="0"/>
              </a:rPr>
              <a:t>IMAGES</a:t>
            </a:r>
            <a:r>
              <a:rPr lang="en-GB" sz="2000" dirty="0"/>
              <a:t> and </a:t>
            </a:r>
            <a:r>
              <a:rPr lang="en-GB" sz="2000" dirty="0">
                <a:latin typeface="Lucida Console" panose="020B0609040504020204" pitchFamily="49" charset="0"/>
              </a:rPr>
              <a:t>INTERMEDIATE</a:t>
            </a:r>
            <a:r>
              <a:rPr lang="en-GB" sz="2000" dirty="0"/>
              <a:t> do not need to be backed up.</a:t>
            </a:r>
          </a:p>
        </p:txBody>
      </p:sp>
      <p:pic>
        <p:nvPicPr>
          <p:cNvPr id="6" name="Picture 5">
            <a:extLst>
              <a:ext uri="{FF2B5EF4-FFF2-40B4-BE49-F238E27FC236}">
                <a16:creationId xmlns:a16="http://schemas.microsoft.com/office/drawing/2014/main" id="{58A6BB83-68DC-404B-AF10-7C237F277FA3}"/>
              </a:ext>
            </a:extLst>
          </p:cNvPr>
          <p:cNvPicPr>
            <a:picLocks noChangeAspect="1"/>
          </p:cNvPicPr>
          <p:nvPr/>
        </p:nvPicPr>
        <p:blipFill rotWithShape="1">
          <a:blip r:embed="rId2"/>
          <a:srcRect r="64476"/>
          <a:stretch/>
        </p:blipFill>
        <p:spPr>
          <a:xfrm>
            <a:off x="9038938" y="1690688"/>
            <a:ext cx="2769223" cy="3300741"/>
          </a:xfrm>
          <a:prstGeom prst="rect">
            <a:avLst/>
          </a:prstGeom>
        </p:spPr>
      </p:pic>
    </p:spTree>
    <p:extLst>
      <p:ext uri="{BB962C8B-B14F-4D97-AF65-F5344CB8AC3E}">
        <p14:creationId xmlns:p14="http://schemas.microsoft.com/office/powerpoint/2010/main" val="3799712469"/>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ECACBE-3E43-452F-B3DC-226144C626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c9ebc1-6786-4aad-aee1-fdcde6e01ff9"/>
    <ds:schemaRef ds:uri="fd7425d0-09b7-49b7-b351-1ad2162dc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5685A1-209C-4AE7-89AE-89D2444711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GLA Theme light</Template>
  <TotalTime>650</TotalTime>
  <Words>919</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Lucida Console</vt:lpstr>
      <vt:lpstr>GLA Theme light</vt:lpstr>
      <vt:lpstr>Labour Market Update markdown guide</vt:lpstr>
      <vt:lpstr>Introduction</vt:lpstr>
      <vt:lpstr>Quickstart Guide (I)</vt:lpstr>
      <vt:lpstr>Quickstart Guide (II): manual changes</vt:lpstr>
      <vt:lpstr>Quickstart Guide (III): uploading</vt:lpstr>
      <vt:lpstr>Claimant Count for London Boroughs (CCLB)</vt:lpstr>
      <vt:lpstr>Project organisation (I)</vt:lpstr>
      <vt:lpstr>Project organisation (II): Folder structure</vt:lpstr>
      <vt:lpstr>Version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Market Update markdown guide</dc:title>
  <dc:creator>Ammar Ljubijankic</dc:creator>
  <cp:lastModifiedBy>Ammar Ljubijankic</cp:lastModifiedBy>
  <cp:revision>29</cp:revision>
  <dcterms:created xsi:type="dcterms:W3CDTF">2022-03-18T10:34:59Z</dcterms:created>
  <dcterms:modified xsi:type="dcterms:W3CDTF">2022-10-03T08:48:56Z</dcterms:modified>
</cp:coreProperties>
</file>