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5"/>
  </p:notesMasterIdLst>
  <p:sldIdLst>
    <p:sldId id="256" r:id="rId5"/>
    <p:sldId id="257" r:id="rId6"/>
    <p:sldId id="258" r:id="rId7"/>
    <p:sldId id="259" r:id="rId8"/>
    <p:sldId id="262" r:id="rId9"/>
    <p:sldId id="260" r:id="rId10"/>
    <p:sldId id="261" r:id="rId11"/>
    <p:sldId id="265"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66" dt="2022-12-23T13:25:51.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54" autoAdjust="0"/>
  </p:normalViewPr>
  <p:slideViewPr>
    <p:cSldViewPr snapToGrid="0">
      <p:cViewPr varScale="1">
        <p:scale>
          <a:sx n="74" d="100"/>
          <a:sy n="74" d="100"/>
        </p:scale>
        <p:origin x="50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modSld sldOrd">
      <pc:chgData name="Ammar Ljubijankic" userId="a00b5204-d72f-418c-8b5e-7555aa3641ec" providerId="ADAL" clId="{540EEA64-C51A-4621-A832-21F1BC562D6D}" dt="2022-12-23T14:36:53.061" v="3914" actId="20577"/>
      <pc:docMkLst>
        <pc:docMk/>
      </pc:docMkLst>
      <pc:sldChg chg="modSp new mod modNotesTx">
        <pc:chgData name="Ammar Ljubijankic" userId="a00b5204-d72f-418c-8b5e-7555aa3641ec" providerId="ADAL" clId="{540EEA64-C51A-4621-A832-21F1BC562D6D}" dt="2022-12-22T13:22:02.449" v="1229" actId="20577"/>
        <pc:sldMkLst>
          <pc:docMk/>
          <pc:sldMk cId="2799171006" sldId="256"/>
        </pc:sldMkLst>
        <pc:spChg chg="mod">
          <ac:chgData name="Ammar Ljubijankic" userId="a00b5204-d72f-418c-8b5e-7555aa3641ec" providerId="ADAL" clId="{540EEA64-C51A-4621-A832-21F1BC562D6D}" dt="2022-12-22T13:03:11.469" v="32"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2-12-23T14:15:00.553" v="3297" actId="20577"/>
        <pc:sldMkLst>
          <pc:docMk/>
          <pc:sldMk cId="1081200937" sldId="257"/>
        </pc:sldMkLst>
        <pc:spChg chg="mod ord">
          <ac:chgData name="Ammar Ljubijankic" userId="a00b5204-d72f-418c-8b5e-7555aa3641ec" providerId="ADAL" clId="{540EEA64-C51A-4621-A832-21F1BC562D6D}" dt="2022-12-22T13:04:54.471" v="150" actId="20577"/>
          <ac:spMkLst>
            <pc:docMk/>
            <pc:sldMk cId="1081200937" sldId="257"/>
            <ac:spMk id="2" creationId="{6BDF6154-1E72-4BA0-9864-E0D0F80E21E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graphicFrameChg chg="add mod ord">
          <ac:chgData name="Ammar Ljubijankic" userId="a00b5204-d72f-418c-8b5e-7555aa3641ec" providerId="ADAL" clId="{540EEA64-C51A-4621-A832-21F1BC562D6D}" dt="2022-12-22T13:04:08.077" v="67"/>
          <ac:graphicFrameMkLst>
            <pc:docMk/>
            <pc:sldMk cId="1081200937" sldId="257"/>
            <ac:graphicFrameMk id="4" creationId="{C8A8581A-FD78-4971-B4E3-A35AACC2C6FC}"/>
          </ac:graphicFrameMkLst>
        </pc:graphicFrameChg>
      </pc:sldChg>
      <pc:sldChg chg="addSp delSp modSp new mod modNotesTx">
        <pc:chgData name="Ammar Ljubijankic" userId="a00b5204-d72f-418c-8b5e-7555aa3641ec" providerId="ADAL" clId="{540EEA64-C51A-4621-A832-21F1BC562D6D}" dt="2022-12-22T13:22:27.229" v="1303" actId="20577"/>
        <pc:sldMkLst>
          <pc:docMk/>
          <pc:sldMk cId="1939810192" sldId="258"/>
        </pc:sldMkLst>
        <pc:spChg chg="mod">
          <ac:chgData name="Ammar Ljubijankic" userId="a00b5204-d72f-418c-8b5e-7555aa3641ec" providerId="ADAL" clId="{540EEA64-C51A-4621-A832-21F1BC562D6D}" dt="2022-12-22T13:17:29.037" v="637"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mod">
          <ac:chgData name="Ammar Ljubijankic" userId="a00b5204-d72f-418c-8b5e-7555aa3641ec" providerId="ADAL" clId="{540EEA64-C51A-4621-A832-21F1BC562D6D}" dt="2022-12-22T13:05:15.341" v="157"/>
          <ac:graphicFrameMkLst>
            <pc:docMk/>
            <pc:sldMk cId="1939810192" sldId="258"/>
            <ac:graphicFrameMk id="5" creationId="{781A5F60-BB25-40CB-8212-C6366C87D470}"/>
          </ac:graphicFrameMkLst>
        </pc:graphicFrameChg>
      </pc:sldChg>
      <pc:sldChg chg="addSp delSp modSp new mod modClrScheme chgLayout">
        <pc:chgData name="Ammar Ljubijankic" userId="a00b5204-d72f-418c-8b5e-7555aa3641ec" providerId="ADAL" clId="{540EEA64-C51A-4621-A832-21F1BC562D6D}" dt="2022-12-23T13:25:14.636" v="3114"/>
        <pc:sldMkLst>
          <pc:docMk/>
          <pc:sldMk cId="3136133071" sldId="259"/>
        </pc:sldMkLst>
        <pc:spChg chg="mod ord">
          <ac:chgData name="Ammar Ljubijankic" userId="a00b5204-d72f-418c-8b5e-7555aa3641ec" providerId="ADAL" clId="{540EEA64-C51A-4621-A832-21F1BC562D6D}" dt="2022-12-22T14:21:05.976" v="1324" actId="700"/>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del mod">
          <ac:chgData name="Ammar Ljubijankic" userId="a00b5204-d72f-418c-8b5e-7555aa3641ec" providerId="ADAL" clId="{540EEA64-C51A-4621-A832-21F1BC562D6D}" dt="2022-12-23T13:25:14.636" v="3114"/>
          <ac:spMkLst>
            <pc:docMk/>
            <pc:sldMk cId="3136133071" sldId="259"/>
            <ac:spMk id="4" creationId="{0B4270E1-9D1D-43F3-9FE0-FD4CC11E4C2A}"/>
          </ac:spMkLst>
        </pc:spChg>
        <pc:spChg chg="add mod ord">
          <ac:chgData name="Ammar Ljubijankic" userId="a00b5204-d72f-418c-8b5e-7555aa3641ec" providerId="ADAL" clId="{540EEA64-C51A-4621-A832-21F1BC562D6D}" dt="2022-12-22T15:57:09.420" v="2199" actId="20577"/>
          <ac:spMkLst>
            <pc:docMk/>
            <pc:sldMk cId="3136133071" sldId="259"/>
            <ac:spMk id="5" creationId="{EB1678EB-2C75-4668-99CE-22280194724A}"/>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del mod">
          <ac:chgData name="Ammar Ljubijankic" userId="a00b5204-d72f-418c-8b5e-7555aa3641ec" providerId="ADAL" clId="{540EEA64-C51A-4621-A832-21F1BC562D6D}" dt="2022-12-23T13:25:12.436" v="3109" actId="478"/>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graphicFrameChg chg="add mod">
          <ac:chgData name="Ammar Ljubijankic" userId="a00b5204-d72f-418c-8b5e-7555aa3641ec" providerId="ADAL" clId="{540EEA64-C51A-4621-A832-21F1BC562D6D}" dt="2022-12-23T13:25:13.778" v="3112"/>
          <ac:graphicFrameMkLst>
            <pc:docMk/>
            <pc:sldMk cId="3136133071" sldId="259"/>
            <ac:graphicFrameMk id="8" creationId="{DE3293CF-E542-46A0-8059-1CB8F5360B80}"/>
          </ac:graphicFrameMkLst>
        </pc:graphicFrameChg>
        <pc:graphicFrameChg chg="add mod">
          <ac:chgData name="Ammar Ljubijankic" userId="a00b5204-d72f-418c-8b5e-7555aa3641ec" providerId="ADAL" clId="{540EEA64-C51A-4621-A832-21F1BC562D6D}" dt="2022-12-23T13:25:14.636" v="3114"/>
          <ac:graphicFrameMkLst>
            <pc:docMk/>
            <pc:sldMk cId="3136133071" sldId="259"/>
            <ac:graphicFrameMk id="9" creationId="{DE3293CF-E542-46A0-8059-1CB8F5360B80}"/>
          </ac:graphicFrameMkLst>
        </pc:graphicFrameChg>
      </pc:sldChg>
      <pc:sldChg chg="addSp delSp modSp add mod">
        <pc:chgData name="Ammar Ljubijankic" userId="a00b5204-d72f-418c-8b5e-7555aa3641ec" providerId="ADAL" clId="{540EEA64-C51A-4621-A832-21F1BC562D6D}" dt="2022-12-22T15:54:19.144" v="1994" actId="20577"/>
        <pc:sldMkLst>
          <pc:docMk/>
          <pc:sldMk cId="24189730" sldId="260"/>
        </pc:sldMkLst>
        <pc:spChg chg="mod">
          <ac:chgData name="Ammar Ljubijankic" userId="a00b5204-d72f-418c-8b5e-7555aa3641ec" providerId="ADAL" clId="{540EEA64-C51A-4621-A832-21F1BC562D6D}" dt="2022-12-22T15:50:16.199" v="1776"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mod">
          <ac:chgData name="Ammar Ljubijankic" userId="a00b5204-d72f-418c-8b5e-7555aa3641ec" providerId="ADAL" clId="{540EEA64-C51A-4621-A832-21F1BC562D6D}" dt="2022-12-22T15:54:19.144" v="1994" actId="20577"/>
          <ac:spMkLst>
            <pc:docMk/>
            <pc:sldMk cId="24189730" sldId="260"/>
            <ac:spMk id="5" creationId="{EB1678EB-2C75-4668-99CE-22280194724A}"/>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mod">
          <ac:chgData name="Ammar Ljubijankic" userId="a00b5204-d72f-418c-8b5e-7555aa3641ec" providerId="ADAL" clId="{540EEA64-C51A-4621-A832-21F1BC562D6D}" dt="2022-12-22T15:50:57.512" v="1782" actId="14100"/>
          <ac:graphicFrameMkLst>
            <pc:docMk/>
            <pc:sldMk cId="24189730" sldId="260"/>
            <ac:graphicFrameMk id="8" creationId="{E9F9F476-8D7C-4B35-B83F-4E898167A44F}"/>
          </ac:graphicFrameMkLst>
        </pc:graphicFrameChg>
      </pc:sldChg>
      <pc:sldChg chg="addSp delSp modSp new mod modClrScheme chgLayout">
        <pc:chgData name="Ammar Ljubijankic" userId="a00b5204-d72f-418c-8b5e-7555aa3641ec" providerId="ADAL" clId="{540EEA64-C51A-4621-A832-21F1BC562D6D}" dt="2022-12-23T14:35:56.921" v="3799" actId="20577"/>
        <pc:sldMkLst>
          <pc:docMk/>
          <pc:sldMk cId="2354753383" sldId="261"/>
        </pc:sldMkLst>
        <pc:spChg chg="del mod ord">
          <ac:chgData name="Ammar Ljubijankic" userId="a00b5204-d72f-418c-8b5e-7555aa3641ec" providerId="ADAL" clId="{540EEA64-C51A-4621-A832-21F1BC562D6D}" dt="2022-12-23T14:28:15.359" v="3300" actId="700"/>
          <ac:spMkLst>
            <pc:docMk/>
            <pc:sldMk cId="2354753383" sldId="261"/>
            <ac:spMk id="2" creationId="{06D0171D-5CAD-47D2-AFEA-FE1E2BE9D94A}"/>
          </ac:spMkLst>
        </pc:spChg>
        <pc:spChg chg="del mod ord">
          <ac:chgData name="Ammar Ljubijankic" userId="a00b5204-d72f-418c-8b5e-7555aa3641ec" providerId="ADAL" clId="{540EEA64-C51A-4621-A832-21F1BC562D6D}" dt="2022-12-23T14:28:15.359" v="3300" actId="700"/>
          <ac:spMkLst>
            <pc:docMk/>
            <pc:sldMk cId="2354753383" sldId="261"/>
            <ac:spMk id="3" creationId="{74127B72-37C0-470F-BBBC-6845315C6B05}"/>
          </ac:spMkLst>
        </pc:spChg>
        <pc:spChg chg="mod ord">
          <ac:chgData name="Ammar Ljubijankic" userId="a00b5204-d72f-418c-8b5e-7555aa3641ec" providerId="ADAL" clId="{540EEA64-C51A-4621-A832-21F1BC562D6D}" dt="2022-12-23T14:35:56.921" v="3799" actId="20577"/>
          <ac:spMkLst>
            <pc:docMk/>
            <pc:sldMk cId="2354753383" sldId="261"/>
            <ac:spMk id="4" creationId="{90094C3F-47D3-4640-BB11-9D132B8C3C53}"/>
          </ac:spMkLst>
        </pc:spChg>
        <pc:spChg chg="add del mod ord">
          <ac:chgData name="Ammar Ljubijankic" userId="a00b5204-d72f-418c-8b5e-7555aa3641ec" providerId="ADAL" clId="{540EEA64-C51A-4621-A832-21F1BC562D6D}" dt="2022-12-23T14:28:19.278" v="3301" actId="700"/>
          <ac:spMkLst>
            <pc:docMk/>
            <pc:sldMk cId="2354753383" sldId="261"/>
            <ac:spMk id="5" creationId="{F7B3F3E2-00C4-45D1-870A-E848E371DC99}"/>
          </ac:spMkLst>
        </pc:spChg>
        <pc:spChg chg="add mod ord">
          <ac:chgData name="Ammar Ljubijankic" userId="a00b5204-d72f-418c-8b5e-7555aa3641ec" providerId="ADAL" clId="{540EEA64-C51A-4621-A832-21F1BC562D6D}" dt="2022-12-23T14:28:24.739" v="3328" actId="20577"/>
          <ac:spMkLst>
            <pc:docMk/>
            <pc:sldMk cId="2354753383" sldId="261"/>
            <ac:spMk id="6" creationId="{4A738471-722F-4D3A-B04B-5FD494B9EB72}"/>
          </ac:spMkLst>
        </pc:spChg>
      </pc:sldChg>
      <pc:sldChg chg="addSp delSp modSp new mod ord">
        <pc:chgData name="Ammar Ljubijankic" userId="a00b5204-d72f-418c-8b5e-7555aa3641ec" providerId="ADAL" clId="{540EEA64-C51A-4621-A832-21F1BC562D6D}" dt="2022-12-23T13:25:51.862" v="3117"/>
        <pc:sldMkLst>
          <pc:docMk/>
          <pc:sldMk cId="933122035" sldId="262"/>
        </pc:sldMkLst>
        <pc:spChg chg="mod">
          <ac:chgData name="Ammar Ljubijankic" userId="a00b5204-d72f-418c-8b5e-7555aa3641ec" providerId="ADAL" clId="{540EEA64-C51A-4621-A832-21F1BC562D6D}" dt="2022-12-23T13:24:18.390" v="3065" actId="20577"/>
          <ac:spMkLst>
            <pc:docMk/>
            <pc:sldMk cId="933122035" sldId="262"/>
            <ac:spMk id="2" creationId="{3C058284-3CFF-4015-96E7-69DA19E1FFD7}"/>
          </ac:spMkLst>
        </pc:spChg>
        <pc:spChg chg="del mod">
          <ac:chgData name="Ammar Ljubijankic" userId="a00b5204-d72f-418c-8b5e-7555aa3641ec" providerId="ADAL" clId="{540EEA64-C51A-4621-A832-21F1BC562D6D}" dt="2022-12-23T13:20:23.138" v="2472"/>
          <ac:spMkLst>
            <pc:docMk/>
            <pc:sldMk cId="933122035" sldId="262"/>
            <ac:spMk id="3" creationId="{D88F069D-5EB5-4E1B-B41E-644A01F73ED8}"/>
          </ac:spMkLst>
        </pc:spChg>
        <pc:spChg chg="mod">
          <ac:chgData name="Ammar Ljubijankic" userId="a00b5204-d72f-418c-8b5e-7555aa3641ec" providerId="ADAL" clId="{540EEA64-C51A-4621-A832-21F1BC562D6D}" dt="2022-12-23T13:23:17.959" v="2952" actId="27636"/>
          <ac:spMkLst>
            <pc:docMk/>
            <pc:sldMk cId="933122035" sldId="262"/>
            <ac:spMk id="4" creationId="{4FE9AC03-D1B9-4575-9871-CD34F629E1B9}"/>
          </ac:spMkLst>
        </pc:spChg>
        <pc:spChg chg="add del mod">
          <ac:chgData name="Ammar Ljubijankic" userId="a00b5204-d72f-418c-8b5e-7555aa3641ec" providerId="ADAL" clId="{540EEA64-C51A-4621-A832-21F1BC562D6D}" dt="2022-12-23T13:25:51.862" v="3117"/>
          <ac:spMkLst>
            <pc:docMk/>
            <pc:sldMk cId="933122035" sldId="262"/>
            <ac:spMk id="9" creationId="{9EFB2920-3210-4D9B-9E4F-5CE23397D2F7}"/>
          </ac:spMkLst>
        </pc:spChg>
        <pc:graphicFrameChg chg="add mod">
          <ac:chgData name="Ammar Ljubijankic" userId="a00b5204-d72f-418c-8b5e-7555aa3641ec" providerId="ADAL" clId="{540EEA64-C51A-4621-A832-21F1BC562D6D}" dt="2022-12-23T13:20:16.524" v="2466"/>
          <ac:graphicFrameMkLst>
            <pc:docMk/>
            <pc:sldMk cId="933122035" sldId="262"/>
            <ac:graphicFrameMk id="5" creationId="{9411C8FC-0916-4E48-83B2-CEA004E792D7}"/>
          </ac:graphicFrameMkLst>
        </pc:graphicFrameChg>
        <pc:graphicFrameChg chg="add mod">
          <ac:chgData name="Ammar Ljubijankic" userId="a00b5204-d72f-418c-8b5e-7555aa3641ec" providerId="ADAL" clId="{540EEA64-C51A-4621-A832-21F1BC562D6D}" dt="2022-12-23T13:20:18.937" v="2469"/>
          <ac:graphicFrameMkLst>
            <pc:docMk/>
            <pc:sldMk cId="933122035" sldId="262"/>
            <ac:graphicFrameMk id="6" creationId="{9411C8FC-0916-4E48-83B2-CEA004E792D7}"/>
          </ac:graphicFrameMkLst>
        </pc:graphicFrameChg>
        <pc:graphicFrameChg chg="add del mod">
          <ac:chgData name="Ammar Ljubijankic" userId="a00b5204-d72f-418c-8b5e-7555aa3641ec" providerId="ADAL" clId="{540EEA64-C51A-4621-A832-21F1BC562D6D}" dt="2022-12-23T13:25:50.861" v="3115" actId="478"/>
          <ac:graphicFrameMkLst>
            <pc:docMk/>
            <pc:sldMk cId="933122035" sldId="262"/>
            <ac:graphicFrameMk id="7" creationId="{9411C8FC-0916-4E48-83B2-CEA004E792D7}"/>
          </ac:graphicFrameMkLst>
        </pc:graphicFrameChg>
        <pc:graphicFrameChg chg="add mod">
          <ac:chgData name="Ammar Ljubijankic" userId="a00b5204-d72f-418c-8b5e-7555aa3641ec" providerId="ADAL" clId="{540EEA64-C51A-4621-A832-21F1BC562D6D}" dt="2022-12-23T13:25:51.862" v="3117"/>
          <ac:graphicFrameMkLst>
            <pc:docMk/>
            <pc:sldMk cId="933122035" sldId="262"/>
            <ac:graphicFrameMk id="10" creationId="{9411C8FC-0916-4E48-83B2-CEA004E792D7}"/>
          </ac:graphicFrameMkLst>
        </pc:graphicFrameChg>
      </pc:sldChg>
      <pc:sldChg chg="modSp new mod">
        <pc:chgData name="Ammar Ljubijankic" userId="a00b5204-d72f-418c-8b5e-7555aa3641ec" providerId="ADAL" clId="{540EEA64-C51A-4621-A832-21F1BC562D6D}" dt="2022-12-23T11:55:25.755" v="2380" actId="20577"/>
        <pc:sldMkLst>
          <pc:docMk/>
          <pc:sldMk cId="343650028" sldId="263"/>
        </pc:sldMkLst>
        <pc:spChg chg="mod">
          <ac:chgData name="Ammar Ljubijankic" userId="a00b5204-d72f-418c-8b5e-7555aa3641ec" providerId="ADAL" clId="{540EEA64-C51A-4621-A832-21F1BC562D6D}" dt="2022-12-23T11:55:25.755" v="2380" actId="20577"/>
          <ac:spMkLst>
            <pc:docMk/>
            <pc:sldMk cId="343650028" sldId="263"/>
            <ac:spMk id="2" creationId="{20FBCA0E-EB6F-4A73-A130-3EF43FDA7C82}"/>
          </ac:spMkLst>
        </pc:spChg>
      </pc:sldChg>
      <pc:sldChg chg="modSp new mod">
        <pc:chgData name="Ammar Ljubijankic" userId="a00b5204-d72f-418c-8b5e-7555aa3641ec" providerId="ADAL" clId="{540EEA64-C51A-4621-A832-21F1BC562D6D}" dt="2022-12-23T11:55:38.219" v="2438" actId="20577"/>
        <pc:sldMkLst>
          <pc:docMk/>
          <pc:sldMk cId="1792016163" sldId="264"/>
        </pc:sldMkLst>
        <pc:spChg chg="mod">
          <ac:chgData name="Ammar Ljubijankic" userId="a00b5204-d72f-418c-8b5e-7555aa3641ec" providerId="ADAL" clId="{540EEA64-C51A-4621-A832-21F1BC562D6D}" dt="2022-12-23T11:55:38.219" v="2438" actId="20577"/>
          <ac:spMkLst>
            <pc:docMk/>
            <pc:sldMk cId="1792016163" sldId="264"/>
            <ac:spMk id="2" creationId="{8D1AADCC-6AEB-4DAB-8BB7-80D0DC52C85D}"/>
          </ac:spMkLst>
        </pc:spChg>
      </pc:sldChg>
      <pc:sldChg chg="modSp new mod modNotesTx">
        <pc:chgData name="Ammar Ljubijankic" userId="a00b5204-d72f-418c-8b5e-7555aa3641ec" providerId="ADAL" clId="{540EEA64-C51A-4621-A832-21F1BC562D6D}" dt="2022-12-23T14:36:53.061" v="3914" actId="20577"/>
        <pc:sldMkLst>
          <pc:docMk/>
          <pc:sldMk cId="3318310154" sldId="265"/>
        </pc:sldMkLst>
        <pc:spChg chg="mod">
          <ac:chgData name="Ammar Ljubijankic" userId="a00b5204-d72f-418c-8b5e-7555aa3641ec" providerId="ADAL" clId="{540EEA64-C51A-4621-A832-21F1BC562D6D}" dt="2022-12-23T14:35:21.567" v="3750" actId="27636"/>
          <ac:spMkLst>
            <pc:docMk/>
            <pc:sldMk cId="3318310154" sldId="265"/>
            <ac:spMk id="2" creationId="{F7B9CE61-B073-4263-AC19-5D71AB79D2BC}"/>
          </ac:spMkLst>
        </pc:spChg>
        <pc:spChg chg="mod">
          <ac:chgData name="Ammar Ljubijankic" userId="a00b5204-d72f-418c-8b5e-7555aa3641ec" providerId="ADAL" clId="{540EEA64-C51A-4621-A832-21F1BC562D6D}" dt="2022-12-23T14:36:37.723" v="3840" actId="20577"/>
          <ac:spMkLst>
            <pc:docMk/>
            <pc:sldMk cId="3318310154" sldId="265"/>
            <ac:spMk id="3" creationId="{08E2A6D4-1EFC-4063-B2AE-DBC8629E99E7}"/>
          </ac:spMkLst>
        </pc:sp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a:p>
            <a:pPr algn="l">
              <a:defRPr/>
            </a:pPr>
            <a:r>
              <a:rPr lang="en-GB">
                <a:solidFill>
                  <a:schemeClr val="accent1"/>
                </a:solidFill>
              </a:rPr>
              <a:t>Number of workers </a:t>
            </a:r>
            <a:r>
              <a:rPr lang="en-GB" sz="14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a:t>and </a:t>
            </a:r>
            <a:r>
              <a:rPr lang="en-GB">
                <a:solidFill>
                  <a:schemeClr val="accent2"/>
                </a:solidFill>
              </a:rPr>
              <a:t>share of total </a:t>
            </a:r>
            <a:r>
              <a:rPr lang="en-GB"/>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44C3-43B2-8B73-E89D208016C4}"/>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44C3-43B2-8B73-E89D208016C4}"/>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221858655889292"/>
          <c:w val="0.46901312335958006"/>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(detail)'!$F$13</c:f>
              <c:strCache>
                <c:ptCount val="1"/>
                <c:pt idx="0">
                  <c:v>during evenings</c:v>
                </c:pt>
              </c:strCache>
            </c:strRef>
          </c:tx>
          <c:spPr>
            <a:ln w="19050" cap="rnd">
              <a:solidFill>
                <a:schemeClr val="accent1"/>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(detail)'!$F$14:$F$21</c:f>
              <c:numCache>
                <c:formatCode>_-* #,##0_-;\-* #,##0_-;_-* "-"??_-;_-@_-</c:formatCode>
                <c:ptCount val="8"/>
                <c:pt idx="0">
                  <c:v>900000</c:v>
                </c:pt>
                <c:pt idx="1">
                  <c:v>921000</c:v>
                </c:pt>
                <c:pt idx="2">
                  <c:v>990000</c:v>
                </c:pt>
                <c:pt idx="3">
                  <c:v>884000</c:v>
                </c:pt>
                <c:pt idx="4">
                  <c:v>896000</c:v>
                </c:pt>
                <c:pt idx="5">
                  <c:v>920000</c:v>
                </c:pt>
                <c:pt idx="6">
                  <c:v>935000</c:v>
                </c:pt>
                <c:pt idx="7">
                  <c:v>831000</c:v>
                </c:pt>
              </c:numCache>
            </c:numRef>
          </c:val>
          <c:smooth val="0"/>
          <c:extLst>
            <c:ext xmlns:c16="http://schemas.microsoft.com/office/drawing/2014/chart" uri="{C3380CC4-5D6E-409C-BE32-E72D297353CC}">
              <c16:uniqueId val="{00000000-C0F6-42CF-BCA9-7F7A157DFCCE}"/>
            </c:ext>
          </c:extLst>
        </c:ser>
        <c:ser>
          <c:idx val="1"/>
          <c:order val="1"/>
          <c:tx>
            <c:strRef>
              <c:f>'Summary (detail)'!$G$13</c:f>
              <c:strCache>
                <c:ptCount val="1"/>
                <c:pt idx="0">
                  <c:v>during nights</c:v>
                </c:pt>
              </c:strCache>
            </c:strRef>
          </c:tx>
          <c:spPr>
            <a:ln w="19050" cap="rnd">
              <a:solidFill>
                <a:schemeClr val="accent2"/>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(detail)'!$G$14:$G$21</c:f>
              <c:numCache>
                <c:formatCode>_-* #,##0_-;\-* #,##0_-;_-* "-"??_-;_-@_-</c:formatCode>
                <c:ptCount val="8"/>
                <c:pt idx="0">
                  <c:v>84000</c:v>
                </c:pt>
                <c:pt idx="1">
                  <c:v>78000</c:v>
                </c:pt>
                <c:pt idx="2">
                  <c:v>72000</c:v>
                </c:pt>
                <c:pt idx="3">
                  <c:v>98000</c:v>
                </c:pt>
                <c:pt idx="4">
                  <c:v>103000</c:v>
                </c:pt>
                <c:pt idx="5">
                  <c:v>78000</c:v>
                </c:pt>
                <c:pt idx="6">
                  <c:v>65000</c:v>
                </c:pt>
                <c:pt idx="7">
                  <c:v>84000</c:v>
                </c:pt>
              </c:numCache>
            </c:numRef>
          </c:val>
          <c:smooth val="0"/>
          <c:extLst>
            <c:ext xmlns:c16="http://schemas.microsoft.com/office/drawing/2014/chart" uri="{C3380CC4-5D6E-409C-BE32-E72D297353CC}">
              <c16:uniqueId val="{00000001-C0F6-42CF-BCA9-7F7A157DFCCE}"/>
            </c:ext>
          </c:extLst>
        </c:ser>
        <c:ser>
          <c:idx val="2"/>
          <c:order val="2"/>
          <c:tx>
            <c:strRef>
              <c:f>'Summary (detail)'!$H$13</c:f>
              <c:strCache>
                <c:ptCount val="1"/>
                <c:pt idx="0">
                  <c:v>both evenings and nights</c:v>
                </c:pt>
              </c:strCache>
            </c:strRef>
          </c:tx>
          <c:spPr>
            <a:ln w="19050" cap="rnd">
              <a:solidFill>
                <a:schemeClr val="accent3"/>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(detail)'!$H$14:$H$21</c:f>
              <c:numCache>
                <c:formatCode>_-* #,##0_-;\-* #,##0_-;_-* "-"??_-;_-@_-</c:formatCode>
                <c:ptCount val="8"/>
                <c:pt idx="0">
                  <c:v>532000</c:v>
                </c:pt>
                <c:pt idx="1">
                  <c:v>545000</c:v>
                </c:pt>
                <c:pt idx="2">
                  <c:v>535000</c:v>
                </c:pt>
                <c:pt idx="3">
                  <c:v>478000</c:v>
                </c:pt>
                <c:pt idx="4">
                  <c:v>527000</c:v>
                </c:pt>
                <c:pt idx="5">
                  <c:v>457000</c:v>
                </c:pt>
                <c:pt idx="6">
                  <c:v>468000</c:v>
                </c:pt>
                <c:pt idx="7">
                  <c:v>457000</c:v>
                </c:pt>
              </c:numCache>
            </c:numRef>
          </c:val>
          <c:smooth val="0"/>
          <c:extLst>
            <c:ext xmlns:c16="http://schemas.microsoft.com/office/drawing/2014/chart" uri="{C3380CC4-5D6E-409C-BE32-E72D297353CC}">
              <c16:uniqueId val="{00000002-C0F6-42CF-BCA9-7F7A157DFCCE}"/>
            </c:ext>
          </c:extLst>
        </c:ser>
        <c:dLbls>
          <c:showLegendKey val="0"/>
          <c:showVal val="0"/>
          <c:showCatName val="0"/>
          <c:showSerName val="0"/>
          <c:showPercent val="0"/>
          <c:showBubbleSize val="0"/>
        </c:dLbls>
        <c:smooth val="0"/>
        <c:axId val="621885272"/>
        <c:axId val="621883632"/>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ax val="1000000"/>
          <c:min val="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spPr>
        <a:noFill/>
        <a:ln>
          <a:noFill/>
        </a:ln>
        <a:effectLst/>
      </c:spPr>
    </c:plotArea>
    <c:legend>
      <c:legendPos val="t"/>
      <c:layout>
        <c:manualLayout>
          <c:xMode val="edge"/>
          <c:yMode val="edge"/>
          <c:x val="2.6604568450682795E-2"/>
          <c:y val="8.5407293113060861E-2"/>
          <c:w val="0.79472572178477685"/>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GB" b="1"/>
              <a:t>NTE workers by industry</a:t>
            </a:r>
            <a:r>
              <a:rPr lang="en-GB" b="1" baseline="0"/>
              <a:t> sector</a:t>
            </a:r>
          </a:p>
          <a:p>
            <a:pPr algn="l">
              <a:defRPr/>
            </a:pPr>
            <a:r>
              <a:rPr lang="en-GB" baseline="0"/>
              <a:t>Workers in 2017 and 2020, selected sectors</a:t>
            </a:r>
            <a:endParaRPr lang="en-GB"/>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0"/>
          <c:tx>
            <c:strRef>
              <c:f>Industry!$M$11</c:f>
              <c:strCache>
                <c:ptCount val="1"/>
                <c:pt idx="0">
                  <c:v>2022</c:v>
                </c:pt>
              </c:strCache>
            </c:strRef>
          </c:tx>
          <c:spPr>
            <a:solidFill>
              <a:schemeClr val="accent1"/>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(Industry!$M$18:$M$21,Industry!$M$24,Industry!$M$28)</c:f>
              <c:numCache>
                <c:formatCode>_-* #,##0_-;\-* #,##0_-;_-* "-"??_-;_-@_-</c:formatCode>
                <c:ptCount val="6"/>
                <c:pt idx="0">
                  <c:v>104000</c:v>
                </c:pt>
                <c:pt idx="1">
                  <c:v>111000</c:v>
                </c:pt>
                <c:pt idx="2">
                  <c:v>110000</c:v>
                </c:pt>
                <c:pt idx="3">
                  <c:v>124000</c:v>
                </c:pt>
                <c:pt idx="4">
                  <c:v>141000</c:v>
                </c:pt>
                <c:pt idx="5">
                  <c:v>208000</c:v>
                </c:pt>
              </c:numCache>
              <c:extLst/>
            </c:numRef>
          </c:val>
          <c:extLst>
            <c:ext xmlns:c16="http://schemas.microsoft.com/office/drawing/2014/chart" uri="{C3380CC4-5D6E-409C-BE32-E72D297353CC}">
              <c16:uniqueId val="{00000000-BCFC-4057-811E-7C752943DA58}"/>
            </c:ext>
          </c:extLst>
        </c:ser>
        <c:ser>
          <c:idx val="0"/>
          <c:order val="1"/>
          <c:tx>
            <c:strRef>
              <c:f>Industry!$H$11</c:f>
              <c:strCache>
                <c:ptCount val="1"/>
                <c:pt idx="0">
                  <c:v>2017</c:v>
                </c:pt>
              </c:strCache>
            </c:strRef>
          </c:tx>
          <c:spPr>
            <a:solidFill>
              <a:schemeClr val="bg1">
                <a:lumMod val="75000"/>
              </a:schemeClr>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(Industry!$H$18:$H$21,Industry!$H$24,Industry!$H$28)</c:f>
              <c:numCache>
                <c:formatCode>_-* #,##0_-;\-* #,##0_-;_-* "-"??_-;_-@_-</c:formatCode>
                <c:ptCount val="6"/>
                <c:pt idx="0">
                  <c:v>144000</c:v>
                </c:pt>
                <c:pt idx="1">
                  <c:v>143000</c:v>
                </c:pt>
                <c:pt idx="2">
                  <c:v>150000</c:v>
                </c:pt>
                <c:pt idx="3">
                  <c:v>123000</c:v>
                </c:pt>
                <c:pt idx="4">
                  <c:v>176000</c:v>
                </c:pt>
                <c:pt idx="5">
                  <c:v>190000</c:v>
                </c:pt>
              </c:numCache>
              <c:extLst/>
            </c:numRef>
          </c:val>
          <c:extLst>
            <c:ext xmlns:c16="http://schemas.microsoft.com/office/drawing/2014/chart" uri="{C3380CC4-5D6E-409C-BE32-E72D297353CC}">
              <c16:uniqueId val="{00000001-BCFC-4057-811E-7C752943DA58}"/>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3968"/>
        <c:crosses val="autoZero"/>
        <c:crossBetween val="between"/>
      </c:valAx>
      <c:spPr>
        <a:noFill/>
        <a:ln>
          <a:noFill/>
        </a:ln>
        <a:effectLst/>
      </c:spPr>
    </c:plotArea>
    <c:legend>
      <c:legendPos val="t"/>
      <c:layout>
        <c:manualLayout>
          <c:xMode val="edge"/>
          <c:yMode val="edge"/>
          <c:x val="3.4022747156605408E-2"/>
          <c:y val="0.20916666666666667"/>
          <c:w val="0.158598803649214"/>
          <c:h val="5.754515979620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GB" b="1"/>
              <a:t>NTE workers by industry</a:t>
            </a:r>
            <a:r>
              <a:rPr lang="en-GB" b="1" baseline="0"/>
              <a:t> sector</a:t>
            </a:r>
          </a:p>
          <a:p>
            <a:pPr algn="l">
              <a:defRPr/>
            </a:pPr>
            <a:r>
              <a:rPr lang="en-GB" baseline="0"/>
              <a:t>Workers in 2017 and 2020, selected sectors</a:t>
            </a:r>
            <a:endParaRPr lang="en-GB"/>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Change NTE workers</c:v>
          </c:tx>
          <c:spPr>
            <a:solidFill>
              <a:schemeClr val="accent1"/>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(comparison)'!$O$23:$O$29</c:f>
              <c:numCache>
                <c:formatCode>_-* #,##0_-;\-* #,##0_-;_-* "-"??_-;_-@_-</c:formatCode>
                <c:ptCount val="7"/>
                <c:pt idx="0">
                  <c:v>-40000</c:v>
                </c:pt>
                <c:pt idx="1">
                  <c:v>-32000</c:v>
                </c:pt>
                <c:pt idx="2">
                  <c:v>-40000</c:v>
                </c:pt>
                <c:pt idx="3">
                  <c:v>1000</c:v>
                </c:pt>
                <c:pt idx="4">
                  <c:v>-35000</c:v>
                </c:pt>
                <c:pt idx="5">
                  <c:v>-1000</c:v>
                </c:pt>
                <c:pt idx="6">
                  <c:v>18000</c:v>
                </c:pt>
              </c:numCache>
            </c:numRef>
          </c:val>
          <c:extLst>
            <c:ext xmlns:c16="http://schemas.microsoft.com/office/drawing/2014/chart" uri="{C3380CC4-5D6E-409C-BE32-E72D297353CC}">
              <c16:uniqueId val="{00000000-313B-41D2-B967-C91DB049F695}"/>
            </c:ext>
          </c:extLst>
        </c:ser>
        <c:ser>
          <c:idx val="1"/>
          <c:order val="1"/>
          <c:tx>
            <c:v>Change workers overall</c:v>
          </c:tx>
          <c:spPr>
            <a:solidFill>
              <a:schemeClr val="accent4">
                <a:lumMod val="60000"/>
                <a:lumOff val="40000"/>
              </a:schemeClr>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(comparison)'!$O$12:$O$18</c:f>
              <c:numCache>
                <c:formatCode>_-* #,##0_-;\-* #,##0_-;_-* "-"??_-;_-@_-</c:formatCode>
                <c:ptCount val="7"/>
                <c:pt idx="0">
                  <c:v>-73000</c:v>
                </c:pt>
                <c:pt idx="1">
                  <c:v>-23000</c:v>
                </c:pt>
                <c:pt idx="2">
                  <c:v>-61000</c:v>
                </c:pt>
                <c:pt idx="3">
                  <c:v>48000</c:v>
                </c:pt>
                <c:pt idx="4">
                  <c:v>16000</c:v>
                </c:pt>
                <c:pt idx="5">
                  <c:v>17000</c:v>
                </c:pt>
                <c:pt idx="6">
                  <c:v>-34000</c:v>
                </c:pt>
              </c:numCache>
            </c:numRef>
          </c:val>
          <c:extLst>
            <c:ext xmlns:c16="http://schemas.microsoft.com/office/drawing/2014/chart" uri="{C3380CC4-5D6E-409C-BE32-E72D297353CC}">
              <c16:uniqueId val="{00000001-313B-41D2-B967-C91DB049F695}"/>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3968"/>
        <c:crosses val="autoZero"/>
        <c:crossBetween val="between"/>
      </c:valAx>
      <c:spPr>
        <a:noFill/>
        <a:ln>
          <a:noFill/>
        </a:ln>
        <a:effectLst/>
      </c:spPr>
    </c:plotArea>
    <c:legend>
      <c:legendPos val="t"/>
      <c:layout>
        <c:manualLayout>
          <c:xMode val="edge"/>
          <c:yMode val="edge"/>
          <c:x val="3.1673289010067267E-2"/>
          <c:y val="0.17506601956085413"/>
          <c:w val="0.51043153209786141"/>
          <c:h val="5.754515979620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NTE workers by occupation group</a:t>
            </a:r>
          </a:p>
          <a:p>
            <a:pPr algn="l">
              <a:defRPr/>
            </a:pPr>
            <a:r>
              <a:rPr lang="en-GB" b="0"/>
              <a:t>Selected occupations</a:t>
            </a:r>
          </a:p>
        </c:rich>
      </c:tx>
      <c:layout>
        <c:manualLayout>
          <c:xMode val="edge"/>
          <c:yMode val="edge"/>
          <c:x val="3.0690095992796936E-2"/>
          <c:y val="2.1192050033262064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Occupation!$E$12</c:f>
              <c:strCache>
                <c:ptCount val="1"/>
                <c:pt idx="0">
                  <c:v>Managers, Directors And Senior Officials</c:v>
                </c:pt>
              </c:strCache>
            </c:strRef>
          </c:tx>
          <c:spPr>
            <a:ln w="28575" cap="rnd">
              <a:solidFill>
                <a:schemeClr val="accent1"/>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Occupation!$F$12:$M$12</c:f>
              <c:numCache>
                <c:formatCode>_-* #,##0_-;\-* #,##0_-;_-* "-"??_-;_-@_-</c:formatCode>
                <c:ptCount val="8"/>
                <c:pt idx="0">
                  <c:v>225000</c:v>
                </c:pt>
                <c:pt idx="1">
                  <c:v>244000</c:v>
                </c:pt>
                <c:pt idx="2">
                  <c:v>260000</c:v>
                </c:pt>
                <c:pt idx="3">
                  <c:v>196000</c:v>
                </c:pt>
                <c:pt idx="4">
                  <c:v>250000</c:v>
                </c:pt>
                <c:pt idx="5">
                  <c:v>207000</c:v>
                </c:pt>
                <c:pt idx="6">
                  <c:v>197000</c:v>
                </c:pt>
                <c:pt idx="7">
                  <c:v>162000</c:v>
                </c:pt>
              </c:numCache>
            </c:numRef>
          </c:val>
          <c:smooth val="0"/>
          <c:extLst>
            <c:ext xmlns:c16="http://schemas.microsoft.com/office/drawing/2014/chart" uri="{C3380CC4-5D6E-409C-BE32-E72D297353CC}">
              <c16:uniqueId val="{00000000-0468-4A1D-A2B0-BAA62F359132}"/>
            </c:ext>
          </c:extLst>
        </c:ser>
        <c:ser>
          <c:idx val="1"/>
          <c:order val="1"/>
          <c:tx>
            <c:strRef>
              <c:f>Occupation!$E$13</c:f>
              <c:strCache>
                <c:ptCount val="1"/>
                <c:pt idx="0">
                  <c:v>Professional Occupations</c:v>
                </c:pt>
              </c:strCache>
            </c:strRef>
          </c:tx>
          <c:spPr>
            <a:ln w="28575" cap="rnd">
              <a:solidFill>
                <a:schemeClr val="accent2"/>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Occupation!$F$13:$M$13</c:f>
              <c:numCache>
                <c:formatCode>_-* #,##0_-;\-* #,##0_-;_-* "-"??_-;_-@_-</c:formatCode>
                <c:ptCount val="8"/>
                <c:pt idx="0">
                  <c:v>314000</c:v>
                </c:pt>
                <c:pt idx="1">
                  <c:v>389000</c:v>
                </c:pt>
                <c:pt idx="2">
                  <c:v>382000</c:v>
                </c:pt>
                <c:pt idx="3">
                  <c:v>368000</c:v>
                </c:pt>
                <c:pt idx="4">
                  <c:v>377000</c:v>
                </c:pt>
                <c:pt idx="5">
                  <c:v>425000</c:v>
                </c:pt>
                <c:pt idx="6">
                  <c:v>455000</c:v>
                </c:pt>
                <c:pt idx="7">
                  <c:v>430000</c:v>
                </c:pt>
              </c:numCache>
            </c:numRef>
          </c:val>
          <c:smooth val="0"/>
          <c:extLst>
            <c:ext xmlns:c16="http://schemas.microsoft.com/office/drawing/2014/chart" uri="{C3380CC4-5D6E-409C-BE32-E72D297353CC}">
              <c16:uniqueId val="{00000001-0468-4A1D-A2B0-BAA62F359132}"/>
            </c:ext>
          </c:extLst>
        </c:ser>
        <c:ser>
          <c:idx val="2"/>
          <c:order val="2"/>
          <c:tx>
            <c:strRef>
              <c:f>Occupation!$E$14</c:f>
              <c:strCache>
                <c:ptCount val="1"/>
                <c:pt idx="0">
                  <c:v>Associate Professional Occupations</c:v>
                </c:pt>
              </c:strCache>
            </c:strRef>
          </c:tx>
          <c:spPr>
            <a:ln w="28575" cap="rnd">
              <a:solidFill>
                <a:schemeClr val="accent3"/>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Occupation!$F$14:$M$14</c:f>
              <c:numCache>
                <c:formatCode>_-* #,##0_-;\-* #,##0_-;_-* "-"??_-;_-@_-</c:formatCode>
                <c:ptCount val="8"/>
                <c:pt idx="0">
                  <c:v>305000</c:v>
                </c:pt>
                <c:pt idx="1">
                  <c:v>255000</c:v>
                </c:pt>
                <c:pt idx="2">
                  <c:v>294000</c:v>
                </c:pt>
                <c:pt idx="3">
                  <c:v>258000</c:v>
                </c:pt>
                <c:pt idx="4">
                  <c:v>270000</c:v>
                </c:pt>
                <c:pt idx="5">
                  <c:v>287000</c:v>
                </c:pt>
                <c:pt idx="6">
                  <c:v>248000</c:v>
                </c:pt>
                <c:pt idx="7">
                  <c:v>206000</c:v>
                </c:pt>
              </c:numCache>
            </c:numRef>
          </c:val>
          <c:smooth val="0"/>
          <c:extLst>
            <c:ext xmlns:c16="http://schemas.microsoft.com/office/drawing/2014/chart" uri="{C3380CC4-5D6E-409C-BE32-E72D297353CC}">
              <c16:uniqueId val="{00000002-0468-4A1D-A2B0-BAA62F359132}"/>
            </c:ext>
          </c:extLst>
        </c:ser>
        <c:ser>
          <c:idx val="8"/>
          <c:order val="8"/>
          <c:tx>
            <c:strRef>
              <c:f>Occupation!$E$20</c:f>
              <c:strCache>
                <c:ptCount val="1"/>
                <c:pt idx="0">
                  <c:v>Elementary Occupations</c:v>
                </c:pt>
              </c:strCache>
            </c:strRef>
          </c:tx>
          <c:spPr>
            <a:ln w="28575" cap="rnd">
              <a:solidFill>
                <a:schemeClr val="accent6"/>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Occupation!$F$20:$M$20</c:f>
              <c:numCache>
                <c:formatCode>_-* #,##0_-;\-* #,##0_-;_-* "-"??_-;_-@_-</c:formatCode>
                <c:ptCount val="8"/>
                <c:pt idx="0">
                  <c:v>175000</c:v>
                </c:pt>
                <c:pt idx="1">
                  <c:v>161000</c:v>
                </c:pt>
                <c:pt idx="2">
                  <c:v>145000</c:v>
                </c:pt>
                <c:pt idx="3">
                  <c:v>162000</c:v>
                </c:pt>
                <c:pt idx="4">
                  <c:v>166000</c:v>
                </c:pt>
                <c:pt idx="5">
                  <c:v>123000</c:v>
                </c:pt>
                <c:pt idx="6">
                  <c:v>125000</c:v>
                </c:pt>
                <c:pt idx="7">
                  <c:v>158000</c:v>
                </c:pt>
              </c:numCache>
            </c:numRef>
          </c:val>
          <c:smooth val="0"/>
          <c:extLst>
            <c:ext xmlns:c16="http://schemas.microsoft.com/office/drawing/2014/chart" uri="{C3380CC4-5D6E-409C-BE32-E72D297353CC}">
              <c16:uniqueId val="{00000003-0468-4A1D-A2B0-BAA62F359132}"/>
            </c:ext>
          </c:extLst>
        </c:ser>
        <c:dLbls>
          <c:showLegendKey val="0"/>
          <c:showVal val="0"/>
          <c:showCatName val="0"/>
          <c:showSerName val="0"/>
          <c:showPercent val="0"/>
          <c:showBubbleSize val="0"/>
        </c:dLbls>
        <c:smooth val="0"/>
        <c:axId val="605682824"/>
        <c:axId val="605671016"/>
        <c:extLst>
          <c:ext xmlns:c15="http://schemas.microsoft.com/office/drawing/2012/chart" uri="{02D57815-91ED-43cb-92C2-25804820EDAC}">
            <c15:filteredLineSeries>
              <c15:ser>
                <c:idx val="3"/>
                <c:order val="3"/>
                <c:tx>
                  <c:strRef>
                    <c:extLst>
                      <c:ext uri="{02D57815-91ED-43cb-92C2-25804820EDAC}">
                        <c15:formulaRef>
                          <c15:sqref>Occupation!$E$15</c15:sqref>
                        </c15:formulaRef>
                      </c:ext>
                    </c:extLst>
                    <c:strCache>
                      <c:ptCount val="1"/>
                      <c:pt idx="0">
                        <c:v>Administrative And Secretarial Occupations</c:v>
                      </c:pt>
                    </c:strCache>
                  </c:strRef>
                </c:tx>
                <c:spPr>
                  <a:ln w="28575" cap="rnd">
                    <a:solidFill>
                      <a:schemeClr val="accent4"/>
                    </a:solidFill>
                    <a:round/>
                  </a:ln>
                  <a:effectLst/>
                </c:spPr>
                <c:marker>
                  <c:symbol val="none"/>
                </c:marker>
                <c:cat>
                  <c:numRef>
                    <c:extLst>
                      <c:ex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Occupation!$F$15:$M$15</c15:sqref>
                        </c15:formulaRef>
                      </c:ext>
                    </c:extLst>
                    <c:numCache>
                      <c:formatCode>_-* #,##0_-;\-* #,##0_-;_-* "-"??_-;_-@_-</c:formatCode>
                      <c:ptCount val="8"/>
                      <c:pt idx="0">
                        <c:v>72000</c:v>
                      </c:pt>
                      <c:pt idx="1">
                        <c:v>63000</c:v>
                      </c:pt>
                      <c:pt idx="2">
                        <c:v>76000</c:v>
                      </c:pt>
                      <c:pt idx="3">
                        <c:v>55000</c:v>
                      </c:pt>
                      <c:pt idx="4">
                        <c:v>54000</c:v>
                      </c:pt>
                      <c:pt idx="5">
                        <c:v>56000</c:v>
                      </c:pt>
                      <c:pt idx="6">
                        <c:v>73000</c:v>
                      </c:pt>
                      <c:pt idx="7">
                        <c:v>74000</c:v>
                      </c:pt>
                    </c:numCache>
                  </c:numRef>
                </c:val>
                <c:smooth val="0"/>
                <c:extLst>
                  <c:ext xmlns:c16="http://schemas.microsoft.com/office/drawing/2014/chart" uri="{C3380CC4-5D6E-409C-BE32-E72D297353CC}">
                    <c16:uniqueId val="{00000004-0468-4A1D-A2B0-BAA62F359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Occupation!$E$16</c15:sqref>
                        </c15:formulaRef>
                      </c:ext>
                    </c:extLst>
                    <c:strCache>
                      <c:ptCount val="1"/>
                      <c:pt idx="0">
                        <c:v>Skilled Trades Occupations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Occupation!$F$16:$M$16</c15:sqref>
                        </c15:formulaRef>
                      </c:ext>
                    </c:extLst>
                    <c:numCache>
                      <c:formatCode>_-* #,##0_-;\-* #,##0_-;_-* "-"??_-;_-@_-</c:formatCode>
                      <c:ptCount val="8"/>
                      <c:pt idx="0">
                        <c:v>99000</c:v>
                      </c:pt>
                      <c:pt idx="1">
                        <c:v>87000</c:v>
                      </c:pt>
                      <c:pt idx="2">
                        <c:v>103000</c:v>
                      </c:pt>
                      <c:pt idx="3">
                        <c:v>95000</c:v>
                      </c:pt>
                      <c:pt idx="4">
                        <c:v>75000</c:v>
                      </c:pt>
                      <c:pt idx="5">
                        <c:v>71000</c:v>
                      </c:pt>
                      <c:pt idx="6">
                        <c:v>101000</c:v>
                      </c:pt>
                      <c:pt idx="7">
                        <c:v>66000</c:v>
                      </c:pt>
                    </c:numCache>
                  </c:numRef>
                </c:val>
                <c:smooth val="0"/>
                <c:extLst xmlns:c15="http://schemas.microsoft.com/office/drawing/2012/chart">
                  <c:ext xmlns:c16="http://schemas.microsoft.com/office/drawing/2014/chart" uri="{C3380CC4-5D6E-409C-BE32-E72D297353CC}">
                    <c16:uniqueId val="{00000005-0468-4A1D-A2B0-BAA62F359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Occupation!$E$17</c15:sqref>
                        </c15:formulaRef>
                      </c:ext>
                    </c:extLst>
                    <c:strCache>
                      <c:ptCount val="1"/>
                      <c:pt idx="0">
                        <c:v>Caring, Leisure And Other Service Occupations</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Occupation!$F$17:$M$17</c15:sqref>
                        </c15:formulaRef>
                      </c:ext>
                    </c:extLst>
                    <c:numCache>
                      <c:formatCode>_-* #,##0_-;\-* #,##0_-;_-* "-"??_-;_-@_-</c:formatCode>
                      <c:ptCount val="8"/>
                      <c:pt idx="0">
                        <c:v>117000</c:v>
                      </c:pt>
                      <c:pt idx="1">
                        <c:v>129000</c:v>
                      </c:pt>
                      <c:pt idx="2">
                        <c:v>126000</c:v>
                      </c:pt>
                      <c:pt idx="3">
                        <c:v>132000</c:v>
                      </c:pt>
                      <c:pt idx="4">
                        <c:v>132000</c:v>
                      </c:pt>
                      <c:pt idx="5">
                        <c:v>106000</c:v>
                      </c:pt>
                      <c:pt idx="6">
                        <c:v>115000</c:v>
                      </c:pt>
                      <c:pt idx="7">
                        <c:v>136000</c:v>
                      </c:pt>
                    </c:numCache>
                  </c:numRef>
                </c:val>
                <c:smooth val="0"/>
                <c:extLst xmlns:c15="http://schemas.microsoft.com/office/drawing/2012/chart">
                  <c:ext xmlns:c16="http://schemas.microsoft.com/office/drawing/2014/chart" uri="{C3380CC4-5D6E-409C-BE32-E72D297353CC}">
                    <c16:uniqueId val="{00000006-0468-4A1D-A2B0-BAA62F359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Occupation!$E$18</c15:sqref>
                        </c15:formulaRef>
                      </c:ext>
                    </c:extLst>
                    <c:strCache>
                      <c:ptCount val="1"/>
                      <c:pt idx="0">
                        <c:v>Sales And Customer Service Occupations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Occupation!$F$18:$M$18</c15:sqref>
                        </c15:formulaRef>
                      </c:ext>
                    </c:extLst>
                    <c:numCache>
                      <c:formatCode>_-* #,##0_-;\-* #,##0_-;_-* "-"??_-;_-@_-</c:formatCode>
                      <c:ptCount val="8"/>
                      <c:pt idx="0">
                        <c:v>107000</c:v>
                      </c:pt>
                      <c:pt idx="1">
                        <c:v>101000</c:v>
                      </c:pt>
                      <c:pt idx="2">
                        <c:v>105000</c:v>
                      </c:pt>
                      <c:pt idx="3">
                        <c:v>96000</c:v>
                      </c:pt>
                      <c:pt idx="4">
                        <c:v>95000</c:v>
                      </c:pt>
                      <c:pt idx="5">
                        <c:v>111000</c:v>
                      </c:pt>
                      <c:pt idx="6">
                        <c:v>87000</c:v>
                      </c:pt>
                      <c:pt idx="7">
                        <c:v>62000</c:v>
                      </c:pt>
                    </c:numCache>
                  </c:numRef>
                </c:val>
                <c:smooth val="0"/>
                <c:extLst xmlns:c15="http://schemas.microsoft.com/office/drawing/2012/chart">
                  <c:ext xmlns:c16="http://schemas.microsoft.com/office/drawing/2014/chart" uri="{C3380CC4-5D6E-409C-BE32-E72D297353CC}">
                    <c16:uniqueId val="{00000007-0468-4A1D-A2B0-BAA62F3591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Occupation!$E$19</c15:sqref>
                        </c15:formulaRef>
                      </c:ext>
                    </c:extLst>
                    <c:strCache>
                      <c:ptCount val="1"/>
                      <c:pt idx="0">
                        <c:v>Process, Plant And Machine Operatives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Occupation!$F$19:$M$19</c15:sqref>
                        </c15:formulaRef>
                      </c:ext>
                    </c:extLst>
                    <c:numCache>
                      <c:formatCode>_-* #,##0_-;\-* #,##0_-;_-* "-"??_-;_-@_-</c:formatCode>
                      <c:ptCount val="8"/>
                      <c:pt idx="0">
                        <c:v>100000</c:v>
                      </c:pt>
                      <c:pt idx="1">
                        <c:v>115000</c:v>
                      </c:pt>
                      <c:pt idx="2">
                        <c:v>106000</c:v>
                      </c:pt>
                      <c:pt idx="3">
                        <c:v>97000</c:v>
                      </c:pt>
                      <c:pt idx="4">
                        <c:v>106000</c:v>
                      </c:pt>
                      <c:pt idx="5">
                        <c:v>69000</c:v>
                      </c:pt>
                      <c:pt idx="6">
                        <c:v>60000</c:v>
                      </c:pt>
                      <c:pt idx="7">
                        <c:v>78000</c:v>
                      </c:pt>
                    </c:numCache>
                  </c:numRef>
                </c:val>
                <c:smooth val="0"/>
                <c:extLst xmlns:c15="http://schemas.microsoft.com/office/drawing/2012/chart">
                  <c:ext xmlns:c16="http://schemas.microsoft.com/office/drawing/2014/chart" uri="{C3380CC4-5D6E-409C-BE32-E72D297353CC}">
                    <c16:uniqueId val="{00000008-0468-4A1D-A2B0-BAA62F359132}"/>
                  </c:ext>
                </c:extLst>
              </c15:ser>
            </c15:filteredLineSeries>
          </c:ext>
        </c:extLst>
      </c:lineChart>
      <c:catAx>
        <c:axId val="60568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71016"/>
        <c:crosses val="autoZero"/>
        <c:auto val="1"/>
        <c:lblAlgn val="ctr"/>
        <c:lblOffset val="100"/>
        <c:noMultiLvlLbl val="0"/>
      </c:catAx>
      <c:valAx>
        <c:axId val="60567101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82824"/>
        <c:crosses val="autoZero"/>
        <c:crossBetween val="between"/>
      </c:valAx>
      <c:spPr>
        <a:noFill/>
        <a:ln>
          <a:noFill/>
        </a:ln>
        <a:effectLst/>
      </c:spPr>
    </c:plotArea>
    <c:legend>
      <c:legendPos val="t"/>
      <c:layout>
        <c:manualLayout>
          <c:xMode val="edge"/>
          <c:yMode val="edge"/>
          <c:x val="2.2182961601038401E-2"/>
          <c:y val="0.15540836691058846"/>
          <c:w val="0.89999992411893681"/>
          <c:h val="5.63338643397313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23/12/2022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 of people working in London who in the night time economy is around 26%, down from 31% in 2017. (NOTE: THIS CONTRAST WITH SURVEY SAYING 36% WORK NIGHTS ONCE A WEEK!!)</a:t>
            </a:r>
          </a:p>
          <a:p>
            <a:endParaRPr lang="en-GB" dirty="0"/>
          </a:p>
          <a:p>
            <a:r>
              <a:rPr lang="en-GB" dirty="0"/>
              <a:t>Change from 1.6m to 1.37m is a drop of  more than 14% from 2017 to 2022. During the same period, the number of NTE workers in the rest of the UK declined from 7.8m to 7.3m, a decrease of 6% - less than half of the relative decline in London.</a:t>
            </a:r>
          </a:p>
        </p:txBody>
      </p:sp>
      <p:sp>
        <p:nvSpPr>
          <p:cNvPr id="4" name="Slide Number Placeholder 3"/>
          <p:cNvSpPr>
            <a:spLocks noGrp="1"/>
          </p:cNvSpPr>
          <p:nvPr>
            <p:ph type="sldNum" sz="quarter" idx="5"/>
          </p:nvPr>
        </p:nvSpPr>
        <p:spPr/>
        <p:txBody>
          <a:bodyPr/>
          <a:lstStyle/>
          <a:p>
            <a:fld id="{4D6EDD18-AA25-459A-BC5F-5B6E4EB8A722}" type="slidenum">
              <a:rPr lang="en-GB" smtClean="0"/>
              <a:t>2</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vast majority of NTE workers reported they usually worked evenings, around 60% across all years. In contrast, 5-7% report usually working during the night and the remaining third report working both evenings and night. The decline has therefore not been due to any single one of these groups.</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56328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6</a:t>
            </a:fld>
            <a:endParaRPr lang="en-GB"/>
          </a:p>
        </p:txBody>
      </p:sp>
    </p:spTree>
    <p:extLst>
      <p:ext uri="{BB962C8B-B14F-4D97-AF65-F5344CB8AC3E}">
        <p14:creationId xmlns:p14="http://schemas.microsoft.com/office/powerpoint/2010/main" val="131908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least they do it both because they like it and job requires it</a:t>
            </a:r>
          </a:p>
        </p:txBody>
      </p:sp>
      <p:sp>
        <p:nvSpPr>
          <p:cNvPr id="4" name="Slide Number Placeholder 3"/>
          <p:cNvSpPr>
            <a:spLocks noGrp="1"/>
          </p:cNvSpPr>
          <p:nvPr>
            <p:ph type="sldNum" sz="quarter" idx="5"/>
          </p:nvPr>
        </p:nvSpPr>
        <p:spPr/>
        <p:txBody>
          <a:bodyPr/>
          <a:lstStyle/>
          <a:p>
            <a:fld id="{4D6EDD18-AA25-459A-BC5F-5B6E4EB8A722}" type="slidenum">
              <a:rPr lang="en-GB" smtClean="0"/>
              <a:t>8</a:t>
            </a:fld>
            <a:endParaRPr lang="en-GB"/>
          </a:p>
        </p:txBody>
      </p:sp>
    </p:spTree>
    <p:extLst>
      <p:ext uri="{BB962C8B-B14F-4D97-AF65-F5344CB8AC3E}">
        <p14:creationId xmlns:p14="http://schemas.microsoft.com/office/powerpoint/2010/main" val="415116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lstStyle/>
          <a:p>
            <a:r>
              <a:rPr lang="en-GB" dirty="0"/>
              <a:t>London’s Night Time Economy</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dirty="0"/>
              <a:t>GLA Economics</a:t>
            </a:r>
          </a:p>
        </p:txBody>
      </p:sp>
    </p:spTree>
    <p:extLst>
      <p:ext uri="{BB962C8B-B14F-4D97-AF65-F5344CB8AC3E}">
        <p14:creationId xmlns:p14="http://schemas.microsoft.com/office/powerpoint/2010/main" val="279917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A0E-EB6F-4A73-A130-3EF43FDA7C82}"/>
              </a:ext>
            </a:extLst>
          </p:cNvPr>
          <p:cNvSpPr>
            <a:spLocks noGrp="1"/>
          </p:cNvSpPr>
          <p:nvPr>
            <p:ph type="title"/>
          </p:nvPr>
        </p:nvSpPr>
        <p:spPr/>
        <p:txBody>
          <a:bodyPr/>
          <a:lstStyle/>
          <a:p>
            <a:r>
              <a:rPr lang="en-GB" dirty="0"/>
              <a:t>Consider number of businesses particularly active in NTE</a:t>
            </a:r>
          </a:p>
        </p:txBody>
      </p:sp>
      <p:sp>
        <p:nvSpPr>
          <p:cNvPr id="3" name="Content Placeholder 2">
            <a:extLst>
              <a:ext uri="{FF2B5EF4-FFF2-40B4-BE49-F238E27FC236}">
                <a16:creationId xmlns:a16="http://schemas.microsoft.com/office/drawing/2014/main" id="{A737F311-66AD-4CEF-A530-5EB6F64E4E25}"/>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2F83065C-0669-446D-81EF-0FD0BB32ED0E}"/>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4365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dirty="0"/>
              <a:t>1.4 million people work in London’s NTE, down from 1.7 million in 2017</a:t>
            </a:r>
          </a:p>
        </p:txBody>
      </p:sp>
      <p:graphicFrame>
        <p:nvGraphicFramePr>
          <p:cNvPr id="4" name="Content Placeholder 3">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213701383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120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19C-A3C9-484B-B427-1D5AFC12A2A1}"/>
              </a:ext>
            </a:extLst>
          </p:cNvPr>
          <p:cNvSpPr>
            <a:spLocks noGrp="1"/>
          </p:cNvSpPr>
          <p:nvPr>
            <p:ph type="title"/>
          </p:nvPr>
        </p:nvSpPr>
        <p:spPr/>
        <p:txBody>
          <a:bodyPr/>
          <a:lstStyle/>
          <a:p>
            <a:r>
              <a:rPr lang="en-GB" dirty="0"/>
              <a:t>Share of NTE workforce usually working evenings constant around 60% </a:t>
            </a:r>
          </a:p>
        </p:txBody>
      </p:sp>
      <p:graphicFrame>
        <p:nvGraphicFramePr>
          <p:cNvPr id="5" name="Content Placeholder 4">
            <a:extLst>
              <a:ext uri="{FF2B5EF4-FFF2-40B4-BE49-F238E27FC236}">
                <a16:creationId xmlns:a16="http://schemas.microsoft.com/office/drawing/2014/main" id="{781A5F60-BB25-40CB-8212-C6366C87D470}"/>
              </a:ext>
            </a:extLst>
          </p:cNvPr>
          <p:cNvGraphicFramePr>
            <a:graphicFrameLocks noGrp="1"/>
          </p:cNvGraphicFramePr>
          <p:nvPr>
            <p:ph idx="1"/>
            <p:extLst>
              <p:ext uri="{D42A27DB-BD31-4B8C-83A1-F6EECF244321}">
                <p14:modId xmlns:p14="http://schemas.microsoft.com/office/powerpoint/2010/main" val="18266626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981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Trends by industry</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85000" lnSpcReduction="20000"/>
          </a:bodyPr>
          <a:lstStyle/>
          <a:p>
            <a:r>
              <a:rPr lang="en-GB" dirty="0"/>
              <a:t>Health had the largest share of NTE workers throughout, and saw numbers increase (17k, 9%)</a:t>
            </a:r>
          </a:p>
          <a:p>
            <a:r>
              <a:rPr lang="en-GB" dirty="0"/>
              <a:t>Most significant falls within: </a:t>
            </a:r>
          </a:p>
          <a:p>
            <a:pPr lvl="1"/>
            <a:r>
              <a:rPr lang="en-GB" dirty="0"/>
              <a:t>Retail (40k, 28%); </a:t>
            </a:r>
          </a:p>
          <a:p>
            <a:pPr lvl="1"/>
            <a:r>
              <a:rPr lang="en-GB" dirty="0"/>
              <a:t>Hospitality (40k, 27%); </a:t>
            </a:r>
          </a:p>
          <a:p>
            <a:pPr lvl="1"/>
            <a:r>
              <a:rPr lang="en-GB" dirty="0"/>
              <a:t>Prof. services (35k, 20%); and </a:t>
            </a:r>
          </a:p>
          <a:p>
            <a:pPr lvl="1"/>
            <a:r>
              <a:rPr lang="en-GB" dirty="0"/>
              <a:t>Transport (32k, 22%)</a:t>
            </a:r>
          </a:p>
          <a:p>
            <a:r>
              <a:rPr lang="en-GB" dirty="0"/>
              <a:t>Almost all decline in Retail (40k) and Hospitality (31k) from people working during evenings</a:t>
            </a:r>
          </a:p>
          <a:p>
            <a:r>
              <a:rPr lang="en-GB" dirty="0"/>
              <a:t>Health saw large increase in people working both evenings and nights (25k)</a:t>
            </a:r>
          </a:p>
          <a:p>
            <a:endParaRPr lang="en-GB" dirty="0"/>
          </a:p>
        </p:txBody>
      </p:sp>
      <p:graphicFrame>
        <p:nvGraphicFramePr>
          <p:cNvPr id="9" name="Content Placeholder 8">
            <a:extLst>
              <a:ext uri="{FF2B5EF4-FFF2-40B4-BE49-F238E27FC236}">
                <a16:creationId xmlns:a16="http://schemas.microsoft.com/office/drawing/2014/main" id="{DE3293CF-E542-46A0-8059-1CB8F5360B80}"/>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13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284-3CFF-4015-96E7-69DA19E1FFD7}"/>
              </a:ext>
            </a:extLst>
          </p:cNvPr>
          <p:cNvSpPr>
            <a:spLocks noGrp="1"/>
          </p:cNvSpPr>
          <p:nvPr>
            <p:ph type="title"/>
          </p:nvPr>
        </p:nvSpPr>
        <p:spPr/>
        <p:txBody>
          <a:bodyPr>
            <a:normAutofit/>
          </a:bodyPr>
          <a:lstStyle/>
          <a:p>
            <a:r>
              <a:rPr lang="en-GB" dirty="0"/>
              <a:t>The change in NTE workers is generally not the same as overall workforce flow</a:t>
            </a:r>
          </a:p>
        </p:txBody>
      </p:sp>
      <p:sp>
        <p:nvSpPr>
          <p:cNvPr id="4" name="Content Placeholder 3">
            <a:extLst>
              <a:ext uri="{FF2B5EF4-FFF2-40B4-BE49-F238E27FC236}">
                <a16:creationId xmlns:a16="http://schemas.microsoft.com/office/drawing/2014/main" id="{4FE9AC03-D1B9-4575-9871-CD34F629E1B9}"/>
              </a:ext>
            </a:extLst>
          </p:cNvPr>
          <p:cNvSpPr>
            <a:spLocks noGrp="1"/>
          </p:cNvSpPr>
          <p:nvPr>
            <p:ph sz="half" idx="2"/>
          </p:nvPr>
        </p:nvSpPr>
        <p:spPr/>
        <p:txBody>
          <a:bodyPr>
            <a:normAutofit fontScale="92500" lnSpcReduction="10000"/>
          </a:bodyPr>
          <a:lstStyle/>
          <a:p>
            <a:r>
              <a:rPr lang="en-GB" dirty="0"/>
              <a:t>Health saw increase in NTE workers but much larger fall in workers overall</a:t>
            </a:r>
          </a:p>
          <a:p>
            <a:r>
              <a:rPr lang="en-GB" dirty="0"/>
              <a:t>Info &amp; Comms did not experience NTE change though sector grew significantly</a:t>
            </a:r>
          </a:p>
          <a:p>
            <a:r>
              <a:rPr lang="en-GB" dirty="0"/>
              <a:t>Hospitality and Retail both saw lower decline in NTE than overall workers</a:t>
            </a:r>
          </a:p>
          <a:p>
            <a:r>
              <a:rPr lang="en-GB" dirty="0"/>
              <a:t>Professional instead saw fall in NTE but growth overall</a:t>
            </a:r>
          </a:p>
        </p:txBody>
      </p:sp>
      <p:graphicFrame>
        <p:nvGraphicFramePr>
          <p:cNvPr id="10" name="Content Placeholder 9">
            <a:extLst>
              <a:ext uri="{FF2B5EF4-FFF2-40B4-BE49-F238E27FC236}">
                <a16:creationId xmlns:a16="http://schemas.microsoft.com/office/drawing/2014/main" id="{9411C8FC-0916-4E48-83B2-CEA004E792D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312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Trends by occupation</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dirty="0"/>
              <a:t>Almost a third of all NTE workers are in Professional, with large increase in numbers (48k, 13%)</a:t>
            </a:r>
          </a:p>
          <a:p>
            <a:r>
              <a:rPr lang="en-GB" dirty="0"/>
              <a:t>Largest declines in Managerial (98k, 38%) and Associate Professional (88k, 30%)</a:t>
            </a:r>
          </a:p>
        </p:txBody>
      </p:sp>
      <p:graphicFrame>
        <p:nvGraphicFramePr>
          <p:cNvPr id="8" name="Content Placeholder 7">
            <a:extLst>
              <a:ext uri="{FF2B5EF4-FFF2-40B4-BE49-F238E27FC236}">
                <a16:creationId xmlns:a16="http://schemas.microsoft.com/office/drawing/2014/main" id="{E9F9F476-8D7C-4B35-B83F-4E898167A44F}"/>
              </a:ext>
            </a:extLst>
          </p:cNvPr>
          <p:cNvGraphicFramePr>
            <a:graphicFrameLocks noGrp="1"/>
          </p:cNvGraphicFramePr>
          <p:nvPr>
            <p:ph sz="half" idx="1"/>
            <p:extLst>
              <p:ext uri="{D42A27DB-BD31-4B8C-83A1-F6EECF244321}">
                <p14:modId xmlns:p14="http://schemas.microsoft.com/office/powerpoint/2010/main" val="2635350790"/>
              </p:ext>
            </p:extLst>
          </p:nvPr>
        </p:nvGraphicFramePr>
        <p:xfrm>
          <a:off x="838199" y="1825625"/>
          <a:ext cx="6437731"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738471-722F-4D3A-B04B-5FD494B9EB72}"/>
              </a:ext>
            </a:extLst>
          </p:cNvPr>
          <p:cNvSpPr>
            <a:spLocks noGrp="1"/>
          </p:cNvSpPr>
          <p:nvPr>
            <p:ph type="title"/>
          </p:nvPr>
        </p:nvSpPr>
        <p:spPr/>
        <p:txBody>
          <a:bodyPr/>
          <a:lstStyle/>
          <a:p>
            <a:r>
              <a:rPr lang="en-GB" dirty="0"/>
              <a:t>Findings from London survey</a:t>
            </a:r>
          </a:p>
        </p:txBody>
      </p:sp>
      <p:sp>
        <p:nvSpPr>
          <p:cNvPr id="4" name="Content Placeholder 3">
            <a:extLst>
              <a:ext uri="{FF2B5EF4-FFF2-40B4-BE49-F238E27FC236}">
                <a16:creationId xmlns:a16="http://schemas.microsoft.com/office/drawing/2014/main" id="{90094C3F-47D3-4640-BB11-9D132B8C3C53}"/>
              </a:ext>
            </a:extLst>
          </p:cNvPr>
          <p:cNvSpPr>
            <a:spLocks noGrp="1"/>
          </p:cNvSpPr>
          <p:nvPr>
            <p:ph idx="1"/>
          </p:nvPr>
        </p:nvSpPr>
        <p:spPr/>
        <p:txBody>
          <a:bodyPr/>
          <a:lstStyle/>
          <a:p>
            <a:r>
              <a:rPr lang="en-GB" dirty="0"/>
              <a:t>More than a third say they work in NTE once a week and more than half once a month</a:t>
            </a:r>
          </a:p>
          <a:p>
            <a:r>
              <a:rPr lang="en-GB" dirty="0"/>
              <a:t>44% of NTE workers say they work more in NTE than before pandemic (contrast to data)</a:t>
            </a:r>
          </a:p>
          <a:p>
            <a:r>
              <a:rPr lang="en-GB" dirty="0"/>
              <a:t>Most NTE workers (55%) work less than half their hours in NTE</a:t>
            </a:r>
          </a:p>
          <a:p>
            <a:r>
              <a:rPr lang="en-GB" dirty="0"/>
              <a:t>While 51% of NTE workers do early evenings (6-9PM) at least once a week, around 25% work past midnight once a week</a:t>
            </a:r>
          </a:p>
          <a:p>
            <a:r>
              <a:rPr lang="en-GB" dirty="0"/>
              <a:t>53% of NTE workers mostly do so from home</a:t>
            </a:r>
          </a:p>
        </p:txBody>
      </p:sp>
    </p:spTree>
    <p:extLst>
      <p:ext uri="{BB962C8B-B14F-4D97-AF65-F5344CB8AC3E}">
        <p14:creationId xmlns:p14="http://schemas.microsoft.com/office/powerpoint/2010/main" val="235475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E61-B073-4263-AC19-5D71AB79D2BC}"/>
              </a:ext>
            </a:extLst>
          </p:cNvPr>
          <p:cNvSpPr>
            <a:spLocks noGrp="1"/>
          </p:cNvSpPr>
          <p:nvPr>
            <p:ph type="title"/>
          </p:nvPr>
        </p:nvSpPr>
        <p:spPr/>
        <p:txBody>
          <a:bodyPr>
            <a:normAutofit fontScale="90000"/>
          </a:bodyPr>
          <a:lstStyle/>
          <a:p>
            <a:r>
              <a:rPr lang="en-GB" dirty="0"/>
              <a:t>NTE worker decline – do people want to work at night?</a:t>
            </a:r>
            <a:br>
              <a:rPr lang="en-GB" dirty="0"/>
            </a:br>
            <a:endParaRPr lang="en-GB" dirty="0"/>
          </a:p>
        </p:txBody>
      </p:sp>
      <p:sp>
        <p:nvSpPr>
          <p:cNvPr id="3" name="Content Placeholder 2">
            <a:extLst>
              <a:ext uri="{FF2B5EF4-FFF2-40B4-BE49-F238E27FC236}">
                <a16:creationId xmlns:a16="http://schemas.microsoft.com/office/drawing/2014/main" id="{08E2A6D4-1EFC-4063-B2AE-DBC8629E99E7}"/>
              </a:ext>
            </a:extLst>
          </p:cNvPr>
          <p:cNvSpPr>
            <a:spLocks noGrp="1"/>
          </p:cNvSpPr>
          <p:nvPr>
            <p:ph idx="1"/>
          </p:nvPr>
        </p:nvSpPr>
        <p:spPr/>
        <p:txBody>
          <a:bodyPr/>
          <a:lstStyle/>
          <a:p>
            <a:r>
              <a:rPr lang="en-GB" dirty="0"/>
              <a:t>49% of NTE workers like working nights*</a:t>
            </a:r>
          </a:p>
        </p:txBody>
      </p:sp>
    </p:spTree>
    <p:extLst>
      <p:ext uri="{BB962C8B-B14F-4D97-AF65-F5344CB8AC3E}">
        <p14:creationId xmlns:p14="http://schemas.microsoft.com/office/powerpoint/2010/main" val="331831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ADCC-6AEB-4DAB-8BB7-80D0DC52C85D}"/>
              </a:ext>
            </a:extLst>
          </p:cNvPr>
          <p:cNvSpPr>
            <a:spLocks noGrp="1"/>
          </p:cNvSpPr>
          <p:nvPr>
            <p:ph type="title"/>
          </p:nvPr>
        </p:nvSpPr>
        <p:spPr/>
        <p:txBody>
          <a:bodyPr/>
          <a:lstStyle/>
          <a:p>
            <a:r>
              <a:rPr lang="en-GB" dirty="0"/>
              <a:t>How many people work at night as opposed to evenings?</a:t>
            </a:r>
          </a:p>
        </p:txBody>
      </p:sp>
      <p:sp>
        <p:nvSpPr>
          <p:cNvPr id="3" name="Content Placeholder 2">
            <a:extLst>
              <a:ext uri="{FF2B5EF4-FFF2-40B4-BE49-F238E27FC236}">
                <a16:creationId xmlns:a16="http://schemas.microsoft.com/office/drawing/2014/main" id="{5B441531-099A-4BB3-A200-10BB9861B9E5}"/>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C9F6DF00-DDD2-43E9-AB4D-E78B808B9B55}"/>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792016163"/>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Props1.xml><?xml version="1.0" encoding="utf-8"?>
<ds:datastoreItem xmlns:ds="http://schemas.openxmlformats.org/officeDocument/2006/customXml" ds:itemID="{0EE0D285-B0EF-4D00-9456-F8D39EDBD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c9ebc1-6786-4aad-aee1-fdcde6e01ff9"/>
    <ds:schemaRef ds:uri="fd7425d0-09b7-49b7-b351-1ad2162dc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7FFC60-E0E8-42D1-9FE3-814F082879C3}">
  <ds:schemaRefs>
    <ds:schemaRef ds:uri="http://schemas.microsoft.com/sharepoint/v3/contenttype/forms"/>
  </ds:schemaRefs>
</ds:datastoreItem>
</file>

<file path=customXml/itemProps3.xml><?xml version="1.0" encoding="utf-8"?>
<ds:datastoreItem xmlns:ds="http://schemas.openxmlformats.org/officeDocument/2006/customXml" ds:itemID="{CC45FBEE-25CF-4B8B-8790-829A60393ACC}">
  <ds:schemaRefs>
    <ds:schemaRef ds:uri="http://schemas.microsoft.com/office/2006/metadata/properties"/>
    <ds:schemaRef ds:uri="http://schemas.microsoft.com/office/infopath/2007/PartnerControls"/>
    <ds:schemaRef ds:uri="7fc9ebc1-6786-4aad-aee1-fdcde6e01ff9"/>
    <ds:schemaRef ds:uri="fd7425d0-09b7-49b7-b351-1ad2162dc0d7"/>
  </ds:schemaRefs>
</ds:datastoreItem>
</file>

<file path=docProps/app.xml><?xml version="1.0" encoding="utf-8"?>
<Properties xmlns="http://schemas.openxmlformats.org/officeDocument/2006/extended-properties" xmlns:vt="http://schemas.openxmlformats.org/officeDocument/2006/docPropsVTypes">
  <Template>GLA Theme light</Template>
  <TotalTime>278</TotalTime>
  <Words>637</Words>
  <Application>Microsoft Office PowerPoint</Application>
  <PresentationFormat>Widescreen</PresentationFormat>
  <Paragraphs>52</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GLA Theme light</vt:lpstr>
      <vt:lpstr>London’s Night Time Economy</vt:lpstr>
      <vt:lpstr>1.4 million people work in London’s NTE, down from 1.7 million in 2017</vt:lpstr>
      <vt:lpstr>Share of NTE workforce usually working evenings constant around 60% </vt:lpstr>
      <vt:lpstr>Trends by industry</vt:lpstr>
      <vt:lpstr>The change in NTE workers is generally not the same as overall workforce flow</vt:lpstr>
      <vt:lpstr>Trends by occupation</vt:lpstr>
      <vt:lpstr>Findings from London survey</vt:lpstr>
      <vt:lpstr>NTE worker decline – do people want to work at night? </vt:lpstr>
      <vt:lpstr>How many people work at night as opposed to evenings?</vt:lpstr>
      <vt:lpstr>Consider number of businesses particularly active in 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2022-12-23T14:37:47Z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