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8.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9.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0.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1.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2.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3.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4.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5.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6.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7.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8.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9.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40.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41.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2.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3.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4.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5.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6.xml" ContentType="application/vnd.openxmlformats-officedocument.drawingml.chart+xml"/>
  <Override PartName="/ppt/charts/style44.xml" ContentType="application/vnd.ms-office.chartstyle+xml"/>
  <Override PartName="/ppt/charts/colors4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Lst>
  <p:notesMasterIdLst>
    <p:notesMasterId r:id="rId63"/>
  </p:notesMasterIdLst>
  <p:handoutMasterIdLst>
    <p:handoutMasterId r:id="rId64"/>
  </p:handoutMasterIdLst>
  <p:sldIdLst>
    <p:sldId id="258" r:id="rId5"/>
    <p:sldId id="673" r:id="rId6"/>
    <p:sldId id="764" r:id="rId7"/>
    <p:sldId id="778" r:id="rId8"/>
    <p:sldId id="766" r:id="rId9"/>
    <p:sldId id="635" r:id="rId10"/>
    <p:sldId id="646" r:id="rId11"/>
    <p:sldId id="777" r:id="rId12"/>
    <p:sldId id="763" r:id="rId13"/>
    <p:sldId id="779" r:id="rId14"/>
    <p:sldId id="768" r:id="rId15"/>
    <p:sldId id="771" r:id="rId16"/>
    <p:sldId id="785" r:id="rId17"/>
    <p:sldId id="772" r:id="rId18"/>
    <p:sldId id="711" r:id="rId19"/>
    <p:sldId id="767" r:id="rId20"/>
    <p:sldId id="686" r:id="rId21"/>
    <p:sldId id="690" r:id="rId22"/>
    <p:sldId id="747" r:id="rId23"/>
    <p:sldId id="719" r:id="rId24"/>
    <p:sldId id="698" r:id="rId25"/>
    <p:sldId id="784" r:id="rId26"/>
    <p:sldId id="776" r:id="rId27"/>
    <p:sldId id="780" r:id="rId28"/>
    <p:sldId id="781" r:id="rId29"/>
    <p:sldId id="702" r:id="rId30"/>
    <p:sldId id="748" r:id="rId31"/>
    <p:sldId id="749" r:id="rId32"/>
    <p:sldId id="769" r:id="rId33"/>
    <p:sldId id="773" r:id="rId34"/>
    <p:sldId id="774" r:id="rId35"/>
    <p:sldId id="775" r:id="rId36"/>
    <p:sldId id="742" r:id="rId37"/>
    <p:sldId id="715" r:id="rId38"/>
    <p:sldId id="721" r:id="rId39"/>
    <p:sldId id="723" r:id="rId40"/>
    <p:sldId id="782" r:id="rId41"/>
    <p:sldId id="791" r:id="rId42"/>
    <p:sldId id="787" r:id="rId43"/>
    <p:sldId id="790" r:id="rId44"/>
    <p:sldId id="797" r:id="rId45"/>
    <p:sldId id="788" r:id="rId46"/>
    <p:sldId id="789" r:id="rId47"/>
    <p:sldId id="792" r:id="rId48"/>
    <p:sldId id="795" r:id="rId49"/>
    <p:sldId id="794" r:id="rId50"/>
    <p:sldId id="793" r:id="rId51"/>
    <p:sldId id="796" r:id="rId52"/>
    <p:sldId id="798" r:id="rId53"/>
    <p:sldId id="802" r:id="rId54"/>
    <p:sldId id="800" r:id="rId55"/>
    <p:sldId id="799" r:id="rId56"/>
    <p:sldId id="801" r:id="rId57"/>
    <p:sldId id="807" r:id="rId58"/>
    <p:sldId id="808" r:id="rId59"/>
    <p:sldId id="809" r:id="rId60"/>
    <p:sldId id="810" r:id="rId61"/>
    <p:sldId id="811" r:id="rId62"/>
  </p:sldIdLst>
  <p:sldSz cx="12192000" cy="6858000"/>
  <p:notesSz cx="672465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userDrawn="1">
          <p15:clr>
            <a:srgbClr val="A4A3A4"/>
          </p15:clr>
        </p15:guide>
        <p15:guide id="2" pos="4475" userDrawn="1">
          <p15:clr>
            <a:srgbClr val="A4A3A4"/>
          </p15:clr>
        </p15:guide>
        <p15:guide id="3" pos="461" userDrawn="1">
          <p15:clr>
            <a:srgbClr val="A4A3A4"/>
          </p15:clr>
        </p15:guide>
        <p15:guide id="4" orient="horz" pos="2455" userDrawn="1">
          <p15:clr>
            <a:srgbClr val="A4A3A4"/>
          </p15:clr>
        </p15:guide>
        <p15:guide id="5" pos="3840" userDrawn="1">
          <p15:clr>
            <a:srgbClr val="A4A3A4"/>
          </p15:clr>
        </p15:guide>
        <p15:guide id="6" pos="3205" userDrawn="1">
          <p15:clr>
            <a:srgbClr val="A4A3A4"/>
          </p15:clr>
        </p15:guide>
        <p15:guide id="7" orient="horz" pos="1865" userDrawn="1">
          <p15:clr>
            <a:srgbClr val="A4A3A4"/>
          </p15:clr>
        </p15:guide>
        <p15:guide id="8" orient="horz" pos="41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Hall" initials="HH" lastIdx="44" clrIdx="0">
    <p:extLst>
      <p:ext uri="{19B8F6BF-5375-455C-9EA6-DF929625EA0E}">
        <p15:presenceInfo xmlns:p15="http://schemas.microsoft.com/office/powerpoint/2012/main" userId="S::Henry.Hall@london.gov.uk::7e353a16-faf9-4ca3-84e4-f9410354c064" providerId="AD"/>
      </p:ext>
    </p:extLst>
  </p:cmAuthor>
  <p:cmAuthor id="2" name="Tia Harrop" initials="TH" lastIdx="10" clrIdx="1">
    <p:extLst>
      <p:ext uri="{19B8F6BF-5375-455C-9EA6-DF929625EA0E}">
        <p15:presenceInfo xmlns:p15="http://schemas.microsoft.com/office/powerpoint/2012/main" userId="S::Tia.Harrop@london.gov.uk::d5d7c781-5e12-44ac-9613-cb72d060e9b8" providerId="AD"/>
      </p:ext>
    </p:extLst>
  </p:cmAuthor>
  <p:cmAuthor id="3" name="Myles Wilson" initials="MW" lastIdx="8" clrIdx="2">
    <p:extLst>
      <p:ext uri="{19B8F6BF-5375-455C-9EA6-DF929625EA0E}">
        <p15:presenceInfo xmlns:p15="http://schemas.microsoft.com/office/powerpoint/2012/main" userId="S::Myles.Wilson@london.gov.uk::4dc37e72-c3b0-4a2a-9f69-e98f5613d499" providerId="AD"/>
      </p:ext>
    </p:extLst>
  </p:cmAuthor>
  <p:cmAuthor id="4" name="Rozerin Dogan" initials="RD" lastIdx="9" clrIdx="3">
    <p:extLst>
      <p:ext uri="{19B8F6BF-5375-455C-9EA6-DF929625EA0E}">
        <p15:presenceInfo xmlns:p15="http://schemas.microsoft.com/office/powerpoint/2012/main" userId="S::Rozerin.Dogan@london.gov.uk::a2d59fea-014f-406e-a4cf-068635310649" providerId="AD"/>
      </p:ext>
    </p:extLst>
  </p:cmAuthor>
  <p:cmAuthor id="5" name="Yvette Smith" initials="YS" lastIdx="36" clrIdx="4">
    <p:extLst>
      <p:ext uri="{19B8F6BF-5375-455C-9EA6-DF929625EA0E}">
        <p15:presenceInfo xmlns:p15="http://schemas.microsoft.com/office/powerpoint/2012/main" userId="S::Yvette.Smith@london.gov.uk::5547d516-bf07-4ff1-b0f4-1d8ac85704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EE266D"/>
    <a:srgbClr val="00AEEF"/>
    <a:srgbClr val="9E0059"/>
    <a:srgbClr val="FFF200"/>
    <a:srgbClr val="008D48"/>
    <a:srgbClr val="595959"/>
    <a:srgbClr val="353D42"/>
    <a:srgbClr val="FFD96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918E0-966B-4846-A8F2-A5DBCE692553}" v="1" dt="2022-12-23T14:33:20.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96" y="84"/>
      </p:cViewPr>
      <p:guideLst>
        <p:guide orient="horz" pos="3884"/>
        <p:guide pos="4475"/>
        <p:guide pos="461"/>
        <p:guide orient="horz" pos="2455"/>
        <p:guide pos="3840"/>
        <p:guide pos="3205"/>
        <p:guide orient="horz" pos="1865"/>
        <p:guide orient="horz" pos="41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C97918E0-966B-4846-A8F2-A5DBCE692553}"/>
    <pc:docChg chg="custSel modSld">
      <pc:chgData name="Ammar Ljubijankic" userId="a00b5204-d72f-418c-8b5e-7555aa3641ec" providerId="ADAL" clId="{C97918E0-966B-4846-A8F2-A5DBCE692553}" dt="2022-12-23T14:34:11.334" v="108" actId="478"/>
      <pc:docMkLst>
        <pc:docMk/>
      </pc:docMkLst>
      <pc:sldChg chg="addSp delSp modSp mod">
        <pc:chgData name="Ammar Ljubijankic" userId="a00b5204-d72f-418c-8b5e-7555aa3641ec" providerId="ADAL" clId="{C97918E0-966B-4846-A8F2-A5DBCE692553}" dt="2022-12-23T14:34:11.334" v="108" actId="478"/>
        <pc:sldMkLst>
          <pc:docMk/>
          <pc:sldMk cId="253205885" sldId="767"/>
        </pc:sldMkLst>
        <pc:spChg chg="add del mod">
          <ac:chgData name="Ammar Ljubijankic" userId="a00b5204-d72f-418c-8b5e-7555aa3641ec" providerId="ADAL" clId="{C97918E0-966B-4846-A8F2-A5DBCE692553}" dt="2022-12-23T14:34:11.334" v="108" actId="478"/>
          <ac:spMkLst>
            <pc:docMk/>
            <pc:sldMk cId="253205885" sldId="767"/>
            <ac:spMk id="3" creationId="{374C3910-5B7E-44D7-BB36-BA52AB555DB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greaterlondonauthority.sharepoint.com/sites/CIINTLondonDatastoreAlpha/Shared%20Documents/General/05-research%20and%20egagement%20projects/01-gla/culture%20and%20creative%20industries/Night%20time%20worker%20survey%202022/3-analysis%20and%20reporting/G"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oleObject" Target="https://greaterlondonauthority-my.sharepoint.com/personal/rozerin_dogan_london_gov_uk/Documents/Night%20Time%20Survey/NIGHT%20TIME%20DATA2.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https://greaterlondonauthority.sharepoint.com/sites/CIINTLondonDatastoreAlpha/Shared%20Documents/General/05-research%20and%20egagement%20projects/01-gla/culture%20and%20creative%20industries/Night%20time%20worker%20survey%202022/3-analysis%20and%20reporting/G"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https://greaterlondonauthority.sharepoint.com/sites/CIINTLondonDatastoreAlpha/Shared%20Documents/General/05-research%20and%20egagement%20projects/01-gla/culture%20and%20creative%20industries/Night%20time%20worker%20survey%202022/3-analysis%20and%20reporting/G"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1" Type="http://schemas.openxmlformats.org/officeDocument/2006/relationships/oleObject" Target="https://greaterlondonauthority.sharepoint.com/sites/CIINTLondonDatastoreAlpha/Shared%20Documents/General/05-research%20and%20egagement%20projects/01-gla/culture%20and%20creative%20industries/Night%20time%20worker%20survey%202022/3-analysis%20and%20reporting/G"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2.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25.xml"/><Relationship Id="rId1" Type="http://schemas.microsoft.com/office/2011/relationships/chartStyle" Target="style25.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26.xml"/><Relationship Id="rId1" Type="http://schemas.microsoft.com/office/2011/relationships/chartStyle" Target="style26.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28.xml"/><Relationship Id="rId1" Type="http://schemas.microsoft.com/office/2011/relationships/chartStyle" Target="style2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29.xml"/><Relationship Id="rId1" Type="http://schemas.microsoft.com/office/2011/relationships/chartStyle" Target="style2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30.xml"/><Relationship Id="rId1" Type="http://schemas.microsoft.com/office/2011/relationships/chartStyle" Target="style3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31.xml"/><Relationship Id="rId1" Type="http://schemas.microsoft.com/office/2011/relationships/chartStyle" Target="style31.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32.xml"/><Relationship Id="rId1" Type="http://schemas.microsoft.com/office/2011/relationships/chartStyle" Target="style32.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33.xml"/><Relationship Id="rId1" Type="http://schemas.microsoft.com/office/2011/relationships/chartStyle" Target="style33.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34.xml"/><Relationship Id="rId1" Type="http://schemas.microsoft.com/office/2011/relationships/chartStyle" Target="style34.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35.xml"/><Relationship Id="rId1" Type="http://schemas.microsoft.com/office/2011/relationships/chartStyle" Target="style35.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36.xml"/><Relationship Id="rId1" Type="http://schemas.microsoft.com/office/2011/relationships/chartStyle" Target="style36.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37.xml"/><Relationship Id="rId1" Type="http://schemas.microsoft.com/office/2011/relationships/chartStyle" Target="style3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8.xml"/><Relationship Id="rId1" Type="http://schemas.microsoft.com/office/2011/relationships/chartStyle" Target="style38.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39.xml"/><Relationship Id="rId1" Type="http://schemas.microsoft.com/office/2011/relationships/chartStyle" Target="style39.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40.xml"/><Relationship Id="rId1" Type="http://schemas.microsoft.com/office/2011/relationships/chartStyle" Target="style40.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41.xml"/><Relationship Id="rId1" Type="http://schemas.microsoft.com/office/2011/relationships/chartStyle" Target="style41.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42.xml"/><Relationship Id="rId1" Type="http://schemas.microsoft.com/office/2011/relationships/chartStyle" Target="style42.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43.xml"/><Relationship Id="rId1" Type="http://schemas.microsoft.com/office/2011/relationships/chartStyle" Target="style43.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44.xml"/><Relationship Id="rId1" Type="http://schemas.microsoft.com/office/2011/relationships/chartStyle" Target="style4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greaterlondonauthority-my.sharepoint.com/personal/rozerin_dogan_london_gov_uk/Documents/Night%20Time%20Survey/NIGHT%20TIME%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greaterlondonauthority.sharepoint.com/sites/CIINTLondonDatastoreAlpha/Shared%20Documents/General/05-research%20and%20egagement%20projects/01-gla/culture%20and%20creative%20industries/Night%20time%20worker%20survey%202022/3-analysis%20and%20reporting/G"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GB" b="1"/>
              <a:t>Frequency of activities at night in London</a:t>
            </a:r>
            <a:endParaRPr lang="en-US"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A few times a week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Sheet1!$B$2:$B$10</c:f>
              <c:numCache>
                <c:formatCode>0%</c:formatCode>
                <c:ptCount val="9"/>
                <c:pt idx="0">
                  <c:v>6.7979790251158675E-2</c:v>
                </c:pt>
                <c:pt idx="1">
                  <c:v>7.4848556522716381E-2</c:v>
                </c:pt>
                <c:pt idx="2">
                  <c:v>0.1022962253276592</c:v>
                </c:pt>
                <c:pt idx="3">
                  <c:v>0.12181281631260039</c:v>
                </c:pt>
                <c:pt idx="4">
                  <c:v>0.1784366877313916</c:v>
                </c:pt>
                <c:pt idx="5">
                  <c:v>0.14723686216940809</c:v>
                </c:pt>
                <c:pt idx="6">
                  <c:v>0.25708399689809702</c:v>
                </c:pt>
                <c:pt idx="7">
                  <c:v>0.42732135999370657</c:v>
                </c:pt>
                <c:pt idx="8">
                  <c:v>0.38428984336208383</c:v>
                </c:pt>
              </c:numCache>
            </c:numRef>
          </c:val>
          <c:extLst>
            <c:ext xmlns:c16="http://schemas.microsoft.com/office/drawing/2014/chart" uri="{C3380CC4-5D6E-409C-BE32-E72D297353CC}">
              <c16:uniqueId val="{00000000-B5CA-4360-B481-9174824AED2C}"/>
            </c:ext>
          </c:extLst>
        </c:ser>
        <c:ser>
          <c:idx val="1"/>
          <c:order val="1"/>
          <c:tx>
            <c:strRef>
              <c:f>Sheet1!$C$1</c:f>
              <c:strCache>
                <c:ptCount val="1"/>
                <c:pt idx="0">
                  <c:v>Once a week</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Sheet1!$C$2:$C$10</c:f>
              <c:numCache>
                <c:formatCode>0%</c:formatCode>
                <c:ptCount val="9"/>
                <c:pt idx="0">
                  <c:v>0.14429453347954019</c:v>
                </c:pt>
                <c:pt idx="1">
                  <c:v>0.1432205999990655</c:v>
                </c:pt>
                <c:pt idx="2">
                  <c:v>0.1215623452781357</c:v>
                </c:pt>
                <c:pt idx="3">
                  <c:v>0.14383500387571679</c:v>
                </c:pt>
                <c:pt idx="4">
                  <c:v>0.2428157155142113</c:v>
                </c:pt>
                <c:pt idx="5">
                  <c:v>0.30755408716369642</c:v>
                </c:pt>
                <c:pt idx="6">
                  <c:v>0.24074109191646839</c:v>
                </c:pt>
                <c:pt idx="7">
                  <c:v>8.6743078481730407E-2</c:v>
                </c:pt>
                <c:pt idx="8">
                  <c:v>0.31581555192168093</c:v>
                </c:pt>
              </c:numCache>
            </c:numRef>
          </c:val>
          <c:extLst>
            <c:ext xmlns:c16="http://schemas.microsoft.com/office/drawing/2014/chart" uri="{C3380CC4-5D6E-409C-BE32-E72D297353CC}">
              <c16:uniqueId val="{00000001-B5CA-4360-B481-9174824AED2C}"/>
            </c:ext>
          </c:extLst>
        </c:ser>
        <c:ser>
          <c:idx val="2"/>
          <c:order val="2"/>
          <c:tx>
            <c:strRef>
              <c:f>Sheet1!$D$1</c:f>
              <c:strCache>
                <c:ptCount val="1"/>
                <c:pt idx="0">
                  <c:v>Once a month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Sheet1!$D$2:$D$10</c:f>
              <c:numCache>
                <c:formatCode>0%</c:formatCode>
                <c:ptCount val="9"/>
                <c:pt idx="0">
                  <c:v>9.9575561662249706E-2</c:v>
                </c:pt>
                <c:pt idx="1">
                  <c:v>0.26107212468837832</c:v>
                </c:pt>
                <c:pt idx="2">
                  <c:v>8.4219853763321209E-2</c:v>
                </c:pt>
                <c:pt idx="3">
                  <c:v>9.5866809515008131E-2</c:v>
                </c:pt>
                <c:pt idx="4">
                  <c:v>0.17840486651462201</c:v>
                </c:pt>
                <c:pt idx="5">
                  <c:v>0.2055445973071505</c:v>
                </c:pt>
                <c:pt idx="6">
                  <c:v>8.3434012081992345E-2</c:v>
                </c:pt>
                <c:pt idx="7">
                  <c:v>5.1856915638563282E-2</c:v>
                </c:pt>
                <c:pt idx="8">
                  <c:v>0.1088126040634938</c:v>
                </c:pt>
              </c:numCache>
            </c:numRef>
          </c:val>
          <c:extLst>
            <c:ext xmlns:c16="http://schemas.microsoft.com/office/drawing/2014/chart" uri="{C3380CC4-5D6E-409C-BE32-E72D297353CC}">
              <c16:uniqueId val="{00000002-B5CA-4360-B481-9174824AED2C}"/>
            </c:ext>
          </c:extLst>
        </c:ser>
        <c:ser>
          <c:idx val="3"/>
          <c:order val="3"/>
          <c:tx>
            <c:strRef>
              <c:f>Sheet1!$E$1</c:f>
              <c:strCache>
                <c:ptCount val="1"/>
                <c:pt idx="0">
                  <c:v>Less than once a month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Sheet1!$E$2:$E$10</c:f>
              <c:numCache>
                <c:formatCode>0%</c:formatCode>
                <c:ptCount val="9"/>
                <c:pt idx="0">
                  <c:v>0.12485420291900361</c:v>
                </c:pt>
                <c:pt idx="1">
                  <c:v>0.34715527076918717</c:v>
                </c:pt>
                <c:pt idx="2">
                  <c:v>0.11989224501714051</c:v>
                </c:pt>
                <c:pt idx="3">
                  <c:v>0.101615435537909</c:v>
                </c:pt>
                <c:pt idx="4">
                  <c:v>0.22376372339757189</c:v>
                </c:pt>
                <c:pt idx="5">
                  <c:v>0.20568562110835589</c:v>
                </c:pt>
                <c:pt idx="6">
                  <c:v>0.104053978439424</c:v>
                </c:pt>
                <c:pt idx="7">
                  <c:v>5.6564570219102467E-2</c:v>
                </c:pt>
                <c:pt idx="8">
                  <c:v>0.10312768557804999</c:v>
                </c:pt>
              </c:numCache>
            </c:numRef>
          </c:val>
          <c:extLst>
            <c:ext xmlns:c16="http://schemas.microsoft.com/office/drawing/2014/chart" uri="{C3380CC4-5D6E-409C-BE32-E72D297353CC}">
              <c16:uniqueId val="{00000004-B5CA-4360-B481-9174824AED2C}"/>
            </c:ext>
          </c:extLst>
        </c:ser>
        <c:ser>
          <c:idx val="4"/>
          <c:order val="4"/>
          <c:tx>
            <c:strRef>
              <c:f>Sheet1!$F$1</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Sheet1!$F$2:$F$10</c:f>
              <c:numCache>
                <c:formatCode>0%</c:formatCode>
                <c:ptCount val="9"/>
                <c:pt idx="0">
                  <c:v>0.54757391724187598</c:v>
                </c:pt>
                <c:pt idx="1">
                  <c:v>0.16933359626167149</c:v>
                </c:pt>
                <c:pt idx="2">
                  <c:v>0.56165916375205982</c:v>
                </c:pt>
                <c:pt idx="3">
                  <c:v>0.51973955164474572</c:v>
                </c:pt>
                <c:pt idx="4">
                  <c:v>0.1670901273986293</c:v>
                </c:pt>
                <c:pt idx="5">
                  <c:v>0.1251916761528393</c:v>
                </c:pt>
                <c:pt idx="6">
                  <c:v>0.30574765292831702</c:v>
                </c:pt>
                <c:pt idx="7">
                  <c:v>0.3560467161196389</c:v>
                </c:pt>
                <c:pt idx="8">
                  <c:v>8.5750364529036033E-2</c:v>
                </c:pt>
              </c:numCache>
            </c:numRef>
          </c:val>
          <c:extLst>
            <c:ext xmlns:c16="http://schemas.microsoft.com/office/drawing/2014/chart" uri="{C3380CC4-5D6E-409C-BE32-E72D297353CC}">
              <c16:uniqueId val="{00000005-B5CA-4360-B481-9174824AED2C}"/>
            </c:ext>
          </c:extLst>
        </c:ser>
        <c:ser>
          <c:idx val="5"/>
          <c:order val="5"/>
          <c:tx>
            <c:strRef>
              <c:f>Sheet1!$G$1</c:f>
              <c:strCache>
                <c:ptCount val="1"/>
                <c:pt idx="0">
                  <c:v>Don’t know</c:v>
                </c:pt>
              </c:strCache>
            </c:strRef>
          </c:tx>
          <c:spPr>
            <a:solidFill>
              <a:schemeClr val="accent6"/>
            </a:solidFill>
            <a:ln>
              <a:noFill/>
            </a:ln>
            <a:effectLst/>
          </c:spPr>
          <c:invertIfNegative val="0"/>
          <c:cat>
            <c:strRef>
              <c:f>Sheet1!$A$2:$A$10</c:f>
              <c:strCache>
                <c:ptCount val="9"/>
                <c:pt idx="0">
                  <c:v>Attend a community, religious, or voluntary group</c:v>
                </c:pt>
                <c:pt idx="1">
                  <c:v>Cultural activities</c:v>
                </c:pt>
                <c:pt idx="2">
                  <c:v>Attend a class or study group</c:v>
                </c:pt>
                <c:pt idx="3">
                  <c:v>Go out to care for others</c:v>
                </c:pt>
                <c:pt idx="4">
                  <c:v>Socialise in a pub or bar</c:v>
                </c:pt>
                <c:pt idx="5">
                  <c:v>Socialise elsewhere than a pub or bar</c:v>
                </c:pt>
                <c:pt idx="6">
                  <c:v>Wellbeing or fitness activities</c:v>
                </c:pt>
                <c:pt idx="7">
                  <c:v>Go to work</c:v>
                </c:pt>
                <c:pt idx="8">
                  <c:v>Everyday tasks</c:v>
                </c:pt>
              </c:strCache>
            </c:strRef>
          </c:cat>
          <c:val>
            <c:numRef>
              <c:f>Sheet1!$G$2:$G$10</c:f>
              <c:numCache>
                <c:formatCode>0%</c:formatCode>
                <c:ptCount val="9"/>
                <c:pt idx="0">
                  <c:v>1.5721994446165431E-2</c:v>
                </c:pt>
                <c:pt idx="1">
                  <c:v>4.3698517589740877E-3</c:v>
                </c:pt>
                <c:pt idx="2">
                  <c:v>1.037016686167746E-2</c:v>
                </c:pt>
                <c:pt idx="3">
                  <c:v>1.71303831140136E-2</c:v>
                </c:pt>
                <c:pt idx="4">
                  <c:v>9.4888794435670394E-3</c:v>
                </c:pt>
                <c:pt idx="5">
                  <c:v>8.7871560985429333E-3</c:v>
                </c:pt>
                <c:pt idx="6">
                  <c:v>8.9392677356945581E-3</c:v>
                </c:pt>
                <c:pt idx="7">
                  <c:v>2.1467359547251041E-2</c:v>
                </c:pt>
                <c:pt idx="8">
                  <c:v>2.203950545648657E-3</c:v>
                </c:pt>
              </c:numCache>
            </c:numRef>
          </c:val>
          <c:extLst>
            <c:ext xmlns:c16="http://schemas.microsoft.com/office/drawing/2014/chart" uri="{C3380CC4-5D6E-409C-BE32-E72D297353CC}">
              <c16:uniqueId val="{00000006-B5CA-4360-B481-9174824AED2C}"/>
            </c:ext>
          </c:extLst>
        </c:ser>
        <c:dLbls>
          <c:showLegendKey val="0"/>
          <c:showVal val="0"/>
          <c:showCatName val="0"/>
          <c:showSerName val="0"/>
          <c:showPercent val="0"/>
          <c:showBubbleSize val="0"/>
        </c:dLbls>
        <c:gapWidth val="182"/>
        <c:overlap val="100"/>
        <c:axId val="550660232"/>
        <c:axId val="550660888"/>
      </c:barChart>
      <c:catAx>
        <c:axId val="550660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Time spent working at night</a:t>
            </a:r>
            <a:endParaRPr lang="en-GB" sz="1200" b="0"/>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'typ work week'!$B$2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 work week'!$A$3:$A$4</c:f>
              <c:strCache>
                <c:ptCount val="2"/>
                <c:pt idx="0">
                  <c:v>I work half or more of my working hours between 6pm and 6am</c:v>
                </c:pt>
                <c:pt idx="1">
                  <c:v>I work less than half of my working hours between 6pm and 6am</c:v>
                </c:pt>
              </c:strCache>
            </c:strRef>
          </c:cat>
          <c:val>
            <c:numRef>
              <c:f>'typ work week'!$B$3:$B$4</c:f>
              <c:numCache>
                <c:formatCode>###0%</c:formatCode>
                <c:ptCount val="2"/>
                <c:pt idx="0">
                  <c:v>0.45090289327312372</c:v>
                </c:pt>
                <c:pt idx="1">
                  <c:v>0.54909710672687695</c:v>
                </c:pt>
              </c:numCache>
            </c:numRef>
          </c:val>
          <c:extLst>
            <c:ext xmlns:c16="http://schemas.microsoft.com/office/drawing/2014/chart" uri="{C3380CC4-5D6E-409C-BE32-E72D297353CC}">
              <c16:uniqueId val="{00000000-C64A-42F8-90CC-64BB66186C11}"/>
            </c:ext>
          </c:extLst>
        </c:ser>
        <c:dLbls>
          <c:dLblPos val="outEnd"/>
          <c:showLegendKey val="0"/>
          <c:showVal val="1"/>
          <c:showCatName val="0"/>
          <c:showSerName val="0"/>
          <c:showPercent val="0"/>
          <c:showBubbleSize val="0"/>
        </c:dLbls>
        <c:gapWidth val="182"/>
        <c:axId val="596858752"/>
        <c:axId val="596859736"/>
      </c:barChart>
      <c:catAx>
        <c:axId val="59685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596859736"/>
        <c:crosses val="autoZero"/>
        <c:auto val="1"/>
        <c:lblAlgn val="ctr"/>
        <c:lblOffset val="100"/>
        <c:noMultiLvlLbl val="0"/>
      </c:catAx>
      <c:valAx>
        <c:axId val="59685973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59685875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Type of job at night</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'work at night'!$B$2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 at night'!$A$3:$A$5</c:f>
              <c:strCache>
                <c:ptCount val="3"/>
                <c:pt idx="0">
                  <c:v>Full-time job</c:v>
                </c:pt>
                <c:pt idx="1">
                  <c:v>Part-time job</c:v>
                </c:pt>
                <c:pt idx="2">
                  <c:v>Second/additional job</c:v>
                </c:pt>
              </c:strCache>
            </c:strRef>
          </c:cat>
          <c:val>
            <c:numRef>
              <c:f>'work at night'!$B$3:$B$5</c:f>
              <c:numCache>
                <c:formatCode>###0%</c:formatCode>
                <c:ptCount val="3"/>
                <c:pt idx="0">
                  <c:v>0.65525718678970901</c:v>
                </c:pt>
                <c:pt idx="1">
                  <c:v>0.25686039772024583</c:v>
                </c:pt>
                <c:pt idx="2">
                  <c:v>8.7882415490046911E-2</c:v>
                </c:pt>
              </c:numCache>
            </c:numRef>
          </c:val>
          <c:extLst>
            <c:ext xmlns:c16="http://schemas.microsoft.com/office/drawing/2014/chart" uri="{C3380CC4-5D6E-409C-BE32-E72D297353CC}">
              <c16:uniqueId val="{00000000-5C60-4794-A1AD-7E26A54EE68B}"/>
            </c:ext>
          </c:extLst>
        </c:ser>
        <c:dLbls>
          <c:dLblPos val="outEnd"/>
          <c:showLegendKey val="0"/>
          <c:showVal val="1"/>
          <c:showCatName val="0"/>
          <c:showSerName val="0"/>
          <c:showPercent val="0"/>
          <c:showBubbleSize val="0"/>
        </c:dLbls>
        <c:gapWidth val="219"/>
        <c:overlap val="-27"/>
        <c:axId val="710181568"/>
        <c:axId val="710184520"/>
      </c:barChart>
      <c:catAx>
        <c:axId val="71018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10184520"/>
        <c:crosses val="autoZero"/>
        <c:auto val="1"/>
        <c:lblAlgn val="ctr"/>
        <c:lblOffset val="100"/>
        <c:noMultiLvlLbl val="0"/>
      </c:catAx>
      <c:valAx>
        <c:axId val="7101845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10181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i="0" baseline="0">
                <a:effectLst/>
              </a:rPr>
              <a:t>Type of work at night</a:t>
            </a:r>
            <a:endParaRPr lang="en-GB">
              <a:effectLst/>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08-09.03.2022.xlsx]Frequency'!$B$77:$B$92</c:f>
              <c:strCache>
                <c:ptCount val="16"/>
                <c:pt idx="0">
                  <c:v>Office-based job (whether in an office or at home)</c:v>
                </c:pt>
                <c:pt idx="1">
                  <c:v>Work at a restaurant/bar/nightclub</c:v>
                </c:pt>
                <c:pt idx="2">
                  <c:v>Work in a shop</c:v>
                </c:pt>
                <c:pt idx="3">
                  <c:v>Work at a cinema/theatre/events venue</c:v>
                </c:pt>
                <c:pt idx="4">
                  <c:v>Work in a hospital or healthcare centre</c:v>
                </c:pt>
                <c:pt idx="5">
                  <c:v>Work at a museum/gallery</c:v>
                </c:pt>
                <c:pt idx="6">
                  <c:v>Work at a hotel or other accommodation services</c:v>
                </c:pt>
                <c:pt idx="7">
                  <c:v>Work in education</c:v>
                </c:pt>
                <c:pt idx="8">
                  <c:v>Work at a gym or leisure centre</c:v>
                </c:pt>
                <c:pt idx="9">
                  <c:v>Work in security</c:v>
                </c:pt>
                <c:pt idx="10">
                  <c:v>Drive a taxi or public transport</c:v>
                </c:pt>
                <c:pt idx="11">
                  <c:v>Cleaner</c:v>
                </c:pt>
                <c:pt idx="12">
                  <c:v>Delivery rider or driver</c:v>
                </c:pt>
                <c:pt idx="13">
                  <c:v>Work in construction</c:v>
                </c:pt>
                <c:pt idx="14">
                  <c:v>Drive a private hire vehicle</c:v>
                </c:pt>
                <c:pt idx="15">
                  <c:v>Other</c:v>
                </c:pt>
              </c:strCache>
            </c:strRef>
          </c:cat>
          <c:val>
            <c:numRef>
              <c:f>'[Greater London Authority Night-Time Poll 08-09.03.2022.xlsx]Frequency'!$D$77:$D$92</c:f>
              <c:numCache>
                <c:formatCode>###0%</c:formatCode>
                <c:ptCount val="16"/>
                <c:pt idx="0">
                  <c:v>0.4575670098948324</c:v>
                </c:pt>
                <c:pt idx="1">
                  <c:v>0.18862094256912521</c:v>
                </c:pt>
                <c:pt idx="2">
                  <c:v>0.1234654631762724</c:v>
                </c:pt>
                <c:pt idx="3">
                  <c:v>8.8080950375646797E-2</c:v>
                </c:pt>
                <c:pt idx="4">
                  <c:v>7.9759093576889428E-2</c:v>
                </c:pt>
                <c:pt idx="5">
                  <c:v>5.5225852273482173E-2</c:v>
                </c:pt>
                <c:pt idx="6">
                  <c:v>4.8226220692123803E-2</c:v>
                </c:pt>
                <c:pt idx="7">
                  <c:v>4.3732662612263891E-2</c:v>
                </c:pt>
                <c:pt idx="8">
                  <c:v>3.381953288474189E-2</c:v>
                </c:pt>
                <c:pt idx="9">
                  <c:v>3.1253624053235618E-2</c:v>
                </c:pt>
                <c:pt idx="10">
                  <c:v>2.777344993342009E-2</c:v>
                </c:pt>
                <c:pt idx="11">
                  <c:v>2.4920702351148561E-2</c:v>
                </c:pt>
                <c:pt idx="12">
                  <c:v>2.1114209208045791E-2</c:v>
                </c:pt>
                <c:pt idx="13">
                  <c:v>1.9230515924593239E-2</c:v>
                </c:pt>
                <c:pt idx="14">
                  <c:v>1.251936214028611E-2</c:v>
                </c:pt>
                <c:pt idx="15">
                  <c:v>7.8669999520965109E-2</c:v>
                </c:pt>
              </c:numCache>
            </c:numRef>
          </c:val>
          <c:extLst>
            <c:ext xmlns:c16="http://schemas.microsoft.com/office/drawing/2014/chart" uri="{C3380CC4-5D6E-409C-BE32-E72D297353CC}">
              <c16:uniqueId val="{00000000-1760-4A2B-8F62-DAFA7E39C898}"/>
            </c:ext>
          </c:extLst>
        </c:ser>
        <c:dLbls>
          <c:dLblPos val="outEnd"/>
          <c:showLegendKey val="0"/>
          <c:showVal val="1"/>
          <c:showCatName val="0"/>
          <c:showSerName val="0"/>
          <c:showPercent val="0"/>
          <c:showBubbleSize val="0"/>
        </c:dLbls>
        <c:gapWidth val="100"/>
        <c:axId val="768926496"/>
        <c:axId val="768933056"/>
      </c:barChart>
      <c:catAx>
        <c:axId val="7689264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68933056"/>
        <c:crosses val="autoZero"/>
        <c:auto val="1"/>
        <c:lblAlgn val="ctr"/>
        <c:lblOffset val="100"/>
        <c:noMultiLvlLbl val="0"/>
      </c:catAx>
      <c:valAx>
        <c:axId val="76893305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68926496"/>
        <c:crosses val="max"/>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a:t>Frequency working at</a:t>
            </a:r>
            <a:r>
              <a:rPr lang="en-GB" baseline="0"/>
              <a:t> night from home</a:t>
            </a:r>
            <a:endParaRPr lang="en-GB"/>
          </a:p>
        </c:rich>
      </c:tx>
      <c:overlay val="0"/>
      <c:spPr>
        <a:noFill/>
        <a:ln>
          <a:noFill/>
        </a:ln>
        <a:effectLst/>
      </c:spPr>
    </c:title>
    <c:autoTitleDeleted val="0"/>
    <c:plotArea>
      <c:layout>
        <c:manualLayout>
          <c:layoutTarget val="inner"/>
          <c:xMode val="edge"/>
          <c:yMode val="edge"/>
          <c:x val="0.13015662444368364"/>
          <c:y val="0.14341671667043746"/>
          <c:w val="0.84496785727870971"/>
          <c:h val="0.78510517914259936"/>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'wfh night'!$A$11:$A$14</c:f>
              <c:strCache>
                <c:ptCount val="4"/>
                <c:pt idx="0">
                  <c:v>All of the time</c:v>
                </c:pt>
                <c:pt idx="1">
                  <c:v>Most of the time</c:v>
                </c:pt>
                <c:pt idx="2">
                  <c:v>Some of the time</c:v>
                </c:pt>
                <c:pt idx="3">
                  <c:v>Never</c:v>
                </c:pt>
              </c:strCache>
            </c:strRef>
          </c:cat>
          <c:val>
            <c:numRef>
              <c:f>'wfh night'!$B$11:$B$14</c:f>
              <c:numCache>
                <c:formatCode>###0%</c:formatCode>
                <c:ptCount val="4"/>
                <c:pt idx="0">
                  <c:v>0.2029866700775981</c:v>
                </c:pt>
                <c:pt idx="1">
                  <c:v>0.32999415896498852</c:v>
                </c:pt>
                <c:pt idx="2">
                  <c:v>0.18366713222717121</c:v>
                </c:pt>
                <c:pt idx="3">
                  <c:v>0.28335203873024378</c:v>
                </c:pt>
              </c:numCache>
            </c:numRef>
          </c:val>
          <c:extLst>
            <c:ext xmlns:c16="http://schemas.microsoft.com/office/drawing/2014/chart" uri="{C3380CC4-5D6E-409C-BE32-E72D297353CC}">
              <c16:uniqueId val="{00000000-891D-4672-8B00-6CBA0109B8A2}"/>
            </c:ext>
          </c:extLst>
        </c:ser>
        <c:dLbls>
          <c:dLblPos val="outEnd"/>
          <c:showLegendKey val="0"/>
          <c:showVal val="1"/>
          <c:showCatName val="0"/>
          <c:showSerName val="0"/>
          <c:showPercent val="0"/>
          <c:showBubbleSize val="0"/>
        </c:dLbls>
        <c:gapWidth val="100"/>
        <c:axId val="639267424"/>
        <c:axId val="639269720"/>
      </c:barChart>
      <c:catAx>
        <c:axId val="63926742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9269720"/>
        <c:crosses val="autoZero"/>
        <c:auto val="1"/>
        <c:lblAlgn val="ctr"/>
        <c:lblOffset val="100"/>
        <c:noMultiLvlLbl val="0"/>
      </c:catAx>
      <c:valAx>
        <c:axId val="639269720"/>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9267424"/>
        <c:crosses val="max"/>
        <c:crossBetween val="between"/>
      </c:valAx>
    </c:plotArea>
    <c:plotVisOnly val="1"/>
    <c:dispBlanksAs val="gap"/>
    <c:showDLblsOverMax val="0"/>
  </c:chart>
  <c:txPr>
    <a:bodyPr/>
    <a:lstStyle/>
    <a:p>
      <a:pPr>
        <a:defRPr sz="1200">
          <a:solidFill>
            <a:schemeClr val="bg2"/>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Proportion</a:t>
            </a:r>
            <a:r>
              <a:rPr lang="en-GB" sz="1800" b="1" baseline="0"/>
              <a:t> of night time workers earning t</a:t>
            </a:r>
            <a:r>
              <a:rPr lang="en-GB" sz="1800" b="1"/>
              <a:t>he London Living Wage</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'Living wage'!$B$2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'Living wage'!$A$3:$A$4</c:f>
              <c:strCache>
                <c:ptCount val="2"/>
                <c:pt idx="0">
                  <c:v>Yes</c:v>
                </c:pt>
                <c:pt idx="1">
                  <c:v>No</c:v>
                </c:pt>
              </c:strCache>
            </c:strRef>
          </c:cat>
          <c:val>
            <c:numRef>
              <c:f>'Living wage'!$B$3:$B$4</c:f>
              <c:numCache>
                <c:formatCode>###0%</c:formatCode>
                <c:ptCount val="2"/>
                <c:pt idx="0">
                  <c:v>0.7701546896708692</c:v>
                </c:pt>
                <c:pt idx="1">
                  <c:v>0.22984531032913141</c:v>
                </c:pt>
              </c:numCache>
            </c:numRef>
          </c:val>
          <c:extLst>
            <c:ext xmlns:c16="http://schemas.microsoft.com/office/drawing/2014/chart" uri="{C3380CC4-5D6E-409C-BE32-E72D297353CC}">
              <c16:uniqueId val="{00000000-B76D-45A9-934E-AA260D3E98DC}"/>
            </c:ext>
          </c:extLst>
        </c:ser>
        <c:dLbls>
          <c:dLblPos val="outEnd"/>
          <c:showLegendKey val="0"/>
          <c:showVal val="1"/>
          <c:showCatName val="0"/>
          <c:showSerName val="0"/>
          <c:showPercent val="0"/>
          <c:showBubbleSize val="0"/>
        </c:dLbls>
        <c:gapWidth val="219"/>
        <c:overlap val="-27"/>
        <c:axId val="703270520"/>
        <c:axId val="718461344"/>
      </c:barChart>
      <c:catAx>
        <c:axId val="703270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18461344"/>
        <c:crosses val="autoZero"/>
        <c:auto val="1"/>
        <c:lblAlgn val="ctr"/>
        <c:lblOffset val="100"/>
        <c:noMultiLvlLbl val="0"/>
      </c:catAx>
      <c:valAx>
        <c:axId val="718461344"/>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7032705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GB" sz="1800" b="1"/>
              <a:t>Proportion of night time workers earning the London Living Wage</a:t>
            </a:r>
            <a:endParaRPr lang="en-US" sz="1800"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Yes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Sheet1!$B$2:$B$12</c:f>
              <c:numCache>
                <c:formatCode>0%</c:formatCode>
                <c:ptCount val="11"/>
                <c:pt idx="0">
                  <c:v>0.81</c:v>
                </c:pt>
                <c:pt idx="1">
                  <c:v>0.72</c:v>
                </c:pt>
                <c:pt idx="2">
                  <c:v>0.79</c:v>
                </c:pt>
                <c:pt idx="3">
                  <c:v>0.82</c:v>
                </c:pt>
                <c:pt idx="4">
                  <c:v>0.74</c:v>
                </c:pt>
                <c:pt idx="5">
                  <c:v>0.74</c:v>
                </c:pt>
                <c:pt idx="6">
                  <c:v>0.77</c:v>
                </c:pt>
                <c:pt idx="7">
                  <c:v>0.76</c:v>
                </c:pt>
                <c:pt idx="8">
                  <c:v>0.79</c:v>
                </c:pt>
                <c:pt idx="9">
                  <c:v>0.78</c:v>
                </c:pt>
                <c:pt idx="10">
                  <c:v>0.71</c:v>
                </c:pt>
              </c:numCache>
            </c:numRef>
          </c:val>
          <c:extLst>
            <c:ext xmlns:c16="http://schemas.microsoft.com/office/drawing/2014/chart" uri="{C3380CC4-5D6E-409C-BE32-E72D297353CC}">
              <c16:uniqueId val="{00000000-1DE0-442C-95A2-0CEA8BEC9B9E}"/>
            </c:ext>
          </c:extLst>
        </c:ser>
        <c:ser>
          <c:idx val="1"/>
          <c:order val="1"/>
          <c:tx>
            <c:strRef>
              <c:f>Sheet1!$C$1</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Sheet1!$C$2:$C$12</c:f>
              <c:numCache>
                <c:formatCode>0%</c:formatCode>
                <c:ptCount val="11"/>
                <c:pt idx="0">
                  <c:v>0.19</c:v>
                </c:pt>
                <c:pt idx="1">
                  <c:v>0.28000000000000003</c:v>
                </c:pt>
                <c:pt idx="2">
                  <c:v>0.21</c:v>
                </c:pt>
                <c:pt idx="3">
                  <c:v>0.18</c:v>
                </c:pt>
                <c:pt idx="4">
                  <c:v>0.26</c:v>
                </c:pt>
                <c:pt idx="5">
                  <c:v>0.26</c:v>
                </c:pt>
                <c:pt idx="6">
                  <c:v>0.23</c:v>
                </c:pt>
                <c:pt idx="7">
                  <c:v>0.24</c:v>
                </c:pt>
                <c:pt idx="8">
                  <c:v>0.21</c:v>
                </c:pt>
                <c:pt idx="9">
                  <c:v>0.22</c:v>
                </c:pt>
                <c:pt idx="10">
                  <c:v>0.28999999999999998</c:v>
                </c:pt>
              </c:numCache>
            </c:numRef>
          </c:val>
          <c:extLst>
            <c:ext xmlns:c16="http://schemas.microsoft.com/office/drawing/2014/chart" uri="{C3380CC4-5D6E-409C-BE32-E72D297353CC}">
              <c16:uniqueId val="{00000001-1DE0-442C-95A2-0CEA8BEC9B9E}"/>
            </c:ext>
          </c:extLst>
        </c:ser>
        <c:dLbls>
          <c:showLegendKey val="0"/>
          <c:showVal val="0"/>
          <c:showCatName val="0"/>
          <c:showSerName val="0"/>
          <c:showPercent val="0"/>
          <c:showBubbleSize val="0"/>
        </c:dLbls>
        <c:gapWidth val="150"/>
        <c:overlap val="100"/>
        <c:axId val="692976096"/>
        <c:axId val="692976424"/>
      </c:barChart>
      <c:catAx>
        <c:axId val="69297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692976424"/>
        <c:crosses val="autoZero"/>
        <c:auto val="1"/>
        <c:lblAlgn val="ctr"/>
        <c:lblOffset val="100"/>
        <c:noMultiLvlLbl val="0"/>
      </c:catAx>
      <c:valAx>
        <c:axId val="6929764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6929760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Reasons for working at night</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0.18142226786869034"/>
          <c:y val="8.6683682122602301E-2"/>
          <c:w val="0.7907878770588459"/>
          <c:h val="0.83406529210095837"/>
        </c:manualLayout>
      </c:layout>
      <c:barChart>
        <c:barDir val="bar"/>
        <c:grouping val="clustered"/>
        <c:varyColors val="0"/>
        <c:ser>
          <c:idx val="0"/>
          <c:order val="0"/>
          <c:tx>
            <c:strRef>
              <c:f>'why work night'!$B$1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'why work night'!$A$2:$A$5</c:f>
              <c:strCache>
                <c:ptCount val="4"/>
                <c:pt idx="0">
                  <c:v>Job requirement</c:v>
                </c:pt>
                <c:pt idx="1">
                  <c:v>Prefer night-time working</c:v>
                </c:pt>
                <c:pt idx="2">
                  <c:v>Both equally</c:v>
                </c:pt>
                <c:pt idx="3">
                  <c:v>Don’t know</c:v>
                </c:pt>
              </c:strCache>
            </c:strRef>
          </c:cat>
          <c:val>
            <c:numRef>
              <c:f>'why work night'!$B$2:$B$5</c:f>
              <c:numCache>
                <c:formatCode>###0%</c:formatCode>
                <c:ptCount val="4"/>
                <c:pt idx="0">
                  <c:v>0.45193921086501249</c:v>
                </c:pt>
                <c:pt idx="1">
                  <c:v>0.25086467142698599</c:v>
                </c:pt>
                <c:pt idx="2">
                  <c:v>0.2352293233034462</c:v>
                </c:pt>
                <c:pt idx="3">
                  <c:v>6.1966794404556588E-2</c:v>
                </c:pt>
              </c:numCache>
            </c:numRef>
          </c:val>
          <c:extLst>
            <c:ext xmlns:c16="http://schemas.microsoft.com/office/drawing/2014/chart" uri="{C3380CC4-5D6E-409C-BE32-E72D297353CC}">
              <c16:uniqueId val="{00000000-52FB-413C-94B1-607397FF2C2B}"/>
            </c:ext>
          </c:extLst>
        </c:ser>
        <c:dLbls>
          <c:dLblPos val="outEnd"/>
          <c:showLegendKey val="0"/>
          <c:showVal val="1"/>
          <c:showCatName val="0"/>
          <c:showSerName val="0"/>
          <c:showPercent val="0"/>
          <c:showBubbleSize val="0"/>
        </c:dLbls>
        <c:gapWidth val="182"/>
        <c:axId val="673634912"/>
        <c:axId val="673637208"/>
      </c:barChart>
      <c:catAx>
        <c:axId val="67363491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73637208"/>
        <c:crosses val="autoZero"/>
        <c:auto val="1"/>
        <c:lblAlgn val="ctr"/>
        <c:lblOffset val="100"/>
        <c:noMultiLvlLbl val="0"/>
      </c:catAx>
      <c:valAx>
        <c:axId val="67363720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73634912"/>
        <c:crosses val="max"/>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Best</a:t>
            </a:r>
            <a:r>
              <a:rPr lang="en-GB" sz="1800" b="1" baseline="0"/>
              <a:t> things about </a:t>
            </a:r>
            <a:r>
              <a:rPr lang="en-GB" sz="1800" b="1"/>
              <a:t>working at night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08-09.03.2022.xlsx]Frequency'!$B$114:$B$123</c:f>
              <c:strCache>
                <c:ptCount val="10"/>
                <c:pt idx="0">
                  <c:v>My job is less busy at night</c:v>
                </c:pt>
                <c:pt idx="1">
                  <c:v>I get paid more to work at night</c:v>
                </c:pt>
                <c:pt idx="2">
                  <c:v>I have more time during the day to do other things</c:v>
                </c:pt>
                <c:pt idx="3">
                  <c:v>I like being active at night</c:v>
                </c:pt>
                <c:pt idx="4">
                  <c:v>It helps with childcare or gives me more time with my family</c:v>
                </c:pt>
                <c:pt idx="5">
                  <c:v>Travelling to and from work is easier at night</c:v>
                </c:pt>
                <c:pt idx="6">
                  <c:v>Night-time work is more interesting than daytime work</c:v>
                </c:pt>
                <c:pt idx="7">
                  <c:v>Other (please specify)</c:v>
                </c:pt>
                <c:pt idx="8">
                  <c:v>None of the above</c:v>
                </c:pt>
                <c:pt idx="9">
                  <c:v>Don’t know</c:v>
                </c:pt>
              </c:strCache>
            </c:strRef>
          </c:cat>
          <c:val>
            <c:numRef>
              <c:f>'[Greater London Authority Night-Time Poll 08-09.03.2022.xlsx]Frequency'!$D$114:$D$123</c:f>
              <c:numCache>
                <c:formatCode>###0%</c:formatCode>
                <c:ptCount val="10"/>
                <c:pt idx="0">
                  <c:v>0.39316956834260502</c:v>
                </c:pt>
                <c:pt idx="1">
                  <c:v>0.3232703859902526</c:v>
                </c:pt>
                <c:pt idx="2">
                  <c:v>0.30558599083307741</c:v>
                </c:pt>
                <c:pt idx="3">
                  <c:v>0.1552871107357329</c:v>
                </c:pt>
                <c:pt idx="4">
                  <c:v>0.14755921168312419</c:v>
                </c:pt>
                <c:pt idx="5">
                  <c:v>0.14753664634249369</c:v>
                </c:pt>
                <c:pt idx="6">
                  <c:v>9.8932153790422084E-2</c:v>
                </c:pt>
                <c:pt idx="7">
                  <c:v>2.4031120938359619E-2</c:v>
                </c:pt>
                <c:pt idx="8">
                  <c:v>0.1053170710208107</c:v>
                </c:pt>
                <c:pt idx="9">
                  <c:v>1.998334067570523E-2</c:v>
                </c:pt>
              </c:numCache>
            </c:numRef>
          </c:val>
          <c:extLst>
            <c:ext xmlns:c16="http://schemas.microsoft.com/office/drawing/2014/chart" uri="{C3380CC4-5D6E-409C-BE32-E72D297353CC}">
              <c16:uniqueId val="{00000000-8054-4AD5-A316-293BF58EA261}"/>
            </c:ext>
          </c:extLst>
        </c:ser>
        <c:dLbls>
          <c:dLblPos val="outEnd"/>
          <c:showLegendKey val="0"/>
          <c:showVal val="1"/>
          <c:showCatName val="0"/>
          <c:showSerName val="0"/>
          <c:showPercent val="0"/>
          <c:showBubbleSize val="0"/>
        </c:dLbls>
        <c:gapWidth val="100"/>
        <c:axId val="487953064"/>
        <c:axId val="487956016"/>
      </c:barChart>
      <c:catAx>
        <c:axId val="48795306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487956016"/>
        <c:crosses val="autoZero"/>
        <c:auto val="1"/>
        <c:lblAlgn val="ctr"/>
        <c:lblOffset val="100"/>
        <c:noMultiLvlLbl val="0"/>
      </c:catAx>
      <c:valAx>
        <c:axId val="48795601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487953064"/>
        <c:crosses val="max"/>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Worst things about working at night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08-09.03.2022.xlsx]Frequency'!$C$127:$C$138</c:f>
              <c:strCache>
                <c:ptCount val="12"/>
                <c:pt idx="0">
                  <c:v>Daytime tiredness/broken sleep routine</c:v>
                </c:pt>
                <c:pt idx="1">
                  <c:v>Less safe</c:v>
                </c:pt>
                <c:pt idx="2">
                  <c:v>Travelling</c:v>
                </c:pt>
                <c:pt idx="3">
                  <c:v>Missing social occasions</c:v>
                </c:pt>
                <c:pt idx="4">
                  <c:v>Not eating as well</c:v>
                </c:pt>
                <c:pt idx="5">
                  <c:v>Seeing less of my family</c:v>
                </c:pt>
                <c:pt idx="6">
                  <c:v>It can be lonely</c:v>
                </c:pt>
                <c:pt idx="7">
                  <c:v>Lack of open amenities</c:v>
                </c:pt>
                <c:pt idx="8">
                  <c:v>Fewer opportunities for training or promotion</c:v>
                </c:pt>
                <c:pt idx="9">
                  <c:v>Other (please specify)</c:v>
                </c:pt>
                <c:pt idx="10">
                  <c:v>None of the above</c:v>
                </c:pt>
                <c:pt idx="11">
                  <c:v>Don’t know</c:v>
                </c:pt>
              </c:strCache>
            </c:strRef>
          </c:cat>
          <c:val>
            <c:numRef>
              <c:f>'[Greater London Authority Night-Time Poll 08-09.03.2022.xlsx]Frequency'!$D$127:$D$138</c:f>
              <c:numCache>
                <c:formatCode>###0%</c:formatCode>
                <c:ptCount val="12"/>
                <c:pt idx="0">
                  <c:v>0.37403818020114837</c:v>
                </c:pt>
                <c:pt idx="1">
                  <c:v>0.35537469885797462</c:v>
                </c:pt>
                <c:pt idx="2">
                  <c:v>0.32217538536753648</c:v>
                </c:pt>
                <c:pt idx="3">
                  <c:v>0.21898359754546609</c:v>
                </c:pt>
                <c:pt idx="4">
                  <c:v>0.21385460827225561</c:v>
                </c:pt>
                <c:pt idx="5">
                  <c:v>0.20994577880254059</c:v>
                </c:pt>
                <c:pt idx="6">
                  <c:v>0.14581114921541111</c:v>
                </c:pt>
                <c:pt idx="7">
                  <c:v>0.13026250631414671</c:v>
                </c:pt>
                <c:pt idx="8">
                  <c:v>3.2901414577503847E-2</c:v>
                </c:pt>
                <c:pt idx="9">
                  <c:v>4.1470430906689806E-3</c:v>
                </c:pt>
                <c:pt idx="10">
                  <c:v>6.8340233161500785E-2</c:v>
                </c:pt>
                <c:pt idx="11">
                  <c:v>1.225298489926477E-2</c:v>
                </c:pt>
              </c:numCache>
            </c:numRef>
          </c:val>
          <c:extLst>
            <c:ext xmlns:c16="http://schemas.microsoft.com/office/drawing/2014/chart" uri="{C3380CC4-5D6E-409C-BE32-E72D297353CC}">
              <c16:uniqueId val="{00000000-C90E-4534-99E7-13C8AC15749E}"/>
            </c:ext>
          </c:extLst>
        </c:ser>
        <c:dLbls>
          <c:dLblPos val="outEnd"/>
          <c:showLegendKey val="0"/>
          <c:showVal val="1"/>
          <c:showCatName val="0"/>
          <c:showSerName val="0"/>
          <c:showPercent val="0"/>
          <c:showBubbleSize val="0"/>
        </c:dLbls>
        <c:gapWidth val="100"/>
        <c:axId val="854934184"/>
        <c:axId val="854927296"/>
      </c:barChart>
      <c:catAx>
        <c:axId val="8549341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854927296"/>
        <c:crosses val="autoZero"/>
        <c:auto val="1"/>
        <c:lblAlgn val="ctr"/>
        <c:lblOffset val="100"/>
        <c:noMultiLvlLbl val="0"/>
      </c:catAx>
      <c:valAx>
        <c:axId val="85492729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85493418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b="1"/>
              <a:t>Experiences working at night</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Sheet1!$B$2:$B$8</c:f>
              <c:numCache>
                <c:formatCode>0%</c:formatCode>
                <c:ptCount val="7"/>
                <c:pt idx="0">
                  <c:v>8.7966837673134568E-2</c:v>
                </c:pt>
                <c:pt idx="1">
                  <c:v>9.3475230310188659E-2</c:v>
                </c:pt>
                <c:pt idx="2">
                  <c:v>0.12747713662350699</c:v>
                </c:pt>
                <c:pt idx="3">
                  <c:v>0.14519074621300049</c:v>
                </c:pt>
                <c:pt idx="4">
                  <c:v>0.15237389439697471</c:v>
                </c:pt>
                <c:pt idx="5">
                  <c:v>0.14603872990667119</c:v>
                </c:pt>
                <c:pt idx="6">
                  <c:v>0.14805237817668271</c:v>
                </c:pt>
              </c:numCache>
            </c:numRef>
          </c:val>
          <c:extLst>
            <c:ext xmlns:c16="http://schemas.microsoft.com/office/drawing/2014/chart" uri="{C3380CC4-5D6E-409C-BE32-E72D297353CC}">
              <c16:uniqueId val="{00000000-C376-47BE-9C6D-13C5CA98DEBE}"/>
            </c:ext>
          </c:extLst>
        </c:ser>
        <c:ser>
          <c:idx val="1"/>
          <c:order val="1"/>
          <c:tx>
            <c:strRef>
              <c:f>Sheet1!$C$1</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Sheet1!$C$2:$C$8</c:f>
              <c:numCache>
                <c:formatCode>0%</c:formatCode>
                <c:ptCount val="7"/>
                <c:pt idx="0">
                  <c:v>0.31930180647192008</c:v>
                </c:pt>
                <c:pt idx="1">
                  <c:v>0.3223683872330943</c:v>
                </c:pt>
                <c:pt idx="2">
                  <c:v>0.3015818091895201</c:v>
                </c:pt>
                <c:pt idx="3">
                  <c:v>0.29659123890090289</c:v>
                </c:pt>
                <c:pt idx="4">
                  <c:v>0.42448770046864792</c:v>
                </c:pt>
                <c:pt idx="5">
                  <c:v>0.43743740675892723</c:v>
                </c:pt>
                <c:pt idx="6">
                  <c:v>0.44264203866702068</c:v>
                </c:pt>
              </c:numCache>
            </c:numRef>
          </c:val>
          <c:extLst>
            <c:ext xmlns:c16="http://schemas.microsoft.com/office/drawing/2014/chart" uri="{C3380CC4-5D6E-409C-BE32-E72D297353CC}">
              <c16:uniqueId val="{00000001-C376-47BE-9C6D-13C5CA98DEBE}"/>
            </c:ext>
          </c:extLst>
        </c:ser>
        <c:ser>
          <c:idx val="2"/>
          <c:order val="2"/>
          <c:tx>
            <c:strRef>
              <c:f>Sheet1!$D$1</c:f>
              <c:strCache>
                <c:ptCount val="1"/>
                <c:pt idx="0">
                  <c:v>Neither agree nor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Sheet1!$D$2:$D$8</c:f>
              <c:numCache>
                <c:formatCode>0%</c:formatCode>
                <c:ptCount val="7"/>
                <c:pt idx="0">
                  <c:v>0.25173993320554328</c:v>
                </c:pt>
                <c:pt idx="1">
                  <c:v>0.24293546567700319</c:v>
                </c:pt>
                <c:pt idx="2">
                  <c:v>0.30884017821214521</c:v>
                </c:pt>
                <c:pt idx="3">
                  <c:v>0.28209029193765639</c:v>
                </c:pt>
                <c:pt idx="4">
                  <c:v>0.23018862866765749</c:v>
                </c:pt>
                <c:pt idx="5">
                  <c:v>0.26409360200767679</c:v>
                </c:pt>
                <c:pt idx="6">
                  <c:v>0.2313936022925841</c:v>
                </c:pt>
              </c:numCache>
            </c:numRef>
          </c:val>
          <c:extLst>
            <c:ext xmlns:c16="http://schemas.microsoft.com/office/drawing/2014/chart" uri="{C3380CC4-5D6E-409C-BE32-E72D297353CC}">
              <c16:uniqueId val="{00000002-C376-47BE-9C6D-13C5CA98DEBE}"/>
            </c:ext>
          </c:extLst>
        </c:ser>
        <c:ser>
          <c:idx val="3"/>
          <c:order val="3"/>
          <c:tx>
            <c:strRef>
              <c:f>Sheet1!$E$1</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Sheet1!$E$2:$E$8</c:f>
              <c:numCache>
                <c:formatCode>0%</c:formatCode>
                <c:ptCount val="7"/>
                <c:pt idx="0">
                  <c:v>0.25526589158969182</c:v>
                </c:pt>
                <c:pt idx="1">
                  <c:v>0.20496343169946371</c:v>
                </c:pt>
                <c:pt idx="2">
                  <c:v>0.16431987802093859</c:v>
                </c:pt>
                <c:pt idx="3">
                  <c:v>0.18665916323538079</c:v>
                </c:pt>
                <c:pt idx="4">
                  <c:v>0.11725626497918069</c:v>
                </c:pt>
                <c:pt idx="5">
                  <c:v>0.1185594442617474</c:v>
                </c:pt>
                <c:pt idx="6">
                  <c:v>0.13488955133848141</c:v>
                </c:pt>
              </c:numCache>
            </c:numRef>
          </c:val>
          <c:extLst>
            <c:ext xmlns:c16="http://schemas.microsoft.com/office/drawing/2014/chart" uri="{C3380CC4-5D6E-409C-BE32-E72D297353CC}">
              <c16:uniqueId val="{00000004-C376-47BE-9C6D-13C5CA98DEBE}"/>
            </c:ext>
          </c:extLst>
        </c:ser>
        <c:ser>
          <c:idx val="4"/>
          <c:order val="4"/>
          <c:tx>
            <c:strRef>
              <c:f>Sheet1!$F$1</c:f>
              <c:strCache>
                <c:ptCount val="1"/>
                <c:pt idx="0">
                  <c:v>Strongly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Sheet1!$F$2:$F$8</c:f>
              <c:numCache>
                <c:formatCode>0%</c:formatCode>
                <c:ptCount val="7"/>
                <c:pt idx="0">
                  <c:v>7.9177038017938503E-2</c:v>
                </c:pt>
                <c:pt idx="1">
                  <c:v>0.11795777237082331</c:v>
                </c:pt>
                <c:pt idx="2">
                  <c:v>8.4456796388047553E-2</c:v>
                </c:pt>
                <c:pt idx="3">
                  <c:v>7.8607638236540281E-2</c:v>
                </c:pt>
                <c:pt idx="4">
                  <c:v>5.6866623052899322E-2</c:v>
                </c:pt>
                <c:pt idx="5">
                  <c:v>2.0581755339915051E-2</c:v>
                </c:pt>
                <c:pt idx="6">
                  <c:v>3.5394253090950067E-2</c:v>
                </c:pt>
              </c:numCache>
            </c:numRef>
          </c:val>
          <c:extLst>
            <c:ext xmlns:c16="http://schemas.microsoft.com/office/drawing/2014/chart" uri="{C3380CC4-5D6E-409C-BE32-E72D297353CC}">
              <c16:uniqueId val="{00000005-C376-47BE-9C6D-13C5CA98DEBE}"/>
            </c:ext>
          </c:extLst>
        </c:ser>
        <c:ser>
          <c:idx val="5"/>
          <c:order val="5"/>
          <c:tx>
            <c:strRef>
              <c:f>Sheet1!$G$1</c:f>
              <c:strCache>
                <c:ptCount val="1"/>
                <c:pt idx="0">
                  <c:v>Don’t know</c:v>
                </c:pt>
              </c:strCache>
            </c:strRef>
          </c:tx>
          <c:spPr>
            <a:solidFill>
              <a:schemeClr val="accent6"/>
            </a:solidFill>
            <a:ln>
              <a:noFill/>
            </a:ln>
            <a:effectLst/>
          </c:spPr>
          <c:invertIfNegative val="0"/>
          <c:cat>
            <c:strRef>
              <c:f>Sheet1!$A$2:$A$8</c:f>
              <c:strCache>
                <c:ptCount val="7"/>
                <c:pt idx="0">
                  <c:v>I get enough sleep after working at night</c:v>
                </c:pt>
                <c:pt idx="1">
                  <c:v>I often have to work at night at short notice</c:v>
                </c:pt>
                <c:pt idx="2">
                  <c:v>I have little say over when I do or do not work at night</c:v>
                </c:pt>
                <c:pt idx="3">
                  <c:v>I find it easy to access healthy food when working at night</c:v>
                </c:pt>
                <c:pt idx="4">
                  <c:v>I am paid appropriately for the work that I do at night</c:v>
                </c:pt>
                <c:pt idx="5">
                  <c:v>I have enough breaks when working at night</c:v>
                </c:pt>
                <c:pt idx="6">
                  <c:v>Working at night takes a toll on my health and wellbeing</c:v>
                </c:pt>
              </c:strCache>
            </c:strRef>
          </c:cat>
          <c:val>
            <c:numRef>
              <c:f>Sheet1!$G$2:$G$8</c:f>
              <c:numCache>
                <c:formatCode>0%</c:formatCode>
                <c:ptCount val="7"/>
                <c:pt idx="0">
                  <c:v>6.5484930417733008E-3</c:v>
                </c:pt>
                <c:pt idx="1">
                  <c:v>1.8299712709428349E-2</c:v>
                </c:pt>
                <c:pt idx="2">
                  <c:v>1.332420156584316E-2</c:v>
                </c:pt>
                <c:pt idx="3">
                  <c:v>1.086092147652085E-2</c:v>
                </c:pt>
                <c:pt idx="4">
                  <c:v>1.8826888434641281E-2</c:v>
                </c:pt>
                <c:pt idx="5">
                  <c:v>1.3289061725063981E-2</c:v>
                </c:pt>
                <c:pt idx="6">
                  <c:v>7.6281764342819728E-3</c:v>
                </c:pt>
              </c:numCache>
            </c:numRef>
          </c:val>
          <c:extLst>
            <c:ext xmlns:c16="http://schemas.microsoft.com/office/drawing/2014/chart" uri="{C3380CC4-5D6E-409C-BE32-E72D297353CC}">
              <c16:uniqueId val="{00000006-C376-47BE-9C6D-13C5CA98DEBE}"/>
            </c:ext>
          </c:extLst>
        </c:ser>
        <c:dLbls>
          <c:showLegendKey val="0"/>
          <c:showVal val="0"/>
          <c:showCatName val="0"/>
          <c:showSerName val="0"/>
          <c:showPercent val="0"/>
          <c:showBubbleSize val="0"/>
        </c:dLbls>
        <c:gapWidth val="150"/>
        <c:overlap val="100"/>
        <c:axId val="773266808"/>
        <c:axId val="773269760"/>
      </c:barChart>
      <c:catAx>
        <c:axId val="773266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73269760"/>
        <c:crosses val="autoZero"/>
        <c:auto val="1"/>
        <c:lblAlgn val="ctr"/>
        <c:lblOffset val="100"/>
        <c:noMultiLvlLbl val="0"/>
      </c:catAx>
      <c:valAx>
        <c:axId val="77326976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732668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Barriers to going out more at night in London</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0.28893415982576648"/>
          <c:y val="8.6662769014955857E-2"/>
          <c:w val="0.68309015628365599"/>
          <c:h val="0.83696784759078713"/>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'Barriers at night time'!$C$3:$C$16</c:f>
              <c:strCache>
                <c:ptCount val="13"/>
                <c:pt idx="0">
                  <c:v>None</c:v>
                </c:pt>
                <c:pt idx="1">
                  <c:v>Other</c:v>
                </c:pt>
                <c:pt idx="2">
                  <c:v>Working at night</c:v>
                </c:pt>
                <c:pt idx="3">
                  <c:v>Not a lot of things of interest are available</c:v>
                </c:pt>
                <c:pt idx="4">
                  <c:v>Too many places revolve around alcohol</c:v>
                </c:pt>
                <c:pt idx="5">
                  <c:v>Not much in local area</c:v>
                </c:pt>
                <c:pt idx="6">
                  <c:v>Worry about catching COVID-19</c:v>
                </c:pt>
                <c:pt idx="7">
                  <c:v>Too long to travel</c:v>
                </c:pt>
                <c:pt idx="8">
                  <c:v>Costs too much to travel</c:v>
                </c:pt>
                <c:pt idx="9">
                  <c:v>Not much free time</c:v>
                </c:pt>
                <c:pt idx="10">
                  <c:v>Not interested</c:v>
                </c:pt>
                <c:pt idx="11">
                  <c:v>Feel unsafe</c:v>
                </c:pt>
                <c:pt idx="12">
                  <c:v>Too expensive</c:v>
                </c:pt>
              </c:strCache>
            </c:strRef>
          </c:cat>
          <c:val>
            <c:numRef>
              <c:f>'Barriers at night time'!$D$3:$D$16</c:f>
              <c:numCache>
                <c:formatCode>###0%</c:formatCode>
                <c:ptCount val="14"/>
                <c:pt idx="0">
                  <c:v>0.13</c:v>
                </c:pt>
                <c:pt idx="1">
                  <c:v>3.1716360966005212E-2</c:v>
                </c:pt>
                <c:pt idx="2">
                  <c:v>5.80939904273889E-2</c:v>
                </c:pt>
                <c:pt idx="3">
                  <c:v>0.1016599764821686</c:v>
                </c:pt>
                <c:pt idx="4">
                  <c:v>0.13424312332114699</c:v>
                </c:pt>
                <c:pt idx="5">
                  <c:v>0.13555647495920589</c:v>
                </c:pt>
                <c:pt idx="6">
                  <c:v>0.14033932306563091</c:v>
                </c:pt>
                <c:pt idx="7">
                  <c:v>0.1665722856348085</c:v>
                </c:pt>
                <c:pt idx="8">
                  <c:v>0.18063630863822919</c:v>
                </c:pt>
                <c:pt idx="9">
                  <c:v>0.2028275245424988</c:v>
                </c:pt>
                <c:pt idx="10">
                  <c:v>0.21313591290873041</c:v>
                </c:pt>
                <c:pt idx="11">
                  <c:v>0.30194516673576421</c:v>
                </c:pt>
                <c:pt idx="12">
                  <c:v>0.31366987448275407</c:v>
                </c:pt>
              </c:numCache>
            </c:numRef>
          </c:val>
          <c:extLst>
            <c:ext xmlns:c16="http://schemas.microsoft.com/office/drawing/2014/chart" uri="{C3380CC4-5D6E-409C-BE32-E72D297353CC}">
              <c16:uniqueId val="{00000000-C90C-4643-A416-3597B681EF47}"/>
            </c:ext>
          </c:extLst>
        </c:ser>
        <c:dLbls>
          <c:dLblPos val="outEnd"/>
          <c:showLegendKey val="0"/>
          <c:showVal val="1"/>
          <c:showCatName val="0"/>
          <c:showSerName val="0"/>
          <c:showPercent val="0"/>
          <c:showBubbleSize val="0"/>
        </c:dLbls>
        <c:gapWidth val="100"/>
        <c:axId val="657303208"/>
        <c:axId val="657306160"/>
      </c:barChart>
      <c:catAx>
        <c:axId val="6573032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57306160"/>
        <c:crosses val="autoZero"/>
        <c:auto val="1"/>
        <c:lblAlgn val="ctr"/>
        <c:lblOffset val="100"/>
        <c:noMultiLvlLbl val="0"/>
      </c:catAx>
      <c:valAx>
        <c:axId val="657306160"/>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5730320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b="1"/>
              <a:t>Changes</a:t>
            </a:r>
            <a:r>
              <a:rPr lang="en-US" b="1" baseline="0"/>
              <a:t> to</a:t>
            </a:r>
            <a:r>
              <a:rPr lang="en-US" b="1"/>
              <a:t> working at night since the pandemic</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A lot 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Sheet1!$B$2:$B$7</c:f>
              <c:numCache>
                <c:formatCode>###0%</c:formatCode>
                <c:ptCount val="6"/>
                <c:pt idx="0">
                  <c:v>9.1335484224903174E-2</c:v>
                </c:pt>
                <c:pt idx="1">
                  <c:v>7.9470966256714251E-2</c:v>
                </c:pt>
                <c:pt idx="2">
                  <c:v>9.2575934544825586E-2</c:v>
                </c:pt>
                <c:pt idx="3">
                  <c:v>8.0719310580667572E-2</c:v>
                </c:pt>
                <c:pt idx="4">
                  <c:v>8.4556004011317756E-2</c:v>
                </c:pt>
                <c:pt idx="5">
                  <c:v>0.12917046349908509</c:v>
                </c:pt>
              </c:numCache>
            </c:numRef>
          </c:val>
          <c:extLst>
            <c:ext xmlns:c16="http://schemas.microsoft.com/office/drawing/2014/chart" uri="{C3380CC4-5D6E-409C-BE32-E72D297353CC}">
              <c16:uniqueId val="{00000000-DE0E-4D80-BC42-2363B33ACE84}"/>
            </c:ext>
          </c:extLst>
        </c:ser>
        <c:ser>
          <c:idx val="1"/>
          <c:order val="1"/>
          <c:tx>
            <c:strRef>
              <c:f>Sheet1!$C$1</c:f>
              <c:strCache>
                <c:ptCount val="1"/>
                <c:pt idx="0">
                  <c:v>Better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Sheet1!$C$2:$C$7</c:f>
              <c:numCache>
                <c:formatCode>###0%</c:formatCode>
                <c:ptCount val="6"/>
                <c:pt idx="0">
                  <c:v>0.21375144599809631</c:v>
                </c:pt>
                <c:pt idx="1">
                  <c:v>0.2400890966078679</c:v>
                </c:pt>
                <c:pt idx="2">
                  <c:v>0.230934299313692</c:v>
                </c:pt>
                <c:pt idx="3">
                  <c:v>0.2536785735450453</c:v>
                </c:pt>
                <c:pt idx="4">
                  <c:v>0.29095799542991507</c:v>
                </c:pt>
                <c:pt idx="5">
                  <c:v>0.31185366615580878</c:v>
                </c:pt>
              </c:numCache>
            </c:numRef>
          </c:val>
          <c:extLst>
            <c:ext xmlns:c16="http://schemas.microsoft.com/office/drawing/2014/chart" uri="{C3380CC4-5D6E-409C-BE32-E72D297353CC}">
              <c16:uniqueId val="{00000001-DE0E-4D80-BC42-2363B33ACE84}"/>
            </c:ext>
          </c:extLst>
        </c:ser>
        <c:ser>
          <c:idx val="2"/>
          <c:order val="2"/>
          <c:tx>
            <c:strRef>
              <c:f>Sheet1!$D$1</c:f>
              <c:strCache>
                <c:ptCount val="1"/>
                <c:pt idx="0">
                  <c:v>Neither better nor worse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Sheet1!$D$2:$D$7</c:f>
              <c:numCache>
                <c:formatCode>###0%</c:formatCode>
                <c:ptCount val="6"/>
                <c:pt idx="0">
                  <c:v>0.42698353711082432</c:v>
                </c:pt>
                <c:pt idx="1">
                  <c:v>0.44941991071018272</c:v>
                </c:pt>
                <c:pt idx="2">
                  <c:v>0.5093289219197924</c:v>
                </c:pt>
                <c:pt idx="3">
                  <c:v>0.37452801366418531</c:v>
                </c:pt>
                <c:pt idx="4">
                  <c:v>0.46090541170043742</c:v>
                </c:pt>
                <c:pt idx="5">
                  <c:v>0.43069686318887812</c:v>
                </c:pt>
              </c:numCache>
            </c:numRef>
          </c:val>
          <c:extLst>
            <c:ext xmlns:c16="http://schemas.microsoft.com/office/drawing/2014/chart" uri="{C3380CC4-5D6E-409C-BE32-E72D297353CC}">
              <c16:uniqueId val="{00000002-DE0E-4D80-BC42-2363B33ACE84}"/>
            </c:ext>
          </c:extLst>
        </c:ser>
        <c:ser>
          <c:idx val="3"/>
          <c:order val="3"/>
          <c:tx>
            <c:strRef>
              <c:f>Sheet1!$E$1</c:f>
              <c:strCache>
                <c:ptCount val="1"/>
                <c:pt idx="0">
                  <c:v>Worse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Sheet1!$E$2:$E$7</c:f>
              <c:numCache>
                <c:formatCode>###0%</c:formatCode>
                <c:ptCount val="6"/>
                <c:pt idx="0">
                  <c:v>0.1291963043704932</c:v>
                </c:pt>
                <c:pt idx="1">
                  <c:v>0.16575095313354199</c:v>
                </c:pt>
                <c:pt idx="2">
                  <c:v>8.1953976553129054E-2</c:v>
                </c:pt>
                <c:pt idx="3">
                  <c:v>0.17561386970033871</c:v>
                </c:pt>
                <c:pt idx="4">
                  <c:v>0.10154379226548681</c:v>
                </c:pt>
                <c:pt idx="5">
                  <c:v>6.5048351341202404E-2</c:v>
                </c:pt>
              </c:numCache>
            </c:numRef>
          </c:val>
          <c:extLst>
            <c:ext xmlns:c16="http://schemas.microsoft.com/office/drawing/2014/chart" uri="{C3380CC4-5D6E-409C-BE32-E72D297353CC}">
              <c16:uniqueId val="{00000004-DE0E-4D80-BC42-2363B33ACE84}"/>
            </c:ext>
          </c:extLst>
        </c:ser>
        <c:ser>
          <c:idx val="4"/>
          <c:order val="4"/>
          <c:tx>
            <c:strRef>
              <c:f>Sheet1!$F$1</c:f>
              <c:strCache>
                <c:ptCount val="1"/>
                <c:pt idx="0">
                  <c:v>A lot worse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Sheet1!$F$2:$F$7</c:f>
              <c:numCache>
                <c:formatCode>###0%</c:formatCode>
                <c:ptCount val="6"/>
                <c:pt idx="0">
                  <c:v>2.3002561501319008E-2</c:v>
                </c:pt>
                <c:pt idx="1">
                  <c:v>3.0405894137165448E-2</c:v>
                </c:pt>
                <c:pt idx="2">
                  <c:v>2.8729713825809869E-2</c:v>
                </c:pt>
                <c:pt idx="3">
                  <c:v>3.6067584389533162E-2</c:v>
                </c:pt>
                <c:pt idx="4">
                  <c:v>1.3156984994323681E-2</c:v>
                </c:pt>
                <c:pt idx="5">
                  <c:v>1.4463230561013649E-2</c:v>
                </c:pt>
              </c:numCache>
            </c:numRef>
          </c:val>
          <c:extLst>
            <c:ext xmlns:c16="http://schemas.microsoft.com/office/drawing/2014/chart" uri="{C3380CC4-5D6E-409C-BE32-E72D297353CC}">
              <c16:uniqueId val="{00000005-DE0E-4D80-BC42-2363B33ACE84}"/>
            </c:ext>
          </c:extLst>
        </c:ser>
        <c:ser>
          <c:idx val="5"/>
          <c:order val="5"/>
          <c:tx>
            <c:strRef>
              <c:f>Sheet1!$G$1</c:f>
              <c:strCache>
                <c:ptCount val="1"/>
                <c:pt idx="0">
                  <c:v>Not applicable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Access to in-work support at night (e g trade unions, staff networks)</c:v>
                </c:pt>
                <c:pt idx="1">
                  <c:v>Wellbeing when working at night</c:v>
                </c:pt>
                <c:pt idx="2">
                  <c:v>Pay when working at night</c:v>
                </c:pt>
                <c:pt idx="3">
                  <c:v>Travelling to/from work at night</c:v>
                </c:pt>
                <c:pt idx="4">
                  <c:v>Working conditions at night</c:v>
                </c:pt>
                <c:pt idx="5">
                  <c:v>Opportunities to work at night</c:v>
                </c:pt>
              </c:strCache>
            </c:strRef>
          </c:cat>
          <c:val>
            <c:numRef>
              <c:f>Sheet1!$G$2:$G$7</c:f>
              <c:numCache>
                <c:formatCode>###0%</c:formatCode>
                <c:ptCount val="6"/>
                <c:pt idx="0">
                  <c:v>0.11573066679436581</c:v>
                </c:pt>
                <c:pt idx="1">
                  <c:v>3.486317915452973E-2</c:v>
                </c:pt>
                <c:pt idx="2">
                  <c:v>5.6477153842752793E-2</c:v>
                </c:pt>
                <c:pt idx="3">
                  <c:v>7.9392648120231626E-2</c:v>
                </c:pt>
                <c:pt idx="4">
                  <c:v>4.8879811598520589E-2</c:v>
                </c:pt>
                <c:pt idx="5">
                  <c:v>4.8767425254013161E-2</c:v>
                </c:pt>
              </c:numCache>
            </c:numRef>
          </c:val>
          <c:extLst>
            <c:ext xmlns:c16="http://schemas.microsoft.com/office/drawing/2014/chart" uri="{C3380CC4-5D6E-409C-BE32-E72D297353CC}">
              <c16:uniqueId val="{00000006-DE0E-4D80-BC42-2363B33ACE84}"/>
            </c:ext>
          </c:extLst>
        </c:ser>
        <c:dLbls>
          <c:showLegendKey val="0"/>
          <c:showVal val="0"/>
          <c:showCatName val="0"/>
          <c:showSerName val="0"/>
          <c:showPercent val="0"/>
          <c:showBubbleSize val="0"/>
        </c:dLbls>
        <c:gapWidth val="150"/>
        <c:overlap val="100"/>
        <c:axId val="897764968"/>
        <c:axId val="897770872"/>
      </c:barChart>
      <c:catAx>
        <c:axId val="897764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897770872"/>
        <c:crosses val="autoZero"/>
        <c:auto val="1"/>
        <c:lblAlgn val="ctr"/>
        <c:lblOffset val="100"/>
        <c:noMultiLvlLbl val="0"/>
      </c:catAx>
      <c:valAx>
        <c:axId val="89777087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8977649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b="1"/>
              <a:t>Overall experience working at night since the pandemic</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A lot 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8.6915306081490215E-2</c:v>
                </c:pt>
              </c:numCache>
            </c:numRef>
          </c:val>
          <c:extLst>
            <c:ext xmlns:c16="http://schemas.microsoft.com/office/drawing/2014/chart" uri="{C3380CC4-5D6E-409C-BE32-E72D297353CC}">
              <c16:uniqueId val="{00000000-DE0E-4D80-BC42-2363B33ACE84}"/>
            </c:ext>
          </c:extLst>
        </c:ser>
        <c:ser>
          <c:idx val="1"/>
          <c:order val="1"/>
          <c:tx>
            <c:strRef>
              <c:f>Sheet1!$C$1</c:f>
              <c:strCache>
                <c:ptCount val="1"/>
                <c:pt idx="0">
                  <c:v>Better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0.24997685183748269</c:v>
                </c:pt>
              </c:numCache>
            </c:numRef>
          </c:val>
          <c:extLst>
            <c:ext xmlns:c16="http://schemas.microsoft.com/office/drawing/2014/chart" uri="{C3380CC4-5D6E-409C-BE32-E72D297353CC}">
              <c16:uniqueId val="{00000001-DE0E-4D80-BC42-2363B33ACE84}"/>
            </c:ext>
          </c:extLst>
        </c:ser>
        <c:ser>
          <c:idx val="2"/>
          <c:order val="2"/>
          <c:tx>
            <c:strRef>
              <c:f>Sheet1!$D$1</c:f>
              <c:strCache>
                <c:ptCount val="1"/>
                <c:pt idx="0">
                  <c:v>Neither better nor worse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0.48804291828526591</c:v>
                </c:pt>
              </c:numCache>
            </c:numRef>
          </c:val>
          <c:extLst>
            <c:ext xmlns:c16="http://schemas.microsoft.com/office/drawing/2014/chart" uri="{C3380CC4-5D6E-409C-BE32-E72D297353CC}">
              <c16:uniqueId val="{00000002-DE0E-4D80-BC42-2363B33ACE84}"/>
            </c:ext>
          </c:extLst>
        </c:ser>
        <c:ser>
          <c:idx val="3"/>
          <c:order val="3"/>
          <c:tx>
            <c:strRef>
              <c:f>Sheet1!$E$1</c:f>
              <c:strCache>
                <c:ptCount val="1"/>
                <c:pt idx="0">
                  <c:v>Worse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c:formatCode>
                <c:ptCount val="1"/>
                <c:pt idx="0">
                  <c:v>0.11816095106781641</c:v>
                </c:pt>
              </c:numCache>
            </c:numRef>
          </c:val>
          <c:extLst>
            <c:ext xmlns:c16="http://schemas.microsoft.com/office/drawing/2014/chart" uri="{C3380CC4-5D6E-409C-BE32-E72D297353CC}">
              <c16:uniqueId val="{00000004-DE0E-4D80-BC42-2363B33ACE84}"/>
            </c:ext>
          </c:extLst>
        </c:ser>
        <c:ser>
          <c:idx val="4"/>
          <c:order val="4"/>
          <c:tx>
            <c:strRef>
              <c:f>Sheet1!$F$1</c:f>
              <c:strCache>
                <c:ptCount val="1"/>
                <c:pt idx="0">
                  <c:v>A lot worse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c:formatCode>
                <c:ptCount val="1"/>
                <c:pt idx="0">
                  <c:v>2.897716608338587E-2</c:v>
                </c:pt>
              </c:numCache>
            </c:numRef>
          </c:val>
          <c:extLst>
            <c:ext xmlns:c16="http://schemas.microsoft.com/office/drawing/2014/chart" uri="{C3380CC4-5D6E-409C-BE32-E72D297353CC}">
              <c16:uniqueId val="{00000005-DE0E-4D80-BC42-2363B33ACE84}"/>
            </c:ext>
          </c:extLst>
        </c:ser>
        <c:ser>
          <c:idx val="5"/>
          <c:order val="5"/>
          <c:tx>
            <c:strRef>
              <c:f>Sheet1!$G$1</c:f>
              <c:strCache>
                <c:ptCount val="1"/>
                <c:pt idx="0">
                  <c:v>Not applicable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Sheet1!$G$2</c:f>
              <c:numCache>
                <c:formatCode>###0%</c:formatCode>
                <c:ptCount val="1"/>
                <c:pt idx="0">
                  <c:v>2.7926806644560109E-2</c:v>
                </c:pt>
              </c:numCache>
            </c:numRef>
          </c:val>
          <c:extLst>
            <c:ext xmlns:c16="http://schemas.microsoft.com/office/drawing/2014/chart" uri="{C3380CC4-5D6E-409C-BE32-E72D297353CC}">
              <c16:uniqueId val="{00000006-DE0E-4D80-BC42-2363B33ACE84}"/>
            </c:ext>
          </c:extLst>
        </c:ser>
        <c:dLbls>
          <c:showLegendKey val="0"/>
          <c:showVal val="0"/>
          <c:showCatName val="0"/>
          <c:showSerName val="0"/>
          <c:showPercent val="0"/>
          <c:showBubbleSize val="0"/>
        </c:dLbls>
        <c:gapWidth val="150"/>
        <c:overlap val="100"/>
        <c:axId val="897764968"/>
        <c:axId val="897770872"/>
      </c:barChart>
      <c:catAx>
        <c:axId val="897764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897770872"/>
        <c:crosses val="autoZero"/>
        <c:auto val="1"/>
        <c:lblAlgn val="ctr"/>
        <c:lblOffset val="100"/>
        <c:noMultiLvlLbl val="0"/>
      </c:catAx>
      <c:valAx>
        <c:axId val="89777087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8977649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b="1"/>
              <a:t>Overall experience working at night since the pandemic – by groups</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Sheet1!$B$2:$B$12</c:f>
              <c:numCache>
                <c:formatCode>0%</c:formatCode>
                <c:ptCount val="11"/>
                <c:pt idx="0">
                  <c:v>0.37690315900972476</c:v>
                </c:pt>
                <c:pt idx="1">
                  <c:v>0.28914632528388573</c:v>
                </c:pt>
                <c:pt idx="2">
                  <c:v>0.49046821507706462</c:v>
                </c:pt>
                <c:pt idx="3">
                  <c:v>0.35450458526883921</c:v>
                </c:pt>
                <c:pt idx="4">
                  <c:v>0.26510070987650458</c:v>
                </c:pt>
                <c:pt idx="5">
                  <c:v>0.27291403744672826</c:v>
                </c:pt>
                <c:pt idx="6">
                  <c:v>0.35224186553236358</c:v>
                </c:pt>
                <c:pt idx="7">
                  <c:v>0.29648764722838661</c:v>
                </c:pt>
                <c:pt idx="8">
                  <c:v>0.38910916831323039</c:v>
                </c:pt>
                <c:pt idx="9">
                  <c:v>0.32951930690412323</c:v>
                </c:pt>
                <c:pt idx="10">
                  <c:v>0.3947846461533292</c:v>
                </c:pt>
              </c:numCache>
            </c:numRef>
          </c:val>
          <c:extLst>
            <c:ext xmlns:c16="http://schemas.microsoft.com/office/drawing/2014/chart" uri="{C3380CC4-5D6E-409C-BE32-E72D297353CC}">
              <c16:uniqueId val="{00000000-0F7C-4AF7-8396-E1331CAE5D84}"/>
            </c:ext>
          </c:extLst>
        </c:ser>
        <c:ser>
          <c:idx val="1"/>
          <c:order val="1"/>
          <c:tx>
            <c:strRef>
              <c:f>Sheet1!$C$1</c:f>
              <c:strCache>
                <c:ptCount val="1"/>
                <c:pt idx="0">
                  <c:v>Neither better nor worse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Sheet1!$C$2:$C$12</c:f>
              <c:numCache>
                <c:formatCode>0%</c:formatCode>
                <c:ptCount val="11"/>
                <c:pt idx="0">
                  <c:v>0.45070629519948502</c:v>
                </c:pt>
                <c:pt idx="1">
                  <c:v>0.53259736852183137</c:v>
                </c:pt>
                <c:pt idx="2">
                  <c:v>0.3913214642178644</c:v>
                </c:pt>
                <c:pt idx="3">
                  <c:v>0.46566450951556071</c:v>
                </c:pt>
                <c:pt idx="4">
                  <c:v>0.52530452341136591</c:v>
                </c:pt>
                <c:pt idx="5">
                  <c:v>0.60103879218064948</c:v>
                </c:pt>
                <c:pt idx="6">
                  <c:v>0.46813517148899958</c:v>
                </c:pt>
                <c:pt idx="7">
                  <c:v>0.53233171682990121</c:v>
                </c:pt>
                <c:pt idx="8">
                  <c:v>0.43080602531397749</c:v>
                </c:pt>
                <c:pt idx="9">
                  <c:v>0.50748127133539378</c:v>
                </c:pt>
                <c:pt idx="10">
                  <c:v>0.33541069731901418</c:v>
                </c:pt>
              </c:numCache>
            </c:numRef>
          </c:val>
          <c:extLst>
            <c:ext xmlns:c16="http://schemas.microsoft.com/office/drawing/2014/chart" uri="{C3380CC4-5D6E-409C-BE32-E72D297353CC}">
              <c16:uniqueId val="{00000001-0F7C-4AF7-8396-E1331CAE5D84}"/>
            </c:ext>
          </c:extLst>
        </c:ser>
        <c:ser>
          <c:idx val="2"/>
          <c:order val="2"/>
          <c:tx>
            <c:strRef>
              <c:f>Sheet1!$D$1</c:f>
              <c:strCache>
                <c:ptCount val="1"/>
                <c:pt idx="0">
                  <c:v>Worse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Sheet1!$D$2:$D$12</c:f>
              <c:numCache>
                <c:formatCode>0%</c:formatCode>
                <c:ptCount val="11"/>
                <c:pt idx="0">
                  <c:v>0.15320869631534353</c:v>
                </c:pt>
                <c:pt idx="1">
                  <c:v>0.13989398806501099</c:v>
                </c:pt>
                <c:pt idx="2">
                  <c:v>9.7453345252282345E-2</c:v>
                </c:pt>
                <c:pt idx="3">
                  <c:v>0.15080081100616646</c:v>
                </c:pt>
                <c:pt idx="4">
                  <c:v>0.1893553028754828</c:v>
                </c:pt>
                <c:pt idx="5">
                  <c:v>0.1013948962239984</c:v>
                </c:pt>
                <c:pt idx="6">
                  <c:v>0.15053634962287143</c:v>
                </c:pt>
                <c:pt idx="7">
                  <c:v>0.14002206585523946</c:v>
                </c:pt>
                <c:pt idx="8">
                  <c:v>0.15633458848908977</c:v>
                </c:pt>
                <c:pt idx="9">
                  <c:v>0.13350556197953564</c:v>
                </c:pt>
                <c:pt idx="10">
                  <c:v>0.25418253433667687</c:v>
                </c:pt>
              </c:numCache>
            </c:numRef>
          </c:val>
          <c:extLst>
            <c:ext xmlns:c16="http://schemas.microsoft.com/office/drawing/2014/chart" uri="{C3380CC4-5D6E-409C-BE32-E72D297353CC}">
              <c16:uniqueId val="{00000002-0F7C-4AF7-8396-E1331CAE5D84}"/>
            </c:ext>
          </c:extLst>
        </c:ser>
        <c:ser>
          <c:idx val="3"/>
          <c:order val="3"/>
          <c:tx>
            <c:strRef>
              <c:f>Sheet1!$E$1</c:f>
              <c:strCache>
                <c:ptCount val="1"/>
                <c:pt idx="0">
                  <c:v>Not applicable</c:v>
                </c:pt>
              </c:strCache>
            </c:strRef>
          </c:tx>
          <c:spPr>
            <a:solidFill>
              <a:schemeClr val="accent4"/>
            </a:solidFill>
            <a:ln>
              <a:noFill/>
            </a:ln>
            <a:effectLst/>
          </c:spPr>
          <c:invertIfNegative val="0"/>
          <c:cat>
            <c:strRef>
              <c:f>Sheet1!$A$2:$A$12</c:f>
              <c:strCache>
                <c:ptCount val="11"/>
                <c:pt idx="0">
                  <c:v>Male</c:v>
                </c:pt>
                <c:pt idx="1">
                  <c:v>Female</c:v>
                </c:pt>
                <c:pt idx="2">
                  <c:v>18-24</c:v>
                </c:pt>
                <c:pt idx="3">
                  <c:v>25-34</c:v>
                </c:pt>
                <c:pt idx="4">
                  <c:v>35-44</c:v>
                </c:pt>
                <c:pt idx="5">
                  <c:v>45-54</c:v>
                </c:pt>
                <c:pt idx="6">
                  <c:v>55-64</c:v>
                </c:pt>
                <c:pt idx="7">
                  <c:v>White</c:v>
                </c:pt>
                <c:pt idx="8">
                  <c:v>BAME</c:v>
                </c:pt>
                <c:pt idx="9">
                  <c:v>Employed</c:v>
                </c:pt>
                <c:pt idx="10">
                  <c:v>Self-employed</c:v>
                </c:pt>
              </c:strCache>
            </c:strRef>
          </c:cat>
          <c:val>
            <c:numRef>
              <c:f>Sheet1!$E$2:$E$12</c:f>
              <c:numCache>
                <c:formatCode>0%</c:formatCode>
                <c:ptCount val="11"/>
                <c:pt idx="0">
                  <c:v>1.9181849475446031E-2</c:v>
                </c:pt>
                <c:pt idx="1">
                  <c:v>3.8362318129276068E-2</c:v>
                </c:pt>
                <c:pt idx="2">
                  <c:v>2.0756975452789421E-2</c:v>
                </c:pt>
                <c:pt idx="3">
                  <c:v>2.9030094209436131E-2</c:v>
                </c:pt>
                <c:pt idx="4">
                  <c:v>2.0239463836645068E-2</c:v>
                </c:pt>
                <c:pt idx="5">
                  <c:v>2.4652274148624111E-2</c:v>
                </c:pt>
                <c:pt idx="6">
                  <c:v>2.908661335576479E-2</c:v>
                </c:pt>
                <c:pt idx="7">
                  <c:v>3.1158570086473329E-2</c:v>
                </c:pt>
                <c:pt idx="8">
                  <c:v>2.375021788370462E-2</c:v>
                </c:pt>
                <c:pt idx="9">
                  <c:v>2.949385978094865E-2</c:v>
                </c:pt>
                <c:pt idx="10">
                  <c:v>1.562212219097972E-2</c:v>
                </c:pt>
              </c:numCache>
            </c:numRef>
          </c:val>
          <c:extLst>
            <c:ext xmlns:c16="http://schemas.microsoft.com/office/drawing/2014/chart" uri="{C3380CC4-5D6E-409C-BE32-E72D297353CC}">
              <c16:uniqueId val="{00000004-0F7C-4AF7-8396-E1331CAE5D84}"/>
            </c:ext>
          </c:extLst>
        </c:ser>
        <c:dLbls>
          <c:showLegendKey val="0"/>
          <c:showVal val="0"/>
          <c:showCatName val="0"/>
          <c:showSerName val="0"/>
          <c:showPercent val="0"/>
          <c:showBubbleSize val="0"/>
        </c:dLbls>
        <c:gapWidth val="150"/>
        <c:overlap val="100"/>
        <c:axId val="1144224936"/>
        <c:axId val="1144228872"/>
      </c:barChart>
      <c:catAx>
        <c:axId val="114422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44228872"/>
        <c:crosses val="autoZero"/>
        <c:auto val="1"/>
        <c:lblAlgn val="ctr"/>
        <c:lblOffset val="100"/>
        <c:noMultiLvlLbl val="0"/>
      </c:catAx>
      <c:valAx>
        <c:axId val="1144228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44224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GB" sz="1800"/>
              <a:t>Sense</a:t>
            </a:r>
            <a:r>
              <a:rPr lang="en-GB" sz="1800" baseline="0"/>
              <a:t> of safety at night</a:t>
            </a:r>
            <a:endParaRPr lang="en-US" sz="1800"/>
          </a:p>
        </c:rich>
      </c:tx>
      <c:overlay val="0"/>
      <c:spPr>
        <a:noFill/>
        <a:ln>
          <a:noFill/>
        </a:ln>
        <a:effectLst/>
      </c:spPr>
    </c:title>
    <c:autoTitleDeleted val="0"/>
    <c:plotArea>
      <c:layout>
        <c:manualLayout>
          <c:layoutTarget val="inner"/>
          <c:xMode val="edge"/>
          <c:yMode val="edge"/>
          <c:x val="5.547662520445814E-2"/>
          <c:y val="0.19624432296281433"/>
          <c:w val="0.92396848491764616"/>
          <c:h val="0.73779806186647057"/>
        </c:manualLayout>
      </c:layout>
      <c:barChart>
        <c:barDir val="col"/>
        <c:grouping val="stacked"/>
        <c:varyColors val="0"/>
        <c:ser>
          <c:idx val="0"/>
          <c:order val="0"/>
          <c:tx>
            <c:strRef>
              <c:f>'[Greater London Authority Night-Time Poll 08-09.03.2022.xlsx]Frequency'!$C$210</c:f>
              <c:strCache>
                <c:ptCount val="1"/>
                <c:pt idx="0">
                  <c:v>Very safe</c:v>
                </c:pt>
              </c:strCache>
            </c:strRef>
          </c:tx>
          <c:spPr>
            <a:solidFill>
              <a:schemeClr val="accent1"/>
            </a:solidFill>
            <a:ln>
              <a:solidFill>
                <a:schemeClr val="bg1"/>
              </a:solidFill>
            </a:ln>
            <a:effectLst/>
          </c:spPr>
          <c:invertIfNegative val="0"/>
          <c:dLbls>
            <c:spPr>
              <a:noFill/>
              <a:ln>
                <a:noFill/>
              </a:ln>
              <a:effectLst/>
            </c:spPr>
            <c:txPr>
              <a:bodyPr rot="0" vert="horz"/>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08-09.03.2022.xlsx]Frequency'!$D$210:$E$210</c:f>
              <c:numCache>
                <c:formatCode>###0%</c:formatCode>
                <c:ptCount val="2"/>
                <c:pt idx="0">
                  <c:v>0.12710577215023161</c:v>
                </c:pt>
                <c:pt idx="1">
                  <c:v>8.3396002367943881E-2</c:v>
                </c:pt>
              </c:numCache>
            </c:numRef>
          </c:val>
          <c:extLst>
            <c:ext xmlns:c16="http://schemas.microsoft.com/office/drawing/2014/chart" uri="{C3380CC4-5D6E-409C-BE32-E72D297353CC}">
              <c16:uniqueId val="{00000000-4FB6-4B47-8368-458301D7BEBB}"/>
            </c:ext>
          </c:extLst>
        </c:ser>
        <c:ser>
          <c:idx val="1"/>
          <c:order val="1"/>
          <c:tx>
            <c:strRef>
              <c:f>'[Greater London Authority Night-Time Poll 08-09.03.2022.xlsx]Frequency'!$C$211</c:f>
              <c:strCache>
                <c:ptCount val="1"/>
                <c:pt idx="0">
                  <c:v>Safe</c:v>
                </c:pt>
              </c:strCache>
            </c:strRef>
          </c:tx>
          <c:spPr>
            <a:solidFill>
              <a:schemeClr val="accent2"/>
            </a:solidFill>
            <a:ln>
              <a:solidFill>
                <a:schemeClr val="bg1"/>
              </a:solidFill>
            </a:ln>
            <a:effectLst/>
          </c:spPr>
          <c:invertIfNegative val="0"/>
          <c:dLbls>
            <c:spPr>
              <a:noFill/>
              <a:ln>
                <a:noFill/>
              </a:ln>
              <a:effectLst/>
            </c:spPr>
            <c:txPr>
              <a:bodyPr rot="0" vert="horz"/>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08-09.03.2022.xlsx]Frequency'!$D$211:$E$211</c:f>
              <c:numCache>
                <c:formatCode>###0%</c:formatCode>
                <c:ptCount val="2"/>
                <c:pt idx="0">
                  <c:v>0.37937820586825322</c:v>
                </c:pt>
                <c:pt idx="1">
                  <c:v>0.29341195291191202</c:v>
                </c:pt>
              </c:numCache>
            </c:numRef>
          </c:val>
          <c:extLst>
            <c:ext xmlns:c16="http://schemas.microsoft.com/office/drawing/2014/chart" uri="{C3380CC4-5D6E-409C-BE32-E72D297353CC}">
              <c16:uniqueId val="{00000001-4FB6-4B47-8368-458301D7BEBB}"/>
            </c:ext>
          </c:extLst>
        </c:ser>
        <c:ser>
          <c:idx val="2"/>
          <c:order val="2"/>
          <c:tx>
            <c:strRef>
              <c:f>'[Greater London Authority Night-Time Poll 08-09.03.2022.xlsx]Frequency'!$C$212</c:f>
              <c:strCache>
                <c:ptCount val="1"/>
                <c:pt idx="0">
                  <c:v>Neither safe nor unsafe</c:v>
                </c:pt>
              </c:strCache>
            </c:strRef>
          </c:tx>
          <c:spPr>
            <a:solidFill>
              <a:schemeClr val="accent3"/>
            </a:solidFill>
            <a:ln>
              <a:solidFill>
                <a:schemeClr val="bg1"/>
              </a:solidFill>
            </a:ln>
            <a:effectLst/>
          </c:spPr>
          <c:invertIfNegative val="0"/>
          <c:dLbls>
            <c:spPr>
              <a:noFill/>
              <a:ln>
                <a:noFill/>
              </a:ln>
              <a:effectLst/>
            </c:spPr>
            <c:txPr>
              <a:bodyPr rot="0" vert="horz"/>
              <a:lstStyle/>
              <a:p>
                <a:pPr>
                  <a:defRPr>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08-09.03.2022.xlsx]Frequency'!$D$212:$E$212</c:f>
              <c:numCache>
                <c:formatCode>###0%</c:formatCode>
                <c:ptCount val="2"/>
                <c:pt idx="0">
                  <c:v>0.31011969853538118</c:v>
                </c:pt>
                <c:pt idx="1">
                  <c:v>0.27116990735372121</c:v>
                </c:pt>
              </c:numCache>
            </c:numRef>
          </c:val>
          <c:extLst>
            <c:ext xmlns:c16="http://schemas.microsoft.com/office/drawing/2014/chart" uri="{C3380CC4-5D6E-409C-BE32-E72D297353CC}">
              <c16:uniqueId val="{00000002-4FB6-4B47-8368-458301D7BEBB}"/>
            </c:ext>
          </c:extLst>
        </c:ser>
        <c:ser>
          <c:idx val="3"/>
          <c:order val="3"/>
          <c:tx>
            <c:strRef>
              <c:f>'[Greater London Authority Night-Time Poll 08-09.03.2022.xlsx]Frequency'!$C$213</c:f>
              <c:strCache>
                <c:ptCount val="1"/>
                <c:pt idx="0">
                  <c:v>Unsafe</c:v>
                </c:pt>
              </c:strCache>
            </c:strRef>
          </c:tx>
          <c:spPr>
            <a:solidFill>
              <a:schemeClr val="accent4"/>
            </a:solidFill>
            <a:ln>
              <a:solidFill>
                <a:schemeClr val="bg1"/>
              </a:solidFill>
            </a:ln>
            <a:effectLst/>
          </c:spPr>
          <c:invertIfNegative val="0"/>
          <c:dLbls>
            <c:spPr>
              <a:noFill/>
              <a:ln>
                <a:noFill/>
              </a:ln>
              <a:effectLst/>
            </c:spPr>
            <c:txPr>
              <a:bodyPr rot="0" vert="horz"/>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08-09.03.2022.xlsx]Frequency'!$D$213:$E$213</c:f>
              <c:numCache>
                <c:formatCode>###0%</c:formatCode>
                <c:ptCount val="2"/>
                <c:pt idx="0">
                  <c:v>0.14419785107344291</c:v>
                </c:pt>
                <c:pt idx="1">
                  <c:v>0.2423071395704946</c:v>
                </c:pt>
              </c:numCache>
            </c:numRef>
          </c:val>
          <c:extLst>
            <c:ext xmlns:c16="http://schemas.microsoft.com/office/drawing/2014/chart" uri="{C3380CC4-5D6E-409C-BE32-E72D297353CC}">
              <c16:uniqueId val="{00000003-4FB6-4B47-8368-458301D7BEBB}"/>
            </c:ext>
          </c:extLst>
        </c:ser>
        <c:ser>
          <c:idx val="4"/>
          <c:order val="4"/>
          <c:tx>
            <c:strRef>
              <c:f>'[Greater London Authority Night-Time Poll 08-09.03.2022.xlsx]Frequency'!$C$214</c:f>
              <c:strCache>
                <c:ptCount val="1"/>
                <c:pt idx="0">
                  <c:v>Very unsafe</c:v>
                </c:pt>
              </c:strCache>
            </c:strRef>
          </c:tx>
          <c:spPr>
            <a:solidFill>
              <a:schemeClr val="accent5"/>
            </a:solidFill>
            <a:ln>
              <a:solidFill>
                <a:schemeClr val="bg1"/>
              </a:solidFill>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7-4FB6-4B47-8368-458301D7BEBB}"/>
                </c:ext>
              </c:extLst>
            </c:dLbl>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08-09.03.2022.xlsx]Frequency'!$D$214:$E$214</c:f>
              <c:numCache>
                <c:formatCode>###0%</c:formatCode>
                <c:ptCount val="2"/>
                <c:pt idx="0">
                  <c:v>1.968818860746532E-2</c:v>
                </c:pt>
                <c:pt idx="1">
                  <c:v>4.7085260247695111E-2</c:v>
                </c:pt>
              </c:numCache>
            </c:numRef>
          </c:val>
          <c:extLst>
            <c:ext xmlns:c16="http://schemas.microsoft.com/office/drawing/2014/chart" uri="{C3380CC4-5D6E-409C-BE32-E72D297353CC}">
              <c16:uniqueId val="{00000004-4FB6-4B47-8368-458301D7BEBB}"/>
            </c:ext>
          </c:extLst>
        </c:ser>
        <c:ser>
          <c:idx val="5"/>
          <c:order val="5"/>
          <c:tx>
            <c:strRef>
              <c:f>'[Greater London Authority Night-Time Poll 08-09.03.2022.xlsx]Frequency'!$C$215</c:f>
              <c:strCache>
                <c:ptCount val="1"/>
                <c:pt idx="0">
                  <c:v>Not applicable</c:v>
                </c:pt>
              </c:strCache>
            </c:strRef>
          </c:tx>
          <c:spPr>
            <a:solidFill>
              <a:schemeClr val="accent6"/>
            </a:solidFill>
            <a:ln>
              <a:solidFill>
                <a:schemeClr val="bg1"/>
              </a:solidFill>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6-4FB6-4B47-8368-458301D7BEBB}"/>
                </c:ext>
              </c:extLst>
            </c:dLbl>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'[Greater London Authority Night-Time Poll 08-09.03.2022.xlsx]Frequency'!$D$207:$E$207</c:f>
              <c:strCache>
                <c:ptCount val="2"/>
                <c:pt idx="0">
                  <c:v>Work at night</c:v>
                </c:pt>
                <c:pt idx="1">
                  <c:v>Trave to/from work at night</c:v>
                </c:pt>
              </c:strCache>
            </c:strRef>
          </c:cat>
          <c:val>
            <c:numRef>
              <c:f>'[Greater London Authority Night-Time Poll 08-09.03.2022.xlsx]Frequency'!$D$215:$E$215</c:f>
              <c:numCache>
                <c:formatCode>###0%</c:formatCode>
                <c:ptCount val="2"/>
                <c:pt idx="0">
                  <c:v>1.951028376522735E-2</c:v>
                </c:pt>
                <c:pt idx="1">
                  <c:v>6.2629737548235073E-2</c:v>
                </c:pt>
              </c:numCache>
            </c:numRef>
          </c:val>
          <c:extLst>
            <c:ext xmlns:c16="http://schemas.microsoft.com/office/drawing/2014/chart" uri="{C3380CC4-5D6E-409C-BE32-E72D297353CC}">
              <c16:uniqueId val="{00000005-4FB6-4B47-8368-458301D7BEBB}"/>
            </c:ext>
          </c:extLst>
        </c:ser>
        <c:dLbls>
          <c:dLblPos val="ctr"/>
          <c:showLegendKey val="0"/>
          <c:showVal val="1"/>
          <c:showCatName val="0"/>
          <c:showSerName val="0"/>
          <c:showPercent val="0"/>
          <c:showBubbleSize val="0"/>
        </c:dLbls>
        <c:gapWidth val="75"/>
        <c:overlap val="100"/>
        <c:axId val="678884120"/>
        <c:axId val="678138104"/>
      </c:barChart>
      <c:catAx>
        <c:axId val="678884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678138104"/>
        <c:crosses val="autoZero"/>
        <c:auto val="1"/>
        <c:lblAlgn val="ctr"/>
        <c:lblOffset val="100"/>
        <c:noMultiLvlLbl val="0"/>
      </c:catAx>
      <c:valAx>
        <c:axId val="678138104"/>
        <c:scaling>
          <c:orientation val="minMax"/>
          <c:max val="1"/>
        </c:scaling>
        <c:delete val="0"/>
        <c:axPos val="l"/>
        <c:numFmt formatCode="###0%" sourceLinked="1"/>
        <c:majorTickMark val="none"/>
        <c:minorTickMark val="none"/>
        <c:tickLblPos val="nextTo"/>
        <c:spPr>
          <a:noFill/>
          <a:ln>
            <a:noFill/>
          </a:ln>
          <a:effectLst/>
        </c:spPr>
        <c:txPr>
          <a:bodyPr rot="-60000000" vert="horz"/>
          <a:lstStyle/>
          <a:p>
            <a:pPr>
              <a:defRPr/>
            </a:pPr>
            <a:endParaRPr lang="en-US"/>
          </a:p>
        </c:txPr>
        <c:crossAx val="678884120"/>
        <c:crosses val="autoZero"/>
        <c:crossBetween val="between"/>
        <c:majorUnit val="0.2"/>
      </c:valAx>
    </c:plotArea>
    <c:legend>
      <c:legendPos val="t"/>
      <c:layout>
        <c:manualLayout>
          <c:xMode val="edge"/>
          <c:yMode val="edge"/>
          <c:x val="7.5673285404541822E-3"/>
          <c:y val="9.3689530846860686E-2"/>
          <c:w val="0.99243264255870878"/>
          <c:h val="6.0029047176037825E-2"/>
        </c:manualLayout>
      </c:layout>
      <c:overlay val="0"/>
      <c:spPr>
        <a:noFill/>
        <a:ln>
          <a:noFill/>
        </a:ln>
        <a:effectLst/>
      </c:spPr>
      <c:txPr>
        <a:bodyPr rot="0" vert="horz"/>
        <a:lstStyle/>
        <a:p>
          <a:pPr>
            <a:defRPr/>
          </a:pPr>
          <a:endParaRPr lang="en-US"/>
        </a:p>
      </c:txPr>
    </c:legend>
    <c:plotVisOnly val="1"/>
    <c:dispBlanksAs val="gap"/>
    <c:showDLblsOverMax val="0"/>
  </c:chart>
  <c:txPr>
    <a:bodyPr/>
    <a:lstStyle/>
    <a:p>
      <a:pPr>
        <a:defRPr sz="1200">
          <a:solidFill>
            <a:schemeClr val="bg2"/>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Improving experiences working at night in London</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'imp exp work night'!$B$18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 exp work night'!$A$19:$A$32</c:f>
              <c:strCache>
                <c:ptCount val="14"/>
                <c:pt idx="0">
                  <c:v>More sport/fitness facilities</c:v>
                </c:pt>
                <c:pt idx="1">
                  <c:v>More colleagues working alongside me</c:v>
                </c:pt>
                <c:pt idx="2">
                  <c:v>None of the above</c:v>
                </c:pt>
                <c:pt idx="3">
                  <c:v>More services available</c:v>
                </c:pt>
                <c:pt idx="4">
                  <c:v>More 24-hour public toilets</c:v>
                </c:pt>
                <c:pt idx="5">
                  <c:v>More opportunities to socialise with colleagues/peers</c:v>
                </c:pt>
                <c:pt idx="6">
                  <c:v>More shops</c:v>
                </c:pt>
                <c:pt idx="7">
                  <c:v>More staff on public transport</c:v>
                </c:pt>
                <c:pt idx="8">
                  <c:v>More police visible in public</c:v>
                </c:pt>
                <c:pt idx="9">
                  <c:v>Financial support from my employer to travel to/from work</c:v>
                </c:pt>
                <c:pt idx="10">
                  <c:v>Better street lighting</c:v>
                </c:pt>
                <c:pt idx="11">
                  <c:v>Access to break rooms/spaces</c:v>
                </c:pt>
                <c:pt idx="12">
                  <c:v>24-hour access to healthy/affordable food</c:v>
                </c:pt>
                <c:pt idx="13">
                  <c:v>Improved night-time transport</c:v>
                </c:pt>
              </c:strCache>
            </c:strRef>
          </c:cat>
          <c:val>
            <c:numRef>
              <c:f>'imp exp work night'!$B$19:$B$32</c:f>
              <c:numCache>
                <c:formatCode>###0%</c:formatCode>
                <c:ptCount val="14"/>
                <c:pt idx="0">
                  <c:v>7.2210211114510828E-2</c:v>
                </c:pt>
                <c:pt idx="1">
                  <c:v>7.7403881531637922E-2</c:v>
                </c:pt>
                <c:pt idx="2">
                  <c:v>9.2957114952684952E-2</c:v>
                </c:pt>
                <c:pt idx="3">
                  <c:v>9.5476624148219766E-2</c:v>
                </c:pt>
                <c:pt idx="4">
                  <c:v>0.15517724478421549</c:v>
                </c:pt>
                <c:pt idx="5">
                  <c:v>0.17283846822468041</c:v>
                </c:pt>
                <c:pt idx="6">
                  <c:v>0.18976291020838451</c:v>
                </c:pt>
                <c:pt idx="7">
                  <c:v>0.19209308495832511</c:v>
                </c:pt>
                <c:pt idx="8">
                  <c:v>0.22023496007406609</c:v>
                </c:pt>
                <c:pt idx="9">
                  <c:v>0.24616672569552789</c:v>
                </c:pt>
                <c:pt idx="10">
                  <c:v>0.26995281475613708</c:v>
                </c:pt>
                <c:pt idx="11">
                  <c:v>0.32981160272156629</c:v>
                </c:pt>
                <c:pt idx="12">
                  <c:v>0.39060660146969622</c:v>
                </c:pt>
                <c:pt idx="13">
                  <c:v>0.51509504280841278</c:v>
                </c:pt>
              </c:numCache>
            </c:numRef>
          </c:val>
          <c:extLst>
            <c:ext xmlns:c16="http://schemas.microsoft.com/office/drawing/2014/chart" uri="{C3380CC4-5D6E-409C-BE32-E72D297353CC}">
              <c16:uniqueId val="{00000000-7277-4A8F-AB7C-27D7DB0C4FB0}"/>
            </c:ext>
          </c:extLst>
        </c:ser>
        <c:dLbls>
          <c:dLblPos val="outEnd"/>
          <c:showLegendKey val="0"/>
          <c:showVal val="1"/>
          <c:showCatName val="0"/>
          <c:showSerName val="0"/>
          <c:showPercent val="0"/>
          <c:showBubbleSize val="0"/>
        </c:dLbls>
        <c:gapWidth val="182"/>
        <c:axId val="635517088"/>
        <c:axId val="635515776"/>
      </c:barChart>
      <c:catAx>
        <c:axId val="635517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5515776"/>
        <c:crosses val="autoZero"/>
        <c:auto val="1"/>
        <c:lblAlgn val="ctr"/>
        <c:lblOffset val="100"/>
        <c:noMultiLvlLbl val="0"/>
      </c:catAx>
      <c:valAx>
        <c:axId val="63551577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551708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Mode of travel when working at</a:t>
            </a:r>
            <a:r>
              <a:rPr lang="en-GB" sz="1800" b="1" baseline="0"/>
              <a:t> night</a:t>
            </a:r>
            <a:endParaRPr lang="en-GB"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'travel to work'!$A$15:$A$23</c:f>
              <c:strCache>
                <c:ptCount val="9"/>
                <c:pt idx="0">
                  <c:v>Other</c:v>
                </c:pt>
                <c:pt idx="1">
                  <c:v>Bicycle</c:v>
                </c:pt>
                <c:pt idx="2">
                  <c:v>Motorcycle, scooter, or moped</c:v>
                </c:pt>
                <c:pt idx="3">
                  <c:v>Taxi or private hire vehicle (e g  Uber, Ola)</c:v>
                </c:pt>
                <c:pt idx="4">
                  <c:v>Walk</c:v>
                </c:pt>
                <c:pt idx="5">
                  <c:v>Car or van</c:v>
                </c:pt>
                <c:pt idx="6">
                  <c:v>Train</c:v>
                </c:pt>
                <c:pt idx="7">
                  <c:v>Tube, Overground, or DLR</c:v>
                </c:pt>
                <c:pt idx="8">
                  <c:v>Bus</c:v>
                </c:pt>
              </c:strCache>
            </c:strRef>
          </c:cat>
          <c:val>
            <c:numRef>
              <c:f>'travel to work'!$B$15:$B$23</c:f>
              <c:numCache>
                <c:formatCode>###0%</c:formatCode>
                <c:ptCount val="9"/>
                <c:pt idx="0">
                  <c:v>1.079044642785878E-2</c:v>
                </c:pt>
                <c:pt idx="1">
                  <c:v>4.2859984700831459E-2</c:v>
                </c:pt>
                <c:pt idx="2">
                  <c:v>5.9412975812580253E-2</c:v>
                </c:pt>
                <c:pt idx="3">
                  <c:v>7.876860876861734E-2</c:v>
                </c:pt>
                <c:pt idx="4">
                  <c:v>0.1514944960918416</c:v>
                </c:pt>
                <c:pt idx="5">
                  <c:v>0.30898864907090873</c:v>
                </c:pt>
                <c:pt idx="6">
                  <c:v>0.35114537409299618</c:v>
                </c:pt>
                <c:pt idx="7">
                  <c:v>0.38898859413154568</c:v>
                </c:pt>
                <c:pt idx="8">
                  <c:v>0.44509496696198858</c:v>
                </c:pt>
              </c:numCache>
            </c:numRef>
          </c:val>
          <c:extLst>
            <c:ext xmlns:c16="http://schemas.microsoft.com/office/drawing/2014/chart" uri="{C3380CC4-5D6E-409C-BE32-E72D297353CC}">
              <c16:uniqueId val="{00000000-9E27-4FAA-83B0-0932FDD14687}"/>
            </c:ext>
          </c:extLst>
        </c:ser>
        <c:dLbls>
          <c:dLblPos val="outEnd"/>
          <c:showLegendKey val="0"/>
          <c:showVal val="1"/>
          <c:showCatName val="0"/>
          <c:showSerName val="0"/>
          <c:showPercent val="0"/>
          <c:showBubbleSize val="0"/>
        </c:dLbls>
        <c:gapWidth val="182"/>
        <c:axId val="660402376"/>
        <c:axId val="660403360"/>
      </c:barChart>
      <c:catAx>
        <c:axId val="660402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60403360"/>
        <c:crosses val="autoZero"/>
        <c:auto val="1"/>
        <c:lblAlgn val="ctr"/>
        <c:lblOffset val="100"/>
        <c:noMultiLvlLbl val="0"/>
      </c:catAx>
      <c:valAx>
        <c:axId val="660403360"/>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6040237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Support to travel to/from work at night</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'travel from to work'!$B$17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'travel from to work'!$A$18:$A$28</c:f>
              <c:strCache>
                <c:ptCount val="11"/>
                <c:pt idx="0">
                  <c:v>Free public transport</c:v>
                </c:pt>
                <c:pt idx="1">
                  <c:v>Company car</c:v>
                </c:pt>
                <c:pt idx="2">
                  <c:v>Subsidised public transport</c:v>
                </c:pt>
                <c:pt idx="3">
                  <c:v>Cycle to work scheme</c:v>
                </c:pt>
                <c:pt idx="4">
                  <c:v>Financial help with car fuel costs</c:v>
                </c:pt>
                <c:pt idx="5">
                  <c:v>Free or subsidised taxi</c:v>
                </c:pt>
                <c:pt idx="6">
                  <c:v>Car share service</c:v>
                </c:pt>
                <c:pt idx="7">
                  <c:v>Shuttle bus</c:v>
                </c:pt>
                <c:pt idx="8">
                  <c:v>Free or subsidised parking</c:v>
                </c:pt>
                <c:pt idx="9">
                  <c:v>Other (please specify)</c:v>
                </c:pt>
                <c:pt idx="10">
                  <c:v>None of the above</c:v>
                </c:pt>
              </c:strCache>
            </c:strRef>
          </c:cat>
          <c:val>
            <c:numRef>
              <c:f>'travel from to work'!$B$18:$B$28</c:f>
              <c:numCache>
                <c:formatCode>###0%</c:formatCode>
                <c:ptCount val="11"/>
                <c:pt idx="0">
                  <c:v>0.22633566720681109</c:v>
                </c:pt>
                <c:pt idx="1">
                  <c:v>0.1282288303539883</c:v>
                </c:pt>
                <c:pt idx="2">
                  <c:v>0.1273093187209553</c:v>
                </c:pt>
                <c:pt idx="3">
                  <c:v>0.1235637031422389</c:v>
                </c:pt>
                <c:pt idx="4">
                  <c:v>7.106044929097298E-2</c:v>
                </c:pt>
                <c:pt idx="5">
                  <c:v>6.6213884565994557E-2</c:v>
                </c:pt>
                <c:pt idx="6">
                  <c:v>6.0902242586960198E-2</c:v>
                </c:pt>
                <c:pt idx="7">
                  <c:v>5.7975397963094061E-2</c:v>
                </c:pt>
                <c:pt idx="8">
                  <c:v>5.618947038792807E-2</c:v>
                </c:pt>
                <c:pt idx="9">
                  <c:v>7.0656554944656816E-3</c:v>
                </c:pt>
                <c:pt idx="10">
                  <c:v>0.44066134733758128</c:v>
                </c:pt>
              </c:numCache>
            </c:numRef>
          </c:val>
          <c:extLst>
            <c:ext xmlns:c16="http://schemas.microsoft.com/office/drawing/2014/chart" uri="{C3380CC4-5D6E-409C-BE32-E72D297353CC}">
              <c16:uniqueId val="{00000000-6C56-4E15-8E9F-C00EB574BC15}"/>
            </c:ext>
          </c:extLst>
        </c:ser>
        <c:dLbls>
          <c:dLblPos val="outEnd"/>
          <c:showLegendKey val="0"/>
          <c:showVal val="1"/>
          <c:showCatName val="0"/>
          <c:showSerName val="0"/>
          <c:showPercent val="0"/>
          <c:showBubbleSize val="0"/>
        </c:dLbls>
        <c:gapWidth val="182"/>
        <c:axId val="635507248"/>
        <c:axId val="635501672"/>
      </c:barChart>
      <c:catAx>
        <c:axId val="6355072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5501672"/>
        <c:crosses val="autoZero"/>
        <c:auto val="1"/>
        <c:lblAlgn val="ctr"/>
        <c:lblOffset val="100"/>
        <c:noMultiLvlLbl val="0"/>
      </c:catAx>
      <c:valAx>
        <c:axId val="635501672"/>
        <c:scaling>
          <c:orientation val="minMax"/>
        </c:scaling>
        <c:delete val="0"/>
        <c:axPos val="t"/>
        <c:numFmt formatCode="###0%" sourceLinked="1"/>
        <c:majorTickMark val="none"/>
        <c:minorTickMark val="none"/>
        <c:tickLblPos val="high"/>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550724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60" b="1"/>
              <a:t>At least once a week by sex</a:t>
            </a: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Sheet1!$B$2:$B$10</c:f>
              <c:numCache>
                <c:formatCode>0%</c:formatCode>
                <c:ptCount val="9"/>
                <c:pt idx="0">
                  <c:v>0.74</c:v>
                </c:pt>
                <c:pt idx="1">
                  <c:v>0.54</c:v>
                </c:pt>
                <c:pt idx="2">
                  <c:v>0.54</c:v>
                </c:pt>
                <c:pt idx="3">
                  <c:v>0.5</c:v>
                </c:pt>
                <c:pt idx="4">
                  <c:v>0.49</c:v>
                </c:pt>
                <c:pt idx="5">
                  <c:v>0.28000000000000003</c:v>
                </c:pt>
                <c:pt idx="6">
                  <c:v>0.23</c:v>
                </c:pt>
                <c:pt idx="7">
                  <c:v>0.24</c:v>
                </c:pt>
                <c:pt idx="8">
                  <c:v>0.25</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Female</c:v>
                </c:pt>
              </c:strCache>
            </c:strRef>
          </c:tx>
          <c:spPr>
            <a:solidFill>
              <a:schemeClr val="accent2"/>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Sheet1!$C$2:$C$10</c:f>
              <c:numCache>
                <c:formatCode>0%</c:formatCode>
                <c:ptCount val="9"/>
                <c:pt idx="0">
                  <c:v>0.66</c:v>
                </c:pt>
                <c:pt idx="1">
                  <c:v>0.49</c:v>
                </c:pt>
                <c:pt idx="2">
                  <c:v>0.46</c:v>
                </c:pt>
                <c:pt idx="3">
                  <c:v>0.41</c:v>
                </c:pt>
                <c:pt idx="4">
                  <c:v>0.36</c:v>
                </c:pt>
                <c:pt idx="5">
                  <c:v>0.26</c:v>
                </c:pt>
                <c:pt idx="6">
                  <c:v>0.22</c:v>
                </c:pt>
                <c:pt idx="7">
                  <c:v>0.19</c:v>
                </c:pt>
                <c:pt idx="8">
                  <c:v>0.18</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60" b="1"/>
              <a:t>At least once a week by inner/outer London</a:t>
            </a:r>
            <a:endParaRPr lang="en-US" sz="1860" b="1"/>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Inner</c:v>
                </c:pt>
              </c:strCache>
            </c:strRef>
          </c:tx>
          <c:spPr>
            <a:solidFill>
              <a:schemeClr val="accent1"/>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Sheet1!$B$2:$B$10</c:f>
              <c:numCache>
                <c:formatCode>0%</c:formatCode>
                <c:ptCount val="9"/>
                <c:pt idx="0">
                  <c:v>0.71</c:v>
                </c:pt>
                <c:pt idx="1">
                  <c:v>0.52</c:v>
                </c:pt>
                <c:pt idx="2">
                  <c:v>0.53</c:v>
                </c:pt>
                <c:pt idx="3">
                  <c:v>0.47</c:v>
                </c:pt>
                <c:pt idx="4">
                  <c:v>0.47</c:v>
                </c:pt>
                <c:pt idx="5">
                  <c:v>0.27</c:v>
                </c:pt>
                <c:pt idx="6">
                  <c:v>0.26</c:v>
                </c:pt>
                <c:pt idx="7">
                  <c:v>0.27</c:v>
                </c:pt>
                <c:pt idx="8">
                  <c:v>0.25</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Outer</c:v>
                </c:pt>
              </c:strCache>
            </c:strRef>
          </c:tx>
          <c:spPr>
            <a:solidFill>
              <a:schemeClr val="accent2"/>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Sheet1!$C$2:$C$10</c:f>
              <c:numCache>
                <c:formatCode>0%</c:formatCode>
                <c:ptCount val="9"/>
                <c:pt idx="0">
                  <c:v>0.69</c:v>
                </c:pt>
                <c:pt idx="1">
                  <c:v>0.51</c:v>
                </c:pt>
                <c:pt idx="2">
                  <c:v>0.48</c:v>
                </c:pt>
                <c:pt idx="3">
                  <c:v>0.45</c:v>
                </c:pt>
                <c:pt idx="4">
                  <c:v>0.39</c:v>
                </c:pt>
                <c:pt idx="5">
                  <c:v>0.27</c:v>
                </c:pt>
                <c:pt idx="6">
                  <c:v>0.2</c:v>
                </c:pt>
                <c:pt idx="7">
                  <c:v>0.18</c:v>
                </c:pt>
                <c:pt idx="8">
                  <c:v>0.19</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60" b="1"/>
              <a:t>At least once a week by ethnicity</a:t>
            </a:r>
            <a:endParaRPr lang="en-US" sz="1860" b="1"/>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Sheet1!$B$2:$B$10</c:f>
              <c:numCache>
                <c:formatCode>0%</c:formatCode>
                <c:ptCount val="9"/>
                <c:pt idx="0">
                  <c:v>0.69</c:v>
                </c:pt>
                <c:pt idx="1">
                  <c:v>0.5</c:v>
                </c:pt>
                <c:pt idx="2">
                  <c:v>0.46</c:v>
                </c:pt>
                <c:pt idx="3">
                  <c:v>0.43</c:v>
                </c:pt>
                <c:pt idx="4">
                  <c:v>0.44</c:v>
                </c:pt>
                <c:pt idx="5">
                  <c:v>0.26</c:v>
                </c:pt>
                <c:pt idx="6">
                  <c:v>0.19</c:v>
                </c:pt>
                <c:pt idx="7">
                  <c:v>0.2</c:v>
                </c:pt>
                <c:pt idx="8">
                  <c:v>0.14000000000000001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BAME</c:v>
                </c:pt>
              </c:strCache>
            </c:strRef>
          </c:tx>
          <c:spPr>
            <a:solidFill>
              <a:schemeClr val="accent2"/>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Sheet1!$C$2:$C$10</c:f>
              <c:numCache>
                <c:formatCode>0%</c:formatCode>
                <c:ptCount val="9"/>
                <c:pt idx="0">
                  <c:v>0.72</c:v>
                </c:pt>
                <c:pt idx="1">
                  <c:v>0.54</c:v>
                </c:pt>
                <c:pt idx="2">
                  <c:v>0.55000000000000004</c:v>
                </c:pt>
                <c:pt idx="3">
                  <c:v>0.48</c:v>
                </c:pt>
                <c:pt idx="4">
                  <c:v>0.39</c:v>
                </c:pt>
                <c:pt idx="5">
                  <c:v>0.26</c:v>
                </c:pt>
                <c:pt idx="6">
                  <c:v>0.28000000000000003</c:v>
                </c:pt>
                <c:pt idx="7">
                  <c:v>0.24</c:v>
                </c:pt>
                <c:pt idx="8">
                  <c:v>0.32</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1" i="0" u="none" strike="noStrike" kern="1200" spc="0" baseline="0">
                <a:solidFill>
                  <a:schemeClr val="bg2"/>
                </a:solidFill>
                <a:latin typeface="+mn-lt"/>
                <a:ea typeface="+mn-ea"/>
                <a:cs typeface="+mn-cs"/>
              </a:defRPr>
            </a:pPr>
            <a:r>
              <a:rPr lang="en-GB" sz="1800" b="1">
                <a:solidFill>
                  <a:schemeClr val="bg2"/>
                </a:solidFill>
              </a:rPr>
              <a:t>Improving London at night</a:t>
            </a:r>
          </a:p>
        </c:rich>
      </c:tx>
      <c:overlay val="0"/>
      <c:spPr>
        <a:noFill/>
        <a:ln>
          <a:noFill/>
        </a:ln>
        <a:effectLst/>
      </c:spPr>
      <c:txPr>
        <a:bodyPr rot="0" spcFirstLastPara="1" vertOverflow="ellipsis" vert="horz" wrap="square" anchor="ctr" anchorCtr="1"/>
        <a:lstStyle/>
        <a:p>
          <a:pPr algn="ctr">
            <a:defRPr sz="18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0.23055279774810758"/>
          <c:y val="0.13764665600898596"/>
          <c:w val="0.74165734717942866"/>
          <c:h val="0.78513076633859846"/>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'[NIGHT TIME DATA.xlsx]Want priority for'!$B$2:$B$15</c:f>
              <c:strCache>
                <c:ptCount val="14"/>
                <c:pt idx="0">
                  <c:v>Other</c:v>
                </c:pt>
                <c:pt idx="1">
                  <c:v>None of the above</c:v>
                </c:pt>
                <c:pt idx="2">
                  <c:v>Don’t know</c:v>
                </c:pt>
                <c:pt idx="3">
                  <c:v>More sport or fitness facilities</c:v>
                </c:pt>
                <c:pt idx="4">
                  <c:v>More low- or no-alcohol options</c:v>
                </c:pt>
                <c:pt idx="5">
                  <c:v>More community support officers</c:v>
                </c:pt>
                <c:pt idx="6">
                  <c:v>More services available at night</c:v>
                </c:pt>
                <c:pt idx="7">
                  <c:v>More family-friendly activities</c:v>
                </c:pt>
                <c:pt idx="8">
                  <c:v>More 24-hour public toilets</c:v>
                </c:pt>
                <c:pt idx="9">
                  <c:v>More shops open at night</c:v>
                </c:pt>
                <c:pt idx="10">
                  <c:v>More free/low-cost activities</c:v>
                </c:pt>
                <c:pt idx="11">
                  <c:v>Better street lighting</c:v>
                </c:pt>
                <c:pt idx="12">
                  <c:v>Improved night-time transport</c:v>
                </c:pt>
                <c:pt idx="13">
                  <c:v>More police in public</c:v>
                </c:pt>
              </c:strCache>
            </c:strRef>
          </c:cat>
          <c:val>
            <c:numRef>
              <c:f>'[NIGHT TIME DATA.xlsx]Want priority for'!$C$2:$C$15</c:f>
              <c:numCache>
                <c:formatCode>###0%</c:formatCode>
                <c:ptCount val="14"/>
                <c:pt idx="0">
                  <c:v>5.9534558005240176E-3</c:v>
                </c:pt>
                <c:pt idx="1">
                  <c:v>4.0495628214070233E-2</c:v>
                </c:pt>
                <c:pt idx="2">
                  <c:v>3.6794230727650291E-2</c:v>
                </c:pt>
                <c:pt idx="3">
                  <c:v>9.1160776206106325E-2</c:v>
                </c:pt>
                <c:pt idx="4">
                  <c:v>0.1439465107721265</c:v>
                </c:pt>
                <c:pt idx="5">
                  <c:v>0.1678695726326539</c:v>
                </c:pt>
                <c:pt idx="6">
                  <c:v>0.18868891027226009</c:v>
                </c:pt>
                <c:pt idx="7">
                  <c:v>0.22340695411668141</c:v>
                </c:pt>
                <c:pt idx="8">
                  <c:v>0.2190572219103176</c:v>
                </c:pt>
                <c:pt idx="9">
                  <c:v>0.24418249894962421</c:v>
                </c:pt>
                <c:pt idx="10">
                  <c:v>0.32877464690939989</c:v>
                </c:pt>
                <c:pt idx="11">
                  <c:v>0.35971377943632249</c:v>
                </c:pt>
                <c:pt idx="12">
                  <c:v>0.40512753589840478</c:v>
                </c:pt>
                <c:pt idx="13">
                  <c:v>0.42911821919849708</c:v>
                </c:pt>
              </c:numCache>
            </c:numRef>
          </c:val>
          <c:extLst>
            <c:ext xmlns:c16="http://schemas.microsoft.com/office/drawing/2014/chart" uri="{C3380CC4-5D6E-409C-BE32-E72D297353CC}">
              <c16:uniqueId val="{00000000-B748-431A-AAEE-1ED08728793E}"/>
            </c:ext>
          </c:extLst>
        </c:ser>
        <c:dLbls>
          <c:dLblPos val="outEnd"/>
          <c:showLegendKey val="0"/>
          <c:showVal val="1"/>
          <c:showCatName val="0"/>
          <c:showSerName val="0"/>
          <c:showPercent val="0"/>
          <c:showBubbleSize val="0"/>
        </c:dLbls>
        <c:gapWidth val="75"/>
        <c:axId val="671630872"/>
        <c:axId val="671636776"/>
      </c:barChart>
      <c:catAx>
        <c:axId val="6716308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71636776"/>
        <c:crosses val="autoZero"/>
        <c:auto val="1"/>
        <c:lblAlgn val="ctr"/>
        <c:lblOffset val="100"/>
        <c:noMultiLvlLbl val="0"/>
      </c:catAx>
      <c:valAx>
        <c:axId val="67163677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1630872"/>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60" b="1"/>
              <a:t>At least once a week by ethnicity</a:t>
            </a:r>
            <a:endParaRPr lang="en-US" sz="1860" b="1"/>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Sheet1!$B$2:$B$10</c:f>
              <c:numCache>
                <c:formatCode>0%</c:formatCode>
                <c:ptCount val="9"/>
                <c:pt idx="0">
                  <c:v>0.69</c:v>
                </c:pt>
                <c:pt idx="1">
                  <c:v>0.5</c:v>
                </c:pt>
                <c:pt idx="2">
                  <c:v>0.47</c:v>
                </c:pt>
                <c:pt idx="3">
                  <c:v>0.44</c:v>
                </c:pt>
                <c:pt idx="4">
                  <c:v>0.44</c:v>
                </c:pt>
                <c:pt idx="5">
                  <c:v>0.26</c:v>
                </c:pt>
                <c:pt idx="6">
                  <c:v>0.19</c:v>
                </c:pt>
                <c:pt idx="7">
                  <c:v>0.2</c:v>
                </c:pt>
                <c:pt idx="8">
                  <c:v>0.14000000000000001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Asian</c:v>
                </c:pt>
              </c:strCache>
            </c:strRef>
          </c:tx>
          <c:spPr>
            <a:solidFill>
              <a:schemeClr val="accent2"/>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Sheet1!$C$2:$C$10</c:f>
              <c:numCache>
                <c:formatCode>0%</c:formatCode>
                <c:ptCount val="9"/>
                <c:pt idx="0">
                  <c:v>0.71</c:v>
                </c:pt>
                <c:pt idx="1">
                  <c:v>0.53</c:v>
                </c:pt>
                <c:pt idx="2">
                  <c:v>0.53</c:v>
                </c:pt>
                <c:pt idx="3">
                  <c:v>0.48</c:v>
                </c:pt>
                <c:pt idx="4">
                  <c:v>0.36</c:v>
                </c:pt>
                <c:pt idx="5">
                  <c:v>0.26</c:v>
                </c:pt>
                <c:pt idx="6">
                  <c:v>0.28000000000000003</c:v>
                </c:pt>
                <c:pt idx="7">
                  <c:v>0.25</c:v>
                </c:pt>
                <c:pt idx="8">
                  <c:v>0.3</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Black</c:v>
                </c:pt>
              </c:strCache>
            </c:strRef>
          </c:tx>
          <c:spPr>
            <a:solidFill>
              <a:schemeClr val="accent3"/>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Sheet1!$D$2:$D$10</c:f>
              <c:numCache>
                <c:formatCode>0%</c:formatCode>
                <c:ptCount val="9"/>
                <c:pt idx="0">
                  <c:v>0.74</c:v>
                </c:pt>
                <c:pt idx="1">
                  <c:v>0.56999999999999995</c:v>
                </c:pt>
                <c:pt idx="2">
                  <c:v>0.57999999999999996</c:v>
                </c:pt>
                <c:pt idx="3">
                  <c:v>0.46</c:v>
                </c:pt>
                <c:pt idx="4">
                  <c:v>0.43</c:v>
                </c:pt>
                <c:pt idx="5">
                  <c:v>0.28999999999999998</c:v>
                </c:pt>
                <c:pt idx="6">
                  <c:v>0.3</c:v>
                </c:pt>
                <c:pt idx="7">
                  <c:v>0.28000000000000003</c:v>
                </c:pt>
                <c:pt idx="8">
                  <c:v>0.42</c:v>
                </c:pt>
              </c:numCache>
            </c:numRef>
          </c:val>
          <c:extLst>
            <c:ext xmlns:c16="http://schemas.microsoft.com/office/drawing/2014/chart" uri="{C3380CC4-5D6E-409C-BE32-E72D297353CC}">
              <c16:uniqueId val="{00000001-E796-4DFC-BC50-DF22C1413505}"/>
            </c:ext>
          </c:extLst>
        </c:ser>
        <c:ser>
          <c:idx val="3"/>
          <c:order val="3"/>
          <c:tx>
            <c:strRef>
              <c:f>Sheet1!$E$1</c:f>
              <c:strCache>
                <c:ptCount val="1"/>
                <c:pt idx="0">
                  <c:v>Mixed/Other</c:v>
                </c:pt>
              </c:strCache>
            </c:strRef>
          </c:tx>
          <c:spPr>
            <a:solidFill>
              <a:schemeClr val="accent4"/>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Sheet1!$E$2:$E$10</c:f>
              <c:numCache>
                <c:formatCode>0%</c:formatCode>
                <c:ptCount val="9"/>
                <c:pt idx="0">
                  <c:v>0.67</c:v>
                </c:pt>
                <c:pt idx="1">
                  <c:v>0.5</c:v>
                </c:pt>
                <c:pt idx="2">
                  <c:v>0.51</c:v>
                </c:pt>
                <c:pt idx="3">
                  <c:v>0.52</c:v>
                </c:pt>
                <c:pt idx="4">
                  <c:v>0.42</c:v>
                </c:pt>
                <c:pt idx="5">
                  <c:v>0.26</c:v>
                </c:pt>
                <c:pt idx="6">
                  <c:v>0.23</c:v>
                </c:pt>
                <c:pt idx="7">
                  <c:v>0.16</c:v>
                </c:pt>
                <c:pt idx="8">
                  <c:v>0.16</c:v>
                </c:pt>
              </c:numCache>
            </c:numRef>
          </c:val>
          <c:extLst>
            <c:ext xmlns:c16="http://schemas.microsoft.com/office/drawing/2014/chart" uri="{C3380CC4-5D6E-409C-BE32-E72D297353CC}">
              <c16:uniqueId val="{00000002-E796-4DFC-BC50-DF22C1413505}"/>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60" b="1"/>
              <a:t>At least once a week by age</a:t>
            </a:r>
            <a:endParaRPr lang="en-US" sz="1860" b="1"/>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18-24</c:v>
                </c:pt>
              </c:strCache>
            </c:strRef>
          </c:tx>
          <c:spPr>
            <a:solidFill>
              <a:schemeClr val="accent1"/>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Sheet1!$B$2:$B$10</c:f>
              <c:numCache>
                <c:formatCode>0%</c:formatCode>
                <c:ptCount val="9"/>
                <c:pt idx="0">
                  <c:v>0.8</c:v>
                </c:pt>
                <c:pt idx="1">
                  <c:v>0.64</c:v>
                </c:pt>
                <c:pt idx="2">
                  <c:v>0.64</c:v>
                </c:pt>
                <c:pt idx="3">
                  <c:v>0.64</c:v>
                </c:pt>
                <c:pt idx="4">
                  <c:v>0.56000000000000005</c:v>
                </c:pt>
                <c:pt idx="5">
                  <c:v>0.28999999999999998</c:v>
                </c:pt>
                <c:pt idx="6">
                  <c:v>0.53</c:v>
                </c:pt>
                <c:pt idx="7">
                  <c:v>0.42</c:v>
                </c:pt>
                <c:pt idx="8">
                  <c:v>0.31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25-34</c:v>
                </c:pt>
              </c:strCache>
            </c:strRef>
          </c:tx>
          <c:spPr>
            <a:solidFill>
              <a:schemeClr val="accent2"/>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Sheet1!$C$2:$C$10</c:f>
              <c:numCache>
                <c:formatCode>0%</c:formatCode>
                <c:ptCount val="9"/>
                <c:pt idx="0">
                  <c:v>0.72</c:v>
                </c:pt>
                <c:pt idx="1">
                  <c:v>0.64</c:v>
                </c:pt>
                <c:pt idx="2">
                  <c:v>0.6</c:v>
                </c:pt>
                <c:pt idx="3">
                  <c:v>0.55000000000000004</c:v>
                </c:pt>
                <c:pt idx="4">
                  <c:v>0.52</c:v>
                </c:pt>
                <c:pt idx="5">
                  <c:v>0.3</c:v>
                </c:pt>
                <c:pt idx="6">
                  <c:v>0.24</c:v>
                </c:pt>
                <c:pt idx="7">
                  <c:v>0.27</c:v>
                </c:pt>
                <c:pt idx="8">
                  <c:v>0.26</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35-44</c:v>
                </c:pt>
              </c:strCache>
            </c:strRef>
          </c:tx>
          <c:spPr>
            <a:solidFill>
              <a:schemeClr val="accent3"/>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Sheet1!$D$2:$D$10</c:f>
              <c:numCache>
                <c:formatCode>0%</c:formatCode>
                <c:ptCount val="9"/>
                <c:pt idx="0">
                  <c:v>0.67</c:v>
                </c:pt>
                <c:pt idx="1">
                  <c:v>0.53</c:v>
                </c:pt>
                <c:pt idx="2">
                  <c:v>0.47</c:v>
                </c:pt>
                <c:pt idx="3">
                  <c:v>0.42</c:v>
                </c:pt>
                <c:pt idx="4">
                  <c:v>0.37</c:v>
                </c:pt>
                <c:pt idx="5">
                  <c:v>0.27</c:v>
                </c:pt>
                <c:pt idx="6">
                  <c:v>0.2</c:v>
                </c:pt>
                <c:pt idx="7">
                  <c:v>0.21</c:v>
                </c:pt>
                <c:pt idx="8">
                  <c:v>0.22</c:v>
                </c:pt>
              </c:numCache>
            </c:numRef>
          </c:val>
          <c:extLst>
            <c:ext xmlns:c16="http://schemas.microsoft.com/office/drawing/2014/chart" uri="{C3380CC4-5D6E-409C-BE32-E72D297353CC}">
              <c16:uniqueId val="{00000001-E796-4DFC-BC50-DF22C1413505}"/>
            </c:ext>
          </c:extLst>
        </c:ser>
        <c:ser>
          <c:idx val="3"/>
          <c:order val="3"/>
          <c:tx>
            <c:strRef>
              <c:f>Sheet1!$E$1</c:f>
              <c:strCache>
                <c:ptCount val="1"/>
                <c:pt idx="0">
                  <c:v>45-54</c:v>
                </c:pt>
              </c:strCache>
            </c:strRef>
          </c:tx>
          <c:spPr>
            <a:solidFill>
              <a:schemeClr val="accent4"/>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Sheet1!$E$2:$E$10</c:f>
              <c:numCache>
                <c:formatCode>0%</c:formatCode>
                <c:ptCount val="9"/>
                <c:pt idx="0">
                  <c:v>0.77</c:v>
                </c:pt>
                <c:pt idx="1">
                  <c:v>0.48</c:v>
                </c:pt>
                <c:pt idx="2">
                  <c:v>0.5</c:v>
                </c:pt>
                <c:pt idx="3">
                  <c:v>0.43</c:v>
                </c:pt>
                <c:pt idx="4">
                  <c:v>0.37</c:v>
                </c:pt>
                <c:pt idx="5">
                  <c:v>0.28999999999999998</c:v>
                </c:pt>
                <c:pt idx="6">
                  <c:v>0.12</c:v>
                </c:pt>
                <c:pt idx="7">
                  <c:v>0.13</c:v>
                </c:pt>
                <c:pt idx="8">
                  <c:v>0.16</c:v>
                </c:pt>
              </c:numCache>
            </c:numRef>
          </c:val>
          <c:extLst>
            <c:ext xmlns:c16="http://schemas.microsoft.com/office/drawing/2014/chart" uri="{C3380CC4-5D6E-409C-BE32-E72D297353CC}">
              <c16:uniqueId val="{00000002-E796-4DFC-BC50-DF22C1413505}"/>
            </c:ext>
          </c:extLst>
        </c:ser>
        <c:ser>
          <c:idx val="4"/>
          <c:order val="4"/>
          <c:tx>
            <c:strRef>
              <c:f>Sheet1!$F$1</c:f>
              <c:strCache>
                <c:ptCount val="1"/>
                <c:pt idx="0">
                  <c:v>55-64</c:v>
                </c:pt>
              </c:strCache>
            </c:strRef>
          </c:tx>
          <c:spPr>
            <a:solidFill>
              <a:schemeClr val="accent5"/>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Sheet1!$F$2:$F$10</c:f>
              <c:numCache>
                <c:formatCode>0%</c:formatCode>
                <c:ptCount val="9"/>
                <c:pt idx="0">
                  <c:v>0.63</c:v>
                </c:pt>
                <c:pt idx="1">
                  <c:v>0.48</c:v>
                </c:pt>
                <c:pt idx="2">
                  <c:v>0.44</c:v>
                </c:pt>
                <c:pt idx="3">
                  <c:v>0.4</c:v>
                </c:pt>
                <c:pt idx="4">
                  <c:v>0.43</c:v>
                </c:pt>
                <c:pt idx="5">
                  <c:v>0.24</c:v>
                </c:pt>
                <c:pt idx="6">
                  <c:v>0.19</c:v>
                </c:pt>
                <c:pt idx="7">
                  <c:v>0.2</c:v>
                </c:pt>
                <c:pt idx="8">
                  <c:v>0.19</c:v>
                </c:pt>
              </c:numCache>
            </c:numRef>
          </c:val>
          <c:extLst>
            <c:ext xmlns:c16="http://schemas.microsoft.com/office/drawing/2014/chart" uri="{C3380CC4-5D6E-409C-BE32-E72D297353CC}">
              <c16:uniqueId val="{00000001-608E-48B1-AF28-321BE2ADDFF9}"/>
            </c:ext>
          </c:extLst>
        </c:ser>
        <c:ser>
          <c:idx val="5"/>
          <c:order val="5"/>
          <c:tx>
            <c:strRef>
              <c:f>Sheet1!$G$1</c:f>
              <c:strCache>
                <c:ptCount val="1"/>
                <c:pt idx="0">
                  <c:v>65+</c:v>
                </c:pt>
              </c:strCache>
            </c:strRef>
          </c:tx>
          <c:spPr>
            <a:solidFill>
              <a:schemeClr val="accent6"/>
            </a:solidFill>
            <a:ln>
              <a:noFill/>
            </a:ln>
            <a:effectLst/>
          </c:spPr>
          <c:invertIfNegative val="0"/>
          <c:cat>
            <c:strRef>
              <c:f>Sheet1!$A$2:$A$10</c:f>
              <c:strCache>
                <c:ptCount val="9"/>
                <c:pt idx="0">
                  <c:v>Everyday tasks</c:v>
                </c:pt>
                <c:pt idx="1">
                  <c:v>Go to work</c:v>
                </c:pt>
                <c:pt idx="2">
                  <c:v>Wellbeing or fitness activities</c:v>
                </c:pt>
                <c:pt idx="3">
                  <c:v>Socialise elsewhere than a pub or bar</c:v>
                </c:pt>
                <c:pt idx="4">
                  <c:v>Socialise in a pub or bar</c:v>
                </c:pt>
                <c:pt idx="5">
                  <c:v>Go out to care for others</c:v>
                </c:pt>
                <c:pt idx="6">
                  <c:v>Attend a class or study group</c:v>
                </c:pt>
                <c:pt idx="7">
                  <c:v>Cultural activities</c:v>
                </c:pt>
                <c:pt idx="8">
                  <c:v>Attend a community, religious, or voluntary group</c:v>
                </c:pt>
              </c:strCache>
            </c:strRef>
          </c:cat>
          <c:val>
            <c:numRef>
              <c:f>Sheet1!$G$2:$G$10</c:f>
              <c:numCache>
                <c:formatCode>0%</c:formatCode>
                <c:ptCount val="9"/>
                <c:pt idx="0">
                  <c:v>0.63</c:v>
                </c:pt>
                <c:pt idx="1">
                  <c:v>0.31</c:v>
                </c:pt>
                <c:pt idx="2">
                  <c:v>0.35</c:v>
                </c:pt>
                <c:pt idx="3">
                  <c:v>0.33</c:v>
                </c:pt>
                <c:pt idx="4">
                  <c:v>0.31</c:v>
                </c:pt>
                <c:pt idx="5">
                  <c:v>0.19</c:v>
                </c:pt>
                <c:pt idx="6">
                  <c:v>0.17</c:v>
                </c:pt>
                <c:pt idx="7">
                  <c:v>0.13</c:v>
                </c:pt>
                <c:pt idx="8">
                  <c:v>0.15</c:v>
                </c:pt>
              </c:numCache>
            </c:numRef>
          </c:val>
          <c:extLst>
            <c:ext xmlns:c16="http://schemas.microsoft.com/office/drawing/2014/chart" uri="{C3380CC4-5D6E-409C-BE32-E72D297353CC}">
              <c16:uniqueId val="{00000002-608E-48B1-AF28-321BE2ADDFF9}"/>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Barriers to going out more at night by sex</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Sheet1!$B$2:$B$14</c:f>
              <c:numCache>
                <c:formatCode>0%</c:formatCode>
                <c:ptCount val="13"/>
                <c:pt idx="0">
                  <c:v>0.3</c:v>
                </c:pt>
                <c:pt idx="1">
                  <c:v>0.23</c:v>
                </c:pt>
                <c:pt idx="2">
                  <c:v>0.18</c:v>
                </c:pt>
                <c:pt idx="3">
                  <c:v>0.2</c:v>
                </c:pt>
                <c:pt idx="4">
                  <c:v>0.18</c:v>
                </c:pt>
                <c:pt idx="5">
                  <c:v>0.16</c:v>
                </c:pt>
                <c:pt idx="6">
                  <c:v>0.15</c:v>
                </c:pt>
                <c:pt idx="7">
                  <c:v>0.14000000000000001</c:v>
                </c:pt>
                <c:pt idx="8">
                  <c:v>0.13</c:v>
                </c:pt>
                <c:pt idx="9">
                  <c:v>0.1</c:v>
                </c:pt>
                <c:pt idx="10">
                  <c:v>0.06</c:v>
                </c:pt>
                <c:pt idx="11">
                  <c:v>0.03</c:v>
                </c:pt>
                <c:pt idx="12">
                  <c:v>0.15</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Female</c:v>
                </c:pt>
              </c:strCache>
            </c:strRef>
          </c:tx>
          <c:spPr>
            <a:solidFill>
              <a:schemeClr val="accent2"/>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Sheet1!$C$2:$C$14</c:f>
              <c:numCache>
                <c:formatCode>0%</c:formatCode>
                <c:ptCount val="13"/>
                <c:pt idx="0">
                  <c:v>0.33</c:v>
                </c:pt>
                <c:pt idx="1">
                  <c:v>0.38</c:v>
                </c:pt>
                <c:pt idx="2">
                  <c:v>0.24</c:v>
                </c:pt>
                <c:pt idx="3">
                  <c:v>0.2</c:v>
                </c:pt>
                <c:pt idx="4">
                  <c:v>0.18</c:v>
                </c:pt>
                <c:pt idx="5">
                  <c:v>0.17</c:v>
                </c:pt>
                <c:pt idx="6">
                  <c:v>0.13</c:v>
                </c:pt>
                <c:pt idx="7">
                  <c:v>0.13</c:v>
                </c:pt>
                <c:pt idx="8">
                  <c:v>0.14000000000000001</c:v>
                </c:pt>
                <c:pt idx="9">
                  <c:v>0.11</c:v>
                </c:pt>
                <c:pt idx="10">
                  <c:v>0.05</c:v>
                </c:pt>
                <c:pt idx="11">
                  <c:v>0.03</c:v>
                </c:pt>
                <c:pt idx="12">
                  <c:v>0.11</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Barriers to going out more at night by inner/outer London</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Inner</c:v>
                </c:pt>
              </c:strCache>
            </c:strRef>
          </c:tx>
          <c:spPr>
            <a:solidFill>
              <a:schemeClr val="accent1"/>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Sheet1!$B$2:$B$14</c:f>
              <c:numCache>
                <c:formatCode>0%</c:formatCode>
                <c:ptCount val="13"/>
                <c:pt idx="0">
                  <c:v>0.3</c:v>
                </c:pt>
                <c:pt idx="1">
                  <c:v>0.28000000000000003</c:v>
                </c:pt>
                <c:pt idx="2">
                  <c:v>0.2</c:v>
                </c:pt>
                <c:pt idx="3">
                  <c:v>0.19</c:v>
                </c:pt>
                <c:pt idx="4">
                  <c:v>0.16</c:v>
                </c:pt>
                <c:pt idx="5">
                  <c:v>0.16</c:v>
                </c:pt>
                <c:pt idx="6">
                  <c:v>0.13</c:v>
                </c:pt>
                <c:pt idx="7">
                  <c:v>0.12</c:v>
                </c:pt>
                <c:pt idx="8">
                  <c:v>0.12</c:v>
                </c:pt>
                <c:pt idx="9">
                  <c:v>0.08</c:v>
                </c:pt>
                <c:pt idx="10">
                  <c:v>0.05</c:v>
                </c:pt>
                <c:pt idx="11">
                  <c:v>0.02</c:v>
                </c:pt>
                <c:pt idx="12">
                  <c:v>0.17</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Outer</c:v>
                </c:pt>
              </c:strCache>
            </c:strRef>
          </c:tx>
          <c:spPr>
            <a:solidFill>
              <a:schemeClr val="accent2"/>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Sheet1!$C$2:$C$14</c:f>
              <c:numCache>
                <c:formatCode>0%</c:formatCode>
                <c:ptCount val="13"/>
                <c:pt idx="0">
                  <c:v>0.32</c:v>
                </c:pt>
                <c:pt idx="1">
                  <c:v>0.32</c:v>
                </c:pt>
                <c:pt idx="2">
                  <c:v>0.22</c:v>
                </c:pt>
                <c:pt idx="3">
                  <c:v>0.21</c:v>
                </c:pt>
                <c:pt idx="4">
                  <c:v>0.2</c:v>
                </c:pt>
                <c:pt idx="5">
                  <c:v>0.17</c:v>
                </c:pt>
                <c:pt idx="6">
                  <c:v>0.14000000000000001</c:v>
                </c:pt>
                <c:pt idx="7">
                  <c:v>0.14000000000000001</c:v>
                </c:pt>
                <c:pt idx="8">
                  <c:v>0.14000000000000001</c:v>
                </c:pt>
                <c:pt idx="9">
                  <c:v>0.11</c:v>
                </c:pt>
                <c:pt idx="10">
                  <c:v>0.06</c:v>
                </c:pt>
                <c:pt idx="11">
                  <c:v>0.04</c:v>
                </c:pt>
                <c:pt idx="12">
                  <c:v>0.11</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Barriers to going out more at night by ethnicity</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Sheet1!$B$2:$B$14</c:f>
              <c:numCache>
                <c:formatCode>0%</c:formatCode>
                <c:ptCount val="13"/>
                <c:pt idx="0">
                  <c:v>0.34</c:v>
                </c:pt>
                <c:pt idx="1">
                  <c:v>0.28000000000000003</c:v>
                </c:pt>
                <c:pt idx="2">
                  <c:v>0.22</c:v>
                </c:pt>
                <c:pt idx="3">
                  <c:v>0.2</c:v>
                </c:pt>
                <c:pt idx="4">
                  <c:v>0.16</c:v>
                </c:pt>
                <c:pt idx="5">
                  <c:v>0.16</c:v>
                </c:pt>
                <c:pt idx="6">
                  <c:v>0.12</c:v>
                </c:pt>
                <c:pt idx="7">
                  <c:v>0.11</c:v>
                </c:pt>
                <c:pt idx="8">
                  <c:v>0.11</c:v>
                </c:pt>
                <c:pt idx="9">
                  <c:v>0.08</c:v>
                </c:pt>
                <c:pt idx="10">
                  <c:v>0.05</c:v>
                </c:pt>
                <c:pt idx="11">
                  <c:v>0.03</c:v>
                </c:pt>
                <c:pt idx="12">
                  <c:v>0.15</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BAME</c:v>
                </c:pt>
              </c:strCache>
            </c:strRef>
          </c:tx>
          <c:spPr>
            <a:solidFill>
              <a:schemeClr val="accent2"/>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Sheet1!$C$2:$C$14</c:f>
              <c:numCache>
                <c:formatCode>0%</c:formatCode>
                <c:ptCount val="13"/>
                <c:pt idx="0">
                  <c:v>0.27</c:v>
                </c:pt>
                <c:pt idx="1">
                  <c:v>0.33</c:v>
                </c:pt>
                <c:pt idx="2">
                  <c:v>0.2</c:v>
                </c:pt>
                <c:pt idx="3">
                  <c:v>0.21</c:v>
                </c:pt>
                <c:pt idx="4">
                  <c:v>0.21</c:v>
                </c:pt>
                <c:pt idx="5">
                  <c:v>0.18</c:v>
                </c:pt>
                <c:pt idx="6">
                  <c:v>0.17</c:v>
                </c:pt>
                <c:pt idx="7">
                  <c:v>0.17</c:v>
                </c:pt>
                <c:pt idx="8">
                  <c:v>0.17</c:v>
                </c:pt>
                <c:pt idx="9">
                  <c:v>0.13</c:v>
                </c:pt>
                <c:pt idx="10">
                  <c:v>7.0000000000000007E-2</c:v>
                </c:pt>
                <c:pt idx="11">
                  <c:v>0.04</c:v>
                </c:pt>
                <c:pt idx="12">
                  <c:v>0.12</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Barriers to going out more at night by ethnicity</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Sheet1!$B$2:$B$14</c:f>
              <c:numCache>
                <c:formatCode>0%</c:formatCode>
                <c:ptCount val="13"/>
                <c:pt idx="0">
                  <c:v>0.34</c:v>
                </c:pt>
                <c:pt idx="1">
                  <c:v>0.28000000000000003</c:v>
                </c:pt>
                <c:pt idx="2">
                  <c:v>0.22</c:v>
                </c:pt>
                <c:pt idx="3">
                  <c:v>0.2</c:v>
                </c:pt>
                <c:pt idx="4">
                  <c:v>0.16</c:v>
                </c:pt>
                <c:pt idx="5">
                  <c:v>0.16</c:v>
                </c:pt>
                <c:pt idx="6">
                  <c:v>0.12</c:v>
                </c:pt>
                <c:pt idx="7">
                  <c:v>0.11</c:v>
                </c:pt>
                <c:pt idx="8">
                  <c:v>0.11</c:v>
                </c:pt>
                <c:pt idx="9">
                  <c:v>0.08</c:v>
                </c:pt>
                <c:pt idx="10">
                  <c:v>0.05</c:v>
                </c:pt>
                <c:pt idx="11">
                  <c:v>0.03</c:v>
                </c:pt>
                <c:pt idx="12">
                  <c:v>0.14000000000000001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Asian</c:v>
                </c:pt>
              </c:strCache>
            </c:strRef>
          </c:tx>
          <c:spPr>
            <a:solidFill>
              <a:schemeClr val="accent2"/>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Sheet1!$C$2:$C$14</c:f>
              <c:numCache>
                <c:formatCode>0%</c:formatCode>
                <c:ptCount val="13"/>
                <c:pt idx="0">
                  <c:v>0.24</c:v>
                </c:pt>
                <c:pt idx="1">
                  <c:v>0.35</c:v>
                </c:pt>
                <c:pt idx="2">
                  <c:v>0.21</c:v>
                </c:pt>
                <c:pt idx="3">
                  <c:v>0.23</c:v>
                </c:pt>
                <c:pt idx="4">
                  <c:v>0.26</c:v>
                </c:pt>
                <c:pt idx="5">
                  <c:v>0.25</c:v>
                </c:pt>
                <c:pt idx="6">
                  <c:v>0.18</c:v>
                </c:pt>
                <c:pt idx="7">
                  <c:v>0.18</c:v>
                </c:pt>
                <c:pt idx="8">
                  <c:v>0.16</c:v>
                </c:pt>
                <c:pt idx="9">
                  <c:v>0.13</c:v>
                </c:pt>
                <c:pt idx="10">
                  <c:v>0.06</c:v>
                </c:pt>
                <c:pt idx="11">
                  <c:v>0.05</c:v>
                </c:pt>
                <c:pt idx="12">
                  <c:v>0.13</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Black</c:v>
                </c:pt>
              </c:strCache>
            </c:strRef>
          </c:tx>
          <c:spPr>
            <a:solidFill>
              <a:schemeClr val="accent3"/>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Sheet1!$D$2:$D$14</c:f>
              <c:numCache>
                <c:formatCode>0%</c:formatCode>
                <c:ptCount val="13"/>
                <c:pt idx="0">
                  <c:v>0.21</c:v>
                </c:pt>
                <c:pt idx="1">
                  <c:v>0.3</c:v>
                </c:pt>
                <c:pt idx="2">
                  <c:v>0.2</c:v>
                </c:pt>
                <c:pt idx="3">
                  <c:v>0.17</c:v>
                </c:pt>
                <c:pt idx="4">
                  <c:v>0.13</c:v>
                </c:pt>
                <c:pt idx="5">
                  <c:v>0.12</c:v>
                </c:pt>
                <c:pt idx="6">
                  <c:v>0.18</c:v>
                </c:pt>
                <c:pt idx="7">
                  <c:v>0.2</c:v>
                </c:pt>
                <c:pt idx="8">
                  <c:v>0.2</c:v>
                </c:pt>
                <c:pt idx="9">
                  <c:v>0.17</c:v>
                </c:pt>
                <c:pt idx="10">
                  <c:v>0.08</c:v>
                </c:pt>
                <c:pt idx="11">
                  <c:v>0.04</c:v>
                </c:pt>
                <c:pt idx="12">
                  <c:v>0.1</c:v>
                </c:pt>
              </c:numCache>
            </c:numRef>
          </c:val>
          <c:extLst>
            <c:ext xmlns:c16="http://schemas.microsoft.com/office/drawing/2014/chart" uri="{C3380CC4-5D6E-409C-BE32-E72D297353CC}">
              <c16:uniqueId val="{00000001-EE80-4469-8EEC-76E11F966CDC}"/>
            </c:ext>
          </c:extLst>
        </c:ser>
        <c:ser>
          <c:idx val="3"/>
          <c:order val="3"/>
          <c:tx>
            <c:strRef>
              <c:f>Sheet1!$E$1</c:f>
              <c:strCache>
                <c:ptCount val="1"/>
                <c:pt idx="0">
                  <c:v>Mixed/Other</c:v>
                </c:pt>
              </c:strCache>
            </c:strRef>
          </c:tx>
          <c:spPr>
            <a:solidFill>
              <a:schemeClr val="accent4"/>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Sheet1!$E$2:$E$14</c:f>
              <c:numCache>
                <c:formatCode>0%</c:formatCode>
                <c:ptCount val="13"/>
                <c:pt idx="0">
                  <c:v>0.44</c:v>
                </c:pt>
                <c:pt idx="1">
                  <c:v>0.34</c:v>
                </c:pt>
                <c:pt idx="2">
                  <c:v>0.17</c:v>
                </c:pt>
                <c:pt idx="3">
                  <c:v>0.24</c:v>
                </c:pt>
                <c:pt idx="4">
                  <c:v>0.26</c:v>
                </c:pt>
                <c:pt idx="5">
                  <c:v>0.13</c:v>
                </c:pt>
                <c:pt idx="6">
                  <c:v>0.14000000000000001</c:v>
                </c:pt>
                <c:pt idx="7">
                  <c:v>0.11</c:v>
                </c:pt>
                <c:pt idx="8">
                  <c:v>0.14000000000000001</c:v>
                </c:pt>
                <c:pt idx="9">
                  <c:v>0.08</c:v>
                </c:pt>
                <c:pt idx="10">
                  <c:v>0.06</c:v>
                </c:pt>
                <c:pt idx="11">
                  <c:v>0.01</c:v>
                </c:pt>
                <c:pt idx="12">
                  <c:v>0.1</c:v>
                </c:pt>
              </c:numCache>
            </c:numRef>
          </c:val>
          <c:extLst>
            <c:ext xmlns:c16="http://schemas.microsoft.com/office/drawing/2014/chart" uri="{C3380CC4-5D6E-409C-BE32-E72D297353CC}">
              <c16:uniqueId val="{00000002-EE80-4469-8EEC-76E11F966CDC}"/>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Barriers to going out more at night by age</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18-24</c:v>
                </c:pt>
              </c:strCache>
            </c:strRef>
          </c:tx>
          <c:spPr>
            <a:solidFill>
              <a:schemeClr val="accent1"/>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Sheet1!$B$2:$B$14</c:f>
              <c:numCache>
                <c:formatCode>0%</c:formatCode>
                <c:ptCount val="13"/>
                <c:pt idx="0">
                  <c:v>0.28999999999999998</c:v>
                </c:pt>
                <c:pt idx="1">
                  <c:v>0.38</c:v>
                </c:pt>
                <c:pt idx="2">
                  <c:v>0.14000000000000001</c:v>
                </c:pt>
                <c:pt idx="3">
                  <c:v>0.21</c:v>
                </c:pt>
                <c:pt idx="4">
                  <c:v>0.23</c:v>
                </c:pt>
                <c:pt idx="5">
                  <c:v>0.18</c:v>
                </c:pt>
                <c:pt idx="6">
                  <c:v>0.17</c:v>
                </c:pt>
                <c:pt idx="7">
                  <c:v>0.18</c:v>
                </c:pt>
                <c:pt idx="8">
                  <c:v>0.12</c:v>
                </c:pt>
                <c:pt idx="9">
                  <c:v>0.08</c:v>
                </c:pt>
                <c:pt idx="10">
                  <c:v>7.0000000000000007E-2</c:v>
                </c:pt>
                <c:pt idx="11">
                  <c:v>0.03</c:v>
                </c:pt>
                <c:pt idx="12">
                  <c:v>0.1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25-34</c:v>
                </c:pt>
              </c:strCache>
            </c:strRef>
          </c:tx>
          <c:spPr>
            <a:solidFill>
              <a:schemeClr val="accent2"/>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Sheet1!$C$2:$C$14</c:f>
              <c:numCache>
                <c:formatCode>0%</c:formatCode>
                <c:ptCount val="13"/>
                <c:pt idx="0">
                  <c:v>0.3</c:v>
                </c:pt>
                <c:pt idx="1">
                  <c:v>0.3</c:v>
                </c:pt>
                <c:pt idx="2">
                  <c:v>0.17</c:v>
                </c:pt>
                <c:pt idx="3">
                  <c:v>0.25</c:v>
                </c:pt>
                <c:pt idx="4">
                  <c:v>0.18</c:v>
                </c:pt>
                <c:pt idx="5">
                  <c:v>0.18</c:v>
                </c:pt>
                <c:pt idx="6">
                  <c:v>0.09</c:v>
                </c:pt>
                <c:pt idx="7">
                  <c:v>0.16</c:v>
                </c:pt>
                <c:pt idx="8">
                  <c:v>0.12</c:v>
                </c:pt>
                <c:pt idx="9">
                  <c:v>0.11</c:v>
                </c:pt>
                <c:pt idx="10">
                  <c:v>7.0000000000000007E-2</c:v>
                </c:pt>
                <c:pt idx="11">
                  <c:v>0.02</c:v>
                </c:pt>
                <c:pt idx="12">
                  <c:v>0.12</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35-44</c:v>
                </c:pt>
              </c:strCache>
            </c:strRef>
          </c:tx>
          <c:spPr>
            <a:solidFill>
              <a:schemeClr val="accent3"/>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Sheet1!$D$2:$D$14</c:f>
              <c:numCache>
                <c:formatCode>0%</c:formatCode>
                <c:ptCount val="13"/>
                <c:pt idx="0">
                  <c:v>0.31</c:v>
                </c:pt>
                <c:pt idx="1">
                  <c:v>0.31</c:v>
                </c:pt>
                <c:pt idx="2">
                  <c:v>0.28000000000000003</c:v>
                </c:pt>
                <c:pt idx="3">
                  <c:v>0.22</c:v>
                </c:pt>
                <c:pt idx="4">
                  <c:v>0.21</c:v>
                </c:pt>
                <c:pt idx="5">
                  <c:v>0.13</c:v>
                </c:pt>
                <c:pt idx="6">
                  <c:v>0.17</c:v>
                </c:pt>
                <c:pt idx="7">
                  <c:v>0.13</c:v>
                </c:pt>
                <c:pt idx="8">
                  <c:v>0.17</c:v>
                </c:pt>
                <c:pt idx="9">
                  <c:v>0.11</c:v>
                </c:pt>
                <c:pt idx="10">
                  <c:v>7.0000000000000007E-2</c:v>
                </c:pt>
                <c:pt idx="11">
                  <c:v>0.04</c:v>
                </c:pt>
                <c:pt idx="12">
                  <c:v>0.1</c:v>
                </c:pt>
              </c:numCache>
            </c:numRef>
          </c:val>
          <c:extLst>
            <c:ext xmlns:c16="http://schemas.microsoft.com/office/drawing/2014/chart" uri="{C3380CC4-5D6E-409C-BE32-E72D297353CC}">
              <c16:uniqueId val="{00000001-F0F5-4ED6-B775-D4ACCF0F87E2}"/>
            </c:ext>
          </c:extLst>
        </c:ser>
        <c:ser>
          <c:idx val="3"/>
          <c:order val="3"/>
          <c:tx>
            <c:strRef>
              <c:f>Sheet1!$E$1</c:f>
              <c:strCache>
                <c:ptCount val="1"/>
                <c:pt idx="0">
                  <c:v>45-54</c:v>
                </c:pt>
              </c:strCache>
            </c:strRef>
          </c:tx>
          <c:spPr>
            <a:solidFill>
              <a:schemeClr val="accent4"/>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Sheet1!$E$2:$E$14</c:f>
              <c:numCache>
                <c:formatCode>0%</c:formatCode>
                <c:ptCount val="13"/>
                <c:pt idx="0">
                  <c:v>0.43</c:v>
                </c:pt>
                <c:pt idx="1">
                  <c:v>0.26</c:v>
                </c:pt>
                <c:pt idx="2">
                  <c:v>0.18</c:v>
                </c:pt>
                <c:pt idx="3">
                  <c:v>0.21</c:v>
                </c:pt>
                <c:pt idx="4">
                  <c:v>0.2</c:v>
                </c:pt>
                <c:pt idx="5">
                  <c:v>0.17</c:v>
                </c:pt>
                <c:pt idx="6">
                  <c:v>0.13</c:v>
                </c:pt>
                <c:pt idx="7">
                  <c:v>0.12</c:v>
                </c:pt>
                <c:pt idx="8">
                  <c:v>0.13</c:v>
                </c:pt>
                <c:pt idx="9">
                  <c:v>0.1</c:v>
                </c:pt>
                <c:pt idx="10">
                  <c:v>0.03</c:v>
                </c:pt>
                <c:pt idx="11">
                  <c:v>0.04</c:v>
                </c:pt>
                <c:pt idx="12">
                  <c:v>0.14000000000000001</c:v>
                </c:pt>
              </c:numCache>
            </c:numRef>
          </c:val>
          <c:extLst>
            <c:ext xmlns:c16="http://schemas.microsoft.com/office/drawing/2014/chart" uri="{C3380CC4-5D6E-409C-BE32-E72D297353CC}">
              <c16:uniqueId val="{00000002-F0F5-4ED6-B775-D4ACCF0F87E2}"/>
            </c:ext>
          </c:extLst>
        </c:ser>
        <c:ser>
          <c:idx val="4"/>
          <c:order val="4"/>
          <c:tx>
            <c:strRef>
              <c:f>Sheet1!$F$1</c:f>
              <c:strCache>
                <c:ptCount val="1"/>
                <c:pt idx="0">
                  <c:v>55-64</c:v>
                </c:pt>
              </c:strCache>
            </c:strRef>
          </c:tx>
          <c:spPr>
            <a:solidFill>
              <a:schemeClr val="accent5"/>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Sheet1!$F$2:$F$14</c:f>
              <c:numCache>
                <c:formatCode>0%</c:formatCode>
                <c:ptCount val="13"/>
                <c:pt idx="0">
                  <c:v>0.28000000000000003</c:v>
                </c:pt>
                <c:pt idx="1">
                  <c:v>0.31</c:v>
                </c:pt>
                <c:pt idx="2">
                  <c:v>0.21</c:v>
                </c:pt>
                <c:pt idx="3">
                  <c:v>0.15</c:v>
                </c:pt>
                <c:pt idx="4">
                  <c:v>0.15</c:v>
                </c:pt>
                <c:pt idx="5">
                  <c:v>0.18</c:v>
                </c:pt>
                <c:pt idx="6">
                  <c:v>0.17</c:v>
                </c:pt>
                <c:pt idx="7">
                  <c:v>0.11</c:v>
                </c:pt>
                <c:pt idx="8">
                  <c:v>0.15</c:v>
                </c:pt>
                <c:pt idx="9">
                  <c:v>0.1</c:v>
                </c:pt>
                <c:pt idx="10">
                  <c:v>0.05</c:v>
                </c:pt>
                <c:pt idx="11">
                  <c:v>0.04</c:v>
                </c:pt>
                <c:pt idx="12">
                  <c:v>0.14000000000000001</c:v>
                </c:pt>
              </c:numCache>
            </c:numRef>
          </c:val>
          <c:extLst>
            <c:ext xmlns:c16="http://schemas.microsoft.com/office/drawing/2014/chart" uri="{C3380CC4-5D6E-409C-BE32-E72D297353CC}">
              <c16:uniqueId val="{00000003-F0F5-4ED6-B775-D4ACCF0F87E2}"/>
            </c:ext>
          </c:extLst>
        </c:ser>
        <c:ser>
          <c:idx val="5"/>
          <c:order val="5"/>
          <c:tx>
            <c:strRef>
              <c:f>Sheet1!$G$1</c:f>
              <c:strCache>
                <c:ptCount val="1"/>
                <c:pt idx="0">
                  <c:v>65+</c:v>
                </c:pt>
              </c:strCache>
            </c:strRef>
          </c:tx>
          <c:spPr>
            <a:solidFill>
              <a:schemeClr val="accent6"/>
            </a:solidFill>
            <a:ln>
              <a:noFill/>
            </a:ln>
            <a:effectLst/>
          </c:spPr>
          <c:invertIfNegative val="0"/>
          <c:cat>
            <c:strRef>
              <c:f>Sheet1!$A$2:$A$14</c:f>
              <c:strCache>
                <c:ptCount val="13"/>
                <c:pt idx="0">
                  <c:v>Too expensive</c:v>
                </c:pt>
                <c:pt idx="1">
                  <c:v>Feel unsafe</c:v>
                </c:pt>
                <c:pt idx="2">
                  <c:v>Not interested</c:v>
                </c:pt>
                <c:pt idx="3">
                  <c:v>Not much free time</c:v>
                </c:pt>
                <c:pt idx="4">
                  <c:v>Costs too much to travel</c:v>
                </c:pt>
                <c:pt idx="5">
                  <c:v>Too long to travel</c:v>
                </c:pt>
                <c:pt idx="6">
                  <c:v>Worry about catching COVID-19</c:v>
                </c:pt>
                <c:pt idx="7">
                  <c:v>Not much in local area</c:v>
                </c:pt>
                <c:pt idx="8">
                  <c:v>Too many places revolve around alcohol</c:v>
                </c:pt>
                <c:pt idx="9">
                  <c:v>Not a lot of things of interest are available</c:v>
                </c:pt>
                <c:pt idx="10">
                  <c:v>Working at night</c:v>
                </c:pt>
                <c:pt idx="11">
                  <c:v>Other</c:v>
                </c:pt>
                <c:pt idx="12">
                  <c:v>None</c:v>
                </c:pt>
              </c:strCache>
            </c:strRef>
          </c:cat>
          <c:val>
            <c:numRef>
              <c:f>Sheet1!$G$2:$G$14</c:f>
              <c:numCache>
                <c:formatCode>0%</c:formatCode>
                <c:ptCount val="13"/>
                <c:pt idx="0">
                  <c:v>0.25</c:v>
                </c:pt>
                <c:pt idx="1">
                  <c:v>0.28000000000000003</c:v>
                </c:pt>
                <c:pt idx="2">
                  <c:v>0.27</c:v>
                </c:pt>
                <c:pt idx="3">
                  <c:v>0.15</c:v>
                </c:pt>
                <c:pt idx="4">
                  <c:v>0.11</c:v>
                </c:pt>
                <c:pt idx="5">
                  <c:v>0.17</c:v>
                </c:pt>
                <c:pt idx="6">
                  <c:v>0.14000000000000001</c:v>
                </c:pt>
                <c:pt idx="7">
                  <c:v>0.12</c:v>
                </c:pt>
                <c:pt idx="8">
                  <c:v>0.11</c:v>
                </c:pt>
                <c:pt idx="9">
                  <c:v>0.1</c:v>
                </c:pt>
                <c:pt idx="10">
                  <c:v>0.05</c:v>
                </c:pt>
                <c:pt idx="11">
                  <c:v>0.03</c:v>
                </c:pt>
                <c:pt idx="12">
                  <c:v>0.19</c:v>
                </c:pt>
              </c:numCache>
            </c:numRef>
          </c:val>
          <c:extLst>
            <c:ext xmlns:c16="http://schemas.microsoft.com/office/drawing/2014/chart" uri="{C3380CC4-5D6E-409C-BE32-E72D297353CC}">
              <c16:uniqueId val="{00000004-F0F5-4ED6-B775-D4ACCF0F87E2}"/>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Improving London at night by sex</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Sheet1!$B$2:$B$15</c:f>
              <c:numCache>
                <c:formatCode>0%</c:formatCode>
                <c:ptCount val="14"/>
                <c:pt idx="0">
                  <c:v>0.4</c:v>
                </c:pt>
                <c:pt idx="1">
                  <c:v>0.43</c:v>
                </c:pt>
                <c:pt idx="2">
                  <c:v>0.34</c:v>
                </c:pt>
                <c:pt idx="3">
                  <c:v>0.32</c:v>
                </c:pt>
                <c:pt idx="4">
                  <c:v>0.28000000000000003</c:v>
                </c:pt>
                <c:pt idx="5">
                  <c:v>0.23</c:v>
                </c:pt>
                <c:pt idx="6">
                  <c:v>0.18</c:v>
                </c:pt>
                <c:pt idx="7">
                  <c:v>0.17</c:v>
                </c:pt>
                <c:pt idx="8">
                  <c:v>0.15</c:v>
                </c:pt>
                <c:pt idx="9">
                  <c:v>0.13</c:v>
                </c:pt>
                <c:pt idx="10">
                  <c:v>0.1</c:v>
                </c:pt>
                <c:pt idx="11">
                  <c:v>0.01</c:v>
                </c:pt>
                <c:pt idx="12">
                  <c:v>0.04</c:v>
                </c:pt>
                <c:pt idx="13">
                  <c:v>0.03</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Female</c:v>
                </c:pt>
              </c:strCache>
            </c:strRef>
          </c:tx>
          <c:spPr>
            <a:solidFill>
              <a:schemeClr val="accent2"/>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Sheet1!$C$2:$C$15</c:f>
              <c:numCache>
                <c:formatCode>0%</c:formatCode>
                <c:ptCount val="14"/>
                <c:pt idx="0">
                  <c:v>0.46</c:v>
                </c:pt>
                <c:pt idx="1">
                  <c:v>0.38</c:v>
                </c:pt>
                <c:pt idx="2">
                  <c:v>0.38</c:v>
                </c:pt>
                <c:pt idx="3">
                  <c:v>0.34</c:v>
                </c:pt>
                <c:pt idx="4">
                  <c:v>0.21</c:v>
                </c:pt>
                <c:pt idx="5">
                  <c:v>0.21</c:v>
                </c:pt>
                <c:pt idx="6">
                  <c:v>0.26</c:v>
                </c:pt>
                <c:pt idx="7">
                  <c:v>0.2</c:v>
                </c:pt>
                <c:pt idx="8">
                  <c:v>0.19</c:v>
                </c:pt>
                <c:pt idx="9">
                  <c:v>0.16</c:v>
                </c:pt>
                <c:pt idx="10">
                  <c:v>0.08</c:v>
                </c:pt>
                <c:pt idx="11">
                  <c:v>0.01</c:v>
                </c:pt>
                <c:pt idx="12">
                  <c:v>0.04</c:v>
                </c:pt>
                <c:pt idx="13">
                  <c:v>0.04</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Improving London at night by inner/outer London</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Inner</c:v>
                </c:pt>
              </c:strCache>
            </c:strRef>
          </c:tx>
          <c:spPr>
            <a:solidFill>
              <a:schemeClr val="accent1"/>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Sheet1!$B$2:$B$15</c:f>
              <c:numCache>
                <c:formatCode>0%</c:formatCode>
                <c:ptCount val="14"/>
                <c:pt idx="0">
                  <c:v>0.38</c:v>
                </c:pt>
                <c:pt idx="1">
                  <c:v>0.39</c:v>
                </c:pt>
                <c:pt idx="2">
                  <c:v>0.36</c:v>
                </c:pt>
                <c:pt idx="3">
                  <c:v>0.33</c:v>
                </c:pt>
                <c:pt idx="4">
                  <c:v>0.22</c:v>
                </c:pt>
                <c:pt idx="5">
                  <c:v>0.22</c:v>
                </c:pt>
                <c:pt idx="6">
                  <c:v>0.18</c:v>
                </c:pt>
                <c:pt idx="7">
                  <c:v>0.16</c:v>
                </c:pt>
                <c:pt idx="8">
                  <c:v>0.13</c:v>
                </c:pt>
                <c:pt idx="9">
                  <c:v>0.12</c:v>
                </c:pt>
                <c:pt idx="10">
                  <c:v>0.1</c:v>
                </c:pt>
                <c:pt idx="11">
                  <c:v>0.01</c:v>
                </c:pt>
                <c:pt idx="12">
                  <c:v>0.03</c:v>
                </c:pt>
                <c:pt idx="13">
                  <c:v>0.05</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Outer</c:v>
                </c:pt>
              </c:strCache>
            </c:strRef>
          </c:tx>
          <c:spPr>
            <a:solidFill>
              <a:schemeClr val="accent2"/>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Sheet1!$C$2:$C$15</c:f>
              <c:numCache>
                <c:formatCode>0%</c:formatCode>
                <c:ptCount val="14"/>
                <c:pt idx="0">
                  <c:v>0.46</c:v>
                </c:pt>
                <c:pt idx="1">
                  <c:v>0.42</c:v>
                </c:pt>
                <c:pt idx="2">
                  <c:v>0.36</c:v>
                </c:pt>
                <c:pt idx="3">
                  <c:v>0.33</c:v>
                </c:pt>
                <c:pt idx="4">
                  <c:v>0.26</c:v>
                </c:pt>
                <c:pt idx="5">
                  <c:v>0.22</c:v>
                </c:pt>
                <c:pt idx="6">
                  <c:v>0.25</c:v>
                </c:pt>
                <c:pt idx="7">
                  <c:v>0.2</c:v>
                </c:pt>
                <c:pt idx="8">
                  <c:v>0.19</c:v>
                </c:pt>
                <c:pt idx="9">
                  <c:v>0.16</c:v>
                </c:pt>
                <c:pt idx="10">
                  <c:v>0.08</c:v>
                </c:pt>
                <c:pt idx="11">
                  <c:v>0.01</c:v>
                </c:pt>
                <c:pt idx="12">
                  <c:v>0.05</c:v>
                </c:pt>
                <c:pt idx="13">
                  <c:v>0.03</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Improving London at night by ethnicity</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Sheet1!$B$2:$B$15</c:f>
              <c:numCache>
                <c:formatCode>0%</c:formatCode>
                <c:ptCount val="14"/>
                <c:pt idx="0">
                  <c:v>0.46</c:v>
                </c:pt>
                <c:pt idx="1">
                  <c:v>0.39</c:v>
                </c:pt>
                <c:pt idx="2">
                  <c:v>0.33</c:v>
                </c:pt>
                <c:pt idx="3">
                  <c:v>0.32</c:v>
                </c:pt>
                <c:pt idx="4">
                  <c:v>0.23</c:v>
                </c:pt>
                <c:pt idx="5">
                  <c:v>0.24</c:v>
                </c:pt>
                <c:pt idx="6">
                  <c:v>0.19</c:v>
                </c:pt>
                <c:pt idx="7">
                  <c:v>0.19</c:v>
                </c:pt>
                <c:pt idx="8">
                  <c:v>0.17</c:v>
                </c:pt>
                <c:pt idx="9">
                  <c:v>0.12</c:v>
                </c:pt>
                <c:pt idx="10">
                  <c:v>7.0000000000000007E-2</c:v>
                </c:pt>
                <c:pt idx="11">
                  <c:v>0.01</c:v>
                </c:pt>
                <c:pt idx="12">
                  <c:v>0.05</c:v>
                </c:pt>
                <c:pt idx="13">
                  <c:v>0.04</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BAME</c:v>
                </c:pt>
              </c:strCache>
            </c:strRef>
          </c:tx>
          <c:spPr>
            <a:solidFill>
              <a:schemeClr val="accent2"/>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Sheet1!$C$2:$C$15</c:f>
              <c:numCache>
                <c:formatCode>0%</c:formatCode>
                <c:ptCount val="14"/>
                <c:pt idx="0">
                  <c:v>0.39</c:v>
                </c:pt>
                <c:pt idx="1">
                  <c:v>0.43</c:v>
                </c:pt>
                <c:pt idx="2">
                  <c:v>0.4</c:v>
                </c:pt>
                <c:pt idx="3">
                  <c:v>0.34</c:v>
                </c:pt>
                <c:pt idx="4">
                  <c:v>0.27</c:v>
                </c:pt>
                <c:pt idx="5">
                  <c:v>0.19</c:v>
                </c:pt>
                <c:pt idx="6">
                  <c:v>0.27</c:v>
                </c:pt>
                <c:pt idx="7">
                  <c:v>0.19</c:v>
                </c:pt>
                <c:pt idx="8">
                  <c:v>0.16</c:v>
                </c:pt>
                <c:pt idx="9">
                  <c:v>0.17</c:v>
                </c:pt>
                <c:pt idx="10">
                  <c:v>0.12</c:v>
                </c:pt>
                <c:pt idx="11">
                  <c:v>0</c:v>
                </c:pt>
                <c:pt idx="12">
                  <c:v>0.03</c:v>
                </c:pt>
                <c:pt idx="13">
                  <c:v>0.03</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GB" sz="1800" b="1" i="0" baseline="0">
                <a:solidFill>
                  <a:schemeClr val="bg2"/>
                </a:solidFill>
                <a:effectLst/>
              </a:rPr>
              <a:t>How often Londoners* work at night</a:t>
            </a:r>
            <a:endParaRPr lang="en-US">
              <a:solidFill>
                <a:schemeClr val="bg2"/>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 few times a week</c:v>
                </c:pt>
                <c:pt idx="1">
                  <c:v>Once a week</c:v>
                </c:pt>
                <c:pt idx="2">
                  <c:v>A few times a month</c:v>
                </c:pt>
                <c:pt idx="3">
                  <c:v>Once a month</c:v>
                </c:pt>
                <c:pt idx="4">
                  <c:v>Once every few months</c:v>
                </c:pt>
                <c:pt idx="5">
                  <c:v>Less than once every few months</c:v>
                </c:pt>
                <c:pt idx="6">
                  <c:v>Never</c:v>
                </c:pt>
              </c:strCache>
            </c:strRef>
          </c:cat>
          <c:val>
            <c:numRef>
              <c:f>Sheet1!$B$2:$B$8</c:f>
              <c:numCache>
                <c:formatCode>###0%</c:formatCode>
                <c:ptCount val="7"/>
                <c:pt idx="0">
                  <c:v>0.20236932993134221</c:v>
                </c:pt>
                <c:pt idx="1">
                  <c:v>0.1587136627028948</c:v>
                </c:pt>
                <c:pt idx="2">
                  <c:v>0.155224822829235</c:v>
                </c:pt>
                <c:pt idx="3">
                  <c:v>4.4194225933742788E-2</c:v>
                </c:pt>
                <c:pt idx="4">
                  <c:v>3.9788621129414989E-2</c:v>
                </c:pt>
                <c:pt idx="5">
                  <c:v>5.7406567019230477E-2</c:v>
                </c:pt>
                <c:pt idx="6">
                  <c:v>0.33754493608796188</c:v>
                </c:pt>
              </c:numCache>
            </c:numRef>
          </c:val>
          <c:extLst>
            <c:ext xmlns:c16="http://schemas.microsoft.com/office/drawing/2014/chart" uri="{C3380CC4-5D6E-409C-BE32-E72D297353CC}">
              <c16:uniqueId val="{00000000-362E-4EB3-AF2D-32CA3BE4F308}"/>
            </c:ext>
          </c:extLst>
        </c:ser>
        <c:dLbls>
          <c:showLegendKey val="0"/>
          <c:showVal val="0"/>
          <c:showCatName val="0"/>
          <c:showSerName val="0"/>
          <c:showPercent val="0"/>
          <c:showBubbleSize val="0"/>
        </c:dLbls>
        <c:gapWidth val="182"/>
        <c:axId val="773271072"/>
        <c:axId val="773268448"/>
      </c:barChart>
      <c:catAx>
        <c:axId val="7732710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73268448"/>
        <c:crosses val="autoZero"/>
        <c:auto val="1"/>
        <c:lblAlgn val="ctr"/>
        <c:lblOffset val="100"/>
        <c:noMultiLvlLbl val="0"/>
      </c:catAx>
      <c:valAx>
        <c:axId val="773268448"/>
        <c:scaling>
          <c:orientation val="minMax"/>
        </c:scaling>
        <c:delete val="0"/>
        <c:axPos val="t"/>
        <c:numFmt formatCode="###0%" sourceLinked="1"/>
        <c:majorTickMark val="none"/>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7327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Improving London at night by ethnicity</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Sheet1!$B$2:$B$15</c:f>
              <c:numCache>
                <c:formatCode>0%</c:formatCode>
                <c:ptCount val="14"/>
                <c:pt idx="0">
                  <c:v>0.46</c:v>
                </c:pt>
                <c:pt idx="1">
                  <c:v>0.39</c:v>
                </c:pt>
                <c:pt idx="2">
                  <c:v>0.33</c:v>
                </c:pt>
                <c:pt idx="3">
                  <c:v>0.32</c:v>
                </c:pt>
                <c:pt idx="4">
                  <c:v>0.23</c:v>
                </c:pt>
                <c:pt idx="5">
                  <c:v>0.24</c:v>
                </c:pt>
                <c:pt idx="6">
                  <c:v>0.19</c:v>
                </c:pt>
                <c:pt idx="7">
                  <c:v>0.19</c:v>
                </c:pt>
                <c:pt idx="8">
                  <c:v>0.17</c:v>
                </c:pt>
                <c:pt idx="9">
                  <c:v>0.12</c:v>
                </c:pt>
                <c:pt idx="10">
                  <c:v>7.0000000000000007E-2</c:v>
                </c:pt>
                <c:pt idx="11">
                  <c:v>0.01</c:v>
                </c:pt>
                <c:pt idx="12">
                  <c:v>0.05</c:v>
                </c:pt>
                <c:pt idx="13">
                  <c:v>0.04</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Asian</c:v>
                </c:pt>
              </c:strCache>
            </c:strRef>
          </c:tx>
          <c:spPr>
            <a:solidFill>
              <a:schemeClr val="accent2"/>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Sheet1!$C$2:$C$15</c:f>
              <c:numCache>
                <c:formatCode>0%</c:formatCode>
                <c:ptCount val="14"/>
                <c:pt idx="0">
                  <c:v>0.44</c:v>
                </c:pt>
                <c:pt idx="1">
                  <c:v>0.43</c:v>
                </c:pt>
                <c:pt idx="2">
                  <c:v>0.45</c:v>
                </c:pt>
                <c:pt idx="3">
                  <c:v>0.35</c:v>
                </c:pt>
                <c:pt idx="4">
                  <c:v>0.28000000000000003</c:v>
                </c:pt>
                <c:pt idx="5">
                  <c:v>0.17</c:v>
                </c:pt>
                <c:pt idx="6">
                  <c:v>0.28999999999999998</c:v>
                </c:pt>
                <c:pt idx="7">
                  <c:v>0.19</c:v>
                </c:pt>
                <c:pt idx="8">
                  <c:v>0.2</c:v>
                </c:pt>
                <c:pt idx="9">
                  <c:v>0.2</c:v>
                </c:pt>
                <c:pt idx="10">
                  <c:v>0.11</c:v>
                </c:pt>
                <c:pt idx="11">
                  <c:v>0.01</c:v>
                </c:pt>
                <c:pt idx="12">
                  <c:v>0.03</c:v>
                </c:pt>
                <c:pt idx="13">
                  <c:v>0.02</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Black</c:v>
                </c:pt>
              </c:strCache>
            </c:strRef>
          </c:tx>
          <c:spPr>
            <a:solidFill>
              <a:schemeClr val="accent3"/>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Sheet1!$D$2:$D$15</c:f>
              <c:numCache>
                <c:formatCode>0%</c:formatCode>
                <c:ptCount val="14"/>
                <c:pt idx="0">
                  <c:v>0.3</c:v>
                </c:pt>
                <c:pt idx="1">
                  <c:v>0.4</c:v>
                </c:pt>
                <c:pt idx="2">
                  <c:v>0.38</c:v>
                </c:pt>
                <c:pt idx="3">
                  <c:v>0.28000000000000003</c:v>
                </c:pt>
                <c:pt idx="4">
                  <c:v>0.26</c:v>
                </c:pt>
                <c:pt idx="5">
                  <c:v>0.22</c:v>
                </c:pt>
                <c:pt idx="6">
                  <c:v>0.24</c:v>
                </c:pt>
                <c:pt idx="7">
                  <c:v>0.2</c:v>
                </c:pt>
                <c:pt idx="8">
                  <c:v>0.13</c:v>
                </c:pt>
                <c:pt idx="9">
                  <c:v>0.14000000000000001</c:v>
                </c:pt>
                <c:pt idx="10">
                  <c:v>0.11</c:v>
                </c:pt>
                <c:pt idx="11">
                  <c:v>0</c:v>
                </c:pt>
                <c:pt idx="12">
                  <c:v>0.02</c:v>
                </c:pt>
                <c:pt idx="13">
                  <c:v>0.03</c:v>
                </c:pt>
              </c:numCache>
            </c:numRef>
          </c:val>
          <c:extLst>
            <c:ext xmlns:c16="http://schemas.microsoft.com/office/drawing/2014/chart" uri="{C3380CC4-5D6E-409C-BE32-E72D297353CC}">
              <c16:uniqueId val="{00000001-399B-455E-A963-05DFDEB4193D}"/>
            </c:ext>
          </c:extLst>
        </c:ser>
        <c:ser>
          <c:idx val="3"/>
          <c:order val="3"/>
          <c:tx>
            <c:strRef>
              <c:f>Sheet1!$E$1</c:f>
              <c:strCache>
                <c:ptCount val="1"/>
                <c:pt idx="0">
                  <c:v>Mixed/Other</c:v>
                </c:pt>
              </c:strCache>
            </c:strRef>
          </c:tx>
          <c:spPr>
            <a:solidFill>
              <a:schemeClr val="accent4"/>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Sheet1!$E$2:$E$15</c:f>
              <c:numCache>
                <c:formatCode>0%</c:formatCode>
                <c:ptCount val="14"/>
                <c:pt idx="0">
                  <c:v>0.42</c:v>
                </c:pt>
                <c:pt idx="1">
                  <c:v>0.47</c:v>
                </c:pt>
                <c:pt idx="2">
                  <c:v>0.34</c:v>
                </c:pt>
                <c:pt idx="3">
                  <c:v>0.42</c:v>
                </c:pt>
                <c:pt idx="4">
                  <c:v>0.27</c:v>
                </c:pt>
                <c:pt idx="5">
                  <c:v>0.16</c:v>
                </c:pt>
                <c:pt idx="6">
                  <c:v>0.28000000000000003</c:v>
                </c:pt>
                <c:pt idx="7">
                  <c:v>0.18</c:v>
                </c:pt>
                <c:pt idx="8">
                  <c:v>0.12</c:v>
                </c:pt>
                <c:pt idx="9">
                  <c:v>0.17</c:v>
                </c:pt>
                <c:pt idx="10">
                  <c:v>0.13</c:v>
                </c:pt>
                <c:pt idx="11">
                  <c:v>0</c:v>
                </c:pt>
                <c:pt idx="12">
                  <c:v>0.03</c:v>
                </c:pt>
                <c:pt idx="13">
                  <c:v>0.06</c:v>
                </c:pt>
              </c:numCache>
            </c:numRef>
          </c:val>
          <c:extLst>
            <c:ext xmlns:c16="http://schemas.microsoft.com/office/drawing/2014/chart" uri="{C3380CC4-5D6E-409C-BE32-E72D297353CC}">
              <c16:uniqueId val="{00000002-399B-455E-A963-05DFDEB4193D}"/>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a:effectLst/>
              </a:rPr>
              <a:t>Improving London at night by age</a:t>
            </a:r>
            <a:endParaRPr lang="en-US" sz="200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18-24</c:v>
                </c:pt>
              </c:strCache>
            </c:strRef>
          </c:tx>
          <c:spPr>
            <a:solidFill>
              <a:schemeClr val="accent1"/>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Sheet1!$B$2:$B$15</c:f>
              <c:numCache>
                <c:formatCode>0%</c:formatCode>
                <c:ptCount val="14"/>
                <c:pt idx="0">
                  <c:v>0.28999999999999998</c:v>
                </c:pt>
                <c:pt idx="1">
                  <c:v>0.41</c:v>
                </c:pt>
                <c:pt idx="2">
                  <c:v>0.39</c:v>
                </c:pt>
                <c:pt idx="3">
                  <c:v>0.41</c:v>
                </c:pt>
                <c:pt idx="4">
                  <c:v>0.32</c:v>
                </c:pt>
                <c:pt idx="5">
                  <c:v>0.24</c:v>
                </c:pt>
                <c:pt idx="6">
                  <c:v>0.18</c:v>
                </c:pt>
                <c:pt idx="7">
                  <c:v>0.23</c:v>
                </c:pt>
                <c:pt idx="8">
                  <c:v>0.16</c:v>
                </c:pt>
                <c:pt idx="9">
                  <c:v>0.15</c:v>
                </c:pt>
                <c:pt idx="10">
                  <c:v>0.15</c:v>
                </c:pt>
                <c:pt idx="11">
                  <c:v>0</c:v>
                </c:pt>
                <c:pt idx="12">
                  <c:v>7.0000000000000007E-2</c:v>
                </c:pt>
                <c:pt idx="13">
                  <c:v>0.03</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25-34</c:v>
                </c:pt>
              </c:strCache>
            </c:strRef>
          </c:tx>
          <c:spPr>
            <a:solidFill>
              <a:schemeClr val="accent2"/>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Sheet1!$C$2:$C$15</c:f>
              <c:numCache>
                <c:formatCode>0%</c:formatCode>
                <c:ptCount val="14"/>
                <c:pt idx="0">
                  <c:v>0.34</c:v>
                </c:pt>
                <c:pt idx="1">
                  <c:v>0.39</c:v>
                </c:pt>
                <c:pt idx="2">
                  <c:v>0.39</c:v>
                </c:pt>
                <c:pt idx="3">
                  <c:v>0.35</c:v>
                </c:pt>
                <c:pt idx="4">
                  <c:v>0.25</c:v>
                </c:pt>
                <c:pt idx="5">
                  <c:v>0.2</c:v>
                </c:pt>
                <c:pt idx="6">
                  <c:v>0.21</c:v>
                </c:pt>
                <c:pt idx="7">
                  <c:v>0.2</c:v>
                </c:pt>
                <c:pt idx="8">
                  <c:v>0.18</c:v>
                </c:pt>
                <c:pt idx="9">
                  <c:v>0.14000000000000001</c:v>
                </c:pt>
                <c:pt idx="10">
                  <c:v>0.15</c:v>
                </c:pt>
                <c:pt idx="11">
                  <c:v>0</c:v>
                </c:pt>
                <c:pt idx="12">
                  <c:v>0.04</c:v>
                </c:pt>
                <c:pt idx="13">
                  <c:v>0.03</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35-44</c:v>
                </c:pt>
              </c:strCache>
            </c:strRef>
          </c:tx>
          <c:spPr>
            <a:solidFill>
              <a:schemeClr val="accent3"/>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Sheet1!$D$2:$D$15</c:f>
              <c:numCache>
                <c:formatCode>0%</c:formatCode>
                <c:ptCount val="14"/>
                <c:pt idx="0">
                  <c:v>0.44</c:v>
                </c:pt>
                <c:pt idx="1">
                  <c:v>0.38</c:v>
                </c:pt>
                <c:pt idx="2">
                  <c:v>0.36</c:v>
                </c:pt>
                <c:pt idx="3">
                  <c:v>0.33</c:v>
                </c:pt>
                <c:pt idx="4">
                  <c:v>0.24</c:v>
                </c:pt>
                <c:pt idx="5">
                  <c:v>0.2</c:v>
                </c:pt>
                <c:pt idx="6">
                  <c:v>0.33</c:v>
                </c:pt>
                <c:pt idx="7">
                  <c:v>0.23</c:v>
                </c:pt>
                <c:pt idx="8">
                  <c:v>0.19</c:v>
                </c:pt>
                <c:pt idx="9">
                  <c:v>0.17</c:v>
                </c:pt>
                <c:pt idx="10">
                  <c:v>0.09</c:v>
                </c:pt>
                <c:pt idx="11">
                  <c:v>0.01</c:v>
                </c:pt>
                <c:pt idx="12">
                  <c:v>0.03</c:v>
                </c:pt>
                <c:pt idx="13">
                  <c:v>0.03</c:v>
                </c:pt>
              </c:numCache>
            </c:numRef>
          </c:val>
          <c:extLst>
            <c:ext xmlns:c16="http://schemas.microsoft.com/office/drawing/2014/chart" uri="{C3380CC4-5D6E-409C-BE32-E72D297353CC}">
              <c16:uniqueId val="{00000001-8315-453B-9CF5-0A367DF62874}"/>
            </c:ext>
          </c:extLst>
        </c:ser>
        <c:ser>
          <c:idx val="3"/>
          <c:order val="3"/>
          <c:tx>
            <c:strRef>
              <c:f>Sheet1!$E$1</c:f>
              <c:strCache>
                <c:ptCount val="1"/>
                <c:pt idx="0">
                  <c:v>45-54</c:v>
                </c:pt>
              </c:strCache>
            </c:strRef>
          </c:tx>
          <c:spPr>
            <a:solidFill>
              <a:schemeClr val="accent4"/>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Sheet1!$E$2:$E$15</c:f>
              <c:numCache>
                <c:formatCode>0%</c:formatCode>
                <c:ptCount val="14"/>
                <c:pt idx="0">
                  <c:v>0.47</c:v>
                </c:pt>
                <c:pt idx="1">
                  <c:v>0.47</c:v>
                </c:pt>
                <c:pt idx="2">
                  <c:v>0.31</c:v>
                </c:pt>
                <c:pt idx="3">
                  <c:v>0.37</c:v>
                </c:pt>
                <c:pt idx="4">
                  <c:v>0.26</c:v>
                </c:pt>
                <c:pt idx="5">
                  <c:v>0.22</c:v>
                </c:pt>
                <c:pt idx="6">
                  <c:v>0.22</c:v>
                </c:pt>
                <c:pt idx="7">
                  <c:v>0.21</c:v>
                </c:pt>
                <c:pt idx="8">
                  <c:v>0.17</c:v>
                </c:pt>
                <c:pt idx="9">
                  <c:v>0.17</c:v>
                </c:pt>
                <c:pt idx="10">
                  <c:v>0.05</c:v>
                </c:pt>
                <c:pt idx="11">
                  <c:v>0</c:v>
                </c:pt>
                <c:pt idx="12">
                  <c:v>0.04</c:v>
                </c:pt>
                <c:pt idx="13">
                  <c:v>0.04</c:v>
                </c:pt>
              </c:numCache>
            </c:numRef>
          </c:val>
          <c:extLst>
            <c:ext xmlns:c16="http://schemas.microsoft.com/office/drawing/2014/chart" uri="{C3380CC4-5D6E-409C-BE32-E72D297353CC}">
              <c16:uniqueId val="{00000002-8315-453B-9CF5-0A367DF62874}"/>
            </c:ext>
          </c:extLst>
        </c:ser>
        <c:ser>
          <c:idx val="4"/>
          <c:order val="4"/>
          <c:tx>
            <c:strRef>
              <c:f>Sheet1!$F$1</c:f>
              <c:strCache>
                <c:ptCount val="1"/>
                <c:pt idx="0">
                  <c:v>55-64</c:v>
                </c:pt>
              </c:strCache>
            </c:strRef>
          </c:tx>
          <c:spPr>
            <a:solidFill>
              <a:schemeClr val="accent5"/>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Sheet1!$F$2:$F$15</c:f>
              <c:numCache>
                <c:formatCode>0%</c:formatCode>
                <c:ptCount val="14"/>
                <c:pt idx="0">
                  <c:v>0.49</c:v>
                </c:pt>
                <c:pt idx="1">
                  <c:v>0.41</c:v>
                </c:pt>
                <c:pt idx="2">
                  <c:v>0.36</c:v>
                </c:pt>
                <c:pt idx="3">
                  <c:v>0.3</c:v>
                </c:pt>
                <c:pt idx="4">
                  <c:v>0.18</c:v>
                </c:pt>
                <c:pt idx="5">
                  <c:v>0.24</c:v>
                </c:pt>
                <c:pt idx="6">
                  <c:v>0.18</c:v>
                </c:pt>
                <c:pt idx="7">
                  <c:v>0.14000000000000001</c:v>
                </c:pt>
                <c:pt idx="8">
                  <c:v>0.17</c:v>
                </c:pt>
                <c:pt idx="9">
                  <c:v>0.15</c:v>
                </c:pt>
                <c:pt idx="10">
                  <c:v>0.06</c:v>
                </c:pt>
                <c:pt idx="11">
                  <c:v>0</c:v>
                </c:pt>
                <c:pt idx="12">
                  <c:v>0.04</c:v>
                </c:pt>
                <c:pt idx="13">
                  <c:v>0.04</c:v>
                </c:pt>
              </c:numCache>
            </c:numRef>
          </c:val>
          <c:extLst>
            <c:ext xmlns:c16="http://schemas.microsoft.com/office/drawing/2014/chart" uri="{C3380CC4-5D6E-409C-BE32-E72D297353CC}">
              <c16:uniqueId val="{00000003-8315-453B-9CF5-0A367DF62874}"/>
            </c:ext>
          </c:extLst>
        </c:ser>
        <c:ser>
          <c:idx val="5"/>
          <c:order val="5"/>
          <c:tx>
            <c:strRef>
              <c:f>Sheet1!$G$1</c:f>
              <c:strCache>
                <c:ptCount val="1"/>
                <c:pt idx="0">
                  <c:v>65+</c:v>
                </c:pt>
              </c:strCache>
            </c:strRef>
          </c:tx>
          <c:spPr>
            <a:solidFill>
              <a:schemeClr val="accent6"/>
            </a:solidFill>
            <a:ln>
              <a:noFill/>
            </a:ln>
            <a:effectLst/>
          </c:spPr>
          <c:invertIfNegative val="0"/>
          <c:cat>
            <c:strRef>
              <c:f>Sheet1!$A$2:$A$15</c:f>
              <c:strCache>
                <c:ptCount val="14"/>
                <c:pt idx="0">
                  <c:v>More police in public</c:v>
                </c:pt>
                <c:pt idx="1">
                  <c:v>Improved night-time transport</c:v>
                </c:pt>
                <c:pt idx="2">
                  <c:v>Better street lighting</c:v>
                </c:pt>
                <c:pt idx="3">
                  <c:v>More free/low-cost activities</c:v>
                </c:pt>
                <c:pt idx="4">
                  <c:v>More shops open at night</c:v>
                </c:pt>
                <c:pt idx="5">
                  <c:v>More 24-hour public toilets</c:v>
                </c:pt>
                <c:pt idx="6">
                  <c:v>More family-friendly activities</c:v>
                </c:pt>
                <c:pt idx="7">
                  <c:v>More services available at night</c:v>
                </c:pt>
                <c:pt idx="8">
                  <c:v>More community support officers</c:v>
                </c:pt>
                <c:pt idx="9">
                  <c:v>More low- or no-alcohol options</c:v>
                </c:pt>
                <c:pt idx="10">
                  <c:v>More sport or fitness facilities</c:v>
                </c:pt>
                <c:pt idx="11">
                  <c:v>Other</c:v>
                </c:pt>
                <c:pt idx="12">
                  <c:v>None of the above</c:v>
                </c:pt>
                <c:pt idx="13">
                  <c:v>Don’t know</c:v>
                </c:pt>
              </c:strCache>
            </c:strRef>
          </c:cat>
          <c:val>
            <c:numRef>
              <c:f>Sheet1!$G$2:$G$15</c:f>
              <c:numCache>
                <c:formatCode>0%</c:formatCode>
                <c:ptCount val="14"/>
                <c:pt idx="0">
                  <c:v>0.54</c:v>
                </c:pt>
                <c:pt idx="1">
                  <c:v>0.38</c:v>
                </c:pt>
                <c:pt idx="2">
                  <c:v>0.34</c:v>
                </c:pt>
                <c:pt idx="3">
                  <c:v>0.24</c:v>
                </c:pt>
                <c:pt idx="4">
                  <c:v>0.23</c:v>
                </c:pt>
                <c:pt idx="5">
                  <c:v>0.24</c:v>
                </c:pt>
                <c:pt idx="6">
                  <c:v>0.16</c:v>
                </c:pt>
                <c:pt idx="7">
                  <c:v>0.12</c:v>
                </c:pt>
                <c:pt idx="8">
                  <c:v>0.13</c:v>
                </c:pt>
                <c:pt idx="9">
                  <c:v>0.09</c:v>
                </c:pt>
                <c:pt idx="10">
                  <c:v>0.05</c:v>
                </c:pt>
                <c:pt idx="11">
                  <c:v>0.02</c:v>
                </c:pt>
                <c:pt idx="12">
                  <c:v>0.05</c:v>
                </c:pt>
                <c:pt idx="13">
                  <c:v>0.05</c:v>
                </c:pt>
              </c:numCache>
            </c:numRef>
          </c:val>
          <c:extLst>
            <c:ext xmlns:c16="http://schemas.microsoft.com/office/drawing/2014/chart" uri="{C3380CC4-5D6E-409C-BE32-E72D297353CC}">
              <c16:uniqueId val="{00000004-8315-453B-9CF5-0A367DF62874}"/>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dirty="0">
                <a:effectLst/>
              </a:rPr>
              <a:t>Improving experiences working at night by sex</a:t>
            </a:r>
            <a:endParaRPr lang="en-US" sz="2000" dirty="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Sheet1!$B$2:$B$15</c:f>
              <c:numCache>
                <c:formatCode>0%</c:formatCode>
                <c:ptCount val="14"/>
                <c:pt idx="0">
                  <c:v>0.49</c:v>
                </c:pt>
                <c:pt idx="1">
                  <c:v>0.36</c:v>
                </c:pt>
                <c:pt idx="2">
                  <c:v>0.33</c:v>
                </c:pt>
                <c:pt idx="3">
                  <c:v>0.23</c:v>
                </c:pt>
                <c:pt idx="4">
                  <c:v>0.24</c:v>
                </c:pt>
                <c:pt idx="5">
                  <c:v>0.19</c:v>
                </c:pt>
                <c:pt idx="6">
                  <c:v>0.18</c:v>
                </c:pt>
                <c:pt idx="7">
                  <c:v>0.24</c:v>
                </c:pt>
                <c:pt idx="8">
                  <c:v>0.18</c:v>
                </c:pt>
                <c:pt idx="9">
                  <c:v>0.18</c:v>
                </c:pt>
                <c:pt idx="10">
                  <c:v>0.09</c:v>
                </c:pt>
                <c:pt idx="11">
                  <c:v>0.08</c:v>
                </c:pt>
                <c:pt idx="12">
                  <c:v>7.0000000000000007E-2</c:v>
                </c:pt>
                <c:pt idx="13">
                  <c:v>0.08</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Female</c:v>
                </c:pt>
              </c:strCache>
            </c:strRef>
          </c:tx>
          <c:spPr>
            <a:solidFill>
              <a:schemeClr val="accent2"/>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Sheet1!$C$2:$C$15</c:f>
              <c:numCache>
                <c:formatCode>0%</c:formatCode>
                <c:ptCount val="14"/>
                <c:pt idx="0">
                  <c:v>0.54</c:v>
                </c:pt>
                <c:pt idx="1">
                  <c:v>0.43</c:v>
                </c:pt>
                <c:pt idx="2">
                  <c:v>0.32</c:v>
                </c:pt>
                <c:pt idx="3">
                  <c:v>0.32</c:v>
                </c:pt>
                <c:pt idx="4">
                  <c:v>0.25</c:v>
                </c:pt>
                <c:pt idx="5">
                  <c:v>0.26</c:v>
                </c:pt>
                <c:pt idx="6">
                  <c:v>0.21</c:v>
                </c:pt>
                <c:pt idx="7">
                  <c:v>0.13</c:v>
                </c:pt>
                <c:pt idx="8">
                  <c:v>0.16</c:v>
                </c:pt>
                <c:pt idx="9">
                  <c:v>0.12</c:v>
                </c:pt>
                <c:pt idx="10">
                  <c:v>0.1</c:v>
                </c:pt>
                <c:pt idx="11">
                  <c:v>0.1</c:v>
                </c:pt>
                <c:pt idx="12">
                  <c:v>0.09</c:v>
                </c:pt>
                <c:pt idx="13">
                  <c:v>0.06</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dirty="0">
                <a:effectLst/>
              </a:rPr>
              <a:t>Improving experiences working at night by inner/outer London</a:t>
            </a:r>
            <a:endParaRPr lang="en-US" sz="2000" dirty="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Inner</c:v>
                </c:pt>
              </c:strCache>
            </c:strRef>
          </c:tx>
          <c:spPr>
            <a:solidFill>
              <a:schemeClr val="accent1"/>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Sheet1!$B$2:$B$15</c:f>
              <c:numCache>
                <c:formatCode>0%</c:formatCode>
                <c:ptCount val="14"/>
                <c:pt idx="0">
                  <c:v>0.49</c:v>
                </c:pt>
                <c:pt idx="1">
                  <c:v>0.37</c:v>
                </c:pt>
                <c:pt idx="2">
                  <c:v>0.32</c:v>
                </c:pt>
                <c:pt idx="3">
                  <c:v>0.26</c:v>
                </c:pt>
                <c:pt idx="4">
                  <c:v>0.22</c:v>
                </c:pt>
                <c:pt idx="5">
                  <c:v>0.15</c:v>
                </c:pt>
                <c:pt idx="6">
                  <c:v>0.14000000000000001</c:v>
                </c:pt>
                <c:pt idx="7">
                  <c:v>0.15</c:v>
                </c:pt>
                <c:pt idx="8">
                  <c:v>0.16</c:v>
                </c:pt>
                <c:pt idx="9">
                  <c:v>0.11</c:v>
                </c:pt>
                <c:pt idx="10">
                  <c:v>0.08</c:v>
                </c:pt>
                <c:pt idx="11">
                  <c:v>0.11</c:v>
                </c:pt>
                <c:pt idx="12">
                  <c:v>0.04</c:v>
                </c:pt>
                <c:pt idx="13">
                  <c:v>7.0000000000000007E-2</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Outer</c:v>
                </c:pt>
              </c:strCache>
            </c:strRef>
          </c:tx>
          <c:spPr>
            <a:solidFill>
              <a:schemeClr val="accent2"/>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Sheet1!$C$2:$C$15</c:f>
              <c:numCache>
                <c:formatCode>0%</c:formatCode>
                <c:ptCount val="14"/>
                <c:pt idx="0">
                  <c:v>0.53</c:v>
                </c:pt>
                <c:pt idx="1">
                  <c:v>0.4</c:v>
                </c:pt>
                <c:pt idx="2">
                  <c:v>0.34</c:v>
                </c:pt>
                <c:pt idx="3">
                  <c:v>0.28000000000000003</c:v>
                </c:pt>
                <c:pt idx="4">
                  <c:v>0.26</c:v>
                </c:pt>
                <c:pt idx="5">
                  <c:v>0.26</c:v>
                </c:pt>
                <c:pt idx="6">
                  <c:v>0.23</c:v>
                </c:pt>
                <c:pt idx="7">
                  <c:v>0.22</c:v>
                </c:pt>
                <c:pt idx="8">
                  <c:v>0.18</c:v>
                </c:pt>
                <c:pt idx="9">
                  <c:v>0.18</c:v>
                </c:pt>
                <c:pt idx="10">
                  <c:v>0.11</c:v>
                </c:pt>
                <c:pt idx="11">
                  <c:v>0.08</c:v>
                </c:pt>
                <c:pt idx="12">
                  <c:v>0.1</c:v>
                </c:pt>
                <c:pt idx="13">
                  <c:v>7.0000000000000007E-2</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dirty="0">
                <a:effectLst/>
              </a:rPr>
              <a:t>Improving experiences working at night by ethnicity</a:t>
            </a:r>
            <a:endParaRPr lang="en-US" sz="2000" dirty="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Sheet1!$B$2:$B$15</c:f>
              <c:numCache>
                <c:formatCode>0%</c:formatCode>
                <c:ptCount val="14"/>
                <c:pt idx="0">
                  <c:v>0.51</c:v>
                </c:pt>
                <c:pt idx="1">
                  <c:v>0.38</c:v>
                </c:pt>
                <c:pt idx="2">
                  <c:v>0.26</c:v>
                </c:pt>
                <c:pt idx="3">
                  <c:v>0.26</c:v>
                </c:pt>
                <c:pt idx="4">
                  <c:v>0.22</c:v>
                </c:pt>
                <c:pt idx="5">
                  <c:v>0.21</c:v>
                </c:pt>
                <c:pt idx="6">
                  <c:v>0.16</c:v>
                </c:pt>
                <c:pt idx="7">
                  <c:v>0.17</c:v>
                </c:pt>
                <c:pt idx="8">
                  <c:v>0.18</c:v>
                </c:pt>
                <c:pt idx="9">
                  <c:v>0.15</c:v>
                </c:pt>
                <c:pt idx="10">
                  <c:v>0.1</c:v>
                </c:pt>
                <c:pt idx="11">
                  <c:v>0.1</c:v>
                </c:pt>
                <c:pt idx="12">
                  <c:v>0.08</c:v>
                </c:pt>
                <c:pt idx="13">
                  <c:v>0.06</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BAME</c:v>
                </c:pt>
              </c:strCache>
            </c:strRef>
          </c:tx>
          <c:spPr>
            <a:solidFill>
              <a:schemeClr val="accent2"/>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Sheet1!$C$2:$C$15</c:f>
              <c:numCache>
                <c:formatCode>0%</c:formatCode>
                <c:ptCount val="14"/>
                <c:pt idx="0">
                  <c:v>0.52</c:v>
                </c:pt>
                <c:pt idx="1">
                  <c:v>0.4</c:v>
                </c:pt>
                <c:pt idx="2">
                  <c:v>0.41</c:v>
                </c:pt>
                <c:pt idx="3">
                  <c:v>0.28999999999999998</c:v>
                </c:pt>
                <c:pt idx="4">
                  <c:v>0.28000000000000003</c:v>
                </c:pt>
                <c:pt idx="5">
                  <c:v>0.23</c:v>
                </c:pt>
                <c:pt idx="6">
                  <c:v>0.23</c:v>
                </c:pt>
                <c:pt idx="7">
                  <c:v>0.22</c:v>
                </c:pt>
                <c:pt idx="8">
                  <c:v>0.17</c:v>
                </c:pt>
                <c:pt idx="9">
                  <c:v>0.16</c:v>
                </c:pt>
                <c:pt idx="10">
                  <c:v>0.09</c:v>
                </c:pt>
                <c:pt idx="11">
                  <c:v>0.08</c:v>
                </c:pt>
                <c:pt idx="12">
                  <c:v>7.0000000000000007E-2</c:v>
                </c:pt>
                <c:pt idx="13">
                  <c:v>0.08</c:v>
                </c:pt>
              </c:numCache>
            </c:numRef>
          </c:val>
          <c:extLst>
            <c:ext xmlns:c16="http://schemas.microsoft.com/office/drawing/2014/chart" uri="{C3380CC4-5D6E-409C-BE32-E72D297353CC}">
              <c16:uniqueId val="{00000001-81B4-4432-8E5E-15E5F9103BA7}"/>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dirty="0">
                <a:effectLst/>
              </a:rPr>
              <a:t>Improving experiences working at night by ethnicity</a:t>
            </a:r>
            <a:endParaRPr lang="en-US" sz="2000" dirty="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Sheet1!$B$2:$B$15</c:f>
              <c:numCache>
                <c:formatCode>0%</c:formatCode>
                <c:ptCount val="14"/>
                <c:pt idx="0">
                  <c:v>0.51</c:v>
                </c:pt>
                <c:pt idx="1">
                  <c:v>0.38</c:v>
                </c:pt>
                <c:pt idx="2">
                  <c:v>0.26</c:v>
                </c:pt>
                <c:pt idx="3">
                  <c:v>0.26</c:v>
                </c:pt>
                <c:pt idx="4">
                  <c:v>0.22</c:v>
                </c:pt>
                <c:pt idx="5">
                  <c:v>0.21</c:v>
                </c:pt>
                <c:pt idx="6">
                  <c:v>0.16</c:v>
                </c:pt>
                <c:pt idx="7">
                  <c:v>0.17</c:v>
                </c:pt>
                <c:pt idx="8">
                  <c:v>0.18</c:v>
                </c:pt>
                <c:pt idx="9">
                  <c:v>0.15</c:v>
                </c:pt>
                <c:pt idx="10">
                  <c:v>0.1</c:v>
                </c:pt>
                <c:pt idx="11">
                  <c:v>0.1</c:v>
                </c:pt>
                <c:pt idx="12">
                  <c:v>0.08</c:v>
                </c:pt>
                <c:pt idx="13">
                  <c:v>0.06</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Asian</c:v>
                </c:pt>
              </c:strCache>
            </c:strRef>
          </c:tx>
          <c:spPr>
            <a:solidFill>
              <a:schemeClr val="accent2"/>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Sheet1!$C$2:$C$15</c:f>
              <c:numCache>
                <c:formatCode>0%</c:formatCode>
                <c:ptCount val="14"/>
                <c:pt idx="0">
                  <c:v>0.56000000000000005</c:v>
                </c:pt>
                <c:pt idx="1">
                  <c:v>0.34</c:v>
                </c:pt>
                <c:pt idx="2">
                  <c:v>0.39</c:v>
                </c:pt>
                <c:pt idx="3">
                  <c:v>0.22</c:v>
                </c:pt>
                <c:pt idx="4">
                  <c:v>0.33</c:v>
                </c:pt>
                <c:pt idx="5">
                  <c:v>0.2</c:v>
                </c:pt>
                <c:pt idx="6">
                  <c:v>0.24</c:v>
                </c:pt>
                <c:pt idx="7">
                  <c:v>0.26</c:v>
                </c:pt>
                <c:pt idx="8">
                  <c:v>0.19</c:v>
                </c:pt>
                <c:pt idx="9">
                  <c:v>0.17</c:v>
                </c:pt>
                <c:pt idx="10">
                  <c:v>0.1</c:v>
                </c:pt>
                <c:pt idx="11">
                  <c:v>0.06</c:v>
                </c:pt>
                <c:pt idx="12">
                  <c:v>0.1</c:v>
                </c:pt>
                <c:pt idx="13">
                  <c:v>0.09</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Black</c:v>
                </c:pt>
              </c:strCache>
            </c:strRef>
          </c:tx>
          <c:spPr>
            <a:solidFill>
              <a:schemeClr val="accent3"/>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Sheet1!$D$2:$D$15</c:f>
              <c:numCache>
                <c:formatCode>0%</c:formatCode>
                <c:ptCount val="14"/>
                <c:pt idx="0">
                  <c:v>0.46</c:v>
                </c:pt>
                <c:pt idx="1">
                  <c:v>0.48</c:v>
                </c:pt>
                <c:pt idx="2">
                  <c:v>0.5</c:v>
                </c:pt>
                <c:pt idx="3">
                  <c:v>0.34</c:v>
                </c:pt>
                <c:pt idx="4">
                  <c:v>0.3</c:v>
                </c:pt>
                <c:pt idx="5">
                  <c:v>0.26</c:v>
                </c:pt>
                <c:pt idx="6">
                  <c:v>0.25</c:v>
                </c:pt>
                <c:pt idx="7">
                  <c:v>0.24</c:v>
                </c:pt>
                <c:pt idx="8">
                  <c:v>0.17</c:v>
                </c:pt>
                <c:pt idx="9">
                  <c:v>0.16</c:v>
                </c:pt>
                <c:pt idx="10">
                  <c:v>0.1</c:v>
                </c:pt>
                <c:pt idx="11">
                  <c:v>0.09</c:v>
                </c:pt>
                <c:pt idx="12">
                  <c:v>7.0000000000000007E-2</c:v>
                </c:pt>
                <c:pt idx="13">
                  <c:v>7.0000000000000007E-2</c:v>
                </c:pt>
              </c:numCache>
            </c:numRef>
          </c:val>
          <c:extLst>
            <c:ext xmlns:c16="http://schemas.microsoft.com/office/drawing/2014/chart" uri="{C3380CC4-5D6E-409C-BE32-E72D297353CC}">
              <c16:uniqueId val="{00000001-399B-455E-A963-05DFDEB4193D}"/>
            </c:ext>
          </c:extLst>
        </c:ser>
        <c:ser>
          <c:idx val="3"/>
          <c:order val="3"/>
          <c:tx>
            <c:strRef>
              <c:f>Sheet1!$E$1</c:f>
              <c:strCache>
                <c:ptCount val="1"/>
                <c:pt idx="0">
                  <c:v>Mixed/Other</c:v>
                </c:pt>
              </c:strCache>
            </c:strRef>
          </c:tx>
          <c:spPr>
            <a:solidFill>
              <a:schemeClr val="accent4"/>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Sheet1!$E$2:$E$15</c:f>
              <c:numCache>
                <c:formatCode>0%</c:formatCode>
                <c:ptCount val="14"/>
                <c:pt idx="0">
                  <c:v>0.53</c:v>
                </c:pt>
                <c:pt idx="1">
                  <c:v>0.42</c:v>
                </c:pt>
                <c:pt idx="2">
                  <c:v>0.28999999999999998</c:v>
                </c:pt>
                <c:pt idx="3">
                  <c:v>0.33</c:v>
                </c:pt>
                <c:pt idx="4">
                  <c:v>0.1</c:v>
                </c:pt>
                <c:pt idx="5">
                  <c:v>0.25</c:v>
                </c:pt>
                <c:pt idx="6">
                  <c:v>0.14000000000000001</c:v>
                </c:pt>
                <c:pt idx="7">
                  <c:v>0.04</c:v>
                </c:pt>
                <c:pt idx="8">
                  <c:v>0.1</c:v>
                </c:pt>
                <c:pt idx="9">
                  <c:v>0.13</c:v>
                </c:pt>
                <c:pt idx="10">
                  <c:v>0.05</c:v>
                </c:pt>
                <c:pt idx="11">
                  <c:v>0.12</c:v>
                </c:pt>
                <c:pt idx="12">
                  <c:v>0</c:v>
                </c:pt>
                <c:pt idx="13">
                  <c:v>0.08</c:v>
                </c:pt>
              </c:numCache>
            </c:numRef>
          </c:val>
          <c:extLst>
            <c:ext xmlns:c16="http://schemas.microsoft.com/office/drawing/2014/chart" uri="{C3380CC4-5D6E-409C-BE32-E72D297353CC}">
              <c16:uniqueId val="{00000002-399B-455E-A963-05DFDEB4193D}"/>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r>
              <a:rPr lang="en-GB" sz="1800" b="1" i="0" baseline="0" dirty="0">
                <a:effectLst/>
              </a:rPr>
              <a:t>Improving experiences working at night by ethnicity</a:t>
            </a:r>
            <a:endParaRPr lang="en-US" sz="2000" dirty="0">
              <a:effectLst/>
            </a:endParaRPr>
          </a:p>
        </c:rich>
      </c:tx>
      <c:overlay val="0"/>
      <c:spPr>
        <a:noFill/>
        <a:ln>
          <a:noFill/>
        </a:ln>
        <a:effectLst/>
      </c:spPr>
      <c:txPr>
        <a:bodyPr rot="0" spcFirstLastPara="1" vertOverflow="ellipsis" vert="horz" wrap="square" anchor="ctr" anchorCtr="1"/>
        <a:lstStyle/>
        <a:p>
          <a:pPr>
            <a:defRPr sz="186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18-24</c:v>
                </c:pt>
              </c:strCache>
            </c:strRef>
          </c:tx>
          <c:spPr>
            <a:solidFill>
              <a:schemeClr val="accent1"/>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Sheet1!$B$2:$B$15</c:f>
              <c:numCache>
                <c:formatCode>0%</c:formatCode>
                <c:ptCount val="14"/>
                <c:pt idx="0">
                  <c:v>0.49</c:v>
                </c:pt>
                <c:pt idx="1">
                  <c:v>0.42</c:v>
                </c:pt>
                <c:pt idx="2">
                  <c:v>0.43</c:v>
                </c:pt>
                <c:pt idx="3">
                  <c:v>0.28000000000000003</c:v>
                </c:pt>
                <c:pt idx="4">
                  <c:v>0.31</c:v>
                </c:pt>
                <c:pt idx="5">
                  <c:v>0.13</c:v>
                </c:pt>
                <c:pt idx="6">
                  <c:v>0.22</c:v>
                </c:pt>
                <c:pt idx="7">
                  <c:v>0.25</c:v>
                </c:pt>
                <c:pt idx="8">
                  <c:v>0.12</c:v>
                </c:pt>
                <c:pt idx="9">
                  <c:v>0.16</c:v>
                </c:pt>
                <c:pt idx="10">
                  <c:v>0.08</c:v>
                </c:pt>
                <c:pt idx="11">
                  <c:v>0.03</c:v>
                </c:pt>
                <c:pt idx="12">
                  <c:v>0.1</c:v>
                </c:pt>
                <c:pt idx="13">
                  <c:v>0.11</c:v>
                </c:pt>
              </c:numCache>
            </c:numRef>
          </c:val>
          <c:extLst>
            <c:ext xmlns:c16="http://schemas.microsoft.com/office/drawing/2014/chart" uri="{C3380CC4-5D6E-409C-BE32-E72D297353CC}">
              <c16:uniqueId val="{00000000-81B4-4432-8E5E-15E5F9103BA7}"/>
            </c:ext>
          </c:extLst>
        </c:ser>
        <c:ser>
          <c:idx val="1"/>
          <c:order val="1"/>
          <c:tx>
            <c:strRef>
              <c:f>Sheet1!$C$1</c:f>
              <c:strCache>
                <c:ptCount val="1"/>
                <c:pt idx="0">
                  <c:v>25-34</c:v>
                </c:pt>
              </c:strCache>
            </c:strRef>
          </c:tx>
          <c:spPr>
            <a:solidFill>
              <a:schemeClr val="accent2"/>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Sheet1!$C$2:$C$15</c:f>
              <c:numCache>
                <c:formatCode>0%</c:formatCode>
                <c:ptCount val="14"/>
                <c:pt idx="0">
                  <c:v>0.49</c:v>
                </c:pt>
                <c:pt idx="1">
                  <c:v>0.38</c:v>
                </c:pt>
                <c:pt idx="2">
                  <c:v>0.36</c:v>
                </c:pt>
                <c:pt idx="3">
                  <c:v>0.26</c:v>
                </c:pt>
                <c:pt idx="4">
                  <c:v>0.26</c:v>
                </c:pt>
                <c:pt idx="5">
                  <c:v>0.22</c:v>
                </c:pt>
                <c:pt idx="6">
                  <c:v>0.16</c:v>
                </c:pt>
                <c:pt idx="7">
                  <c:v>0.16</c:v>
                </c:pt>
                <c:pt idx="8">
                  <c:v>0.18</c:v>
                </c:pt>
                <c:pt idx="9">
                  <c:v>0.13</c:v>
                </c:pt>
                <c:pt idx="10">
                  <c:v>0.08</c:v>
                </c:pt>
                <c:pt idx="11">
                  <c:v>0.06</c:v>
                </c:pt>
                <c:pt idx="12">
                  <c:v>0.06</c:v>
                </c:pt>
                <c:pt idx="13">
                  <c:v>0.05</c:v>
                </c:pt>
              </c:numCache>
            </c:numRef>
          </c:val>
          <c:extLst>
            <c:ext xmlns:c16="http://schemas.microsoft.com/office/drawing/2014/chart" uri="{C3380CC4-5D6E-409C-BE32-E72D297353CC}">
              <c16:uniqueId val="{00000001-81B4-4432-8E5E-15E5F9103BA7}"/>
            </c:ext>
          </c:extLst>
        </c:ser>
        <c:ser>
          <c:idx val="2"/>
          <c:order val="2"/>
          <c:tx>
            <c:strRef>
              <c:f>Sheet1!$D$1</c:f>
              <c:strCache>
                <c:ptCount val="1"/>
                <c:pt idx="0">
                  <c:v>35-44</c:v>
                </c:pt>
              </c:strCache>
            </c:strRef>
          </c:tx>
          <c:spPr>
            <a:solidFill>
              <a:schemeClr val="accent3"/>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Sheet1!$D$2:$D$15</c:f>
              <c:numCache>
                <c:formatCode>0%</c:formatCode>
                <c:ptCount val="14"/>
                <c:pt idx="0">
                  <c:v>0.53</c:v>
                </c:pt>
                <c:pt idx="1">
                  <c:v>0.4</c:v>
                </c:pt>
                <c:pt idx="2">
                  <c:v>0.31</c:v>
                </c:pt>
                <c:pt idx="3">
                  <c:v>0.34</c:v>
                </c:pt>
                <c:pt idx="4">
                  <c:v>0.25</c:v>
                </c:pt>
                <c:pt idx="5">
                  <c:v>0.23</c:v>
                </c:pt>
                <c:pt idx="6">
                  <c:v>0.21</c:v>
                </c:pt>
                <c:pt idx="7">
                  <c:v>0.17</c:v>
                </c:pt>
                <c:pt idx="8">
                  <c:v>0.22</c:v>
                </c:pt>
                <c:pt idx="9">
                  <c:v>0.15</c:v>
                </c:pt>
                <c:pt idx="10">
                  <c:v>0.13</c:v>
                </c:pt>
                <c:pt idx="11">
                  <c:v>0.11</c:v>
                </c:pt>
                <c:pt idx="12">
                  <c:v>0.09</c:v>
                </c:pt>
                <c:pt idx="13">
                  <c:v>0.11</c:v>
                </c:pt>
              </c:numCache>
            </c:numRef>
          </c:val>
          <c:extLst>
            <c:ext xmlns:c16="http://schemas.microsoft.com/office/drawing/2014/chart" uri="{C3380CC4-5D6E-409C-BE32-E72D297353CC}">
              <c16:uniqueId val="{00000001-399B-455E-A963-05DFDEB4193D}"/>
            </c:ext>
          </c:extLst>
        </c:ser>
        <c:ser>
          <c:idx val="3"/>
          <c:order val="3"/>
          <c:tx>
            <c:strRef>
              <c:f>Sheet1!$E$1</c:f>
              <c:strCache>
                <c:ptCount val="1"/>
                <c:pt idx="0">
                  <c:v>45-54</c:v>
                </c:pt>
              </c:strCache>
            </c:strRef>
          </c:tx>
          <c:spPr>
            <a:solidFill>
              <a:schemeClr val="accent4"/>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Sheet1!$E$2:$E$15</c:f>
              <c:numCache>
                <c:formatCode>0%</c:formatCode>
                <c:ptCount val="14"/>
                <c:pt idx="0">
                  <c:v>0.55000000000000004</c:v>
                </c:pt>
                <c:pt idx="1">
                  <c:v>0.41</c:v>
                </c:pt>
                <c:pt idx="2">
                  <c:v>0.23</c:v>
                </c:pt>
                <c:pt idx="3">
                  <c:v>0.26</c:v>
                </c:pt>
                <c:pt idx="4">
                  <c:v>0.21</c:v>
                </c:pt>
                <c:pt idx="5">
                  <c:v>0.28999999999999998</c:v>
                </c:pt>
                <c:pt idx="6">
                  <c:v>0.23</c:v>
                </c:pt>
                <c:pt idx="7">
                  <c:v>0.28999999999999998</c:v>
                </c:pt>
                <c:pt idx="8">
                  <c:v>0.12</c:v>
                </c:pt>
                <c:pt idx="9">
                  <c:v>0.17</c:v>
                </c:pt>
                <c:pt idx="10">
                  <c:v>0.09</c:v>
                </c:pt>
                <c:pt idx="11">
                  <c:v>0.17</c:v>
                </c:pt>
                <c:pt idx="12">
                  <c:v>0.11</c:v>
                </c:pt>
                <c:pt idx="13">
                  <c:v>0.04</c:v>
                </c:pt>
              </c:numCache>
            </c:numRef>
          </c:val>
          <c:extLst>
            <c:ext xmlns:c16="http://schemas.microsoft.com/office/drawing/2014/chart" uri="{C3380CC4-5D6E-409C-BE32-E72D297353CC}">
              <c16:uniqueId val="{00000002-399B-455E-A963-05DFDEB4193D}"/>
            </c:ext>
          </c:extLst>
        </c:ser>
        <c:ser>
          <c:idx val="4"/>
          <c:order val="4"/>
          <c:tx>
            <c:strRef>
              <c:f>Sheet1!$F$1</c:f>
              <c:strCache>
                <c:ptCount val="1"/>
                <c:pt idx="0">
                  <c:v>55-64</c:v>
                </c:pt>
              </c:strCache>
            </c:strRef>
          </c:tx>
          <c:spPr>
            <a:solidFill>
              <a:schemeClr val="accent5"/>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Sheet1!$F$2:$F$15</c:f>
              <c:numCache>
                <c:formatCode>0%</c:formatCode>
                <c:ptCount val="14"/>
                <c:pt idx="0">
                  <c:v>0.46</c:v>
                </c:pt>
                <c:pt idx="1">
                  <c:v>0.34</c:v>
                </c:pt>
                <c:pt idx="2">
                  <c:v>0.31</c:v>
                </c:pt>
                <c:pt idx="3">
                  <c:v>0.25</c:v>
                </c:pt>
                <c:pt idx="4">
                  <c:v>0.23</c:v>
                </c:pt>
                <c:pt idx="5">
                  <c:v>0.2</c:v>
                </c:pt>
                <c:pt idx="6">
                  <c:v>0.14000000000000001</c:v>
                </c:pt>
                <c:pt idx="7">
                  <c:v>0.15</c:v>
                </c:pt>
                <c:pt idx="8">
                  <c:v>0.18</c:v>
                </c:pt>
                <c:pt idx="9">
                  <c:v>0.16</c:v>
                </c:pt>
                <c:pt idx="10">
                  <c:v>0.08</c:v>
                </c:pt>
                <c:pt idx="11">
                  <c:v>0.1</c:v>
                </c:pt>
                <c:pt idx="12">
                  <c:v>7.0000000000000007E-2</c:v>
                </c:pt>
                <c:pt idx="13">
                  <c:v>0.08</c:v>
                </c:pt>
              </c:numCache>
            </c:numRef>
          </c:val>
          <c:extLst>
            <c:ext xmlns:c16="http://schemas.microsoft.com/office/drawing/2014/chart" uri="{C3380CC4-5D6E-409C-BE32-E72D297353CC}">
              <c16:uniqueId val="{00000001-FD1F-4A56-89FF-5DBFEF966030}"/>
            </c:ext>
          </c:extLst>
        </c:ser>
        <c:ser>
          <c:idx val="5"/>
          <c:order val="5"/>
          <c:tx>
            <c:strRef>
              <c:f>Sheet1!$G$1</c:f>
              <c:strCache>
                <c:ptCount val="1"/>
                <c:pt idx="0">
                  <c:v>65+</c:v>
                </c:pt>
              </c:strCache>
            </c:strRef>
          </c:tx>
          <c:spPr>
            <a:solidFill>
              <a:schemeClr val="accent6"/>
            </a:solidFill>
            <a:ln>
              <a:noFill/>
            </a:ln>
            <a:effectLst/>
          </c:spPr>
          <c:invertIfNegative val="0"/>
          <c:cat>
            <c:strRef>
              <c:f>Sheet1!$A$2:$A$15</c:f>
              <c:strCache>
                <c:ptCount val="14"/>
                <c:pt idx="0">
                  <c:v>Improved night-time transport</c:v>
                </c:pt>
                <c:pt idx="1">
                  <c:v>24-hour access to healthy, fresh, and affordable food</c:v>
                </c:pt>
                <c:pt idx="2">
                  <c:v>Access to break rooms/spaces to prepare food and take breaks/sleep</c:v>
                </c:pt>
                <c:pt idx="3">
                  <c:v>Better street lighting</c:v>
                </c:pt>
                <c:pt idx="4">
                  <c:v>Financial support from my employer to travel to/from work</c:v>
                </c:pt>
                <c:pt idx="5">
                  <c:v>More police visible in public</c:v>
                </c:pt>
                <c:pt idx="6">
                  <c:v>More staff on public transport</c:v>
                </c:pt>
                <c:pt idx="7">
                  <c:v>More shops open at night</c:v>
                </c:pt>
                <c:pt idx="8">
                  <c:v>More opportunities to socialise with colleagues/peers</c:v>
                </c:pt>
                <c:pt idx="9">
                  <c:v>More 24-hour public toilets</c:v>
                </c:pt>
                <c:pt idx="10">
                  <c:v>More services available at night, such as banks, GP surgeries, or libraries</c:v>
                </c:pt>
                <c:pt idx="11">
                  <c:v>None of the above</c:v>
                </c:pt>
                <c:pt idx="12">
                  <c:v>More colleagues working alongside me</c:v>
                </c:pt>
                <c:pt idx="13">
                  <c:v>More sport or fitness facilities open at night</c:v>
                </c:pt>
              </c:strCache>
            </c:strRef>
          </c:cat>
          <c:val>
            <c:numRef>
              <c:f>Sheet1!$G$2:$G$15</c:f>
              <c:numCache>
                <c:formatCode>0%</c:formatCode>
                <c:ptCount val="14"/>
                <c:pt idx="0">
                  <c:v>0.57999999999999996</c:v>
                </c:pt>
                <c:pt idx="1">
                  <c:v>0.4</c:v>
                </c:pt>
                <c:pt idx="2">
                  <c:v>0.35</c:v>
                </c:pt>
                <c:pt idx="3">
                  <c:v>0.19</c:v>
                </c:pt>
                <c:pt idx="4">
                  <c:v>0.2</c:v>
                </c:pt>
                <c:pt idx="5">
                  <c:v>0.2</c:v>
                </c:pt>
                <c:pt idx="6">
                  <c:v>0.19</c:v>
                </c:pt>
                <c:pt idx="7">
                  <c:v>0.16</c:v>
                </c:pt>
                <c:pt idx="8">
                  <c:v>0.18</c:v>
                </c:pt>
                <c:pt idx="9">
                  <c:v>0.2</c:v>
                </c:pt>
                <c:pt idx="10">
                  <c:v>0.11</c:v>
                </c:pt>
                <c:pt idx="11">
                  <c:v>0.09</c:v>
                </c:pt>
                <c:pt idx="12">
                  <c:v>0.03</c:v>
                </c:pt>
                <c:pt idx="13">
                  <c:v>7.0000000000000007E-2</c:v>
                </c:pt>
              </c:numCache>
            </c:numRef>
          </c:val>
          <c:extLst>
            <c:ext xmlns:c16="http://schemas.microsoft.com/office/drawing/2014/chart" uri="{C3380CC4-5D6E-409C-BE32-E72D297353CC}">
              <c16:uniqueId val="{00000002-FD1F-4A56-89FF-5DBFEF966030}"/>
            </c:ext>
          </c:extLst>
        </c:ser>
        <c:dLbls>
          <c:showLegendKey val="0"/>
          <c:showVal val="0"/>
          <c:showCatName val="0"/>
          <c:showSerName val="0"/>
          <c:showPercent val="0"/>
          <c:showBubbleSize val="0"/>
        </c:dLbls>
        <c:gapWidth val="182"/>
        <c:axId val="550660232"/>
        <c:axId val="550660888"/>
      </c:barChart>
      <c:catAx>
        <c:axId val="55066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2"/>
                </a:solidFill>
                <a:latin typeface="+mn-lt"/>
                <a:ea typeface="+mn-ea"/>
                <a:cs typeface="+mn-cs"/>
              </a:defRPr>
            </a:pPr>
            <a:endParaRPr lang="en-US"/>
          </a:p>
        </c:txPr>
        <c:crossAx val="550660888"/>
        <c:crosses val="autoZero"/>
        <c:auto val="1"/>
        <c:lblAlgn val="ctr"/>
        <c:lblOffset val="100"/>
        <c:noMultiLvlLbl val="0"/>
      </c:catAx>
      <c:valAx>
        <c:axId val="550660888"/>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550660232"/>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b="1"/>
              <a:t>Work at least once a week by gender,</a:t>
            </a:r>
            <a:r>
              <a:rPr lang="en-US" b="1" baseline="0"/>
              <a:t> age, and ethnicity</a:t>
            </a:r>
            <a:endParaRPr 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Male</c:v>
                </c:pt>
                <c:pt idx="1">
                  <c:v>Female</c:v>
                </c:pt>
                <c:pt idx="2">
                  <c:v>18-24</c:v>
                </c:pt>
                <c:pt idx="3">
                  <c:v>25-34</c:v>
                </c:pt>
                <c:pt idx="4">
                  <c:v>35-44</c:v>
                </c:pt>
                <c:pt idx="5">
                  <c:v>45-54</c:v>
                </c:pt>
                <c:pt idx="6">
                  <c:v>55-64</c:v>
                </c:pt>
                <c:pt idx="7">
                  <c:v>White</c:v>
                </c:pt>
                <c:pt idx="8">
                  <c:v>Asian</c:v>
                </c:pt>
                <c:pt idx="9">
                  <c:v>Black</c:v>
                </c:pt>
              </c:strCache>
            </c:strRef>
          </c:cat>
          <c:val>
            <c:numRef>
              <c:f>Sheet1!$B$2:$B$11</c:f>
              <c:numCache>
                <c:formatCode>0%</c:formatCode>
                <c:ptCount val="10"/>
                <c:pt idx="0">
                  <c:v>0.40480674873288613</c:v>
                </c:pt>
                <c:pt idx="1">
                  <c:v>0.3161881367796322</c:v>
                </c:pt>
                <c:pt idx="2">
                  <c:v>0.4685395413070173</c:v>
                </c:pt>
                <c:pt idx="3">
                  <c:v>0.39867262581085</c:v>
                </c:pt>
                <c:pt idx="4">
                  <c:v>0.3330583696736672</c:v>
                </c:pt>
                <c:pt idx="5">
                  <c:v>0.27435829316152399</c:v>
                </c:pt>
                <c:pt idx="6">
                  <c:v>0.3331732543497728</c:v>
                </c:pt>
                <c:pt idx="7">
                  <c:v>0.3225679332111428</c:v>
                </c:pt>
                <c:pt idx="8">
                  <c:v>0.4</c:v>
                </c:pt>
                <c:pt idx="9">
                  <c:v>0.47</c:v>
                </c:pt>
              </c:numCache>
            </c:numRef>
          </c:val>
          <c:extLst>
            <c:ext xmlns:c16="http://schemas.microsoft.com/office/drawing/2014/chart" uri="{C3380CC4-5D6E-409C-BE32-E72D297353CC}">
              <c16:uniqueId val="{00000000-A015-4976-8E23-17D26E52E300}"/>
            </c:ext>
          </c:extLst>
        </c:ser>
        <c:dLbls>
          <c:showLegendKey val="0"/>
          <c:showVal val="0"/>
          <c:showCatName val="0"/>
          <c:showSerName val="0"/>
          <c:showPercent val="0"/>
          <c:showBubbleSize val="0"/>
        </c:dLbls>
        <c:gapWidth val="219"/>
        <c:overlap val="-27"/>
        <c:axId val="1075632288"/>
        <c:axId val="1075628680"/>
      </c:barChart>
      <c:catAx>
        <c:axId val="107563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28680"/>
        <c:crosses val="autoZero"/>
        <c:auto val="1"/>
        <c:lblAlgn val="ctr"/>
        <c:lblOffset val="100"/>
        <c:noMultiLvlLbl val="0"/>
      </c:catAx>
      <c:valAx>
        <c:axId val="1075628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32288"/>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862" b="1" i="0" u="none" strike="noStrike" baseline="0">
                <a:effectLst/>
              </a:rPr>
              <a:t>Work at least once a week by time spent living in the UK</a:t>
            </a:r>
            <a:endParaRPr 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Sheet1!$A$12:$A$15</c:f>
              <c:strCache>
                <c:ptCount val="4"/>
                <c:pt idx="0">
                  <c:v>Less than three years*</c:v>
                </c:pt>
                <c:pt idx="1">
                  <c:v>Three to five years</c:v>
                </c:pt>
                <c:pt idx="2">
                  <c:v>More than five years</c:v>
                </c:pt>
                <c:pt idx="3">
                  <c:v>My whole life</c:v>
                </c:pt>
              </c:strCache>
            </c:strRef>
          </c:cat>
          <c:val>
            <c:numRef>
              <c:f>Sheet1!$B$12:$B$15</c:f>
              <c:numCache>
                <c:formatCode>0%</c:formatCode>
                <c:ptCount val="4"/>
                <c:pt idx="0">
                  <c:v>0.4</c:v>
                </c:pt>
                <c:pt idx="1">
                  <c:v>0.33</c:v>
                </c:pt>
                <c:pt idx="2">
                  <c:v>0.31</c:v>
                </c:pt>
                <c:pt idx="3">
                  <c:v>0.21</c:v>
                </c:pt>
              </c:numCache>
            </c:numRef>
          </c:val>
          <c:extLst>
            <c:ext xmlns:c16="http://schemas.microsoft.com/office/drawing/2014/chart" uri="{C3380CC4-5D6E-409C-BE32-E72D297353CC}">
              <c16:uniqueId val="{00000000-A015-4976-8E23-17D26E52E300}"/>
            </c:ext>
          </c:extLst>
        </c:ser>
        <c:dLbls>
          <c:showLegendKey val="0"/>
          <c:showVal val="0"/>
          <c:showCatName val="0"/>
          <c:showSerName val="0"/>
          <c:showPercent val="0"/>
          <c:showBubbleSize val="0"/>
        </c:dLbls>
        <c:gapWidth val="219"/>
        <c:overlap val="-27"/>
        <c:axId val="1075632288"/>
        <c:axId val="1075628680"/>
      </c:barChart>
      <c:catAx>
        <c:axId val="107563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28680"/>
        <c:crosses val="autoZero"/>
        <c:auto val="1"/>
        <c:lblAlgn val="ctr"/>
        <c:lblOffset val="100"/>
        <c:noMultiLvlLbl val="0"/>
      </c:catAx>
      <c:valAx>
        <c:axId val="1075628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32288"/>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862" b="1" i="0" u="none" strike="noStrike" baseline="0">
                <a:effectLst/>
              </a:rPr>
              <a:t>Work at least once a week by employment, education, and location</a:t>
            </a:r>
            <a:endParaRPr 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Employed</c:v>
                </c:pt>
                <c:pt idx="1">
                  <c:v>Self-employed</c:v>
                </c:pt>
                <c:pt idx="2">
                  <c:v>Up to A Level or equivalent</c:v>
                </c:pt>
                <c:pt idx="3">
                  <c:v>Degree or equivalent and above</c:v>
                </c:pt>
                <c:pt idx="4">
                  <c:v>Inner London</c:v>
                </c:pt>
                <c:pt idx="5">
                  <c:v>Outer London</c:v>
                </c:pt>
              </c:strCache>
            </c:strRef>
          </c:cat>
          <c:val>
            <c:numRef>
              <c:f>Sheet1!$B$2:$B$7</c:f>
              <c:numCache>
                <c:formatCode>0%</c:formatCode>
                <c:ptCount val="6"/>
                <c:pt idx="0">
                  <c:v>0.35887219337452608</c:v>
                </c:pt>
                <c:pt idx="1">
                  <c:v>0.37779842923720741</c:v>
                </c:pt>
                <c:pt idx="2">
                  <c:v>0.33842121689139903</c:v>
                </c:pt>
                <c:pt idx="3">
                  <c:v>0.37018623305149601</c:v>
                </c:pt>
                <c:pt idx="4">
                  <c:v>0.35232501650520553</c:v>
                </c:pt>
                <c:pt idx="5">
                  <c:v>0.36660598750204543</c:v>
                </c:pt>
              </c:numCache>
            </c:numRef>
          </c:val>
          <c:extLst>
            <c:ext xmlns:c16="http://schemas.microsoft.com/office/drawing/2014/chart" uri="{C3380CC4-5D6E-409C-BE32-E72D297353CC}">
              <c16:uniqueId val="{00000000-A015-4976-8E23-17D26E52E300}"/>
            </c:ext>
          </c:extLst>
        </c:ser>
        <c:dLbls>
          <c:showLegendKey val="0"/>
          <c:showVal val="0"/>
          <c:showCatName val="0"/>
          <c:showSerName val="0"/>
          <c:showPercent val="0"/>
          <c:showBubbleSize val="0"/>
        </c:dLbls>
        <c:gapWidth val="219"/>
        <c:overlap val="-27"/>
        <c:axId val="1075632288"/>
        <c:axId val="1075628680"/>
      </c:barChart>
      <c:catAx>
        <c:axId val="107563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28680"/>
        <c:crosses val="autoZero"/>
        <c:auto val="1"/>
        <c:lblAlgn val="ctr"/>
        <c:lblOffset val="100"/>
        <c:noMultiLvlLbl val="0"/>
      </c:catAx>
      <c:valAx>
        <c:axId val="1075628680"/>
        <c:scaling>
          <c:orientation val="minMax"/>
          <c:max val="0.5"/>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75632288"/>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Frequency working at night compared to before the pandemic</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0.15886769740839299"/>
          <c:y val="0.18447024349359414"/>
          <c:w val="0.81334244487641649"/>
          <c:h val="0.74634371668250377"/>
        </c:manualLayout>
      </c:layout>
      <c:barChart>
        <c:barDir val="bar"/>
        <c:grouping val="clustered"/>
        <c:varyColors val="0"/>
        <c:ser>
          <c:idx val="0"/>
          <c:order val="0"/>
          <c:tx>
            <c:strRef>
              <c:f>'work more less since covid'!$B$1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 more less since covid'!$A$2:$A$7</c:f>
              <c:strCache>
                <c:ptCount val="6"/>
                <c:pt idx="0">
                  <c:v>A lot more</c:v>
                </c:pt>
                <c:pt idx="1">
                  <c:v>More</c:v>
                </c:pt>
                <c:pt idx="2">
                  <c:v>Neither more nor less</c:v>
                </c:pt>
                <c:pt idx="3">
                  <c:v>Less</c:v>
                </c:pt>
                <c:pt idx="4">
                  <c:v>A lot less</c:v>
                </c:pt>
                <c:pt idx="5">
                  <c:v>Not applicable</c:v>
                </c:pt>
              </c:strCache>
            </c:strRef>
          </c:cat>
          <c:val>
            <c:numRef>
              <c:f>'work more less since covid'!$B$2:$B$7</c:f>
              <c:numCache>
                <c:formatCode>###0%</c:formatCode>
                <c:ptCount val="6"/>
                <c:pt idx="0">
                  <c:v>0.1166663490445156</c:v>
                </c:pt>
                <c:pt idx="1">
                  <c:v>0.32010466197241683</c:v>
                </c:pt>
                <c:pt idx="2">
                  <c:v>0.37730973693988429</c:v>
                </c:pt>
                <c:pt idx="3">
                  <c:v>0.1079121070915315</c:v>
                </c:pt>
                <c:pt idx="4">
                  <c:v>4.9997035694860088E-2</c:v>
                </c:pt>
                <c:pt idx="5">
                  <c:v>2.8010109256793422E-2</c:v>
                </c:pt>
              </c:numCache>
            </c:numRef>
          </c:val>
          <c:extLst>
            <c:ext xmlns:c16="http://schemas.microsoft.com/office/drawing/2014/chart" uri="{C3380CC4-5D6E-409C-BE32-E72D297353CC}">
              <c16:uniqueId val="{00000000-5E1D-40E7-B1FE-96C182BC7138}"/>
            </c:ext>
          </c:extLst>
        </c:ser>
        <c:dLbls>
          <c:dLblPos val="outEnd"/>
          <c:showLegendKey val="0"/>
          <c:showVal val="1"/>
          <c:showCatName val="0"/>
          <c:showSerName val="0"/>
          <c:showPercent val="0"/>
          <c:showBubbleSize val="0"/>
        </c:dLbls>
        <c:gapWidth val="182"/>
        <c:axId val="453230416"/>
        <c:axId val="603020264"/>
      </c:barChart>
      <c:catAx>
        <c:axId val="4532304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03020264"/>
        <c:crosses val="autoZero"/>
        <c:auto val="1"/>
        <c:lblAlgn val="ctr"/>
        <c:lblOffset val="100"/>
        <c:noMultiLvlLbl val="0"/>
      </c:catAx>
      <c:valAx>
        <c:axId val="60302026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453230416"/>
        <c:crosses val="max"/>
        <c:crossBetween val="between"/>
      </c:valAx>
      <c:spPr>
        <a:noFill/>
        <a:ln>
          <a:noFill/>
        </a:ln>
        <a:effectLst/>
      </c:spPr>
    </c:plotArea>
    <c:plotVisOnly val="1"/>
    <c:dispBlanksAs val="gap"/>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r>
              <a:rPr lang="en-GB" sz="1800" b="1"/>
              <a:t>When Londoners work at night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3616079618418637E-2"/>
          <c:y val="0.26121666485113315"/>
          <c:w val="0.90934381062229452"/>
          <c:h val="0.66119776429220234"/>
        </c:manualLayout>
      </c:layout>
      <c:barChart>
        <c:barDir val="col"/>
        <c:grouping val="stacked"/>
        <c:varyColors val="0"/>
        <c:ser>
          <c:idx val="0"/>
          <c:order val="0"/>
          <c:tx>
            <c:strRef>
              <c:f>'[Greater London Authority Night-Time Poll 08-09.03.2022.xlsx]Frequency'!$B$48:$C$48</c:f>
              <c:strCache>
                <c:ptCount val="2"/>
                <c:pt idx="0">
                  <c:v>A few times a week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08-09.03.2022.xlsx]Frequency'!$E$48:$H$48</c:f>
              <c:numCache>
                <c:formatCode>###0%</c:formatCode>
                <c:ptCount val="4"/>
                <c:pt idx="0">
                  <c:v>0.30097349476454599</c:v>
                </c:pt>
                <c:pt idx="1">
                  <c:v>0.21506122612779591</c:v>
                </c:pt>
                <c:pt idx="2">
                  <c:v>0.1251713801166498</c:v>
                </c:pt>
                <c:pt idx="3">
                  <c:v>0.1195009917773318</c:v>
                </c:pt>
              </c:numCache>
            </c:numRef>
          </c:val>
          <c:extLst>
            <c:ext xmlns:c16="http://schemas.microsoft.com/office/drawing/2014/chart" uri="{C3380CC4-5D6E-409C-BE32-E72D297353CC}">
              <c16:uniqueId val="{00000000-F541-405F-8F45-5755F0C8F9C8}"/>
            </c:ext>
          </c:extLst>
        </c:ser>
        <c:ser>
          <c:idx val="1"/>
          <c:order val="1"/>
          <c:tx>
            <c:strRef>
              <c:f>'[Greater London Authority Night-Time Poll 08-09.03.2022.xlsx]Frequency'!$B$49:$C$49</c:f>
              <c:strCache>
                <c:ptCount val="2"/>
                <c:pt idx="0">
                  <c:v>Once a week</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08-09.03.2022.xlsx]Frequency'!$E$49:$H$49</c:f>
              <c:numCache>
                <c:formatCode>###0%</c:formatCode>
                <c:ptCount val="4"/>
                <c:pt idx="0">
                  <c:v>0.21494260347863459</c:v>
                </c:pt>
                <c:pt idx="1">
                  <c:v>0.15853227059177299</c:v>
                </c:pt>
                <c:pt idx="2">
                  <c:v>0.13395965405433299</c:v>
                </c:pt>
                <c:pt idx="3">
                  <c:v>0.11617592586500999</c:v>
                </c:pt>
              </c:numCache>
            </c:numRef>
          </c:val>
          <c:extLst>
            <c:ext xmlns:c16="http://schemas.microsoft.com/office/drawing/2014/chart" uri="{C3380CC4-5D6E-409C-BE32-E72D297353CC}">
              <c16:uniqueId val="{00000001-F541-405F-8F45-5755F0C8F9C8}"/>
            </c:ext>
          </c:extLst>
        </c:ser>
        <c:ser>
          <c:idx val="2"/>
          <c:order val="2"/>
          <c:tx>
            <c:strRef>
              <c:f>'[Greater London Authority Night-Time Poll 08-09.03.2022.xlsx]Frequency'!$B$50:$C$50</c:f>
              <c:strCache>
                <c:ptCount val="2"/>
                <c:pt idx="0">
                  <c:v>A few times a month</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08-09.03.2022.xlsx]Frequency'!$E$50:$H$50</c:f>
              <c:numCache>
                <c:formatCode>###0%</c:formatCode>
                <c:ptCount val="4"/>
                <c:pt idx="0">
                  <c:v>0.1931848682619591</c:v>
                </c:pt>
                <c:pt idx="1">
                  <c:v>0.15101309484515851</c:v>
                </c:pt>
                <c:pt idx="2">
                  <c:v>0.11000964342773339</c:v>
                </c:pt>
                <c:pt idx="3">
                  <c:v>0.1097998938927378</c:v>
                </c:pt>
              </c:numCache>
            </c:numRef>
          </c:val>
          <c:extLst>
            <c:ext xmlns:c16="http://schemas.microsoft.com/office/drawing/2014/chart" uri="{C3380CC4-5D6E-409C-BE32-E72D297353CC}">
              <c16:uniqueId val="{00000002-F541-405F-8F45-5755F0C8F9C8}"/>
            </c:ext>
          </c:extLst>
        </c:ser>
        <c:ser>
          <c:idx val="3"/>
          <c:order val="3"/>
          <c:tx>
            <c:strRef>
              <c:f>'[Greater London Authority Night-Time Poll 08-09.03.2022.xlsx]Frequency'!$B$51:$C$51</c:f>
              <c:strCache>
                <c:ptCount val="2"/>
                <c:pt idx="0">
                  <c:v>Once a month</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08-09.03.2022.xlsx]Frequency'!$E$51:$H$51</c:f>
              <c:numCache>
                <c:formatCode>###0%</c:formatCode>
                <c:ptCount val="4"/>
                <c:pt idx="0">
                  <c:v>9.9587312400493316E-2</c:v>
                </c:pt>
                <c:pt idx="1">
                  <c:v>9.8063526521715752E-2</c:v>
                </c:pt>
                <c:pt idx="2">
                  <c:v>8.6365854280900878E-2</c:v>
                </c:pt>
                <c:pt idx="3">
                  <c:v>6.927155850484322E-2</c:v>
                </c:pt>
              </c:numCache>
            </c:numRef>
          </c:val>
          <c:extLst>
            <c:ext xmlns:c16="http://schemas.microsoft.com/office/drawing/2014/chart" uri="{C3380CC4-5D6E-409C-BE32-E72D297353CC}">
              <c16:uniqueId val="{00000003-F541-405F-8F45-5755F0C8F9C8}"/>
            </c:ext>
          </c:extLst>
        </c:ser>
        <c:ser>
          <c:idx val="4"/>
          <c:order val="4"/>
          <c:tx>
            <c:strRef>
              <c:f>'[Greater London Authority Night-Time Poll 08-09.03.2022.xlsx]Frequency'!$B$52:$C$52</c:f>
              <c:strCache>
                <c:ptCount val="2"/>
                <c:pt idx="0">
                  <c:v>Once every few months</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08-09.03.2022.xlsx]Frequency'!$E$52:$H$52</c:f>
              <c:numCache>
                <c:formatCode>###0%</c:formatCode>
                <c:ptCount val="4"/>
                <c:pt idx="0">
                  <c:v>7.3033371628093174E-2</c:v>
                </c:pt>
                <c:pt idx="1">
                  <c:v>6.2068048867343767E-2</c:v>
                </c:pt>
                <c:pt idx="2">
                  <c:v>5.449730595323693E-2</c:v>
                </c:pt>
                <c:pt idx="3">
                  <c:v>5.4144500786860839E-2</c:v>
                </c:pt>
              </c:numCache>
            </c:numRef>
          </c:val>
          <c:extLst>
            <c:ext xmlns:c16="http://schemas.microsoft.com/office/drawing/2014/chart" uri="{C3380CC4-5D6E-409C-BE32-E72D297353CC}">
              <c16:uniqueId val="{00000004-F541-405F-8F45-5755F0C8F9C8}"/>
            </c:ext>
          </c:extLst>
        </c:ser>
        <c:ser>
          <c:idx val="5"/>
          <c:order val="5"/>
          <c:tx>
            <c:strRef>
              <c:f>'[Greater London Authority Night-Time Poll 08-09.03.2022.xlsx]Frequency'!$B$53:$C$53</c:f>
              <c:strCache>
                <c:ptCount val="2"/>
                <c:pt idx="0">
                  <c:v>Less than once every few months</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08-09.03.2022.xlsx]Frequency'!$E$53:$H$53</c:f>
              <c:numCache>
                <c:formatCode>###0%</c:formatCode>
                <c:ptCount val="4"/>
                <c:pt idx="0">
                  <c:v>6.9512559385672634E-2</c:v>
                </c:pt>
                <c:pt idx="1">
                  <c:v>8.2129156818410903E-2</c:v>
                </c:pt>
                <c:pt idx="2">
                  <c:v>7.5122003217938119E-2</c:v>
                </c:pt>
                <c:pt idx="3">
                  <c:v>6.8913811113683707E-2</c:v>
                </c:pt>
              </c:numCache>
            </c:numRef>
          </c:val>
          <c:extLst>
            <c:ext xmlns:c16="http://schemas.microsoft.com/office/drawing/2014/chart" uri="{C3380CC4-5D6E-409C-BE32-E72D297353CC}">
              <c16:uniqueId val="{00000005-F541-405F-8F45-5755F0C8F9C8}"/>
            </c:ext>
          </c:extLst>
        </c:ser>
        <c:ser>
          <c:idx val="6"/>
          <c:order val="6"/>
          <c:tx>
            <c:strRef>
              <c:f>'[Greater London Authority Night-Time Poll 08-09.03.2022.xlsx]Frequency'!$B$54:$C$54</c:f>
              <c:strCache>
                <c:ptCount val="2"/>
                <c:pt idx="0">
                  <c:v>Never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'[Greater London Authority Night-Time Poll 08-09.03.2022.xlsx]Frequency'!$E$47:$H$47</c:f>
              <c:strCache>
                <c:ptCount val="4"/>
                <c:pt idx="0">
                  <c:v>6pm-9pm</c:v>
                </c:pt>
                <c:pt idx="1">
                  <c:v>9pm-12am</c:v>
                </c:pt>
                <c:pt idx="2">
                  <c:v>12am-3am</c:v>
                </c:pt>
                <c:pt idx="3">
                  <c:v>3am-6am</c:v>
                </c:pt>
              </c:strCache>
            </c:strRef>
          </c:cat>
          <c:val>
            <c:numRef>
              <c:f>'[Greater London Authority Night-Time Poll 08-09.03.2022.xlsx]Frequency'!$E$54:$H$54</c:f>
              <c:numCache>
                <c:formatCode>###0%</c:formatCode>
                <c:ptCount val="4"/>
                <c:pt idx="0">
                  <c:v>4.8765790080603139E-2</c:v>
                </c:pt>
                <c:pt idx="1">
                  <c:v>0.2331326762278044</c:v>
                </c:pt>
                <c:pt idx="2">
                  <c:v>0.40993541159489089</c:v>
                </c:pt>
                <c:pt idx="3">
                  <c:v>0.46219331805953451</c:v>
                </c:pt>
              </c:numCache>
            </c:numRef>
          </c:val>
          <c:extLst>
            <c:ext xmlns:c16="http://schemas.microsoft.com/office/drawing/2014/chart" uri="{C3380CC4-5D6E-409C-BE32-E72D297353CC}">
              <c16:uniqueId val="{00000006-F541-405F-8F45-5755F0C8F9C8}"/>
            </c:ext>
          </c:extLst>
        </c:ser>
        <c:dLbls>
          <c:dLblPos val="ctr"/>
          <c:showLegendKey val="0"/>
          <c:showVal val="1"/>
          <c:showCatName val="0"/>
          <c:showSerName val="0"/>
          <c:showPercent val="0"/>
          <c:showBubbleSize val="0"/>
        </c:dLbls>
        <c:gapWidth val="150"/>
        <c:overlap val="100"/>
        <c:axId val="632900544"/>
        <c:axId val="632898904"/>
      </c:barChart>
      <c:catAx>
        <c:axId val="63290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2898904"/>
        <c:crosses val="autoZero"/>
        <c:auto val="1"/>
        <c:lblAlgn val="ctr"/>
        <c:lblOffset val="100"/>
        <c:noMultiLvlLbl val="0"/>
      </c:catAx>
      <c:valAx>
        <c:axId val="632898904"/>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632900544"/>
        <c:crosses val="autoZero"/>
        <c:crossBetween val="between"/>
      </c:valAx>
      <c:spPr>
        <a:noFill/>
        <a:ln>
          <a:noFill/>
        </a:ln>
        <a:effectLst/>
      </c:spPr>
    </c:plotArea>
    <c:legend>
      <c:legendPos val="t"/>
      <c:layout>
        <c:manualLayout>
          <c:xMode val="edge"/>
          <c:yMode val="edge"/>
          <c:x val="1.0931378142949523E-3"/>
          <c:y val="8.497799987038468E-2"/>
          <c:w val="0.99769915826492894"/>
          <c:h val="0.1681838728492271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05866-162F-42FB-AC3A-12324A95F83D}" type="doc">
      <dgm:prSet loTypeId="urn:microsoft.com/office/officeart/2005/8/layout/process2" loCatId="process" qsTypeId="urn:microsoft.com/office/officeart/2005/8/quickstyle/simple1" qsCatId="simple" csTypeId="urn:microsoft.com/office/officeart/2005/8/colors/accent1_2" csCatId="accent1" phldr="1"/>
      <dgm:spPr/>
    </dgm:pt>
    <dgm:pt modelId="{A65B51FB-E4B8-491C-9F10-94ED66202DDD}">
      <dgm:prSet phldrT="[Text]" custT="1"/>
      <dgm:spPr>
        <a:noFill/>
        <a:ln>
          <a:noFill/>
        </a:ln>
      </dgm:spPr>
      <dgm:t>
        <a:bodyPr/>
        <a:lstStyle/>
        <a:p>
          <a:r>
            <a:rPr lang="en-GB" sz="1600" b="0">
              <a:solidFill>
                <a:schemeClr val="tx1"/>
              </a:solidFill>
            </a:rPr>
            <a:t>This survey was conducted by between the 8</a:t>
          </a:r>
          <a:r>
            <a:rPr lang="en-GB" sz="1600" b="0" baseline="30000">
              <a:solidFill>
                <a:schemeClr val="tx1"/>
              </a:solidFill>
            </a:rPr>
            <a:t>th</a:t>
          </a:r>
          <a:r>
            <a:rPr lang="en-GB" sz="1600" b="0">
              <a:solidFill>
                <a:schemeClr val="tx1"/>
              </a:solidFill>
            </a:rPr>
            <a:t>-9</a:t>
          </a:r>
          <a:r>
            <a:rPr lang="en-GB" sz="1600" b="0" baseline="30000">
              <a:solidFill>
                <a:schemeClr val="tx1"/>
              </a:solidFill>
            </a:rPr>
            <a:t>th</a:t>
          </a:r>
          <a:r>
            <a:rPr lang="en-GB" sz="1600" b="0">
              <a:solidFill>
                <a:schemeClr val="tx1"/>
              </a:solidFill>
            </a:rPr>
            <a:t> March 2022</a:t>
          </a:r>
        </a:p>
      </dgm:t>
    </dgm:pt>
    <dgm:pt modelId="{0D70BE73-5507-4BA6-885C-25EE182B988A}" type="parTrans" cxnId="{560B42AC-0592-4DE0-A7AC-1375A9D6FDB0}">
      <dgm:prSet/>
      <dgm:spPr/>
      <dgm:t>
        <a:bodyPr/>
        <a:lstStyle/>
        <a:p>
          <a:endParaRPr lang="en-GB" sz="1600" b="0"/>
        </a:p>
      </dgm:t>
    </dgm:pt>
    <dgm:pt modelId="{A1F5F268-B98E-4CC3-8A2A-5554E6BBCFC0}" type="sibTrans" cxnId="{560B42AC-0592-4DE0-A7AC-1375A9D6FDB0}">
      <dgm:prSet custT="1"/>
      <dgm:spPr>
        <a:noFill/>
        <a:ln>
          <a:noFill/>
        </a:ln>
      </dgm:spPr>
      <dgm:t>
        <a:bodyPr/>
        <a:lstStyle/>
        <a:p>
          <a:endParaRPr lang="en-GB" sz="1600" b="0"/>
        </a:p>
      </dgm:t>
    </dgm:pt>
    <dgm:pt modelId="{2563435E-16A8-4782-BF3C-B9EBD4B7C255}">
      <dgm:prSet phldrT="[Text]" custT="1"/>
      <dgm:spPr>
        <a:noFill/>
        <a:ln>
          <a:noFill/>
        </a:ln>
      </dgm:spPr>
      <dgm:t>
        <a:bodyPr/>
        <a:lstStyle/>
        <a:p>
          <a:r>
            <a:rPr lang="en-GB" sz="1600" b="0">
              <a:solidFill>
                <a:schemeClr val="tx1"/>
              </a:solidFill>
            </a:rPr>
            <a:t>The survey was completed by 2,000 London residents aged 18+.</a:t>
          </a:r>
        </a:p>
      </dgm:t>
    </dgm:pt>
    <dgm:pt modelId="{A5D2EF1A-010C-4075-9727-68DD5DD509F6}" type="parTrans" cxnId="{5DABCA23-0D9F-4F08-81FD-215482DB1E6B}">
      <dgm:prSet/>
      <dgm:spPr/>
      <dgm:t>
        <a:bodyPr/>
        <a:lstStyle/>
        <a:p>
          <a:endParaRPr lang="en-GB" sz="1600" b="0"/>
        </a:p>
      </dgm:t>
    </dgm:pt>
    <dgm:pt modelId="{A0B5A5C0-3431-4B18-A764-9A0A2A989E1A}" type="sibTrans" cxnId="{5DABCA23-0D9F-4F08-81FD-215482DB1E6B}">
      <dgm:prSet custT="1"/>
      <dgm:spPr>
        <a:noFill/>
        <a:ln>
          <a:noFill/>
        </a:ln>
      </dgm:spPr>
      <dgm:t>
        <a:bodyPr/>
        <a:lstStyle/>
        <a:p>
          <a:endParaRPr lang="en-GB" sz="1600" b="0"/>
        </a:p>
      </dgm:t>
    </dgm:pt>
    <dgm:pt modelId="{183F2016-202C-473D-8E2E-7C7D9073D18B}">
      <dgm:prSet phldrT="[Text]" custT="1"/>
      <dgm:spPr>
        <a:noFill/>
        <a:ln>
          <a:noFill/>
        </a:ln>
      </dgm:spPr>
      <dgm:t>
        <a:bodyPr/>
        <a:lstStyle/>
        <a:p>
          <a:r>
            <a:rPr lang="en-GB" sz="1600" b="0">
              <a:solidFill>
                <a:schemeClr val="tx1"/>
              </a:solidFill>
            </a:rPr>
            <a:t>The figures have been weighted to be representative of London adults</a:t>
          </a:r>
        </a:p>
      </dgm:t>
    </dgm:pt>
    <dgm:pt modelId="{5B907F02-6533-4D87-81E8-7A51B430923A}" type="sibTrans" cxnId="{BAAC2BB8-3D5A-4DE1-800A-10EF6DCAB268}">
      <dgm:prSet/>
      <dgm:spPr>
        <a:noFill/>
        <a:ln>
          <a:noFill/>
        </a:ln>
      </dgm:spPr>
      <dgm:t>
        <a:bodyPr/>
        <a:lstStyle/>
        <a:p>
          <a:endParaRPr lang="en-GB" sz="1600" b="0"/>
        </a:p>
      </dgm:t>
    </dgm:pt>
    <dgm:pt modelId="{08366C84-C965-4AA0-8DDF-3EEE434421A0}" type="parTrans" cxnId="{BAAC2BB8-3D5A-4DE1-800A-10EF6DCAB268}">
      <dgm:prSet/>
      <dgm:spPr/>
      <dgm:t>
        <a:bodyPr/>
        <a:lstStyle/>
        <a:p>
          <a:endParaRPr lang="en-GB" sz="1600" b="0"/>
        </a:p>
      </dgm:t>
    </dgm:pt>
    <dgm:pt modelId="{3330F4FD-303A-4FEF-BDAE-BC4C3A186AB3}" type="pres">
      <dgm:prSet presAssocID="{B0B05866-162F-42FB-AC3A-12324A95F83D}" presName="linearFlow" presStyleCnt="0">
        <dgm:presLayoutVars>
          <dgm:resizeHandles val="exact"/>
        </dgm:presLayoutVars>
      </dgm:prSet>
      <dgm:spPr/>
    </dgm:pt>
    <dgm:pt modelId="{FC83519C-F3B5-4A48-9E60-62FD933E1589}" type="pres">
      <dgm:prSet presAssocID="{A65B51FB-E4B8-491C-9F10-94ED66202DDD}" presName="node" presStyleLbl="node1" presStyleIdx="0" presStyleCnt="3" custScaleX="93876" custLinFactNeighborY="3329">
        <dgm:presLayoutVars>
          <dgm:bulletEnabled val="1"/>
        </dgm:presLayoutVars>
      </dgm:prSet>
      <dgm:spPr/>
    </dgm:pt>
    <dgm:pt modelId="{94C5414B-8B20-44E2-9D2A-E0623DB36A37}" type="pres">
      <dgm:prSet presAssocID="{A1F5F268-B98E-4CC3-8A2A-5554E6BBCFC0}" presName="sibTrans" presStyleLbl="sibTrans2D1" presStyleIdx="0" presStyleCnt="2"/>
      <dgm:spPr/>
    </dgm:pt>
    <dgm:pt modelId="{B2110E51-F7FC-4255-96E7-6147573D80D2}" type="pres">
      <dgm:prSet presAssocID="{A1F5F268-B98E-4CC3-8A2A-5554E6BBCFC0}" presName="connectorText" presStyleLbl="sibTrans2D1" presStyleIdx="0" presStyleCnt="2"/>
      <dgm:spPr/>
    </dgm:pt>
    <dgm:pt modelId="{9CC6F3F6-02E7-4120-8DD4-28A58272680B}" type="pres">
      <dgm:prSet presAssocID="{2563435E-16A8-4782-BF3C-B9EBD4B7C255}" presName="node" presStyleLbl="node1" presStyleIdx="1" presStyleCnt="3" custScaleX="93876" custLinFactNeighborY="3329">
        <dgm:presLayoutVars>
          <dgm:bulletEnabled val="1"/>
        </dgm:presLayoutVars>
      </dgm:prSet>
      <dgm:spPr/>
    </dgm:pt>
    <dgm:pt modelId="{6403D904-834F-45B4-A47D-1E4D06A123A3}" type="pres">
      <dgm:prSet presAssocID="{A0B5A5C0-3431-4B18-A764-9A0A2A989E1A}" presName="sibTrans" presStyleLbl="sibTrans2D1" presStyleIdx="1" presStyleCnt="2"/>
      <dgm:spPr/>
    </dgm:pt>
    <dgm:pt modelId="{D5CB00CF-C099-4942-95BE-92E8DC3A5F8A}" type="pres">
      <dgm:prSet presAssocID="{A0B5A5C0-3431-4B18-A764-9A0A2A989E1A}" presName="connectorText" presStyleLbl="sibTrans2D1" presStyleIdx="1" presStyleCnt="2"/>
      <dgm:spPr/>
    </dgm:pt>
    <dgm:pt modelId="{ABC3B37C-FDC9-4C16-AEAE-0CD84363D964}" type="pres">
      <dgm:prSet presAssocID="{183F2016-202C-473D-8E2E-7C7D9073D18B}" presName="node" presStyleLbl="node1" presStyleIdx="2" presStyleCnt="3" custScaleX="97908" custLinFactNeighborY="-4912">
        <dgm:presLayoutVars>
          <dgm:bulletEnabled val="1"/>
        </dgm:presLayoutVars>
      </dgm:prSet>
      <dgm:spPr/>
    </dgm:pt>
  </dgm:ptLst>
  <dgm:cxnLst>
    <dgm:cxn modelId="{5DABCA23-0D9F-4F08-81FD-215482DB1E6B}" srcId="{B0B05866-162F-42FB-AC3A-12324A95F83D}" destId="{2563435E-16A8-4782-BF3C-B9EBD4B7C255}" srcOrd="1" destOrd="0" parTransId="{A5D2EF1A-010C-4075-9727-68DD5DD509F6}" sibTransId="{A0B5A5C0-3431-4B18-A764-9A0A2A989E1A}"/>
    <dgm:cxn modelId="{D0F1AE2A-EB2B-4E5A-AAEF-6ABD9F76BDED}" type="presOf" srcId="{183F2016-202C-473D-8E2E-7C7D9073D18B}" destId="{ABC3B37C-FDC9-4C16-AEAE-0CD84363D964}" srcOrd="0" destOrd="0" presId="urn:microsoft.com/office/officeart/2005/8/layout/process2"/>
    <dgm:cxn modelId="{4E5FD82C-32BB-450A-9A5F-CE37F147E44C}" type="presOf" srcId="{2563435E-16A8-4782-BF3C-B9EBD4B7C255}" destId="{9CC6F3F6-02E7-4120-8DD4-28A58272680B}" srcOrd="0" destOrd="0" presId="urn:microsoft.com/office/officeart/2005/8/layout/process2"/>
    <dgm:cxn modelId="{3A22E93C-AD98-45E6-8756-C955E3089B3E}" type="presOf" srcId="{A0B5A5C0-3431-4B18-A764-9A0A2A989E1A}" destId="{D5CB00CF-C099-4942-95BE-92E8DC3A5F8A}" srcOrd="1" destOrd="0" presId="urn:microsoft.com/office/officeart/2005/8/layout/process2"/>
    <dgm:cxn modelId="{3A13744B-1BE2-45F3-B8D2-34C69F443E27}" type="presOf" srcId="{B0B05866-162F-42FB-AC3A-12324A95F83D}" destId="{3330F4FD-303A-4FEF-BDAE-BC4C3A186AB3}" srcOrd="0" destOrd="0" presId="urn:microsoft.com/office/officeart/2005/8/layout/process2"/>
    <dgm:cxn modelId="{D084E94B-9CE6-4171-A58F-B720CB4FD7EC}" type="presOf" srcId="{A65B51FB-E4B8-491C-9F10-94ED66202DDD}" destId="{FC83519C-F3B5-4A48-9E60-62FD933E1589}" srcOrd="0" destOrd="0" presId="urn:microsoft.com/office/officeart/2005/8/layout/process2"/>
    <dgm:cxn modelId="{80FC7775-018C-48A7-8491-FCEFD4344126}" type="presOf" srcId="{A1F5F268-B98E-4CC3-8A2A-5554E6BBCFC0}" destId="{B2110E51-F7FC-4255-96E7-6147573D80D2}" srcOrd="1" destOrd="0" presId="urn:microsoft.com/office/officeart/2005/8/layout/process2"/>
    <dgm:cxn modelId="{81313C59-B7A7-499B-BFDB-3B8F3E566FD6}" type="presOf" srcId="{A1F5F268-B98E-4CC3-8A2A-5554E6BBCFC0}" destId="{94C5414B-8B20-44E2-9D2A-E0623DB36A37}" srcOrd="0" destOrd="0" presId="urn:microsoft.com/office/officeart/2005/8/layout/process2"/>
    <dgm:cxn modelId="{560B42AC-0592-4DE0-A7AC-1375A9D6FDB0}" srcId="{B0B05866-162F-42FB-AC3A-12324A95F83D}" destId="{A65B51FB-E4B8-491C-9F10-94ED66202DDD}" srcOrd="0" destOrd="0" parTransId="{0D70BE73-5507-4BA6-885C-25EE182B988A}" sibTransId="{A1F5F268-B98E-4CC3-8A2A-5554E6BBCFC0}"/>
    <dgm:cxn modelId="{BAAC2BB8-3D5A-4DE1-800A-10EF6DCAB268}" srcId="{B0B05866-162F-42FB-AC3A-12324A95F83D}" destId="{183F2016-202C-473D-8E2E-7C7D9073D18B}" srcOrd="2" destOrd="0" parTransId="{08366C84-C965-4AA0-8DDF-3EEE434421A0}" sibTransId="{5B907F02-6533-4D87-81E8-7A51B430923A}"/>
    <dgm:cxn modelId="{E04229BF-5492-4971-8816-15D223704B55}" type="presOf" srcId="{A0B5A5C0-3431-4B18-A764-9A0A2A989E1A}" destId="{6403D904-834F-45B4-A47D-1E4D06A123A3}" srcOrd="0" destOrd="0" presId="urn:microsoft.com/office/officeart/2005/8/layout/process2"/>
    <dgm:cxn modelId="{513228A0-1C6D-4508-9FF1-85024DE4A158}" type="presParOf" srcId="{3330F4FD-303A-4FEF-BDAE-BC4C3A186AB3}" destId="{FC83519C-F3B5-4A48-9E60-62FD933E1589}" srcOrd="0" destOrd="0" presId="urn:microsoft.com/office/officeart/2005/8/layout/process2"/>
    <dgm:cxn modelId="{81123C39-3412-4C11-836B-7D71CF98DCAC}" type="presParOf" srcId="{3330F4FD-303A-4FEF-BDAE-BC4C3A186AB3}" destId="{94C5414B-8B20-44E2-9D2A-E0623DB36A37}" srcOrd="1" destOrd="0" presId="urn:microsoft.com/office/officeart/2005/8/layout/process2"/>
    <dgm:cxn modelId="{D44A9E92-B651-422E-80CB-B8F9A7006C92}" type="presParOf" srcId="{94C5414B-8B20-44E2-9D2A-E0623DB36A37}" destId="{B2110E51-F7FC-4255-96E7-6147573D80D2}" srcOrd="0" destOrd="0" presId="urn:microsoft.com/office/officeart/2005/8/layout/process2"/>
    <dgm:cxn modelId="{B400C807-AB83-496D-8128-9D1CB2826EB2}" type="presParOf" srcId="{3330F4FD-303A-4FEF-BDAE-BC4C3A186AB3}" destId="{9CC6F3F6-02E7-4120-8DD4-28A58272680B}" srcOrd="2" destOrd="0" presId="urn:microsoft.com/office/officeart/2005/8/layout/process2"/>
    <dgm:cxn modelId="{2C007F16-38AC-4228-804B-0F1D5B7AFCEA}" type="presParOf" srcId="{3330F4FD-303A-4FEF-BDAE-BC4C3A186AB3}" destId="{6403D904-834F-45B4-A47D-1E4D06A123A3}" srcOrd="3" destOrd="0" presId="urn:microsoft.com/office/officeart/2005/8/layout/process2"/>
    <dgm:cxn modelId="{C49BD9D0-454E-4A2B-86C9-73032C67E01B}" type="presParOf" srcId="{6403D904-834F-45B4-A47D-1E4D06A123A3}" destId="{D5CB00CF-C099-4942-95BE-92E8DC3A5F8A}" srcOrd="0" destOrd="0" presId="urn:microsoft.com/office/officeart/2005/8/layout/process2"/>
    <dgm:cxn modelId="{C9621AAC-A0BD-4266-A7FA-35FF843D9F2F}" type="presParOf" srcId="{3330F4FD-303A-4FEF-BDAE-BC4C3A186AB3}" destId="{ABC3B37C-FDC9-4C16-AEAE-0CD84363D964}"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3519C-F3B5-4A48-9E60-62FD933E1589}">
      <dsp:nvSpPr>
        <dsp:cNvPr id="0" name=""/>
        <dsp:cNvSpPr/>
      </dsp:nvSpPr>
      <dsp:spPr>
        <a:xfrm>
          <a:off x="1291727" y="17636"/>
          <a:ext cx="2726880" cy="948212"/>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a:solidFill>
                <a:schemeClr val="tx1"/>
              </a:solidFill>
            </a:rPr>
            <a:t>This survey was conducted by between the 8</a:t>
          </a:r>
          <a:r>
            <a:rPr lang="en-GB" sz="1600" b="0" kern="1200" baseline="30000">
              <a:solidFill>
                <a:schemeClr val="tx1"/>
              </a:solidFill>
            </a:rPr>
            <a:t>th</a:t>
          </a:r>
          <a:r>
            <a:rPr lang="en-GB" sz="1600" b="0" kern="1200">
              <a:solidFill>
                <a:schemeClr val="tx1"/>
              </a:solidFill>
            </a:rPr>
            <a:t>-9</a:t>
          </a:r>
          <a:r>
            <a:rPr lang="en-GB" sz="1600" b="0" kern="1200" baseline="30000">
              <a:solidFill>
                <a:schemeClr val="tx1"/>
              </a:solidFill>
            </a:rPr>
            <a:t>th</a:t>
          </a:r>
          <a:r>
            <a:rPr lang="en-GB" sz="1600" b="0" kern="1200">
              <a:solidFill>
                <a:schemeClr val="tx1"/>
              </a:solidFill>
            </a:rPr>
            <a:t> March 2022</a:t>
          </a:r>
        </a:p>
      </dsp:txBody>
      <dsp:txXfrm>
        <a:off x="1319499" y="45408"/>
        <a:ext cx="2671336" cy="892668"/>
      </dsp:txXfrm>
    </dsp:sp>
    <dsp:sp modelId="{94C5414B-8B20-44E2-9D2A-E0623DB36A37}">
      <dsp:nvSpPr>
        <dsp:cNvPr id="0" name=""/>
        <dsp:cNvSpPr/>
      </dsp:nvSpPr>
      <dsp:spPr>
        <a:xfrm rot="5400000">
          <a:off x="2477378" y="989554"/>
          <a:ext cx="355579" cy="42669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b="0" kern="1200"/>
        </a:p>
      </dsp:txBody>
      <dsp:txXfrm rot="-5400000">
        <a:off x="2527159" y="1025112"/>
        <a:ext cx="256017" cy="248905"/>
      </dsp:txXfrm>
    </dsp:sp>
    <dsp:sp modelId="{9CC6F3F6-02E7-4120-8DD4-28A58272680B}">
      <dsp:nvSpPr>
        <dsp:cNvPr id="0" name=""/>
        <dsp:cNvSpPr/>
      </dsp:nvSpPr>
      <dsp:spPr>
        <a:xfrm>
          <a:off x="1291727" y="1439955"/>
          <a:ext cx="2726880" cy="948212"/>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a:solidFill>
                <a:schemeClr val="tx1"/>
              </a:solidFill>
            </a:rPr>
            <a:t>The survey was completed by 2,000 London residents aged 18+.</a:t>
          </a:r>
        </a:p>
      </dsp:txBody>
      <dsp:txXfrm>
        <a:off x="1319499" y="1467727"/>
        <a:ext cx="2671336" cy="892668"/>
      </dsp:txXfrm>
    </dsp:sp>
    <dsp:sp modelId="{6403D904-834F-45B4-A47D-1E4D06A123A3}">
      <dsp:nvSpPr>
        <dsp:cNvPr id="0" name=""/>
        <dsp:cNvSpPr/>
      </dsp:nvSpPr>
      <dsp:spPr>
        <a:xfrm rot="5400000">
          <a:off x="2492029" y="2392337"/>
          <a:ext cx="326276" cy="42669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b="0" kern="1200"/>
        </a:p>
      </dsp:txBody>
      <dsp:txXfrm rot="-5400000">
        <a:off x="2527159" y="2442547"/>
        <a:ext cx="256017" cy="228393"/>
      </dsp:txXfrm>
    </dsp:sp>
    <dsp:sp modelId="{ABC3B37C-FDC9-4C16-AEAE-0CD84363D964}">
      <dsp:nvSpPr>
        <dsp:cNvPr id="0" name=""/>
        <dsp:cNvSpPr/>
      </dsp:nvSpPr>
      <dsp:spPr>
        <a:xfrm>
          <a:off x="1233167" y="2823202"/>
          <a:ext cx="2844000" cy="948212"/>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a:solidFill>
                <a:schemeClr val="tx1"/>
              </a:solidFill>
            </a:rPr>
            <a:t>The figures have been weighted to be representative of London adults</a:t>
          </a:r>
        </a:p>
      </dsp:txBody>
      <dsp:txXfrm>
        <a:off x="1260939" y="2850974"/>
        <a:ext cx="2788456" cy="8926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8AB828-947E-4517-B5B9-0EB8EA9779F1}"/>
              </a:ext>
            </a:extLst>
          </p:cNvPr>
          <p:cNvSpPr>
            <a:spLocks noGrp="1"/>
          </p:cNvSpPr>
          <p:nvPr>
            <p:ph type="hdr" sz="quarter"/>
          </p:nvPr>
        </p:nvSpPr>
        <p:spPr>
          <a:xfrm>
            <a:off x="0" y="1"/>
            <a:ext cx="2914015" cy="495427"/>
          </a:xfrm>
          <a:prstGeom prst="rect">
            <a:avLst/>
          </a:prstGeom>
        </p:spPr>
        <p:txBody>
          <a:bodyPr vert="horz" lIns="92290" tIns="46145" rIns="92290" bIns="46145" rtlCol="0"/>
          <a:lstStyle>
            <a:lvl1pPr algn="l">
              <a:defRPr sz="1200"/>
            </a:lvl1pPr>
          </a:lstStyle>
          <a:p>
            <a:endParaRPr lang="en-GB"/>
          </a:p>
        </p:txBody>
      </p:sp>
      <p:sp>
        <p:nvSpPr>
          <p:cNvPr id="3" name="Date Placeholder 2">
            <a:extLst>
              <a:ext uri="{FF2B5EF4-FFF2-40B4-BE49-F238E27FC236}">
                <a16:creationId xmlns:a16="http://schemas.microsoft.com/office/drawing/2014/main" id="{933E0C4F-304A-4FB1-8A28-4F53C09FCB9B}"/>
              </a:ext>
            </a:extLst>
          </p:cNvPr>
          <p:cNvSpPr>
            <a:spLocks noGrp="1"/>
          </p:cNvSpPr>
          <p:nvPr>
            <p:ph type="dt" sz="quarter" idx="1"/>
          </p:nvPr>
        </p:nvSpPr>
        <p:spPr>
          <a:xfrm>
            <a:off x="3809079" y="1"/>
            <a:ext cx="2914015" cy="495427"/>
          </a:xfrm>
          <a:prstGeom prst="rect">
            <a:avLst/>
          </a:prstGeom>
        </p:spPr>
        <p:txBody>
          <a:bodyPr vert="horz" lIns="92290" tIns="46145" rIns="92290" bIns="46145" rtlCol="0"/>
          <a:lstStyle>
            <a:lvl1pPr algn="r">
              <a:defRPr sz="1200"/>
            </a:lvl1pPr>
          </a:lstStyle>
          <a:p>
            <a:fld id="{EF165FF0-E698-45AF-9BC4-D800A122D31F}" type="datetimeFigureOut">
              <a:rPr lang="en-GB" smtClean="0"/>
              <a:t>23/12/2022</a:t>
            </a:fld>
            <a:endParaRPr lang="en-GB"/>
          </a:p>
        </p:txBody>
      </p:sp>
      <p:sp>
        <p:nvSpPr>
          <p:cNvPr id="4" name="Footer Placeholder 3">
            <a:extLst>
              <a:ext uri="{FF2B5EF4-FFF2-40B4-BE49-F238E27FC236}">
                <a16:creationId xmlns:a16="http://schemas.microsoft.com/office/drawing/2014/main" id="{212A9916-18E8-46C9-8627-237F4E30BB21}"/>
              </a:ext>
            </a:extLst>
          </p:cNvPr>
          <p:cNvSpPr>
            <a:spLocks noGrp="1"/>
          </p:cNvSpPr>
          <p:nvPr>
            <p:ph type="ftr" sz="quarter" idx="2"/>
          </p:nvPr>
        </p:nvSpPr>
        <p:spPr>
          <a:xfrm>
            <a:off x="0" y="9378825"/>
            <a:ext cx="2914015" cy="495426"/>
          </a:xfrm>
          <a:prstGeom prst="rect">
            <a:avLst/>
          </a:prstGeom>
        </p:spPr>
        <p:txBody>
          <a:bodyPr vert="horz" lIns="92290" tIns="46145" rIns="92290" bIns="46145"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BA40381-DE2A-4220-B1FA-944C3A88E24C}"/>
              </a:ext>
            </a:extLst>
          </p:cNvPr>
          <p:cNvSpPr>
            <a:spLocks noGrp="1"/>
          </p:cNvSpPr>
          <p:nvPr>
            <p:ph type="sldNum" sz="quarter" idx="3"/>
          </p:nvPr>
        </p:nvSpPr>
        <p:spPr>
          <a:xfrm>
            <a:off x="3809079" y="9378825"/>
            <a:ext cx="2914015" cy="495426"/>
          </a:xfrm>
          <a:prstGeom prst="rect">
            <a:avLst/>
          </a:prstGeom>
        </p:spPr>
        <p:txBody>
          <a:bodyPr vert="horz" lIns="92290" tIns="46145" rIns="92290" bIns="46145" rtlCol="0" anchor="b"/>
          <a:lstStyle>
            <a:lvl1pPr algn="r">
              <a:defRPr sz="1200"/>
            </a:lvl1pPr>
          </a:lstStyle>
          <a:p>
            <a:fld id="{15815EBD-948B-425A-BDA4-E35A6799B51C}" type="slidenum">
              <a:rPr lang="en-GB" smtClean="0"/>
              <a:t>‹#›</a:t>
            </a:fld>
            <a:endParaRPr lang="en-GB"/>
          </a:p>
        </p:txBody>
      </p:sp>
    </p:spTree>
    <p:extLst>
      <p:ext uri="{BB962C8B-B14F-4D97-AF65-F5344CB8AC3E}">
        <p14:creationId xmlns:p14="http://schemas.microsoft.com/office/powerpoint/2010/main" val="1590322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6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08413" y="0"/>
            <a:ext cx="2914650" cy="495300"/>
          </a:xfrm>
          <a:prstGeom prst="rect">
            <a:avLst/>
          </a:prstGeom>
        </p:spPr>
        <p:txBody>
          <a:bodyPr vert="horz" lIns="91440" tIns="45720" rIns="91440" bIns="45720" rtlCol="0"/>
          <a:lstStyle>
            <a:lvl1pPr algn="r">
              <a:defRPr sz="1200"/>
            </a:lvl1pPr>
          </a:lstStyle>
          <a:p>
            <a:fld id="{07E68932-2986-4DAD-A45F-196693E33769}" type="datetimeFigureOut">
              <a:rPr lang="en-GB" smtClean="0"/>
              <a:t>23/12/2022</a:t>
            </a:fld>
            <a:endParaRPr lang="en-GB"/>
          </a:p>
        </p:txBody>
      </p:sp>
      <p:sp>
        <p:nvSpPr>
          <p:cNvPr id="4" name="Slide Image Placeholder 3"/>
          <p:cNvSpPr>
            <a:spLocks noGrp="1" noRot="1" noChangeAspect="1"/>
          </p:cNvSpPr>
          <p:nvPr>
            <p:ph type="sldImg" idx="2"/>
          </p:nvPr>
        </p:nvSpPr>
        <p:spPr>
          <a:xfrm>
            <a:off x="401638" y="1235075"/>
            <a:ext cx="5921375" cy="33321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751388"/>
            <a:ext cx="5378450" cy="38893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8950"/>
            <a:ext cx="291465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08413" y="9378950"/>
            <a:ext cx="2914650" cy="495300"/>
          </a:xfrm>
          <a:prstGeom prst="rect">
            <a:avLst/>
          </a:prstGeom>
        </p:spPr>
        <p:txBody>
          <a:bodyPr vert="horz" lIns="91440" tIns="45720" rIns="91440" bIns="45720" rtlCol="0" anchor="b"/>
          <a:lstStyle>
            <a:lvl1pPr algn="r">
              <a:defRPr sz="1200"/>
            </a:lvl1pPr>
          </a:lstStyle>
          <a:p>
            <a:fld id="{B232EE81-57A1-4E2A-903A-687152785090}" type="slidenum">
              <a:rPr lang="en-GB" smtClean="0"/>
              <a:t>‹#›</a:t>
            </a:fld>
            <a:endParaRPr lang="en-GB"/>
          </a:p>
        </p:txBody>
      </p:sp>
    </p:spTree>
    <p:extLst>
      <p:ext uri="{BB962C8B-B14F-4D97-AF65-F5344CB8AC3E}">
        <p14:creationId xmlns:p14="http://schemas.microsoft.com/office/powerpoint/2010/main" val="33278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normAutofit/>
          </a:bodyPr>
          <a:lstStyle>
            <a:lvl1pPr algn="l">
              <a:defRPr sz="48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1D8C20BF-75DD-442F-957D-69D87EEAB9E4}"/>
              </a:ext>
            </a:extLst>
          </p:cNvPr>
          <p:cNvGrpSpPr/>
          <p:nvPr userDrawn="1"/>
        </p:nvGrpSpPr>
        <p:grpSpPr>
          <a:xfrm>
            <a:off x="1180806" y="960120"/>
            <a:ext cx="97200" cy="4937760"/>
            <a:chOff x="1180806" y="2240010"/>
            <a:chExt cx="172278" cy="2377980"/>
          </a:xfrm>
        </p:grpSpPr>
        <p:sp>
          <p:nvSpPr>
            <p:cNvPr id="13" name="Rectangle 12">
              <a:extLst>
                <a:ext uri="{FF2B5EF4-FFF2-40B4-BE49-F238E27FC236}">
                  <a16:creationId xmlns:a16="http://schemas.microsoft.com/office/drawing/2014/main" id="{34676A77-02ED-41D1-B86F-B3FA2F813683}"/>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A379589-BE1F-4452-96F2-45723D911048}"/>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A73DE6C-B881-491C-BD1F-B59690E71FCC}"/>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6B543FD-8680-484E-B6D1-036E35A00371}"/>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1808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30255C4-07CD-4AB3-AC5C-D1F500A8258A}"/>
              </a:ext>
            </a:extLst>
          </p:cNvPr>
          <p:cNvSpPr/>
          <p:nvPr userDrawn="1"/>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F53CA106-C226-46F2-807B-80F531DA821D}"/>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7634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BEC2C87-675E-4939-ADA8-C0E57BA721D3}"/>
              </a:ext>
            </a:extLst>
          </p:cNvPr>
          <p:cNvSpPr/>
          <p:nvPr userDrawn="1"/>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7FECE69-A9C8-4072-BF5F-FEE84BB207F9}"/>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47095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8FC42B5-9771-44E0-95DC-3A246C95BE10}"/>
              </a:ext>
            </a:extLst>
          </p:cNvPr>
          <p:cNvSpPr/>
          <p:nvPr userDrawn="1"/>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68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E4FBFE99-7A86-4279-8081-2865C8707D03}"/>
              </a:ext>
            </a:extLst>
          </p:cNvPr>
          <p:cNvSpPr/>
          <p:nvPr userDrawn="1"/>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18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AC692FE-9AD9-4745-A4C1-88D3332E4834}"/>
              </a:ext>
            </a:extLst>
          </p:cNvPr>
          <p:cNvSpPr/>
          <p:nvPr userDrawn="1"/>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15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EDF4E5D-CF06-4B59-BC26-96FF681E3768}"/>
              </a:ext>
            </a:extLst>
          </p:cNvPr>
          <p:cNvSpPr/>
          <p:nvPr userDrawn="1"/>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30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AA869C0-8E02-46D2-BD0D-B96B8B2C5AE9}"/>
              </a:ext>
            </a:extLst>
          </p:cNvPr>
          <p:cNvSpPr/>
          <p:nvPr userDrawn="1"/>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3888470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8A2CF64D-CF19-4D93-B5B6-0F9CB6852AE6}"/>
              </a:ext>
            </a:extLst>
          </p:cNvPr>
          <p:cNvSpPr/>
          <p:nvPr userDrawn="1"/>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52E340-D5E8-4157-B68A-E431491BA760}"/>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729554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761B3F78-EA91-417E-9CD8-CDBC8AB98A97}"/>
              </a:ext>
            </a:extLst>
          </p:cNvPr>
          <p:cNvSpPr/>
          <p:nvPr userDrawn="1"/>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1E67237-DCF5-4DCB-9B8B-C9359CA1B66D}"/>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267851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8A10090-D02C-4914-B158-921B1E219CD9}"/>
              </a:ext>
            </a:extLst>
          </p:cNvPr>
          <p:cNvSpPr/>
          <p:nvPr userDrawn="1"/>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2656DFD-A193-489D-AEAC-471DFE8E5145}"/>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4284954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71B2F01-7FFD-40B1-82AF-BA2DFA314F15}"/>
              </a:ext>
            </a:extLst>
          </p:cNvPr>
          <p:cNvSpPr/>
          <p:nvPr userDrawn="1"/>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0D91112-0C5D-4B9B-97A1-960A360E2168}"/>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1322758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53978E7-6F6E-4502-82C9-B0811EFB64CD}"/>
              </a:ext>
            </a:extLst>
          </p:cNvPr>
          <p:cNvSpPr/>
          <p:nvPr userDrawn="1"/>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CF364AA-3C86-4865-AD3C-B0D3452813F6}"/>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56138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
        <p:nvSpPr>
          <p:cNvPr id="9" name="Content Placeholder 8">
            <a:extLst>
              <a:ext uri="{FF2B5EF4-FFF2-40B4-BE49-F238E27FC236}">
                <a16:creationId xmlns:a16="http://schemas.microsoft.com/office/drawing/2014/main" id="{3243F246-5D98-448E-B47B-79C486C7E2D9}"/>
              </a:ext>
            </a:extLst>
          </p:cNvPr>
          <p:cNvSpPr>
            <a:spLocks noGrp="1"/>
          </p:cNvSpPr>
          <p:nvPr>
            <p:ph sz="quarter" idx="11"/>
          </p:nvPr>
        </p:nvSpPr>
        <p:spPr>
          <a:xfrm>
            <a:off x="838200" y="5083175"/>
            <a:ext cx="5181600" cy="1093788"/>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F34AF9C9-F0C2-467B-BDD7-BA72D531E9BE}"/>
              </a:ext>
            </a:extLst>
          </p:cNvPr>
          <p:cNvSpPr>
            <a:spLocks noGrp="1"/>
          </p:cNvSpPr>
          <p:nvPr>
            <p:ph sz="quarter" idx="12"/>
          </p:nvPr>
        </p:nvSpPr>
        <p:spPr>
          <a:xfrm>
            <a:off x="6172200" y="5083175"/>
            <a:ext cx="5181600" cy="10937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2391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
        <p:nvSpPr>
          <p:cNvPr id="9" name="Content Placeholder 8">
            <a:extLst>
              <a:ext uri="{FF2B5EF4-FFF2-40B4-BE49-F238E27FC236}">
                <a16:creationId xmlns:a16="http://schemas.microsoft.com/office/drawing/2014/main" id="{3243F246-5D98-448E-B47B-79C486C7E2D9}"/>
              </a:ext>
            </a:extLst>
          </p:cNvPr>
          <p:cNvSpPr>
            <a:spLocks noGrp="1"/>
          </p:cNvSpPr>
          <p:nvPr>
            <p:ph sz="quarter" idx="11"/>
          </p:nvPr>
        </p:nvSpPr>
        <p:spPr>
          <a:xfrm>
            <a:off x="838200" y="5083175"/>
            <a:ext cx="5181600" cy="1093788"/>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F34AF9C9-F0C2-467B-BDD7-BA72D531E9BE}"/>
              </a:ext>
            </a:extLst>
          </p:cNvPr>
          <p:cNvSpPr>
            <a:spLocks noGrp="1"/>
          </p:cNvSpPr>
          <p:nvPr>
            <p:ph sz="quarter" idx="12"/>
          </p:nvPr>
        </p:nvSpPr>
        <p:spPr>
          <a:xfrm>
            <a:off x="6172200" y="5083175"/>
            <a:ext cx="5181600" cy="109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65815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
        <p:nvSpPr>
          <p:cNvPr id="9" name="Content Placeholder 8">
            <a:extLst>
              <a:ext uri="{FF2B5EF4-FFF2-40B4-BE49-F238E27FC236}">
                <a16:creationId xmlns:a16="http://schemas.microsoft.com/office/drawing/2014/main" id="{3243F246-5D98-448E-B47B-79C486C7E2D9}"/>
              </a:ext>
            </a:extLst>
          </p:cNvPr>
          <p:cNvSpPr>
            <a:spLocks noGrp="1"/>
          </p:cNvSpPr>
          <p:nvPr>
            <p:ph sz="quarter" idx="11"/>
          </p:nvPr>
        </p:nvSpPr>
        <p:spPr>
          <a:xfrm>
            <a:off x="838200" y="5083175"/>
            <a:ext cx="5181600" cy="1093788"/>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F34AF9C9-F0C2-467B-BDD7-BA72D531E9BE}"/>
              </a:ext>
            </a:extLst>
          </p:cNvPr>
          <p:cNvSpPr>
            <a:spLocks noGrp="1"/>
          </p:cNvSpPr>
          <p:nvPr>
            <p:ph sz="quarter" idx="12"/>
          </p:nvPr>
        </p:nvSpPr>
        <p:spPr>
          <a:xfrm>
            <a:off x="6172200" y="5083175"/>
            <a:ext cx="5181600" cy="109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5817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
        <p:nvSpPr>
          <p:cNvPr id="9" name="Content Placeholder 8">
            <a:extLst>
              <a:ext uri="{FF2B5EF4-FFF2-40B4-BE49-F238E27FC236}">
                <a16:creationId xmlns:a16="http://schemas.microsoft.com/office/drawing/2014/main" id="{3243F246-5D98-448E-B47B-79C486C7E2D9}"/>
              </a:ext>
            </a:extLst>
          </p:cNvPr>
          <p:cNvSpPr>
            <a:spLocks noGrp="1"/>
          </p:cNvSpPr>
          <p:nvPr>
            <p:ph sz="quarter" idx="11"/>
          </p:nvPr>
        </p:nvSpPr>
        <p:spPr>
          <a:xfrm>
            <a:off x="838200" y="5083175"/>
            <a:ext cx="5181600" cy="1093788"/>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F34AF9C9-F0C2-467B-BDD7-BA72D531E9BE}"/>
              </a:ext>
            </a:extLst>
          </p:cNvPr>
          <p:cNvSpPr>
            <a:spLocks noGrp="1"/>
          </p:cNvSpPr>
          <p:nvPr>
            <p:ph sz="quarter" idx="12"/>
          </p:nvPr>
        </p:nvSpPr>
        <p:spPr>
          <a:xfrm>
            <a:off x="6172200" y="5083175"/>
            <a:ext cx="5181600" cy="109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0697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325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E6451ED-9822-497B-B82B-7E16274FF212}"/>
              </a:ext>
            </a:extLst>
          </p:cNvPr>
          <p:cNvSpPr/>
          <p:nvPr userDrawn="1"/>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FF19771-E258-4C90-9075-E7C77399E7EA}"/>
              </a:ext>
            </a:extLst>
          </p:cNvPr>
          <p:cNvSpPr>
            <a:spLocks noGrp="1"/>
          </p:cNvSpPr>
          <p:nvPr>
            <p:ph type="ftr" sz="quarter" idx="10"/>
          </p:nvPr>
        </p:nvSpPr>
        <p:spPr/>
        <p:txBody>
          <a:bodyPr/>
          <a:lstStyle/>
          <a:p>
            <a:endParaRPr lang="en-GB"/>
          </a:p>
        </p:txBody>
      </p:sp>
      <p:sp>
        <p:nvSpPr>
          <p:cNvPr id="9" name="Content Placeholder 8">
            <a:extLst>
              <a:ext uri="{FF2B5EF4-FFF2-40B4-BE49-F238E27FC236}">
                <a16:creationId xmlns:a16="http://schemas.microsoft.com/office/drawing/2014/main" id="{3243F246-5D98-448E-B47B-79C486C7E2D9}"/>
              </a:ext>
            </a:extLst>
          </p:cNvPr>
          <p:cNvSpPr>
            <a:spLocks noGrp="1"/>
          </p:cNvSpPr>
          <p:nvPr>
            <p:ph sz="quarter" idx="11"/>
          </p:nvPr>
        </p:nvSpPr>
        <p:spPr>
          <a:xfrm>
            <a:off x="838200" y="5083175"/>
            <a:ext cx="5181600" cy="1093788"/>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a:extLst>
              <a:ext uri="{FF2B5EF4-FFF2-40B4-BE49-F238E27FC236}">
                <a16:creationId xmlns:a16="http://schemas.microsoft.com/office/drawing/2014/main" id="{F34AF9C9-F0C2-467B-BDD7-BA72D531E9BE}"/>
              </a:ext>
            </a:extLst>
          </p:cNvPr>
          <p:cNvSpPr>
            <a:spLocks noGrp="1"/>
          </p:cNvSpPr>
          <p:nvPr>
            <p:ph sz="quarter" idx="12"/>
          </p:nvPr>
        </p:nvSpPr>
        <p:spPr>
          <a:xfrm>
            <a:off x="6172200" y="5083175"/>
            <a:ext cx="5181600" cy="109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5339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6E37295-E461-4C43-BB3D-71F78DDDE75F}"/>
              </a:ext>
            </a:extLst>
          </p:cNvPr>
          <p:cNvSpPr/>
          <p:nvPr userDrawn="1"/>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D8C34FD-F95F-4D7B-8C63-E7468904F9D3}"/>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340250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446BA8C-E416-458F-B288-ADA28A9C3C8F}"/>
              </a:ext>
            </a:extLst>
          </p:cNvPr>
          <p:cNvSpPr/>
          <p:nvPr userDrawn="1"/>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7462F5F-290C-413E-8748-8D4F970171AB}"/>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192133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9F1FBF28-F784-4426-AD55-4C478E31C11A}"/>
              </a:ext>
            </a:extLst>
          </p:cNvPr>
          <p:cNvSpPr/>
          <p:nvPr userDrawn="1"/>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FC0C8D2-311C-4FB5-8AD2-AA5A6DA39900}"/>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316394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BFB7E01-F0A1-44B9-B7F7-0D050CF3DDC1}"/>
              </a:ext>
            </a:extLst>
          </p:cNvPr>
          <p:cNvSpPr/>
          <p:nvPr userDrawn="1"/>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111F81B2-F921-4D18-B7C1-AEDBBD0B38B9}"/>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156591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8B598DE-A84B-4A28-BCD0-C45EDDB355A0}"/>
              </a:ext>
            </a:extLst>
          </p:cNvPr>
          <p:cNvSpPr/>
          <p:nvPr userDrawn="1"/>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F3F1052C-10C8-46AB-A089-059C7B0CD7BE}"/>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254280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93FE686-E221-4ECD-8151-5FB371D675A6}"/>
              </a:ext>
            </a:extLst>
          </p:cNvPr>
          <p:cNvSpPr/>
          <p:nvPr userDrawn="1"/>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3DE535-2165-49AB-9DE4-4131D007F212}"/>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116643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E4B359F-C570-443A-82AD-20A7E87818C4}"/>
              </a:ext>
            </a:extLst>
          </p:cNvPr>
          <p:cNvSpPr/>
          <p:nvPr userDrawn="1"/>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AB770DE-C85E-4478-A99C-FE156307975B}"/>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88490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6" name="Picture 5">
            <a:extLst>
              <a:ext uri="{FF2B5EF4-FFF2-40B4-BE49-F238E27FC236}">
                <a16:creationId xmlns:a16="http://schemas.microsoft.com/office/drawing/2014/main" id="{7DF8DFA5-34BD-4B44-BC35-D1054D2CCA8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482400" y="6390000"/>
            <a:ext cx="2412000" cy="202665"/>
          </a:xfrm>
          <a:prstGeom prst="rect">
            <a:avLst/>
          </a:prstGeom>
        </p:spPr>
      </p:pic>
      <p:pic>
        <p:nvPicPr>
          <p:cNvPr id="5" name="Picture 4">
            <a:extLst>
              <a:ext uri="{FF2B5EF4-FFF2-40B4-BE49-F238E27FC236}">
                <a16:creationId xmlns:a16="http://schemas.microsoft.com/office/drawing/2014/main" id="{FA5B202A-BBFC-4274-B461-E5C6E1350714}"/>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9482400" y="6390000"/>
            <a:ext cx="2412000" cy="202665"/>
          </a:xfrm>
          <a:prstGeom prst="rect">
            <a:avLst/>
          </a:prstGeom>
        </p:spPr>
      </p:pic>
      <p:sp>
        <p:nvSpPr>
          <p:cNvPr id="4" name="Footer Placeholder 3">
            <a:extLst>
              <a:ext uri="{FF2B5EF4-FFF2-40B4-BE49-F238E27FC236}">
                <a16:creationId xmlns:a16="http://schemas.microsoft.com/office/drawing/2014/main" id="{3356B3B5-CB87-45AE-A115-67C3DD47DD45}"/>
              </a:ext>
            </a:extLst>
          </p:cNvPr>
          <p:cNvSpPr>
            <a:spLocks noGrp="1"/>
          </p:cNvSpPr>
          <p:nvPr>
            <p:ph type="ftr" sz="quarter" idx="3"/>
          </p:nvPr>
        </p:nvSpPr>
        <p:spPr>
          <a:xfrm>
            <a:off x="838200" y="6227540"/>
            <a:ext cx="4114800" cy="433236"/>
          </a:xfrm>
          <a:prstGeom prst="rect">
            <a:avLst/>
          </a:prstGeom>
        </p:spPr>
        <p:txBody>
          <a:bodyPr vert="horz" lIns="91440" tIns="45720" rIns="91440" bIns="45720" rtlCol="0" anchor="b"/>
          <a:lstStyle>
            <a:lvl1pPr algn="l">
              <a:defRPr sz="1000">
                <a:solidFill>
                  <a:schemeClr val="tx2"/>
                </a:solidFill>
              </a:defRPr>
            </a:lvl1pPr>
          </a:lstStyle>
          <a:p>
            <a:endParaRPr lang="en-GB"/>
          </a:p>
        </p:txBody>
      </p:sp>
    </p:spTree>
    <p:extLst>
      <p:ext uri="{BB962C8B-B14F-4D97-AF65-F5344CB8AC3E}">
        <p14:creationId xmlns:p14="http://schemas.microsoft.com/office/powerpoint/2010/main" val="15040387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9" r:id="rId23"/>
    <p:sldLayoutId id="2147483772" r:id="rId24"/>
    <p:sldLayoutId id="2147483770" r:id="rId25"/>
    <p:sldLayoutId id="2147483771" r:id="rId26"/>
  </p:sldLayoutIdLst>
  <p:txStyles>
    <p:titleStyle>
      <a:lvl1pPr algn="l" defTabSz="914400" rtl="0" eaLnBrk="1" latinLnBrk="0" hangingPunct="1">
        <a:lnSpc>
          <a:spcPct val="90000"/>
        </a:lnSpc>
        <a:spcBef>
          <a:spcPct val="0"/>
        </a:spcBef>
        <a:buNone/>
        <a:defRPr sz="2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A858C5-9C3C-435C-BCCA-8C4562E7295A}"/>
              </a:ext>
            </a:extLst>
          </p:cNvPr>
          <p:cNvSpPr>
            <a:spLocks noGrp="1"/>
          </p:cNvSpPr>
          <p:nvPr>
            <p:ph type="ctrTitle"/>
          </p:nvPr>
        </p:nvSpPr>
        <p:spPr/>
        <p:txBody>
          <a:bodyPr>
            <a:normAutofit/>
          </a:bodyPr>
          <a:lstStyle/>
          <a:p>
            <a:r>
              <a:rPr lang="en-GB" sz="4000" b="1"/>
              <a:t>Night Time Survey</a:t>
            </a:r>
          </a:p>
        </p:txBody>
      </p:sp>
      <p:sp>
        <p:nvSpPr>
          <p:cNvPr id="8" name="Subtitle 7">
            <a:extLst>
              <a:ext uri="{FF2B5EF4-FFF2-40B4-BE49-F238E27FC236}">
                <a16:creationId xmlns:a16="http://schemas.microsoft.com/office/drawing/2014/main" id="{02542539-F5D4-49C9-B296-66138E12DAD9}"/>
              </a:ext>
            </a:extLst>
          </p:cNvPr>
          <p:cNvSpPr>
            <a:spLocks noGrp="1"/>
          </p:cNvSpPr>
          <p:nvPr>
            <p:ph type="subTitle" idx="1"/>
          </p:nvPr>
        </p:nvSpPr>
        <p:spPr>
          <a:xfrm>
            <a:off x="1524000" y="3602038"/>
            <a:ext cx="4783717" cy="641435"/>
          </a:xfrm>
        </p:spPr>
        <p:txBody>
          <a:bodyPr/>
          <a:lstStyle/>
          <a:p>
            <a:r>
              <a:rPr lang="en-GB"/>
              <a:t>April 2022</a:t>
            </a:r>
          </a:p>
        </p:txBody>
      </p:sp>
    </p:spTree>
    <p:extLst>
      <p:ext uri="{BB962C8B-B14F-4D97-AF65-F5344CB8AC3E}">
        <p14:creationId xmlns:p14="http://schemas.microsoft.com/office/powerpoint/2010/main" val="77222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70B6-EC82-4718-B1B4-E1938B966774}"/>
              </a:ext>
            </a:extLst>
          </p:cNvPr>
          <p:cNvSpPr>
            <a:spLocks noGrp="1"/>
          </p:cNvSpPr>
          <p:nvPr>
            <p:ph type="title"/>
          </p:nvPr>
        </p:nvSpPr>
        <p:spPr/>
        <p:txBody>
          <a:bodyPr/>
          <a:lstStyle/>
          <a:p>
            <a:r>
              <a:rPr kumimoji="0" lang="en-GB" sz="1600" b="1"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Prevalence and characteristics of night time work</a:t>
            </a:r>
            <a:r>
              <a:rPr kumimoji="0" lang="en-GB" sz="1600" b="0"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 key findings</a:t>
            </a:r>
            <a:endParaRPr lang="en-US"/>
          </a:p>
        </p:txBody>
      </p:sp>
      <p:sp>
        <p:nvSpPr>
          <p:cNvPr id="5" name="Content Placeholder 4">
            <a:extLst>
              <a:ext uri="{FF2B5EF4-FFF2-40B4-BE49-F238E27FC236}">
                <a16:creationId xmlns:a16="http://schemas.microsoft.com/office/drawing/2014/main" id="{CF2A38AD-4EC2-4C9E-BF5B-AB11E2979501}"/>
              </a:ext>
            </a:extLst>
          </p:cNvPr>
          <p:cNvSpPr>
            <a:spLocks noGrp="1"/>
          </p:cNvSpPr>
          <p:nvPr>
            <p:ph idx="1"/>
          </p:nvPr>
        </p:nvSpPr>
        <p:spPr/>
        <p:txBody>
          <a:bodyPr>
            <a:normAutofit fontScale="92500"/>
          </a:bodyPr>
          <a:lstStyle/>
          <a:p>
            <a:r>
              <a:rPr lang="en-GB" sz="1600"/>
              <a:t>Just over a third of working Londoners (36%) say they work at night at least once a week, and over half (56%) work at night at least once a month. A third of working Londoners say they never work at night.</a:t>
            </a:r>
          </a:p>
          <a:p>
            <a:r>
              <a:rPr lang="en-GB" sz="1600"/>
              <a:t>Male, under 34, Black and Asian Londoners are most likely to work at night at least once a week.</a:t>
            </a:r>
          </a:p>
          <a:p>
            <a:r>
              <a:rPr lang="en-GB" sz="1600"/>
              <a:t>Almost half (44%) of night time workers say they are working at night more now compared to before the pandemic, whereas 16% say they are working less. Over a third (38%) have seen no change.</a:t>
            </a:r>
          </a:p>
          <a:p>
            <a:r>
              <a:rPr lang="en-GB" sz="1600"/>
              <a:t>Night time workers mostly work in the evening (6pm-12am) rather than in the morning (12am-6am).</a:t>
            </a:r>
          </a:p>
          <a:p>
            <a:r>
              <a:rPr lang="en-GB" sz="1600"/>
              <a:t>Almost half (45%) of night time workers mostly work at night, whereas just over half (55%) mostly work during the day.</a:t>
            </a:r>
          </a:p>
          <a:p>
            <a:r>
              <a:rPr lang="en-GB" sz="1600"/>
              <a:t>The large majority of Londoners who work at night do so for their main job, with two-thirds (66%) in a full time job and just over a quarter (26%) in a part time job. Just under 1 in 10 (9%) do night time work as a second/additional job.</a:t>
            </a:r>
          </a:p>
          <a:p>
            <a:r>
              <a:rPr lang="en-GB" sz="1600"/>
              <a:t>Almost half (46%) of night time workers work in office-based jobs, 19% work at a restaurant, bar, or nightclub, and 12% work in a shop.</a:t>
            </a:r>
          </a:p>
          <a:p>
            <a:r>
              <a:rPr lang="en-GB" sz="1600"/>
              <a:t>Over half of night time workers (53%) say they work from home at night all or most of the time, whereas 28% of night time workers never work from home at night.</a:t>
            </a:r>
          </a:p>
          <a:p>
            <a:r>
              <a:rPr lang="en-GB" sz="1600">
                <a:latin typeface="Arial"/>
                <a:cs typeface="Arial"/>
              </a:rPr>
              <a:t>Although the majority (77%) of night time workers earn the London Living Wage or above, nearly a quarter (23%) do not.</a:t>
            </a:r>
            <a:endParaRPr lang="en-US" sz="1600"/>
          </a:p>
        </p:txBody>
      </p:sp>
    </p:spTree>
    <p:extLst>
      <p:ext uri="{BB962C8B-B14F-4D97-AF65-F5344CB8AC3E}">
        <p14:creationId xmlns:p14="http://schemas.microsoft.com/office/powerpoint/2010/main" val="176579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0626-0CA0-4336-B33C-86C2391D8795}"/>
              </a:ext>
            </a:extLst>
          </p:cNvPr>
          <p:cNvSpPr>
            <a:spLocks noGrp="1"/>
          </p:cNvSpPr>
          <p:nvPr>
            <p:ph type="title"/>
          </p:nvPr>
        </p:nvSpPr>
        <p:spPr/>
        <p:txBody>
          <a:bodyPr>
            <a:normAutofit/>
          </a:bodyPr>
          <a:lstStyle/>
          <a:p>
            <a:r>
              <a:rPr lang="en-GB" sz="1600"/>
              <a:t>Just over a third of working Londoners (36%) say they work at night at least once a week, and over half (56%) work at night at least once a month. A third of working Londoners say they never work at night.</a:t>
            </a:r>
          </a:p>
        </p:txBody>
      </p:sp>
      <p:sp>
        <p:nvSpPr>
          <p:cNvPr id="3" name="TextBox 2">
            <a:extLst>
              <a:ext uri="{FF2B5EF4-FFF2-40B4-BE49-F238E27FC236}">
                <a16:creationId xmlns:a16="http://schemas.microsoft.com/office/drawing/2014/main" id="{BC3EA8F6-0849-4C77-A5CA-D17303526093}"/>
              </a:ext>
            </a:extLst>
          </p:cNvPr>
          <p:cNvSpPr txBox="1"/>
          <p:nvPr/>
        </p:nvSpPr>
        <p:spPr>
          <a:xfrm>
            <a:off x="0" y="6304033"/>
            <a:ext cx="9099550" cy="553998"/>
          </a:xfrm>
          <a:prstGeom prst="rect">
            <a:avLst/>
          </a:prstGeom>
          <a:noFill/>
        </p:spPr>
        <p:txBody>
          <a:bodyPr wrap="square" lIns="91440" tIns="45720" rIns="91440" bIns="45720" rtlCol="0" anchor="t">
            <a:spAutoFit/>
          </a:bodyPr>
          <a:lstStyle/>
          <a:p>
            <a:r>
              <a:rPr lang="en-GB" sz="1000" b="1">
                <a:solidFill>
                  <a:schemeClr val="bg2"/>
                </a:solidFill>
              </a:rPr>
              <a:t>Question</a:t>
            </a:r>
            <a:r>
              <a:rPr lang="en-GB" sz="1000">
                <a:solidFill>
                  <a:schemeClr val="bg2"/>
                </a:solidFill>
              </a:rPr>
              <a:t>: How often, if at all, do you work at night (anytime between 6pm and 6am), including working from home? This work can include work done primarily during the day that sometimes starts before 6am or continue pasts 6pm (N=1493).</a:t>
            </a:r>
          </a:p>
          <a:p>
            <a:r>
              <a:rPr lang="en-GB" sz="1000">
                <a:solidFill>
                  <a:schemeClr val="bg2"/>
                </a:solidFill>
              </a:rPr>
              <a:t>*Question was asked to respondents who are employed or self self-employed</a:t>
            </a:r>
            <a:endParaRPr lang="en-GB" sz="1000">
              <a:solidFill>
                <a:schemeClr val="bg2"/>
              </a:solidFill>
              <a:cs typeface="Arial"/>
            </a:endParaRPr>
          </a:p>
        </p:txBody>
      </p:sp>
      <p:graphicFrame>
        <p:nvGraphicFramePr>
          <p:cNvPr id="11" name="Content Placeholder 10">
            <a:extLst>
              <a:ext uri="{FF2B5EF4-FFF2-40B4-BE49-F238E27FC236}">
                <a16:creationId xmlns:a16="http://schemas.microsoft.com/office/drawing/2014/main" id="{DF2001E7-6278-4269-880B-38C52B91C824}"/>
              </a:ext>
            </a:extLst>
          </p:cNvPr>
          <p:cNvGraphicFramePr>
            <a:graphicFrameLocks noGrp="1"/>
          </p:cNvGraphicFramePr>
          <p:nvPr>
            <p:ph idx="1"/>
            <p:extLst>
              <p:ext uri="{D42A27DB-BD31-4B8C-83A1-F6EECF244321}">
                <p14:modId xmlns:p14="http://schemas.microsoft.com/office/powerpoint/2010/main" val="406499793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3968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2548-103A-41FE-A1F7-A1366093C598}"/>
              </a:ext>
            </a:extLst>
          </p:cNvPr>
          <p:cNvSpPr>
            <a:spLocks noGrp="1"/>
          </p:cNvSpPr>
          <p:nvPr>
            <p:ph type="title"/>
          </p:nvPr>
        </p:nvSpPr>
        <p:spPr/>
        <p:txBody>
          <a:bodyPr>
            <a:normAutofit/>
          </a:bodyPr>
          <a:lstStyle/>
          <a:p>
            <a:r>
              <a:rPr lang="en-GB" sz="1600"/>
              <a:t>Male, under 34, Black and Asian Londoners are most likely to work at night at least once a week.</a:t>
            </a:r>
            <a:endParaRPr lang="en-US" sz="1600"/>
          </a:p>
        </p:txBody>
      </p:sp>
      <p:graphicFrame>
        <p:nvGraphicFramePr>
          <p:cNvPr id="6" name="Content Placeholder 5">
            <a:extLst>
              <a:ext uri="{FF2B5EF4-FFF2-40B4-BE49-F238E27FC236}">
                <a16:creationId xmlns:a16="http://schemas.microsoft.com/office/drawing/2014/main" id="{926BEA1B-DF38-454C-B8CD-1CB0F00DC97C}"/>
              </a:ext>
            </a:extLst>
          </p:cNvPr>
          <p:cNvGraphicFramePr>
            <a:graphicFrameLocks noGrp="1"/>
          </p:cNvGraphicFramePr>
          <p:nvPr>
            <p:ph idx="1"/>
            <p:extLst>
              <p:ext uri="{D42A27DB-BD31-4B8C-83A1-F6EECF244321}">
                <p14:modId xmlns:p14="http://schemas.microsoft.com/office/powerpoint/2010/main" val="232145552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48472305-4B31-47B9-8253-9A87176EC41F}"/>
              </a:ext>
            </a:extLst>
          </p:cNvPr>
          <p:cNvCxnSpPr/>
          <p:nvPr/>
        </p:nvCxnSpPr>
        <p:spPr>
          <a:xfrm flipH="1">
            <a:off x="3292150" y="2362200"/>
            <a:ext cx="44824" cy="37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79247D-8311-4FDB-BA5A-AD1B4A336B2B}"/>
              </a:ext>
            </a:extLst>
          </p:cNvPr>
          <p:cNvCxnSpPr/>
          <p:nvPr/>
        </p:nvCxnSpPr>
        <p:spPr>
          <a:xfrm flipH="1">
            <a:off x="8213881" y="2362200"/>
            <a:ext cx="44824" cy="37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C3DCB8-5B47-4997-B9F8-FD5D16403492}"/>
              </a:ext>
            </a:extLst>
          </p:cNvPr>
          <p:cNvSpPr txBox="1"/>
          <p:nvPr/>
        </p:nvSpPr>
        <p:spPr>
          <a:xfrm>
            <a:off x="-62475" y="6457890"/>
            <a:ext cx="9099550" cy="400110"/>
          </a:xfrm>
          <a:prstGeom prst="rect">
            <a:avLst/>
          </a:prstGeom>
          <a:noFill/>
        </p:spPr>
        <p:txBody>
          <a:bodyPr wrap="square" rtlCol="0">
            <a:spAutoFit/>
          </a:bodyPr>
          <a:lstStyle/>
          <a:p>
            <a:r>
              <a:rPr lang="en-GB" sz="1000" b="1">
                <a:solidFill>
                  <a:schemeClr val="bg2"/>
                </a:solidFill>
              </a:rPr>
              <a:t>Question</a:t>
            </a:r>
            <a:r>
              <a:rPr lang="en-GB" sz="1000">
                <a:solidFill>
                  <a:schemeClr val="bg2"/>
                </a:solidFill>
              </a:rPr>
              <a:t>: How often, if at all, do you work at night (anytime between 6pm and 6am), including working from home? This work can include work done primarily during the day that sometimes starts before 6am or continue pasts 6pm (N=1493).</a:t>
            </a:r>
          </a:p>
        </p:txBody>
      </p:sp>
    </p:spTree>
    <p:extLst>
      <p:ext uri="{BB962C8B-B14F-4D97-AF65-F5344CB8AC3E}">
        <p14:creationId xmlns:p14="http://schemas.microsoft.com/office/powerpoint/2010/main" val="161374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2548-103A-41FE-A1F7-A1366093C598}"/>
              </a:ext>
            </a:extLst>
          </p:cNvPr>
          <p:cNvSpPr>
            <a:spLocks noGrp="1"/>
          </p:cNvSpPr>
          <p:nvPr>
            <p:ph type="title"/>
          </p:nvPr>
        </p:nvSpPr>
        <p:spPr/>
        <p:txBody>
          <a:bodyPr>
            <a:normAutofit/>
          </a:bodyPr>
          <a:lstStyle/>
          <a:p>
            <a:r>
              <a:rPr lang="en-GB" sz="1600"/>
              <a:t>Those who have recently moved to the UK are also more likely to be night time workers.</a:t>
            </a:r>
            <a:endParaRPr lang="en-US" sz="1600"/>
          </a:p>
        </p:txBody>
      </p:sp>
      <p:graphicFrame>
        <p:nvGraphicFramePr>
          <p:cNvPr id="6" name="Content Placeholder 5">
            <a:extLst>
              <a:ext uri="{FF2B5EF4-FFF2-40B4-BE49-F238E27FC236}">
                <a16:creationId xmlns:a16="http://schemas.microsoft.com/office/drawing/2014/main" id="{926BEA1B-DF38-454C-B8CD-1CB0F00DC97C}"/>
              </a:ext>
            </a:extLst>
          </p:cNvPr>
          <p:cNvGraphicFramePr>
            <a:graphicFrameLocks noGrp="1"/>
          </p:cNvGraphicFramePr>
          <p:nvPr>
            <p:ph idx="1"/>
            <p:extLst>
              <p:ext uri="{D42A27DB-BD31-4B8C-83A1-F6EECF244321}">
                <p14:modId xmlns:p14="http://schemas.microsoft.com/office/powerpoint/2010/main" val="33337603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BFD3624F-8AF5-4D20-AC70-8FA12DED79C9}"/>
              </a:ext>
            </a:extLst>
          </p:cNvPr>
          <p:cNvSpPr txBox="1"/>
          <p:nvPr/>
        </p:nvSpPr>
        <p:spPr>
          <a:xfrm>
            <a:off x="1025" y="6302026"/>
            <a:ext cx="9099550" cy="553998"/>
          </a:xfrm>
          <a:prstGeom prst="rect">
            <a:avLst/>
          </a:prstGeom>
          <a:noFill/>
        </p:spPr>
        <p:txBody>
          <a:bodyPr wrap="square" lIns="91440" tIns="45720" rIns="91440" bIns="45720" rtlCol="0" anchor="t">
            <a:spAutoFit/>
          </a:bodyPr>
          <a:lstStyle/>
          <a:p>
            <a:r>
              <a:rPr lang="en-GB" sz="1000" b="1">
                <a:solidFill>
                  <a:schemeClr val="bg2"/>
                </a:solidFill>
              </a:rPr>
              <a:t>Question</a:t>
            </a:r>
            <a:r>
              <a:rPr lang="en-GB" sz="1000">
                <a:solidFill>
                  <a:schemeClr val="bg2"/>
                </a:solidFill>
              </a:rPr>
              <a:t>: How often, if at all, do you work at night (anytime between 6pm and 6am), including working from home? This work can include work done primarily during the day that sometimes starts before 6am or continue pasts 6pm (N=1493).</a:t>
            </a:r>
          </a:p>
          <a:p>
            <a:r>
              <a:rPr lang="en-GB" sz="1000">
                <a:solidFill>
                  <a:schemeClr val="bg2"/>
                </a:solidFill>
                <a:cs typeface="Arial"/>
              </a:rPr>
              <a:t>*</a:t>
            </a:r>
            <a:r>
              <a:rPr lang="en-GB" sz="1000">
                <a:ea typeface="+mn-lt"/>
                <a:cs typeface="+mn-lt"/>
              </a:rPr>
              <a:t>the base sample for this group is below 100 respondents so the findings should be taken with caution.</a:t>
            </a:r>
            <a:endParaRPr lang="en-GB" sz="1000">
              <a:solidFill>
                <a:schemeClr val="bg2"/>
              </a:solidFill>
              <a:cs typeface="Arial"/>
            </a:endParaRPr>
          </a:p>
        </p:txBody>
      </p:sp>
    </p:spTree>
    <p:extLst>
      <p:ext uri="{BB962C8B-B14F-4D97-AF65-F5344CB8AC3E}">
        <p14:creationId xmlns:p14="http://schemas.microsoft.com/office/powerpoint/2010/main" val="8847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2548-103A-41FE-A1F7-A1366093C598}"/>
              </a:ext>
            </a:extLst>
          </p:cNvPr>
          <p:cNvSpPr>
            <a:spLocks noGrp="1"/>
          </p:cNvSpPr>
          <p:nvPr>
            <p:ph type="title"/>
          </p:nvPr>
        </p:nvSpPr>
        <p:spPr/>
        <p:txBody>
          <a:bodyPr>
            <a:normAutofit/>
          </a:bodyPr>
          <a:lstStyle/>
          <a:p>
            <a:r>
              <a:rPr lang="en-GB" sz="1600"/>
              <a:t>There is little difference by employment status, highest level of education, and where they live.</a:t>
            </a:r>
            <a:endParaRPr lang="en-US" sz="1600"/>
          </a:p>
        </p:txBody>
      </p:sp>
      <p:graphicFrame>
        <p:nvGraphicFramePr>
          <p:cNvPr id="6" name="Content Placeholder 5">
            <a:extLst>
              <a:ext uri="{FF2B5EF4-FFF2-40B4-BE49-F238E27FC236}">
                <a16:creationId xmlns:a16="http://schemas.microsoft.com/office/drawing/2014/main" id="{926BEA1B-DF38-454C-B8CD-1CB0F00DC97C}"/>
              </a:ext>
            </a:extLst>
          </p:cNvPr>
          <p:cNvGraphicFramePr>
            <a:graphicFrameLocks noGrp="1"/>
          </p:cNvGraphicFramePr>
          <p:nvPr>
            <p:ph idx="1"/>
            <p:extLst>
              <p:ext uri="{D42A27DB-BD31-4B8C-83A1-F6EECF244321}">
                <p14:modId xmlns:p14="http://schemas.microsoft.com/office/powerpoint/2010/main" val="245817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62A904D6-4E6D-450B-8D50-6BA3E1A0461B}"/>
              </a:ext>
            </a:extLst>
          </p:cNvPr>
          <p:cNvCxnSpPr/>
          <p:nvPr/>
        </p:nvCxnSpPr>
        <p:spPr>
          <a:xfrm flipH="1">
            <a:off x="4648199" y="2362200"/>
            <a:ext cx="44824" cy="360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52AB40-67F6-4AEA-9913-4FE740E2319F}"/>
              </a:ext>
            </a:extLst>
          </p:cNvPr>
          <p:cNvCxnSpPr/>
          <p:nvPr/>
        </p:nvCxnSpPr>
        <p:spPr>
          <a:xfrm flipH="1">
            <a:off x="7918480" y="2362200"/>
            <a:ext cx="44824" cy="360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53501D-F8CE-470D-9535-D532E7AEB001}"/>
              </a:ext>
            </a:extLst>
          </p:cNvPr>
          <p:cNvSpPr txBox="1"/>
          <p:nvPr/>
        </p:nvSpPr>
        <p:spPr>
          <a:xfrm>
            <a:off x="-62475" y="6457890"/>
            <a:ext cx="9099550" cy="400110"/>
          </a:xfrm>
          <a:prstGeom prst="rect">
            <a:avLst/>
          </a:prstGeom>
          <a:noFill/>
        </p:spPr>
        <p:txBody>
          <a:bodyPr wrap="square" rtlCol="0">
            <a:spAutoFit/>
          </a:bodyPr>
          <a:lstStyle/>
          <a:p>
            <a:r>
              <a:rPr lang="en-GB" sz="1000" b="1">
                <a:solidFill>
                  <a:schemeClr val="bg2"/>
                </a:solidFill>
              </a:rPr>
              <a:t>Question</a:t>
            </a:r>
            <a:r>
              <a:rPr lang="en-GB" sz="1000">
                <a:solidFill>
                  <a:schemeClr val="bg2"/>
                </a:solidFill>
              </a:rPr>
              <a:t>: How often, if at all, do you work at night (anytime between 6pm and 6am), including working from home? This work can include work done primarily during the day that sometimes starts before 6am or continue pasts 6pm (N=1493).</a:t>
            </a:r>
          </a:p>
        </p:txBody>
      </p:sp>
    </p:spTree>
    <p:extLst>
      <p:ext uri="{BB962C8B-B14F-4D97-AF65-F5344CB8AC3E}">
        <p14:creationId xmlns:p14="http://schemas.microsoft.com/office/powerpoint/2010/main" val="55802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1F2A-E543-4FC9-A729-62C7A3205431}"/>
              </a:ext>
            </a:extLst>
          </p:cNvPr>
          <p:cNvSpPr>
            <a:spLocks noGrp="1"/>
          </p:cNvSpPr>
          <p:nvPr>
            <p:ph type="title"/>
          </p:nvPr>
        </p:nvSpPr>
        <p:spPr/>
        <p:txBody>
          <a:bodyPr>
            <a:normAutofit/>
          </a:bodyPr>
          <a:lstStyle/>
          <a:p>
            <a:r>
              <a:rPr lang="en-GB" sz="1600"/>
              <a:t>Almost half (44%) of night time workers say they are working at night more now compared to before the pandemic, whereas 16% say they are working less. Over a third (38%) have seen no change.</a:t>
            </a:r>
          </a:p>
        </p:txBody>
      </p:sp>
      <p:graphicFrame>
        <p:nvGraphicFramePr>
          <p:cNvPr id="4" name="Chart 3">
            <a:extLst>
              <a:ext uri="{FF2B5EF4-FFF2-40B4-BE49-F238E27FC236}">
                <a16:creationId xmlns:a16="http://schemas.microsoft.com/office/drawing/2014/main" id="{1239D272-28DF-41A7-AD27-25DB485B7D71}"/>
              </a:ext>
            </a:extLst>
          </p:cNvPr>
          <p:cNvGraphicFramePr>
            <a:graphicFrameLocks/>
          </p:cNvGraphicFramePr>
          <p:nvPr>
            <p:extLst>
              <p:ext uri="{D42A27DB-BD31-4B8C-83A1-F6EECF244321}">
                <p14:modId xmlns:p14="http://schemas.microsoft.com/office/powerpoint/2010/main" val="4102371280"/>
              </p:ext>
            </p:extLst>
          </p:nvPr>
        </p:nvGraphicFramePr>
        <p:xfrm>
          <a:off x="838199" y="1598831"/>
          <a:ext cx="10515599" cy="443366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3710215-500F-441F-8716-75C5C8B83D1E}"/>
              </a:ext>
            </a:extLst>
          </p:cNvPr>
          <p:cNvSpPr/>
          <p:nvPr/>
        </p:nvSpPr>
        <p:spPr>
          <a:xfrm flipH="1">
            <a:off x="0" y="6625648"/>
            <a:ext cx="9034272" cy="246221"/>
          </a:xfrm>
          <a:prstGeom prst="rect">
            <a:avLst/>
          </a:prstGeom>
        </p:spPr>
        <p:txBody>
          <a:bodyPr wrap="square" lIns="91440" tIns="45720" rIns="91440" bIns="45720" anchor="t">
            <a:spAutoFit/>
          </a:bodyPr>
          <a:lstStyle/>
          <a:p>
            <a:r>
              <a:rPr lang="en-GB" sz="1000" b="1">
                <a:solidFill>
                  <a:schemeClr val="bg2"/>
                </a:solidFill>
              </a:rPr>
              <a:t>Question</a:t>
            </a:r>
            <a:r>
              <a:rPr lang="en-GB" sz="1000">
                <a:solidFill>
                  <a:schemeClr val="bg2"/>
                </a:solidFill>
              </a:rPr>
              <a:t>: To what extent, if at all, have you worked at night more or less often during the coronavirus pandemic, compared to beforehand? (N=987). </a:t>
            </a:r>
            <a:endParaRPr lang="en-GB" sz="1000">
              <a:solidFill>
                <a:schemeClr val="bg2"/>
              </a:solidFill>
              <a:cs typeface="Arial"/>
            </a:endParaRPr>
          </a:p>
        </p:txBody>
      </p:sp>
    </p:spTree>
    <p:extLst>
      <p:ext uri="{BB962C8B-B14F-4D97-AF65-F5344CB8AC3E}">
        <p14:creationId xmlns:p14="http://schemas.microsoft.com/office/powerpoint/2010/main" val="393980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DECD-A430-4D5D-AC28-CA0F68D62F88}"/>
              </a:ext>
            </a:extLst>
          </p:cNvPr>
          <p:cNvSpPr>
            <a:spLocks noGrp="1"/>
          </p:cNvSpPr>
          <p:nvPr>
            <p:ph type="title"/>
          </p:nvPr>
        </p:nvSpPr>
        <p:spPr/>
        <p:txBody>
          <a:bodyPr>
            <a:noAutofit/>
          </a:bodyPr>
          <a:lstStyle/>
          <a:p>
            <a:r>
              <a:rPr lang="en-GB" sz="1600"/>
              <a:t>Night time workers mostly work in the evening (6pm-12am) rather than in the morning (12am-6am).</a:t>
            </a:r>
          </a:p>
        </p:txBody>
      </p:sp>
      <p:sp>
        <p:nvSpPr>
          <p:cNvPr id="5" name="TextBox 4">
            <a:extLst>
              <a:ext uri="{FF2B5EF4-FFF2-40B4-BE49-F238E27FC236}">
                <a16:creationId xmlns:a16="http://schemas.microsoft.com/office/drawing/2014/main" id="{F5AF50F6-6EFD-4A09-9FC4-CC33AAC217ED}"/>
              </a:ext>
            </a:extLst>
          </p:cNvPr>
          <p:cNvSpPr txBox="1"/>
          <p:nvPr/>
        </p:nvSpPr>
        <p:spPr>
          <a:xfrm>
            <a:off x="0" y="6611779"/>
            <a:ext cx="9227820" cy="246221"/>
          </a:xfrm>
          <a:prstGeom prst="rect">
            <a:avLst/>
          </a:prstGeom>
          <a:noFill/>
        </p:spPr>
        <p:txBody>
          <a:bodyPr wrap="square" rtlCol="0">
            <a:spAutoFit/>
          </a:bodyPr>
          <a:lstStyle/>
          <a:p>
            <a:pPr marL="715963" indent="-715963">
              <a:tabLst>
                <a:tab pos="715963" algn="l"/>
              </a:tabLst>
            </a:pPr>
            <a:r>
              <a:rPr lang="en-GB" sz="1000" b="1">
                <a:solidFill>
                  <a:schemeClr val="bg2"/>
                </a:solidFill>
              </a:rPr>
              <a:t>Questions: </a:t>
            </a:r>
            <a:r>
              <a:rPr lang="en-GB" sz="1000">
                <a:solidFill>
                  <a:schemeClr val="bg2"/>
                </a:solidFill>
              </a:rPr>
              <a:t>More specifically, how often, if at all, do you work during the following hours:…? (n=987)</a:t>
            </a:r>
          </a:p>
        </p:txBody>
      </p:sp>
      <p:graphicFrame>
        <p:nvGraphicFramePr>
          <p:cNvPr id="7" name="Content Placeholder 6">
            <a:extLst>
              <a:ext uri="{FF2B5EF4-FFF2-40B4-BE49-F238E27FC236}">
                <a16:creationId xmlns:a16="http://schemas.microsoft.com/office/drawing/2014/main" id="{82D7CC75-8ABE-4A8C-9C76-01222C8F0127}"/>
              </a:ext>
            </a:extLst>
          </p:cNvPr>
          <p:cNvGraphicFramePr>
            <a:graphicFrameLocks noGrp="1"/>
          </p:cNvGraphicFramePr>
          <p:nvPr>
            <p:ph idx="1"/>
            <p:extLst>
              <p:ext uri="{D42A27DB-BD31-4B8C-83A1-F6EECF244321}">
                <p14:modId xmlns:p14="http://schemas.microsoft.com/office/powerpoint/2010/main" val="3453154062"/>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20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6EFC-37F1-409D-B857-628D7B183C13}"/>
              </a:ext>
            </a:extLst>
          </p:cNvPr>
          <p:cNvSpPr>
            <a:spLocks noGrp="1"/>
          </p:cNvSpPr>
          <p:nvPr>
            <p:ph type="title"/>
          </p:nvPr>
        </p:nvSpPr>
        <p:spPr/>
        <p:txBody>
          <a:bodyPr>
            <a:normAutofit/>
          </a:bodyPr>
          <a:lstStyle/>
          <a:p>
            <a:r>
              <a:rPr lang="en-GB" sz="1600"/>
              <a:t>Just over half of night time workers (55%) work less than half of their working hours between 6pm and 6am, decreasing to less than half (45%) of those who work half or more of their working hours between 6pm and 6am.</a:t>
            </a:r>
          </a:p>
        </p:txBody>
      </p:sp>
      <p:graphicFrame>
        <p:nvGraphicFramePr>
          <p:cNvPr id="4" name="Chart 3">
            <a:extLst>
              <a:ext uri="{FF2B5EF4-FFF2-40B4-BE49-F238E27FC236}">
                <a16:creationId xmlns:a16="http://schemas.microsoft.com/office/drawing/2014/main" id="{70CD8398-0348-42AD-8307-7EFD689BE2E4}"/>
              </a:ext>
            </a:extLst>
          </p:cNvPr>
          <p:cNvGraphicFramePr>
            <a:graphicFrameLocks/>
          </p:cNvGraphicFramePr>
          <p:nvPr>
            <p:extLst>
              <p:ext uri="{D42A27DB-BD31-4B8C-83A1-F6EECF244321}">
                <p14:modId xmlns:p14="http://schemas.microsoft.com/office/powerpoint/2010/main" val="4180605757"/>
              </p:ext>
            </p:extLst>
          </p:nvPr>
        </p:nvGraphicFramePr>
        <p:xfrm>
          <a:off x="838200" y="1857830"/>
          <a:ext cx="10515600" cy="409847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07696861-F696-4F46-8C7C-F85DDAA09848}"/>
              </a:ext>
            </a:extLst>
          </p:cNvPr>
          <p:cNvSpPr/>
          <p:nvPr/>
        </p:nvSpPr>
        <p:spPr>
          <a:xfrm>
            <a:off x="0" y="6611779"/>
            <a:ext cx="8633460" cy="246221"/>
          </a:xfrm>
          <a:prstGeom prst="rect">
            <a:avLst/>
          </a:prstGeom>
        </p:spPr>
        <p:txBody>
          <a:bodyPr wrap="square">
            <a:spAutoFit/>
          </a:bodyPr>
          <a:lstStyle/>
          <a:p>
            <a:r>
              <a:rPr lang="en-GB" sz="1000" b="1">
                <a:solidFill>
                  <a:schemeClr val="bg2"/>
                </a:solidFill>
              </a:rPr>
              <a:t>Question</a:t>
            </a:r>
            <a:r>
              <a:rPr lang="en-GB" sz="1000">
                <a:solidFill>
                  <a:schemeClr val="bg2"/>
                </a:solidFill>
              </a:rPr>
              <a:t>: Thinking about your typical working week, which of the following best applies? (N=987).</a:t>
            </a:r>
          </a:p>
        </p:txBody>
      </p:sp>
    </p:spTree>
    <p:extLst>
      <p:ext uri="{BB962C8B-B14F-4D97-AF65-F5344CB8AC3E}">
        <p14:creationId xmlns:p14="http://schemas.microsoft.com/office/powerpoint/2010/main" val="345073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2AF7-95D0-47C3-9B3B-6C4A0377EEFD}"/>
              </a:ext>
            </a:extLst>
          </p:cNvPr>
          <p:cNvSpPr>
            <a:spLocks noGrp="1"/>
          </p:cNvSpPr>
          <p:nvPr>
            <p:ph type="title"/>
          </p:nvPr>
        </p:nvSpPr>
        <p:spPr/>
        <p:txBody>
          <a:bodyPr>
            <a:normAutofit/>
          </a:bodyPr>
          <a:lstStyle/>
          <a:p>
            <a:r>
              <a:rPr lang="en-GB" sz="1600"/>
              <a:t>The large majority of Londoners who work at night do so for their main job, with two-thirds (66%) in a full time job and just over a quarter (26%) in a part time job. Just under 1 in 10 (9%) do night time work as a second/additional job.</a:t>
            </a:r>
          </a:p>
        </p:txBody>
      </p:sp>
      <p:sp>
        <p:nvSpPr>
          <p:cNvPr id="3" name="Rectangle 2">
            <a:extLst>
              <a:ext uri="{FF2B5EF4-FFF2-40B4-BE49-F238E27FC236}">
                <a16:creationId xmlns:a16="http://schemas.microsoft.com/office/drawing/2014/main" id="{4C5674E6-9A7C-48F8-9BB2-6D83FF567589}"/>
              </a:ext>
            </a:extLst>
          </p:cNvPr>
          <p:cNvSpPr/>
          <p:nvPr/>
        </p:nvSpPr>
        <p:spPr>
          <a:xfrm>
            <a:off x="0" y="6611779"/>
            <a:ext cx="9006840" cy="246221"/>
          </a:xfrm>
          <a:prstGeom prst="rect">
            <a:avLst/>
          </a:prstGeom>
        </p:spPr>
        <p:txBody>
          <a:bodyPr wrap="square">
            <a:spAutoFit/>
          </a:bodyPr>
          <a:lstStyle/>
          <a:p>
            <a:r>
              <a:rPr lang="en-GB" sz="1000" b="1">
                <a:solidFill>
                  <a:schemeClr val="bg2"/>
                </a:solidFill>
              </a:rPr>
              <a:t>Question</a:t>
            </a:r>
            <a:r>
              <a:rPr lang="en-GB" sz="1000">
                <a:solidFill>
                  <a:schemeClr val="bg2"/>
                </a:solidFill>
              </a:rPr>
              <a:t>: Thinking about the work you do at night, which of the following best applies? (N=987)</a:t>
            </a:r>
          </a:p>
        </p:txBody>
      </p:sp>
      <p:graphicFrame>
        <p:nvGraphicFramePr>
          <p:cNvPr id="8" name="Content Placeholder 7">
            <a:extLst>
              <a:ext uri="{FF2B5EF4-FFF2-40B4-BE49-F238E27FC236}">
                <a16:creationId xmlns:a16="http://schemas.microsoft.com/office/drawing/2014/main" id="{FB85FB3E-481B-45CB-83A6-D3F3942433F8}"/>
              </a:ext>
            </a:extLst>
          </p:cNvPr>
          <p:cNvGraphicFramePr>
            <a:graphicFrameLocks noGrp="1"/>
          </p:cNvGraphicFramePr>
          <p:nvPr>
            <p:ph idx="1"/>
            <p:extLst>
              <p:ext uri="{D42A27DB-BD31-4B8C-83A1-F6EECF244321}">
                <p14:modId xmlns:p14="http://schemas.microsoft.com/office/powerpoint/2010/main" val="150360194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736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7D28-C0A3-4C73-A903-FE94E7731116}"/>
              </a:ext>
            </a:extLst>
          </p:cNvPr>
          <p:cNvSpPr>
            <a:spLocks noGrp="1"/>
          </p:cNvSpPr>
          <p:nvPr>
            <p:ph type="title"/>
          </p:nvPr>
        </p:nvSpPr>
        <p:spPr/>
        <p:txBody>
          <a:bodyPr>
            <a:normAutofit/>
          </a:bodyPr>
          <a:lstStyle/>
          <a:p>
            <a:r>
              <a:rPr lang="en-GB" sz="1600"/>
              <a:t>Almost half (46%) of night time workers work in office-based jobs, 19% work at a restaurant, bar, or nightclub, and 12% work in a shop.</a:t>
            </a:r>
          </a:p>
        </p:txBody>
      </p:sp>
      <p:graphicFrame>
        <p:nvGraphicFramePr>
          <p:cNvPr id="4" name="Content Placeholder 3">
            <a:extLst>
              <a:ext uri="{FF2B5EF4-FFF2-40B4-BE49-F238E27FC236}">
                <a16:creationId xmlns:a16="http://schemas.microsoft.com/office/drawing/2014/main" id="{2AFD23A6-D73C-4D1A-B435-6534842AF66C}"/>
              </a:ext>
            </a:extLst>
          </p:cNvPr>
          <p:cNvGraphicFramePr>
            <a:graphicFrameLocks noGrp="1"/>
          </p:cNvGraphicFramePr>
          <p:nvPr>
            <p:ph idx="1"/>
            <p:extLst>
              <p:ext uri="{D42A27DB-BD31-4B8C-83A1-F6EECF244321}">
                <p14:modId xmlns:p14="http://schemas.microsoft.com/office/powerpoint/2010/main" val="2725135296"/>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60A6027-72CD-4069-896F-7ED65D378147}"/>
              </a:ext>
            </a:extLst>
          </p:cNvPr>
          <p:cNvSpPr/>
          <p:nvPr/>
        </p:nvSpPr>
        <p:spPr>
          <a:xfrm flipH="1">
            <a:off x="0" y="6611779"/>
            <a:ext cx="9197340" cy="246221"/>
          </a:xfrm>
          <a:prstGeom prst="rect">
            <a:avLst/>
          </a:prstGeom>
        </p:spPr>
        <p:txBody>
          <a:bodyPr wrap="square">
            <a:spAutoFit/>
          </a:bodyPr>
          <a:lstStyle/>
          <a:p>
            <a:r>
              <a:rPr lang="en-GB" sz="1000" b="1">
                <a:solidFill>
                  <a:schemeClr val="bg2"/>
                </a:solidFill>
              </a:rPr>
              <a:t>Question</a:t>
            </a:r>
            <a:r>
              <a:rPr lang="en-GB" sz="1000">
                <a:solidFill>
                  <a:schemeClr val="bg2"/>
                </a:solidFill>
              </a:rPr>
              <a:t>: How would you best describe the type of work you do at night? (N=987)</a:t>
            </a:r>
          </a:p>
        </p:txBody>
      </p:sp>
    </p:spTree>
    <p:extLst>
      <p:ext uri="{BB962C8B-B14F-4D97-AF65-F5344CB8AC3E}">
        <p14:creationId xmlns:p14="http://schemas.microsoft.com/office/powerpoint/2010/main" val="7860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DA779119-933A-4B4F-AB40-73CF16030950}"/>
              </a:ext>
            </a:extLst>
          </p:cNvPr>
          <p:cNvGraphicFramePr/>
          <p:nvPr>
            <p:extLst>
              <p:ext uri="{D42A27DB-BD31-4B8C-83A1-F6EECF244321}">
                <p14:modId xmlns:p14="http://schemas.microsoft.com/office/powerpoint/2010/main" val="3775119429"/>
              </p:ext>
            </p:extLst>
          </p:nvPr>
        </p:nvGraphicFramePr>
        <p:xfrm>
          <a:off x="6871218" y="1703084"/>
          <a:ext cx="5310336" cy="3796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5C05575B-6FF4-4482-A1A5-9DC6F59E7410}"/>
              </a:ext>
            </a:extLst>
          </p:cNvPr>
          <p:cNvGrpSpPr/>
          <p:nvPr/>
        </p:nvGrpSpPr>
        <p:grpSpPr>
          <a:xfrm>
            <a:off x="6797506" y="1778289"/>
            <a:ext cx="897246" cy="897246"/>
            <a:chOff x="816732" y="2993888"/>
            <a:chExt cx="897246" cy="897246"/>
          </a:xfrm>
        </p:grpSpPr>
        <p:sp>
          <p:nvSpPr>
            <p:cNvPr id="10" name="Oval 9">
              <a:extLst>
                <a:ext uri="{FF2B5EF4-FFF2-40B4-BE49-F238E27FC236}">
                  <a16:creationId xmlns:a16="http://schemas.microsoft.com/office/drawing/2014/main" id="{1C8A413F-77B7-4EC7-A604-826C66BD2651}"/>
                </a:ext>
              </a:extLst>
            </p:cNvPr>
            <p:cNvSpPr/>
            <p:nvPr/>
          </p:nvSpPr>
          <p:spPr>
            <a:xfrm>
              <a:off x="816732" y="2993888"/>
              <a:ext cx="897246" cy="897246"/>
            </a:xfrm>
            <a:prstGeom prst="ellipse">
              <a:avLst/>
            </a:prstGeom>
            <a:solidFill>
              <a:schemeClr val="tx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3" name="Rectangle 12" descr="Checklist">
              <a:extLst>
                <a:ext uri="{FF2B5EF4-FFF2-40B4-BE49-F238E27FC236}">
                  <a16:creationId xmlns:a16="http://schemas.microsoft.com/office/drawing/2014/main" id="{8BF96F18-D323-49E5-A66D-001D7C11E32E}"/>
                </a:ext>
              </a:extLst>
            </p:cNvPr>
            <p:cNvSpPr/>
            <p:nvPr/>
          </p:nvSpPr>
          <p:spPr>
            <a:xfrm>
              <a:off x="1005154" y="3175288"/>
              <a:ext cx="520402" cy="52040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grpSp>
        <p:nvGrpSpPr>
          <p:cNvPr id="5" name="Group 4">
            <a:extLst>
              <a:ext uri="{FF2B5EF4-FFF2-40B4-BE49-F238E27FC236}">
                <a16:creationId xmlns:a16="http://schemas.microsoft.com/office/drawing/2014/main" id="{028519D9-AA8D-4BBB-A33A-2383283B00C2}"/>
              </a:ext>
            </a:extLst>
          </p:cNvPr>
          <p:cNvGrpSpPr/>
          <p:nvPr/>
        </p:nvGrpSpPr>
        <p:grpSpPr>
          <a:xfrm>
            <a:off x="6799616" y="4527191"/>
            <a:ext cx="897246" cy="897246"/>
            <a:chOff x="4245662" y="2973355"/>
            <a:chExt cx="897246" cy="897246"/>
          </a:xfrm>
        </p:grpSpPr>
        <p:sp>
          <p:nvSpPr>
            <p:cNvPr id="11" name="Oval 10">
              <a:extLst>
                <a:ext uri="{FF2B5EF4-FFF2-40B4-BE49-F238E27FC236}">
                  <a16:creationId xmlns:a16="http://schemas.microsoft.com/office/drawing/2014/main" id="{8FF265AD-86E8-4017-BFF8-3FDBB4DBCC35}"/>
                </a:ext>
              </a:extLst>
            </p:cNvPr>
            <p:cNvSpPr/>
            <p:nvPr/>
          </p:nvSpPr>
          <p:spPr>
            <a:xfrm>
              <a:off x="4245662" y="2973355"/>
              <a:ext cx="897246" cy="897246"/>
            </a:xfrm>
            <a:prstGeom prst="ellipse">
              <a:avLst/>
            </a:prstGeom>
            <a:solidFill>
              <a:schemeClr val="tx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9" name="Rectangle 8" descr="Braille">
              <a:extLst>
                <a:ext uri="{FF2B5EF4-FFF2-40B4-BE49-F238E27FC236}">
                  <a16:creationId xmlns:a16="http://schemas.microsoft.com/office/drawing/2014/main" id="{2628CADC-B8AF-4A20-9482-3981DC2F36F4}"/>
                </a:ext>
              </a:extLst>
            </p:cNvPr>
            <p:cNvSpPr/>
            <p:nvPr/>
          </p:nvSpPr>
          <p:spPr>
            <a:xfrm>
              <a:off x="4456913" y="3161777"/>
              <a:ext cx="520402" cy="52040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2" name="Title 1">
            <a:extLst>
              <a:ext uri="{FF2B5EF4-FFF2-40B4-BE49-F238E27FC236}">
                <a16:creationId xmlns:a16="http://schemas.microsoft.com/office/drawing/2014/main" id="{02AC4842-7C9F-4939-856E-E7A89CC3A4E6}"/>
              </a:ext>
            </a:extLst>
          </p:cNvPr>
          <p:cNvSpPr>
            <a:spLocks noGrp="1"/>
          </p:cNvSpPr>
          <p:nvPr>
            <p:ph type="title"/>
          </p:nvPr>
        </p:nvSpPr>
        <p:spPr/>
        <p:txBody>
          <a:bodyPr/>
          <a:lstStyle/>
          <a:p>
            <a:r>
              <a:rPr lang="en-US" b="1"/>
              <a:t>Methodology</a:t>
            </a:r>
          </a:p>
        </p:txBody>
      </p:sp>
      <p:sp>
        <p:nvSpPr>
          <p:cNvPr id="22" name="Content Placeholder 21">
            <a:extLst>
              <a:ext uri="{FF2B5EF4-FFF2-40B4-BE49-F238E27FC236}">
                <a16:creationId xmlns:a16="http://schemas.microsoft.com/office/drawing/2014/main" id="{4115B9E8-AA7D-421A-BFB3-CA2EE10360E3}"/>
              </a:ext>
            </a:extLst>
          </p:cNvPr>
          <p:cNvSpPr>
            <a:spLocks noGrp="1"/>
          </p:cNvSpPr>
          <p:nvPr>
            <p:ph sz="half" idx="1"/>
          </p:nvPr>
        </p:nvSpPr>
        <p:spPr/>
        <p:txBody>
          <a:bodyPr>
            <a:normAutofit/>
          </a:bodyPr>
          <a:lstStyle/>
          <a:p>
            <a:r>
              <a:rPr lang="en-US" sz="1600"/>
              <a:t>The GLA commissioned Redfield and Wilton Strategies to conduct a survey of Londoners. </a:t>
            </a:r>
          </a:p>
          <a:p>
            <a:r>
              <a:rPr lang="en-US" sz="1600"/>
              <a:t>This survey explored </a:t>
            </a:r>
            <a:r>
              <a:rPr lang="en-US" sz="1600" err="1"/>
              <a:t>behaviours</a:t>
            </a:r>
            <a:r>
              <a:rPr lang="en-US" sz="1600"/>
              <a:t> and experiences of London at night, though the main focus was a deep dive on night time work including the prevalence of night time working in London, characteristics of London’s night time workers, and experiences working at night.</a:t>
            </a:r>
          </a:p>
          <a:p>
            <a:r>
              <a:rPr lang="en-US" sz="1600"/>
              <a:t>Throughout this report, ‘night’ or ‘night time’ refers to anytime between 6pm and 6am.</a:t>
            </a:r>
          </a:p>
        </p:txBody>
      </p:sp>
      <p:grpSp>
        <p:nvGrpSpPr>
          <p:cNvPr id="19" name="Group 18">
            <a:extLst>
              <a:ext uri="{FF2B5EF4-FFF2-40B4-BE49-F238E27FC236}">
                <a16:creationId xmlns:a16="http://schemas.microsoft.com/office/drawing/2014/main" id="{B3E77D96-F8CF-4D72-83D8-DF28DF29F778}"/>
              </a:ext>
            </a:extLst>
          </p:cNvPr>
          <p:cNvGrpSpPr/>
          <p:nvPr/>
        </p:nvGrpSpPr>
        <p:grpSpPr>
          <a:xfrm>
            <a:off x="6797506" y="3152740"/>
            <a:ext cx="897246" cy="897246"/>
            <a:chOff x="4245662" y="2973355"/>
            <a:chExt cx="897246" cy="897246"/>
          </a:xfrm>
        </p:grpSpPr>
        <p:sp>
          <p:nvSpPr>
            <p:cNvPr id="20" name="Oval 19">
              <a:extLst>
                <a:ext uri="{FF2B5EF4-FFF2-40B4-BE49-F238E27FC236}">
                  <a16:creationId xmlns:a16="http://schemas.microsoft.com/office/drawing/2014/main" id="{2F9DB215-77B8-4821-88CF-C08AD6D24B45}"/>
                </a:ext>
              </a:extLst>
            </p:cNvPr>
            <p:cNvSpPr/>
            <p:nvPr/>
          </p:nvSpPr>
          <p:spPr>
            <a:xfrm>
              <a:off x="4245662" y="2973355"/>
              <a:ext cx="897246" cy="897246"/>
            </a:xfrm>
            <a:prstGeom prst="ellipse">
              <a:avLst/>
            </a:prstGeom>
            <a:solidFill>
              <a:schemeClr val="tx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21" name="Rectangle 20" descr="User with solid fill">
              <a:extLst>
                <a:ext uri="{FF2B5EF4-FFF2-40B4-BE49-F238E27FC236}">
                  <a16:creationId xmlns:a16="http://schemas.microsoft.com/office/drawing/2014/main" id="{1661960C-0DD1-4103-A218-2C3745E4B80B}"/>
                </a:ext>
              </a:extLst>
            </p:cNvPr>
            <p:cNvSpPr/>
            <p:nvPr/>
          </p:nvSpPr>
          <p:spPr>
            <a:xfrm>
              <a:off x="4456913" y="3161777"/>
              <a:ext cx="520402" cy="520402"/>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86174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5EB1-92B8-4CD3-B166-EA8191D64263}"/>
              </a:ext>
            </a:extLst>
          </p:cNvPr>
          <p:cNvSpPr>
            <a:spLocks noGrp="1"/>
          </p:cNvSpPr>
          <p:nvPr>
            <p:ph type="title"/>
          </p:nvPr>
        </p:nvSpPr>
        <p:spPr/>
        <p:txBody>
          <a:bodyPr>
            <a:normAutofit/>
          </a:bodyPr>
          <a:lstStyle/>
          <a:p>
            <a:r>
              <a:rPr lang="en-GB" sz="1600"/>
              <a:t>Over half of night time workers (53%) say they work from home at night all or most of the time, whereas 28% of night time workers never work from home at night.</a:t>
            </a:r>
          </a:p>
        </p:txBody>
      </p:sp>
      <p:sp>
        <p:nvSpPr>
          <p:cNvPr id="3" name="Rectangle 2">
            <a:extLst>
              <a:ext uri="{FF2B5EF4-FFF2-40B4-BE49-F238E27FC236}">
                <a16:creationId xmlns:a16="http://schemas.microsoft.com/office/drawing/2014/main" id="{BD1F8619-F221-4C50-A5A1-DDCBAE7C79C2}"/>
              </a:ext>
            </a:extLst>
          </p:cNvPr>
          <p:cNvSpPr/>
          <p:nvPr/>
        </p:nvSpPr>
        <p:spPr>
          <a:xfrm>
            <a:off x="0" y="6609195"/>
            <a:ext cx="8915400" cy="246221"/>
          </a:xfrm>
          <a:prstGeom prst="rect">
            <a:avLst/>
          </a:prstGeom>
        </p:spPr>
        <p:txBody>
          <a:bodyPr wrap="square">
            <a:spAutoFit/>
          </a:bodyPr>
          <a:lstStyle/>
          <a:p>
            <a:r>
              <a:rPr lang="en-GB" sz="1000" b="1">
                <a:solidFill>
                  <a:schemeClr val="bg2"/>
                </a:solidFill>
              </a:rPr>
              <a:t>Question</a:t>
            </a:r>
            <a:r>
              <a:rPr lang="en-GB" sz="1000">
                <a:solidFill>
                  <a:schemeClr val="bg2"/>
                </a:solidFill>
              </a:rPr>
              <a:t>: When working at night, how often do you work from home, if at all? (N=987).</a:t>
            </a:r>
          </a:p>
        </p:txBody>
      </p:sp>
      <p:graphicFrame>
        <p:nvGraphicFramePr>
          <p:cNvPr id="6" name="Content Placeholder 5">
            <a:extLst>
              <a:ext uri="{FF2B5EF4-FFF2-40B4-BE49-F238E27FC236}">
                <a16:creationId xmlns:a16="http://schemas.microsoft.com/office/drawing/2014/main" id="{2623130E-6E83-4DEB-AB21-B38F9056DDAF}"/>
              </a:ext>
            </a:extLst>
          </p:cNvPr>
          <p:cNvGraphicFramePr>
            <a:graphicFrameLocks noGrp="1"/>
          </p:cNvGraphicFramePr>
          <p:nvPr>
            <p:ph idx="1"/>
            <p:extLst>
              <p:ext uri="{D42A27DB-BD31-4B8C-83A1-F6EECF244321}">
                <p14:modId xmlns:p14="http://schemas.microsoft.com/office/powerpoint/2010/main" val="302393157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38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EA0-97AA-48FE-8292-F50EAC384FD5}"/>
              </a:ext>
            </a:extLst>
          </p:cNvPr>
          <p:cNvSpPr>
            <a:spLocks noGrp="1"/>
          </p:cNvSpPr>
          <p:nvPr>
            <p:ph type="title"/>
          </p:nvPr>
        </p:nvSpPr>
        <p:spPr/>
        <p:txBody>
          <a:bodyPr>
            <a:normAutofit/>
          </a:bodyPr>
          <a:lstStyle/>
          <a:p>
            <a:r>
              <a:rPr lang="en-GB" sz="1600">
                <a:latin typeface="Arial"/>
                <a:cs typeface="Arial"/>
              </a:rPr>
              <a:t>Although the majority (77%) of night time workers earn the London Living Wage or above, nearly a quarter (23%) do not.</a:t>
            </a:r>
          </a:p>
        </p:txBody>
      </p:sp>
      <p:graphicFrame>
        <p:nvGraphicFramePr>
          <p:cNvPr id="4" name="Chart 3">
            <a:extLst>
              <a:ext uri="{FF2B5EF4-FFF2-40B4-BE49-F238E27FC236}">
                <a16:creationId xmlns:a16="http://schemas.microsoft.com/office/drawing/2014/main" id="{FCD31C91-9558-4839-A6EE-820EB6C6A7E3}"/>
              </a:ext>
            </a:extLst>
          </p:cNvPr>
          <p:cNvGraphicFramePr>
            <a:graphicFrameLocks/>
          </p:cNvGraphicFramePr>
          <p:nvPr>
            <p:extLst>
              <p:ext uri="{D42A27DB-BD31-4B8C-83A1-F6EECF244321}">
                <p14:modId xmlns:p14="http://schemas.microsoft.com/office/powerpoint/2010/main" val="3595223251"/>
              </p:ext>
            </p:extLst>
          </p:nvPr>
        </p:nvGraphicFramePr>
        <p:xfrm>
          <a:off x="838199" y="1690689"/>
          <a:ext cx="10515599" cy="429645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6D30851-D85E-4C45-A02E-5F3B9F49307B}"/>
              </a:ext>
            </a:extLst>
          </p:cNvPr>
          <p:cNvSpPr/>
          <p:nvPr/>
        </p:nvSpPr>
        <p:spPr>
          <a:xfrm>
            <a:off x="0" y="6611779"/>
            <a:ext cx="8485632" cy="246221"/>
          </a:xfrm>
          <a:prstGeom prst="rect">
            <a:avLst/>
          </a:prstGeom>
        </p:spPr>
        <p:txBody>
          <a:bodyPr wrap="square">
            <a:spAutoFit/>
          </a:bodyPr>
          <a:lstStyle/>
          <a:p>
            <a:r>
              <a:rPr lang="en-GB" sz="1000" b="1">
                <a:solidFill>
                  <a:schemeClr val="bg2"/>
                </a:solidFill>
              </a:rPr>
              <a:t>Question</a:t>
            </a:r>
            <a:r>
              <a:rPr lang="en-GB" sz="1000">
                <a:solidFill>
                  <a:schemeClr val="bg2"/>
                </a:solidFill>
              </a:rPr>
              <a:t>: The London Living Wage is currently £10.85 an hour. When working at night, do you earn £10.85 an hour or more? (N=987).</a:t>
            </a:r>
          </a:p>
        </p:txBody>
      </p:sp>
    </p:spTree>
    <p:extLst>
      <p:ext uri="{BB962C8B-B14F-4D97-AF65-F5344CB8AC3E}">
        <p14:creationId xmlns:p14="http://schemas.microsoft.com/office/powerpoint/2010/main" val="415227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0BC0CA9-6AFB-4891-B9C4-DBB155D2AA60}"/>
              </a:ext>
            </a:extLst>
          </p:cNvPr>
          <p:cNvSpPr>
            <a:spLocks noGrp="1"/>
          </p:cNvSpPr>
          <p:nvPr>
            <p:ph type="title"/>
          </p:nvPr>
        </p:nvSpPr>
        <p:spPr/>
        <p:txBody>
          <a:bodyPr>
            <a:normAutofit/>
          </a:bodyPr>
          <a:lstStyle/>
          <a:p>
            <a:r>
              <a:rPr lang="en-US" sz="1600"/>
              <a:t>Female and self-employed night time workers are least likely to be earning the London Living Wage.</a:t>
            </a:r>
          </a:p>
        </p:txBody>
      </p:sp>
      <p:graphicFrame>
        <p:nvGraphicFramePr>
          <p:cNvPr id="12" name="Content Placeholder 11">
            <a:extLst>
              <a:ext uri="{FF2B5EF4-FFF2-40B4-BE49-F238E27FC236}">
                <a16:creationId xmlns:a16="http://schemas.microsoft.com/office/drawing/2014/main" id="{6715604D-A230-4DCF-A7BD-73B39969FD69}"/>
              </a:ext>
            </a:extLst>
          </p:cNvPr>
          <p:cNvGraphicFramePr>
            <a:graphicFrameLocks noGrp="1"/>
          </p:cNvGraphicFramePr>
          <p:nvPr>
            <p:ph idx="1"/>
            <p:extLst>
              <p:ext uri="{D42A27DB-BD31-4B8C-83A1-F6EECF244321}">
                <p14:modId xmlns:p14="http://schemas.microsoft.com/office/powerpoint/2010/main" val="137676069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Straight Connector 13">
            <a:extLst>
              <a:ext uri="{FF2B5EF4-FFF2-40B4-BE49-F238E27FC236}">
                <a16:creationId xmlns:a16="http://schemas.microsoft.com/office/drawing/2014/main" id="{46030EB2-A15F-4DF0-ACAD-46EF66F1BFBC}"/>
              </a:ext>
            </a:extLst>
          </p:cNvPr>
          <p:cNvCxnSpPr/>
          <p:nvPr/>
        </p:nvCxnSpPr>
        <p:spPr>
          <a:xfrm flipH="1">
            <a:off x="3189922" y="2663214"/>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9CB217-EECD-4CDF-8496-7DA751476B91}"/>
              </a:ext>
            </a:extLst>
          </p:cNvPr>
          <p:cNvCxnSpPr/>
          <p:nvPr/>
        </p:nvCxnSpPr>
        <p:spPr>
          <a:xfrm flipH="1">
            <a:off x="7636032" y="2663214"/>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AFAD42-1FEE-487D-B4FB-46D9731B617A}"/>
              </a:ext>
            </a:extLst>
          </p:cNvPr>
          <p:cNvCxnSpPr/>
          <p:nvPr/>
        </p:nvCxnSpPr>
        <p:spPr>
          <a:xfrm flipH="1">
            <a:off x="9412773" y="2663214"/>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B7BAFC7-7373-4397-AF59-F88B1C8D4C1C}"/>
              </a:ext>
            </a:extLst>
          </p:cNvPr>
          <p:cNvSpPr/>
          <p:nvPr/>
        </p:nvSpPr>
        <p:spPr>
          <a:xfrm>
            <a:off x="0" y="6611779"/>
            <a:ext cx="8485632" cy="246221"/>
          </a:xfrm>
          <a:prstGeom prst="rect">
            <a:avLst/>
          </a:prstGeom>
        </p:spPr>
        <p:txBody>
          <a:bodyPr wrap="square">
            <a:spAutoFit/>
          </a:bodyPr>
          <a:lstStyle/>
          <a:p>
            <a:r>
              <a:rPr lang="en-GB" sz="1000" b="1">
                <a:solidFill>
                  <a:schemeClr val="bg2"/>
                </a:solidFill>
              </a:rPr>
              <a:t>Question</a:t>
            </a:r>
            <a:r>
              <a:rPr lang="en-GB" sz="1000">
                <a:solidFill>
                  <a:schemeClr val="bg2"/>
                </a:solidFill>
              </a:rPr>
              <a:t>: The London Living Wage is currently £10.85 an hour. When working at night, do you earn £10.85 an hour or more? (N=987).</a:t>
            </a:r>
          </a:p>
        </p:txBody>
      </p:sp>
    </p:spTree>
    <p:extLst>
      <p:ext uri="{BB962C8B-B14F-4D97-AF65-F5344CB8AC3E}">
        <p14:creationId xmlns:p14="http://schemas.microsoft.com/office/powerpoint/2010/main" val="43333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8B2D-2038-4B85-9DAA-7A4C51798B65}"/>
              </a:ext>
            </a:extLst>
          </p:cNvPr>
          <p:cNvSpPr>
            <a:spLocks noGrp="1"/>
          </p:cNvSpPr>
          <p:nvPr>
            <p:ph type="title"/>
          </p:nvPr>
        </p:nvSpPr>
        <p:spPr/>
        <p:txBody>
          <a:bodyPr>
            <a:normAutofit/>
          </a:bodyPr>
          <a:lstStyle/>
          <a:p>
            <a:r>
              <a:rPr lang="en-GB" sz="4000" b="1"/>
              <a:t>Experiences of night time workers</a:t>
            </a:r>
            <a:endParaRPr lang="en-US" sz="4000" b="1"/>
          </a:p>
        </p:txBody>
      </p:sp>
      <p:sp>
        <p:nvSpPr>
          <p:cNvPr id="3" name="Text Placeholder 2">
            <a:extLst>
              <a:ext uri="{FF2B5EF4-FFF2-40B4-BE49-F238E27FC236}">
                <a16:creationId xmlns:a16="http://schemas.microsoft.com/office/drawing/2014/main" id="{5A17B5F1-529D-445E-BAF1-880C8BE1C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152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70B6-EC82-4718-B1B4-E1938B966774}"/>
              </a:ext>
            </a:extLst>
          </p:cNvPr>
          <p:cNvSpPr>
            <a:spLocks noGrp="1"/>
          </p:cNvSpPr>
          <p:nvPr>
            <p:ph type="title"/>
          </p:nvPr>
        </p:nvSpPr>
        <p:spPr/>
        <p:txBody>
          <a:bodyPr/>
          <a:lstStyle/>
          <a:p>
            <a:r>
              <a:rPr kumimoji="0" lang="en-GB" sz="1600" b="1"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Experiences of night time workers</a:t>
            </a:r>
            <a:r>
              <a:rPr kumimoji="0" lang="en-GB" sz="1600" b="0"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 key findings (</a:t>
            </a:r>
            <a:r>
              <a:rPr lang="en-GB" sz="1600" b="1"/>
              <a:t>1</a:t>
            </a:r>
            <a:r>
              <a:rPr kumimoji="0" lang="en-GB" sz="1600" b="0"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a:t>
            </a:r>
            <a:endParaRPr lang="en-US"/>
          </a:p>
        </p:txBody>
      </p:sp>
      <p:sp>
        <p:nvSpPr>
          <p:cNvPr id="5" name="Content Placeholder 4">
            <a:extLst>
              <a:ext uri="{FF2B5EF4-FFF2-40B4-BE49-F238E27FC236}">
                <a16:creationId xmlns:a16="http://schemas.microsoft.com/office/drawing/2014/main" id="{CF2A38AD-4EC2-4C9E-BF5B-AB11E2979501}"/>
              </a:ext>
            </a:extLst>
          </p:cNvPr>
          <p:cNvSpPr>
            <a:spLocks noGrp="1"/>
          </p:cNvSpPr>
          <p:nvPr>
            <p:ph idx="1"/>
          </p:nvPr>
        </p:nvSpPr>
        <p:spPr/>
        <p:txBody>
          <a:bodyPr>
            <a:normAutofit/>
          </a:bodyPr>
          <a:lstStyle/>
          <a:p>
            <a:r>
              <a:rPr lang="en-GB" sz="1500"/>
              <a:t>Almost half of night time workers (45%) say they work at night because it is a requirement of their job, whereas a quarter (25%) work at night because they prefer it. Just less than a quarter say they work at night for both reasons.</a:t>
            </a:r>
          </a:p>
          <a:p>
            <a:r>
              <a:rPr lang="en-GB" sz="1500"/>
              <a:t>The main benefit of working at night is that it is less busy, with 39% of night time workers stating this, followed by higher pay (32%) and having more time during the day for other things (31%).</a:t>
            </a:r>
          </a:p>
          <a:p>
            <a:r>
              <a:rPr lang="en-GB" sz="1500"/>
              <a:t>The worst things about working at night are the impact on sleep and tiredness, feeling unsafe in London at night, and travelling to/from work at night.</a:t>
            </a:r>
          </a:p>
          <a:p>
            <a:r>
              <a:rPr lang="en-GB" sz="1500"/>
              <a:t>Although most night time workers say they get enough breaks when working at night (59%) and receive appropriate pay for the work (57%), a similar proportion (59%) say that working at night has a toll on their health and wellbeing.</a:t>
            </a:r>
          </a:p>
          <a:p>
            <a:r>
              <a:rPr lang="en-GB" sz="1500"/>
              <a:t>Over 4 out of 10 night time workers (44%) say the opportunities to work at night have gotten better since the start of the pandemic and 37% say working conditions at night have gotten better. Though 22% say travelling at night and 20% say their wellbeing at work have gotten worse since the pandemic.</a:t>
            </a:r>
          </a:p>
          <a:p>
            <a:r>
              <a:rPr lang="en-GB" sz="1500"/>
              <a:t>Roughly a third (34%) of night time workers say their overall experience working at night has gotten better since the start of the pandemic, whereas 15% say it has gotten worse.</a:t>
            </a:r>
          </a:p>
          <a:p>
            <a:r>
              <a:rPr lang="en-GB" sz="1500"/>
              <a:t>Overall experiences working at night have improved most for male, 18-24, Black, Asian and minority ethnic, and self-employed Londoners since the pandemic.</a:t>
            </a:r>
            <a:endParaRPr lang="en-US" sz="1500"/>
          </a:p>
        </p:txBody>
      </p:sp>
    </p:spTree>
    <p:extLst>
      <p:ext uri="{BB962C8B-B14F-4D97-AF65-F5344CB8AC3E}">
        <p14:creationId xmlns:p14="http://schemas.microsoft.com/office/powerpoint/2010/main" val="359041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70B6-EC82-4718-B1B4-E1938B966774}"/>
              </a:ext>
            </a:extLst>
          </p:cNvPr>
          <p:cNvSpPr>
            <a:spLocks noGrp="1"/>
          </p:cNvSpPr>
          <p:nvPr>
            <p:ph type="title"/>
          </p:nvPr>
        </p:nvSpPr>
        <p:spPr/>
        <p:txBody>
          <a:bodyPr>
            <a:normAutofit/>
          </a:bodyPr>
          <a:lstStyle/>
          <a:p>
            <a:r>
              <a:rPr lang="en-GB" sz="1600" b="1"/>
              <a:t>Experiences of night time workers</a:t>
            </a:r>
            <a:r>
              <a:rPr lang="en-GB" sz="1600"/>
              <a:t>: key findings (</a:t>
            </a:r>
            <a:r>
              <a:rPr lang="en-GB" sz="1600" b="1"/>
              <a:t>2</a:t>
            </a:r>
            <a:r>
              <a:rPr lang="en-GB" sz="1600"/>
              <a:t>)</a:t>
            </a:r>
            <a:endParaRPr lang="en-US" sz="1600"/>
          </a:p>
        </p:txBody>
      </p:sp>
      <p:sp>
        <p:nvSpPr>
          <p:cNvPr id="5" name="Content Placeholder 4">
            <a:extLst>
              <a:ext uri="{FF2B5EF4-FFF2-40B4-BE49-F238E27FC236}">
                <a16:creationId xmlns:a16="http://schemas.microsoft.com/office/drawing/2014/main" id="{CF2A38AD-4EC2-4C9E-BF5B-AB11E2979501}"/>
              </a:ext>
            </a:extLst>
          </p:cNvPr>
          <p:cNvSpPr>
            <a:spLocks noGrp="1"/>
          </p:cNvSpPr>
          <p:nvPr>
            <p:ph idx="1"/>
          </p:nvPr>
        </p:nvSpPr>
        <p:spPr/>
        <p:txBody>
          <a:bodyPr vert="horz" lIns="91440" tIns="45720" rIns="91440" bIns="45720" rtlCol="0" anchor="t">
            <a:normAutofit/>
          </a:bodyPr>
          <a:lstStyle/>
          <a:p>
            <a:r>
              <a:rPr lang="en-GB" sz="1500">
                <a:latin typeface="Arial"/>
                <a:cs typeface="Arial"/>
              </a:rPr>
              <a:t>Overall, night time workers feel safer working at night (51% say they feel safe doing this) than they do travelling to/from work at night (38% feel safe doing this). Just over a quarter of Londoners do not feel safe whilst travelling at night (29%).</a:t>
            </a:r>
            <a:endParaRPr lang="en-US"/>
          </a:p>
          <a:p>
            <a:r>
              <a:rPr lang="en-GB" sz="1500">
                <a:latin typeface="Arial"/>
                <a:cs typeface="Arial"/>
              </a:rPr>
              <a:t>Better night-time transport would most improve Londoners’ experiences of working at night, followed by 24-hour access to healthy, fresh and affordable food, and access to break rooms/sleep and cooking areas when working.</a:t>
            </a:r>
            <a:endParaRPr lang="en-US"/>
          </a:p>
          <a:p>
            <a:r>
              <a:rPr lang="en-GB" sz="1500">
                <a:latin typeface="Arial"/>
                <a:cs typeface="Arial"/>
              </a:rPr>
              <a:t>The most common mode of transport for night time workers is the bus, with almost half (45%) using this to get to or from work at night, followed by over a third who take tube/overground/DLR or train.</a:t>
            </a:r>
            <a:endParaRPr lang="en-US"/>
          </a:p>
          <a:p>
            <a:r>
              <a:rPr lang="en-GB" sz="1500">
                <a:latin typeface="Arial"/>
                <a:cs typeface="Arial"/>
              </a:rPr>
              <a:t>Just less than a quarter of night time workers say they benefit from free public transport, followed by 13% of those who receive subsidised public transport or a company car.</a:t>
            </a:r>
            <a:endParaRPr lang="en-US" sz="1500"/>
          </a:p>
        </p:txBody>
      </p:sp>
    </p:spTree>
    <p:extLst>
      <p:ext uri="{BB962C8B-B14F-4D97-AF65-F5344CB8AC3E}">
        <p14:creationId xmlns:p14="http://schemas.microsoft.com/office/powerpoint/2010/main" val="1828000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D26B-BDFD-425C-8A58-BFFF787D05E0}"/>
              </a:ext>
            </a:extLst>
          </p:cNvPr>
          <p:cNvSpPr>
            <a:spLocks noGrp="1"/>
          </p:cNvSpPr>
          <p:nvPr>
            <p:ph type="title"/>
          </p:nvPr>
        </p:nvSpPr>
        <p:spPr/>
        <p:txBody>
          <a:bodyPr>
            <a:normAutofit/>
          </a:bodyPr>
          <a:lstStyle/>
          <a:p>
            <a:r>
              <a:rPr lang="en-GB" sz="1600"/>
              <a:t>Almost half of night time workers (45%) say they work at night because it is a requirement of their job, whereas a quarter (25%) say they work at night because they prefer it. Just less than a quarter say they work at night for both reasons.</a:t>
            </a:r>
          </a:p>
        </p:txBody>
      </p:sp>
      <p:sp>
        <p:nvSpPr>
          <p:cNvPr id="3" name="Rectangle 2">
            <a:extLst>
              <a:ext uri="{FF2B5EF4-FFF2-40B4-BE49-F238E27FC236}">
                <a16:creationId xmlns:a16="http://schemas.microsoft.com/office/drawing/2014/main" id="{3C7D1F6A-C0DA-4557-B004-222187D56AA3}"/>
              </a:ext>
            </a:extLst>
          </p:cNvPr>
          <p:cNvSpPr/>
          <p:nvPr/>
        </p:nvSpPr>
        <p:spPr>
          <a:xfrm>
            <a:off x="0" y="6611779"/>
            <a:ext cx="8388720" cy="246221"/>
          </a:xfrm>
          <a:prstGeom prst="rect">
            <a:avLst/>
          </a:prstGeom>
        </p:spPr>
        <p:txBody>
          <a:bodyPr wrap="square">
            <a:spAutoFit/>
          </a:bodyPr>
          <a:lstStyle/>
          <a:p>
            <a:r>
              <a:rPr lang="en-GB" sz="1000" b="1">
                <a:solidFill>
                  <a:schemeClr val="bg2"/>
                </a:solidFill>
              </a:rPr>
              <a:t>Question</a:t>
            </a:r>
            <a:r>
              <a:rPr lang="en-GB" sz="1000">
                <a:solidFill>
                  <a:schemeClr val="bg2"/>
                </a:solidFill>
              </a:rPr>
              <a:t>: Which of the following best describes why you work at night? (N=987).</a:t>
            </a:r>
          </a:p>
        </p:txBody>
      </p:sp>
      <p:graphicFrame>
        <p:nvGraphicFramePr>
          <p:cNvPr id="8" name="Content Placeholder 7">
            <a:extLst>
              <a:ext uri="{FF2B5EF4-FFF2-40B4-BE49-F238E27FC236}">
                <a16:creationId xmlns:a16="http://schemas.microsoft.com/office/drawing/2014/main" id="{C66D2A8A-E420-458A-8568-76F98E5EE981}"/>
              </a:ext>
            </a:extLst>
          </p:cNvPr>
          <p:cNvGraphicFramePr>
            <a:graphicFrameLocks noGrp="1"/>
          </p:cNvGraphicFramePr>
          <p:nvPr>
            <p:ph idx="1"/>
            <p:extLst>
              <p:ext uri="{D42A27DB-BD31-4B8C-83A1-F6EECF244321}">
                <p14:modId xmlns:p14="http://schemas.microsoft.com/office/powerpoint/2010/main" val="2629108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430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566D-1583-4551-8067-481667F77745}"/>
              </a:ext>
            </a:extLst>
          </p:cNvPr>
          <p:cNvSpPr>
            <a:spLocks noGrp="1"/>
          </p:cNvSpPr>
          <p:nvPr>
            <p:ph type="title"/>
          </p:nvPr>
        </p:nvSpPr>
        <p:spPr/>
        <p:txBody>
          <a:bodyPr>
            <a:normAutofit/>
          </a:bodyPr>
          <a:lstStyle/>
          <a:p>
            <a:r>
              <a:rPr lang="en-GB" sz="1600"/>
              <a:t>The main benefit of working at night is that it is less busy, with 39% of night time workers stating this, followed by higher pay (32%) and having more time during the day for other things (31%).</a:t>
            </a:r>
          </a:p>
        </p:txBody>
      </p:sp>
      <p:graphicFrame>
        <p:nvGraphicFramePr>
          <p:cNvPr id="4" name="Content Placeholder 3">
            <a:extLst>
              <a:ext uri="{FF2B5EF4-FFF2-40B4-BE49-F238E27FC236}">
                <a16:creationId xmlns:a16="http://schemas.microsoft.com/office/drawing/2014/main" id="{6AF8F175-E00A-4763-BC1D-158AFBEF213B}"/>
              </a:ext>
            </a:extLst>
          </p:cNvPr>
          <p:cNvGraphicFramePr>
            <a:graphicFrameLocks noGrp="1"/>
          </p:cNvGraphicFramePr>
          <p:nvPr>
            <p:ph idx="1"/>
            <p:extLst>
              <p:ext uri="{D42A27DB-BD31-4B8C-83A1-F6EECF244321}">
                <p14:modId xmlns:p14="http://schemas.microsoft.com/office/powerpoint/2010/main" val="423719776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6145A89-221F-4ACA-B848-9EBACB5FE1DC}"/>
              </a:ext>
            </a:extLst>
          </p:cNvPr>
          <p:cNvSpPr/>
          <p:nvPr/>
        </p:nvSpPr>
        <p:spPr>
          <a:xfrm>
            <a:off x="0" y="6611779"/>
            <a:ext cx="9107424" cy="246221"/>
          </a:xfrm>
          <a:prstGeom prst="rect">
            <a:avLst/>
          </a:prstGeom>
        </p:spPr>
        <p:txBody>
          <a:bodyPr wrap="square">
            <a:spAutoFit/>
          </a:bodyPr>
          <a:lstStyle/>
          <a:p>
            <a:r>
              <a:rPr lang="en-GB" sz="1000" b="1">
                <a:solidFill>
                  <a:schemeClr val="bg2"/>
                </a:solidFill>
              </a:rPr>
              <a:t>Question</a:t>
            </a:r>
            <a:r>
              <a:rPr lang="en-GB" sz="1000">
                <a:solidFill>
                  <a:schemeClr val="bg2"/>
                </a:solidFill>
              </a:rPr>
              <a:t>: What would you say are the main benefits of working at night, compared to working during the day? Please select up to three. (N=987). </a:t>
            </a:r>
          </a:p>
        </p:txBody>
      </p:sp>
    </p:spTree>
    <p:extLst>
      <p:ext uri="{BB962C8B-B14F-4D97-AF65-F5344CB8AC3E}">
        <p14:creationId xmlns:p14="http://schemas.microsoft.com/office/powerpoint/2010/main" val="215712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1F98-C5E8-46BB-8506-8C4107A46BD2}"/>
              </a:ext>
            </a:extLst>
          </p:cNvPr>
          <p:cNvSpPr>
            <a:spLocks noGrp="1"/>
          </p:cNvSpPr>
          <p:nvPr>
            <p:ph type="title"/>
          </p:nvPr>
        </p:nvSpPr>
        <p:spPr/>
        <p:txBody>
          <a:bodyPr>
            <a:normAutofit/>
          </a:bodyPr>
          <a:lstStyle/>
          <a:p>
            <a:r>
              <a:rPr lang="en-GB" sz="1600"/>
              <a:t>On the other hand, the worst things about working at night are the impact on sleep and tiredness, feeling unsafe in London at night, and travelling to/from work at night.</a:t>
            </a:r>
          </a:p>
        </p:txBody>
      </p:sp>
      <p:graphicFrame>
        <p:nvGraphicFramePr>
          <p:cNvPr id="4" name="Content Placeholder 3">
            <a:extLst>
              <a:ext uri="{FF2B5EF4-FFF2-40B4-BE49-F238E27FC236}">
                <a16:creationId xmlns:a16="http://schemas.microsoft.com/office/drawing/2014/main" id="{9891ECD4-1DF6-43FF-BBDB-FE5F4F074575}"/>
              </a:ext>
            </a:extLst>
          </p:cNvPr>
          <p:cNvGraphicFramePr>
            <a:graphicFrameLocks noGrp="1"/>
          </p:cNvGraphicFramePr>
          <p:nvPr>
            <p:ph idx="1"/>
            <p:extLst>
              <p:ext uri="{D42A27DB-BD31-4B8C-83A1-F6EECF244321}">
                <p14:modId xmlns:p14="http://schemas.microsoft.com/office/powerpoint/2010/main" val="2019250640"/>
              </p:ext>
            </p:extLst>
          </p:nvPr>
        </p:nvGraphicFramePr>
        <p:xfrm>
          <a:off x="838200" y="1825624"/>
          <a:ext cx="10515600" cy="43524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AFB96861-8C53-47EA-BC20-7D32415D6A76}"/>
              </a:ext>
            </a:extLst>
          </p:cNvPr>
          <p:cNvSpPr/>
          <p:nvPr/>
        </p:nvSpPr>
        <p:spPr>
          <a:xfrm>
            <a:off x="0" y="6611779"/>
            <a:ext cx="9290304" cy="246221"/>
          </a:xfrm>
          <a:prstGeom prst="rect">
            <a:avLst/>
          </a:prstGeom>
        </p:spPr>
        <p:txBody>
          <a:bodyPr wrap="square">
            <a:spAutoFit/>
          </a:bodyPr>
          <a:lstStyle/>
          <a:p>
            <a:r>
              <a:rPr lang="en-GB" sz="1000" b="1">
                <a:solidFill>
                  <a:schemeClr val="bg2"/>
                </a:solidFill>
              </a:rPr>
              <a:t>Question</a:t>
            </a:r>
            <a:r>
              <a:rPr lang="en-GB" sz="1000">
                <a:solidFill>
                  <a:schemeClr val="bg2"/>
                </a:solidFill>
              </a:rPr>
              <a:t>: What would you say are the main benefits of working at night, compared to working during the day? Please select up to three. (N=987).</a:t>
            </a:r>
          </a:p>
        </p:txBody>
      </p:sp>
    </p:spTree>
    <p:extLst>
      <p:ext uri="{BB962C8B-B14F-4D97-AF65-F5344CB8AC3E}">
        <p14:creationId xmlns:p14="http://schemas.microsoft.com/office/powerpoint/2010/main" val="3965980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227-756C-47BC-8118-73C31D9BA3ED}"/>
              </a:ext>
            </a:extLst>
          </p:cNvPr>
          <p:cNvSpPr>
            <a:spLocks noGrp="1"/>
          </p:cNvSpPr>
          <p:nvPr>
            <p:ph type="title"/>
          </p:nvPr>
        </p:nvSpPr>
        <p:spPr>
          <a:xfrm>
            <a:off x="838200" y="365125"/>
            <a:ext cx="10805160" cy="1325563"/>
          </a:xfrm>
        </p:spPr>
        <p:txBody>
          <a:bodyPr>
            <a:noAutofit/>
          </a:bodyPr>
          <a:lstStyle/>
          <a:p>
            <a:r>
              <a:rPr lang="en-GB" sz="1600"/>
              <a:t>Although most night time workers say they get enough breaks when working at night (59%) and receive appropriate pay for the work (57%), a similar proportion (59%) say that working at night has a toll on their health and wellbeing.</a:t>
            </a:r>
            <a:br>
              <a:rPr lang="en-GB" sz="1600"/>
            </a:br>
            <a:br>
              <a:rPr lang="en-GB" sz="1600"/>
            </a:br>
            <a:r>
              <a:rPr lang="en-GB" sz="1600"/>
              <a:t>Over 4 in 10 night time workers have little control over when they work at night, and often work at short notice.</a:t>
            </a:r>
          </a:p>
        </p:txBody>
      </p:sp>
      <p:sp>
        <p:nvSpPr>
          <p:cNvPr id="5" name="Rectangle 4">
            <a:extLst>
              <a:ext uri="{FF2B5EF4-FFF2-40B4-BE49-F238E27FC236}">
                <a16:creationId xmlns:a16="http://schemas.microsoft.com/office/drawing/2014/main" id="{A68C470B-8BF8-4015-9EEF-0CB87579E8CA}"/>
              </a:ext>
            </a:extLst>
          </p:cNvPr>
          <p:cNvSpPr/>
          <p:nvPr/>
        </p:nvSpPr>
        <p:spPr>
          <a:xfrm>
            <a:off x="0" y="6627168"/>
            <a:ext cx="9290304" cy="246221"/>
          </a:xfrm>
          <a:prstGeom prst="rect">
            <a:avLst/>
          </a:prstGeom>
        </p:spPr>
        <p:txBody>
          <a:bodyPr wrap="square">
            <a:spAutoFit/>
          </a:bodyPr>
          <a:lstStyle/>
          <a:p>
            <a:r>
              <a:rPr lang="en-GB" sz="1000" b="1">
                <a:solidFill>
                  <a:schemeClr val="bg2"/>
                </a:solidFill>
              </a:rPr>
              <a:t>Question</a:t>
            </a:r>
            <a:r>
              <a:rPr lang="en-GB" sz="1000">
                <a:solidFill>
                  <a:schemeClr val="bg2"/>
                </a:solidFill>
              </a:rPr>
              <a:t>: To what extent do you agree or disagree with the following statement: (n=987).</a:t>
            </a:r>
          </a:p>
        </p:txBody>
      </p:sp>
      <p:graphicFrame>
        <p:nvGraphicFramePr>
          <p:cNvPr id="9" name="Content Placeholder 8">
            <a:extLst>
              <a:ext uri="{FF2B5EF4-FFF2-40B4-BE49-F238E27FC236}">
                <a16:creationId xmlns:a16="http://schemas.microsoft.com/office/drawing/2014/main" id="{841141A8-1067-4029-81C2-0DC440797B4C}"/>
              </a:ext>
            </a:extLst>
          </p:cNvPr>
          <p:cNvGraphicFramePr>
            <a:graphicFrameLocks noGrp="1"/>
          </p:cNvGraphicFramePr>
          <p:nvPr>
            <p:ph idx="1"/>
            <p:extLst>
              <p:ext uri="{D42A27DB-BD31-4B8C-83A1-F6EECF244321}">
                <p14:modId xmlns:p14="http://schemas.microsoft.com/office/powerpoint/2010/main" val="32482456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927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8B2D-2038-4B85-9DAA-7A4C51798B65}"/>
              </a:ext>
            </a:extLst>
          </p:cNvPr>
          <p:cNvSpPr>
            <a:spLocks noGrp="1"/>
          </p:cNvSpPr>
          <p:nvPr>
            <p:ph type="title"/>
          </p:nvPr>
        </p:nvSpPr>
        <p:spPr/>
        <p:txBody>
          <a:bodyPr>
            <a:normAutofit/>
          </a:bodyPr>
          <a:lstStyle/>
          <a:p>
            <a:r>
              <a:rPr lang="en-GB" sz="4000" b="1"/>
              <a:t>London at night</a:t>
            </a:r>
            <a:endParaRPr lang="en-US" sz="4000" b="1"/>
          </a:p>
        </p:txBody>
      </p:sp>
      <p:sp>
        <p:nvSpPr>
          <p:cNvPr id="3" name="Text Placeholder 2">
            <a:extLst>
              <a:ext uri="{FF2B5EF4-FFF2-40B4-BE49-F238E27FC236}">
                <a16:creationId xmlns:a16="http://schemas.microsoft.com/office/drawing/2014/main" id="{5A17B5F1-529D-445E-BAF1-880C8BE1C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0810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A402-9221-420B-B16C-BA5967ACA6C5}"/>
              </a:ext>
            </a:extLst>
          </p:cNvPr>
          <p:cNvSpPr>
            <a:spLocks noGrp="1"/>
          </p:cNvSpPr>
          <p:nvPr>
            <p:ph type="title"/>
          </p:nvPr>
        </p:nvSpPr>
        <p:spPr/>
        <p:txBody>
          <a:bodyPr>
            <a:normAutofit fontScale="90000"/>
          </a:bodyPr>
          <a:lstStyle/>
          <a:p>
            <a:r>
              <a:rPr lang="en-GB" sz="1800"/>
              <a:t>Over 4 out of 10 night time workers (44%) say the opportunities to work at night have gotten better since the start of the pandemic and 37% say working conditions at night have gotten better.</a:t>
            </a:r>
            <a:br>
              <a:rPr lang="en-GB" sz="1800"/>
            </a:br>
            <a:br>
              <a:rPr lang="en-GB" sz="1800"/>
            </a:br>
            <a:r>
              <a:rPr lang="en-GB" sz="1800"/>
              <a:t>Though 22% say travelling at night and 20% say their wellbeing at work have gotten worse since the pandemic.</a:t>
            </a:r>
          </a:p>
        </p:txBody>
      </p:sp>
      <p:sp>
        <p:nvSpPr>
          <p:cNvPr id="3" name="Rectangle 2">
            <a:extLst>
              <a:ext uri="{FF2B5EF4-FFF2-40B4-BE49-F238E27FC236}">
                <a16:creationId xmlns:a16="http://schemas.microsoft.com/office/drawing/2014/main" id="{2ACA7554-E9FF-4FB1-A76B-469802775ED9}"/>
              </a:ext>
            </a:extLst>
          </p:cNvPr>
          <p:cNvSpPr/>
          <p:nvPr/>
        </p:nvSpPr>
        <p:spPr>
          <a:xfrm>
            <a:off x="0" y="6627168"/>
            <a:ext cx="9290304" cy="246221"/>
          </a:xfrm>
          <a:prstGeom prst="rect">
            <a:avLst/>
          </a:prstGeom>
        </p:spPr>
        <p:txBody>
          <a:bodyPr wrap="square">
            <a:spAutoFit/>
          </a:bodyPr>
          <a:lstStyle/>
          <a:p>
            <a:r>
              <a:rPr lang="en-GB" sz="1000" b="1">
                <a:solidFill>
                  <a:schemeClr val="bg2"/>
                </a:solidFill>
              </a:rPr>
              <a:t>Question</a:t>
            </a:r>
            <a:r>
              <a:rPr lang="en-GB" sz="1000">
                <a:solidFill>
                  <a:schemeClr val="bg2"/>
                </a:solidFill>
              </a:rPr>
              <a:t>: To what extent, if at all, do you think the following have gotten better or worse since the start of the pandemic? (N=987).</a:t>
            </a:r>
          </a:p>
        </p:txBody>
      </p:sp>
      <p:graphicFrame>
        <p:nvGraphicFramePr>
          <p:cNvPr id="9" name="Content Placeholder 8">
            <a:extLst>
              <a:ext uri="{FF2B5EF4-FFF2-40B4-BE49-F238E27FC236}">
                <a16:creationId xmlns:a16="http://schemas.microsoft.com/office/drawing/2014/main" id="{31998CD2-FA13-4E1C-ABDF-F9E77405112E}"/>
              </a:ext>
            </a:extLst>
          </p:cNvPr>
          <p:cNvGraphicFramePr>
            <a:graphicFrameLocks noGrp="1"/>
          </p:cNvGraphicFramePr>
          <p:nvPr>
            <p:ph idx="1"/>
            <p:extLst>
              <p:ext uri="{D42A27DB-BD31-4B8C-83A1-F6EECF244321}">
                <p14:modId xmlns:p14="http://schemas.microsoft.com/office/powerpoint/2010/main" val="154253256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1915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A402-9221-420B-B16C-BA5967ACA6C5}"/>
              </a:ext>
            </a:extLst>
          </p:cNvPr>
          <p:cNvSpPr>
            <a:spLocks noGrp="1"/>
          </p:cNvSpPr>
          <p:nvPr>
            <p:ph type="title"/>
          </p:nvPr>
        </p:nvSpPr>
        <p:spPr/>
        <p:txBody>
          <a:bodyPr>
            <a:normAutofit/>
          </a:bodyPr>
          <a:lstStyle/>
          <a:p>
            <a:r>
              <a:rPr lang="en-GB" sz="1600"/>
              <a:t>Roughly a third (34%) of night time workers say their overall experience working at night has gotten better since the start of the pandemic, whereas 15% say it has gotten worse. Almost half have seen no change.</a:t>
            </a:r>
          </a:p>
        </p:txBody>
      </p:sp>
      <p:sp>
        <p:nvSpPr>
          <p:cNvPr id="3" name="Rectangle 2">
            <a:extLst>
              <a:ext uri="{FF2B5EF4-FFF2-40B4-BE49-F238E27FC236}">
                <a16:creationId xmlns:a16="http://schemas.microsoft.com/office/drawing/2014/main" id="{2ACA7554-E9FF-4FB1-A76B-469802775ED9}"/>
              </a:ext>
            </a:extLst>
          </p:cNvPr>
          <p:cNvSpPr/>
          <p:nvPr/>
        </p:nvSpPr>
        <p:spPr>
          <a:xfrm>
            <a:off x="0" y="6627168"/>
            <a:ext cx="9290304" cy="246221"/>
          </a:xfrm>
          <a:prstGeom prst="rect">
            <a:avLst/>
          </a:prstGeom>
        </p:spPr>
        <p:txBody>
          <a:bodyPr wrap="square">
            <a:spAutoFit/>
          </a:bodyPr>
          <a:lstStyle/>
          <a:p>
            <a:r>
              <a:rPr lang="en-GB" sz="1000" b="1">
                <a:solidFill>
                  <a:schemeClr val="bg2"/>
                </a:solidFill>
              </a:rPr>
              <a:t>Question</a:t>
            </a:r>
            <a:r>
              <a:rPr lang="en-GB" sz="1000">
                <a:solidFill>
                  <a:schemeClr val="bg2"/>
                </a:solidFill>
              </a:rPr>
              <a:t>: To what extent, if at all, do you think the following have gotten better or worse since the start of the pandemic? (N=987).</a:t>
            </a:r>
          </a:p>
        </p:txBody>
      </p:sp>
      <p:graphicFrame>
        <p:nvGraphicFramePr>
          <p:cNvPr id="9" name="Content Placeholder 8">
            <a:extLst>
              <a:ext uri="{FF2B5EF4-FFF2-40B4-BE49-F238E27FC236}">
                <a16:creationId xmlns:a16="http://schemas.microsoft.com/office/drawing/2014/main" id="{31998CD2-FA13-4E1C-ABDF-F9E77405112E}"/>
              </a:ext>
            </a:extLst>
          </p:cNvPr>
          <p:cNvGraphicFramePr>
            <a:graphicFrameLocks noGrp="1"/>
          </p:cNvGraphicFramePr>
          <p:nvPr>
            <p:ph idx="1"/>
            <p:extLst>
              <p:ext uri="{D42A27DB-BD31-4B8C-83A1-F6EECF244321}">
                <p14:modId xmlns:p14="http://schemas.microsoft.com/office/powerpoint/2010/main" val="53853073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486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A402-9221-420B-B16C-BA5967ACA6C5}"/>
              </a:ext>
            </a:extLst>
          </p:cNvPr>
          <p:cNvSpPr>
            <a:spLocks noGrp="1"/>
          </p:cNvSpPr>
          <p:nvPr>
            <p:ph type="title"/>
          </p:nvPr>
        </p:nvSpPr>
        <p:spPr/>
        <p:txBody>
          <a:bodyPr>
            <a:normAutofit/>
          </a:bodyPr>
          <a:lstStyle/>
          <a:p>
            <a:r>
              <a:rPr lang="en-GB" sz="1600"/>
              <a:t>Overall experiences working at night have improved most for male, 18-24, Black, Asian and minority ethnic, and self-employed Londoners since the pandemic.</a:t>
            </a:r>
          </a:p>
        </p:txBody>
      </p:sp>
      <p:sp>
        <p:nvSpPr>
          <p:cNvPr id="3" name="Rectangle 2">
            <a:extLst>
              <a:ext uri="{FF2B5EF4-FFF2-40B4-BE49-F238E27FC236}">
                <a16:creationId xmlns:a16="http://schemas.microsoft.com/office/drawing/2014/main" id="{2ACA7554-E9FF-4FB1-A76B-469802775ED9}"/>
              </a:ext>
            </a:extLst>
          </p:cNvPr>
          <p:cNvSpPr/>
          <p:nvPr/>
        </p:nvSpPr>
        <p:spPr>
          <a:xfrm>
            <a:off x="0" y="6627168"/>
            <a:ext cx="9290304" cy="246221"/>
          </a:xfrm>
          <a:prstGeom prst="rect">
            <a:avLst/>
          </a:prstGeom>
        </p:spPr>
        <p:txBody>
          <a:bodyPr wrap="square">
            <a:spAutoFit/>
          </a:bodyPr>
          <a:lstStyle/>
          <a:p>
            <a:r>
              <a:rPr lang="en-GB" sz="1000" b="1">
                <a:solidFill>
                  <a:schemeClr val="bg2"/>
                </a:solidFill>
              </a:rPr>
              <a:t>Question</a:t>
            </a:r>
            <a:r>
              <a:rPr lang="en-GB" sz="1000">
                <a:solidFill>
                  <a:schemeClr val="bg2"/>
                </a:solidFill>
              </a:rPr>
              <a:t>: To what extent, if at all, do you think the following have gotten better or worse since the start of the pandemic? (N=987).</a:t>
            </a:r>
          </a:p>
        </p:txBody>
      </p:sp>
      <p:graphicFrame>
        <p:nvGraphicFramePr>
          <p:cNvPr id="8" name="Content Placeholder 7">
            <a:extLst>
              <a:ext uri="{FF2B5EF4-FFF2-40B4-BE49-F238E27FC236}">
                <a16:creationId xmlns:a16="http://schemas.microsoft.com/office/drawing/2014/main" id="{2A9812CE-8727-48EB-8DDF-0024FC5BA4C5}"/>
              </a:ext>
            </a:extLst>
          </p:cNvPr>
          <p:cNvGraphicFramePr>
            <a:graphicFrameLocks noGrp="1"/>
          </p:cNvGraphicFramePr>
          <p:nvPr>
            <p:ph idx="1"/>
            <p:extLst>
              <p:ext uri="{D42A27DB-BD31-4B8C-83A1-F6EECF244321}">
                <p14:modId xmlns:p14="http://schemas.microsoft.com/office/powerpoint/2010/main" val="6919723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1AF69D4E-09C2-4691-9F44-B6ACB43F99C4}"/>
              </a:ext>
            </a:extLst>
          </p:cNvPr>
          <p:cNvCxnSpPr/>
          <p:nvPr/>
        </p:nvCxnSpPr>
        <p:spPr>
          <a:xfrm flipH="1">
            <a:off x="3191435" y="2680553"/>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BC0606-DA45-40A6-A7E9-865B9BF6B1B2}"/>
              </a:ext>
            </a:extLst>
          </p:cNvPr>
          <p:cNvCxnSpPr/>
          <p:nvPr/>
        </p:nvCxnSpPr>
        <p:spPr>
          <a:xfrm flipH="1">
            <a:off x="7602070" y="2680553"/>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A3B621-0E50-45D5-A83C-21259952D158}"/>
              </a:ext>
            </a:extLst>
          </p:cNvPr>
          <p:cNvCxnSpPr/>
          <p:nvPr/>
        </p:nvCxnSpPr>
        <p:spPr>
          <a:xfrm flipH="1">
            <a:off x="9433111" y="2680553"/>
            <a:ext cx="44824" cy="2880000"/>
          </a:xfrm>
          <a:prstGeom prst="line">
            <a:avLst/>
          </a:prstGeom>
          <a:ln w="285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819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F54D-BF56-4176-84DC-304E76CF6908}"/>
              </a:ext>
            </a:extLst>
          </p:cNvPr>
          <p:cNvSpPr>
            <a:spLocks noGrp="1"/>
          </p:cNvSpPr>
          <p:nvPr>
            <p:ph type="title"/>
          </p:nvPr>
        </p:nvSpPr>
        <p:spPr/>
        <p:txBody>
          <a:bodyPr>
            <a:normAutofit/>
          </a:bodyPr>
          <a:lstStyle/>
          <a:p>
            <a:r>
              <a:rPr lang="en-GB" sz="1600"/>
              <a:t>Overall, night time workers feel safer working at night (51% say they feel safe doing this) than they do travelling to/from work at night (38% feel safe doing this).</a:t>
            </a:r>
            <a:br>
              <a:rPr lang="en-GB" sz="1600"/>
            </a:br>
            <a:br>
              <a:rPr lang="en-GB" sz="1600"/>
            </a:br>
            <a:r>
              <a:rPr lang="en-GB" sz="1600"/>
              <a:t>Just over a quarter of Londoners do not feel safe whilst travelling at night (29%).</a:t>
            </a:r>
          </a:p>
        </p:txBody>
      </p:sp>
      <p:sp>
        <p:nvSpPr>
          <p:cNvPr id="5" name="TextBox 4">
            <a:extLst>
              <a:ext uri="{FF2B5EF4-FFF2-40B4-BE49-F238E27FC236}">
                <a16:creationId xmlns:a16="http://schemas.microsoft.com/office/drawing/2014/main" id="{48A43F80-089B-4754-8CBE-EEFDE2028F1C}"/>
              </a:ext>
            </a:extLst>
          </p:cNvPr>
          <p:cNvSpPr txBox="1"/>
          <p:nvPr/>
        </p:nvSpPr>
        <p:spPr>
          <a:xfrm>
            <a:off x="0" y="6623113"/>
            <a:ext cx="8901430" cy="246221"/>
          </a:xfrm>
          <a:prstGeom prst="rect">
            <a:avLst/>
          </a:prstGeom>
          <a:noFill/>
        </p:spPr>
        <p:txBody>
          <a:bodyPr wrap="square" rtlCol="0">
            <a:spAutoFit/>
          </a:bodyPr>
          <a:lstStyle/>
          <a:p>
            <a:r>
              <a:rPr lang="en-GB" sz="1000" b="1">
                <a:solidFill>
                  <a:schemeClr val="bg2"/>
                </a:solidFill>
              </a:rPr>
              <a:t>Question</a:t>
            </a:r>
            <a:r>
              <a:rPr lang="en-GB" sz="1000">
                <a:solidFill>
                  <a:schemeClr val="bg2"/>
                </a:solidFill>
              </a:rPr>
              <a:t>: To what extent, if at all, do you feel safe or unsafe when you… ? (N=987)</a:t>
            </a:r>
          </a:p>
        </p:txBody>
      </p:sp>
      <p:graphicFrame>
        <p:nvGraphicFramePr>
          <p:cNvPr id="6" name="Content Placeholder 5">
            <a:extLst>
              <a:ext uri="{FF2B5EF4-FFF2-40B4-BE49-F238E27FC236}">
                <a16:creationId xmlns:a16="http://schemas.microsoft.com/office/drawing/2014/main" id="{8B8E178E-8D1C-4891-A191-C76238125321}"/>
              </a:ext>
            </a:extLst>
          </p:cNvPr>
          <p:cNvGraphicFramePr>
            <a:graphicFrameLocks noGrp="1"/>
          </p:cNvGraphicFramePr>
          <p:nvPr>
            <p:ph idx="1"/>
            <p:extLst>
              <p:ext uri="{D42A27DB-BD31-4B8C-83A1-F6EECF244321}">
                <p14:modId xmlns:p14="http://schemas.microsoft.com/office/powerpoint/2010/main" val="821127695"/>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4294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5CEB-7FE8-4569-90BE-0B05A37965F3}"/>
              </a:ext>
            </a:extLst>
          </p:cNvPr>
          <p:cNvSpPr>
            <a:spLocks noGrp="1"/>
          </p:cNvSpPr>
          <p:nvPr>
            <p:ph type="title"/>
          </p:nvPr>
        </p:nvSpPr>
        <p:spPr/>
        <p:txBody>
          <a:bodyPr>
            <a:noAutofit/>
          </a:bodyPr>
          <a:lstStyle/>
          <a:p>
            <a:r>
              <a:rPr lang="en-GB" sz="1600"/>
              <a:t>Better night-time transport would most improve Londoners’ experiences of working at night, followed by 24-hour access to healthy, fresh and affordable food, and access to break rooms/sleep and cooking areas when working.</a:t>
            </a:r>
          </a:p>
        </p:txBody>
      </p:sp>
      <p:sp>
        <p:nvSpPr>
          <p:cNvPr id="3" name="Rectangle 2">
            <a:extLst>
              <a:ext uri="{FF2B5EF4-FFF2-40B4-BE49-F238E27FC236}">
                <a16:creationId xmlns:a16="http://schemas.microsoft.com/office/drawing/2014/main" id="{E21629FC-509F-4F39-AC4C-B94E40988DD7}"/>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graphicFrame>
        <p:nvGraphicFramePr>
          <p:cNvPr id="5" name="Chart 4">
            <a:extLst>
              <a:ext uri="{FF2B5EF4-FFF2-40B4-BE49-F238E27FC236}">
                <a16:creationId xmlns:a16="http://schemas.microsoft.com/office/drawing/2014/main" id="{E5BD491F-8CD1-41BF-9118-09E38A05C7AD}"/>
              </a:ext>
            </a:extLst>
          </p:cNvPr>
          <p:cNvGraphicFramePr>
            <a:graphicFrameLocks/>
          </p:cNvGraphicFramePr>
          <p:nvPr>
            <p:extLst>
              <p:ext uri="{D42A27DB-BD31-4B8C-83A1-F6EECF244321}">
                <p14:modId xmlns:p14="http://schemas.microsoft.com/office/powerpoint/2010/main" val="3878391763"/>
              </p:ext>
            </p:extLst>
          </p:nvPr>
        </p:nvGraphicFramePr>
        <p:xfrm>
          <a:off x="838200" y="1690688"/>
          <a:ext cx="10515600" cy="4460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1388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457D-86AF-45E4-9E23-13C9E3772705}"/>
              </a:ext>
            </a:extLst>
          </p:cNvPr>
          <p:cNvSpPr>
            <a:spLocks noGrp="1"/>
          </p:cNvSpPr>
          <p:nvPr>
            <p:ph type="title"/>
          </p:nvPr>
        </p:nvSpPr>
        <p:spPr/>
        <p:txBody>
          <a:bodyPr>
            <a:normAutofit/>
          </a:bodyPr>
          <a:lstStyle/>
          <a:p>
            <a:r>
              <a:rPr lang="en-GB" sz="1600">
                <a:latin typeface="Arial"/>
                <a:cs typeface="Arial"/>
              </a:rPr>
              <a:t>The most common mode of transport for night time workers is the bus, with almost half (45%) using this to get to or from work at night, followed by over a third who take the Tube, Overground, DLR, or train.</a:t>
            </a:r>
          </a:p>
        </p:txBody>
      </p:sp>
      <p:graphicFrame>
        <p:nvGraphicFramePr>
          <p:cNvPr id="4" name="Chart 3">
            <a:extLst>
              <a:ext uri="{FF2B5EF4-FFF2-40B4-BE49-F238E27FC236}">
                <a16:creationId xmlns:a16="http://schemas.microsoft.com/office/drawing/2014/main" id="{1D8D0B1D-A1CD-4B35-8A35-A66063224BE6}"/>
              </a:ext>
            </a:extLst>
          </p:cNvPr>
          <p:cNvGraphicFramePr>
            <a:graphicFrameLocks/>
          </p:cNvGraphicFramePr>
          <p:nvPr>
            <p:extLst>
              <p:ext uri="{D42A27DB-BD31-4B8C-83A1-F6EECF244321}">
                <p14:modId xmlns:p14="http://schemas.microsoft.com/office/powerpoint/2010/main" val="45271683"/>
              </p:ext>
            </p:extLst>
          </p:nvPr>
        </p:nvGraphicFramePr>
        <p:xfrm>
          <a:off x="838200" y="1690688"/>
          <a:ext cx="10515600" cy="464318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7F1DCCE-8A87-41AD-9F91-5C24A0D60906}"/>
              </a:ext>
            </a:extLst>
          </p:cNvPr>
          <p:cNvSpPr/>
          <p:nvPr/>
        </p:nvSpPr>
        <p:spPr>
          <a:xfrm>
            <a:off x="0" y="6627168"/>
            <a:ext cx="9151620" cy="246221"/>
          </a:xfrm>
          <a:prstGeom prst="rect">
            <a:avLst/>
          </a:prstGeom>
        </p:spPr>
        <p:txBody>
          <a:bodyPr wrap="square">
            <a:spAutoFit/>
          </a:bodyPr>
          <a:lstStyle/>
          <a:p>
            <a:r>
              <a:rPr lang="en-GB" sz="1000" b="1">
                <a:solidFill>
                  <a:schemeClr val="bg2"/>
                </a:solidFill>
              </a:rPr>
              <a:t>Question</a:t>
            </a:r>
            <a:r>
              <a:rPr lang="en-GB" sz="1000">
                <a:solidFill>
                  <a:schemeClr val="bg2"/>
                </a:solidFill>
              </a:rPr>
              <a:t>: When working outside of your home at night, how do you usually travel to/from work? Please select all that apply. (N=800). </a:t>
            </a:r>
          </a:p>
        </p:txBody>
      </p:sp>
    </p:spTree>
    <p:extLst>
      <p:ext uri="{BB962C8B-B14F-4D97-AF65-F5344CB8AC3E}">
        <p14:creationId xmlns:p14="http://schemas.microsoft.com/office/powerpoint/2010/main" val="407988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7E62-B44D-4327-AB39-C5991A6D3485}"/>
              </a:ext>
            </a:extLst>
          </p:cNvPr>
          <p:cNvSpPr>
            <a:spLocks noGrp="1"/>
          </p:cNvSpPr>
          <p:nvPr>
            <p:ph type="title"/>
          </p:nvPr>
        </p:nvSpPr>
        <p:spPr/>
        <p:txBody>
          <a:bodyPr>
            <a:noAutofit/>
          </a:bodyPr>
          <a:lstStyle/>
          <a:p>
            <a:r>
              <a:rPr lang="en-GB" sz="1600"/>
              <a:t>Just less than a quarter of night time workers say they benefit from free public transport, followed by 13% of those who receive subsidised public transport or a company car.</a:t>
            </a:r>
          </a:p>
        </p:txBody>
      </p:sp>
      <p:sp>
        <p:nvSpPr>
          <p:cNvPr id="3" name="Rectangle 2">
            <a:extLst>
              <a:ext uri="{FF2B5EF4-FFF2-40B4-BE49-F238E27FC236}">
                <a16:creationId xmlns:a16="http://schemas.microsoft.com/office/drawing/2014/main" id="{CA23D486-1ABD-40DC-97E9-763A94B10E43}"/>
              </a:ext>
            </a:extLst>
          </p:cNvPr>
          <p:cNvSpPr/>
          <p:nvPr/>
        </p:nvSpPr>
        <p:spPr>
          <a:xfrm>
            <a:off x="0" y="6627168"/>
            <a:ext cx="9259224" cy="246221"/>
          </a:xfrm>
          <a:prstGeom prst="rect">
            <a:avLst/>
          </a:prstGeom>
        </p:spPr>
        <p:txBody>
          <a:bodyPr wrap="square">
            <a:spAutoFit/>
          </a:bodyPr>
          <a:lstStyle/>
          <a:p>
            <a:r>
              <a:rPr lang="en-GB" sz="1000" b="1">
                <a:solidFill>
                  <a:schemeClr val="bg2"/>
                </a:solidFill>
              </a:rPr>
              <a:t>Question</a:t>
            </a:r>
            <a:r>
              <a:rPr lang="en-GB" sz="1000">
                <a:solidFill>
                  <a:schemeClr val="bg2"/>
                </a:solidFill>
              </a:rPr>
              <a:t>: Do you receive any of the following to help you travel to/from work at night? Please select all that apply. (N=800)</a:t>
            </a:r>
          </a:p>
        </p:txBody>
      </p:sp>
      <p:graphicFrame>
        <p:nvGraphicFramePr>
          <p:cNvPr id="6" name="Content Placeholder 5">
            <a:extLst>
              <a:ext uri="{FF2B5EF4-FFF2-40B4-BE49-F238E27FC236}">
                <a16:creationId xmlns:a16="http://schemas.microsoft.com/office/drawing/2014/main" id="{F3303C89-333D-4AD9-B8AB-67BFD714C33E}"/>
              </a:ext>
            </a:extLst>
          </p:cNvPr>
          <p:cNvGraphicFramePr>
            <a:graphicFrameLocks noGrp="1"/>
          </p:cNvGraphicFramePr>
          <p:nvPr>
            <p:ph idx="1"/>
            <p:extLst>
              <p:ext uri="{D42A27DB-BD31-4B8C-83A1-F6EECF244321}">
                <p14:modId xmlns:p14="http://schemas.microsoft.com/office/powerpoint/2010/main" val="14289629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4287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A858C5-9C3C-435C-BCCA-8C4562E7295A}"/>
              </a:ext>
            </a:extLst>
          </p:cNvPr>
          <p:cNvSpPr>
            <a:spLocks noGrp="1"/>
          </p:cNvSpPr>
          <p:nvPr>
            <p:ph type="ctrTitle"/>
          </p:nvPr>
        </p:nvSpPr>
        <p:spPr/>
        <p:txBody>
          <a:bodyPr>
            <a:normAutofit/>
          </a:bodyPr>
          <a:lstStyle/>
          <a:p>
            <a:r>
              <a:rPr lang="en-GB" sz="4000" b="1"/>
              <a:t>Night Time Survey</a:t>
            </a:r>
          </a:p>
        </p:txBody>
      </p:sp>
      <p:sp>
        <p:nvSpPr>
          <p:cNvPr id="8" name="Subtitle 7">
            <a:extLst>
              <a:ext uri="{FF2B5EF4-FFF2-40B4-BE49-F238E27FC236}">
                <a16:creationId xmlns:a16="http://schemas.microsoft.com/office/drawing/2014/main" id="{02542539-F5D4-49C9-B296-66138E12DAD9}"/>
              </a:ext>
            </a:extLst>
          </p:cNvPr>
          <p:cNvSpPr>
            <a:spLocks noGrp="1"/>
          </p:cNvSpPr>
          <p:nvPr>
            <p:ph type="subTitle" idx="1"/>
          </p:nvPr>
        </p:nvSpPr>
        <p:spPr>
          <a:xfrm>
            <a:off x="1524000" y="3602038"/>
            <a:ext cx="4783717" cy="641435"/>
          </a:xfrm>
        </p:spPr>
        <p:txBody>
          <a:bodyPr/>
          <a:lstStyle/>
          <a:p>
            <a:r>
              <a:rPr lang="en-GB"/>
              <a:t>April 2022</a:t>
            </a:r>
          </a:p>
        </p:txBody>
      </p:sp>
    </p:spTree>
    <p:extLst>
      <p:ext uri="{BB962C8B-B14F-4D97-AF65-F5344CB8AC3E}">
        <p14:creationId xmlns:p14="http://schemas.microsoft.com/office/powerpoint/2010/main" val="308546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8B2D-2038-4B85-9DAA-7A4C51798B65}"/>
              </a:ext>
            </a:extLst>
          </p:cNvPr>
          <p:cNvSpPr>
            <a:spLocks noGrp="1"/>
          </p:cNvSpPr>
          <p:nvPr>
            <p:ph type="title"/>
          </p:nvPr>
        </p:nvSpPr>
        <p:spPr/>
        <p:txBody>
          <a:bodyPr>
            <a:normAutofit/>
          </a:bodyPr>
          <a:lstStyle/>
          <a:p>
            <a:r>
              <a:rPr lang="en-GB" sz="4000" b="1">
                <a:latin typeface="Arial"/>
                <a:cs typeface="Arial"/>
              </a:rPr>
              <a:t>Appendix: London at night demographics</a:t>
            </a:r>
            <a:endParaRPr lang="en-US" sz="4000" b="1">
              <a:latin typeface="Arial"/>
              <a:cs typeface="Arial"/>
            </a:endParaRPr>
          </a:p>
        </p:txBody>
      </p:sp>
      <p:sp>
        <p:nvSpPr>
          <p:cNvPr id="3" name="Text Placeholder 2">
            <a:extLst>
              <a:ext uri="{FF2B5EF4-FFF2-40B4-BE49-F238E27FC236}">
                <a16:creationId xmlns:a16="http://schemas.microsoft.com/office/drawing/2014/main" id="{5A17B5F1-529D-445E-BAF1-880C8BE1C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682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Frequency of activities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302646939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8BC3DFD-45D8-4843-9D67-63536B976D59}"/>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spTree>
    <p:extLst>
      <p:ext uri="{BB962C8B-B14F-4D97-AF65-F5344CB8AC3E}">
        <p14:creationId xmlns:p14="http://schemas.microsoft.com/office/powerpoint/2010/main" val="229391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70B6-EC82-4718-B1B4-E1938B966774}"/>
              </a:ext>
            </a:extLst>
          </p:cNvPr>
          <p:cNvSpPr>
            <a:spLocks noGrp="1"/>
          </p:cNvSpPr>
          <p:nvPr>
            <p:ph type="title"/>
          </p:nvPr>
        </p:nvSpPr>
        <p:spPr/>
        <p:txBody>
          <a:bodyPr/>
          <a:lstStyle/>
          <a:p>
            <a:r>
              <a:rPr kumimoji="0" lang="en-GB" sz="1600" b="1" i="0" u="none" strike="noStrike" kern="1200" cap="none" spc="0" normalizeH="0" baseline="0" noProof="0" err="1">
                <a:ln>
                  <a:noFill/>
                </a:ln>
                <a:solidFill>
                  <a:srgbClr val="353D42"/>
                </a:solidFill>
                <a:effectLst/>
                <a:uLnTx/>
                <a:uFillTx/>
                <a:latin typeface="Arial" panose="020B0604020202020204" pitchFamily="34" charset="0"/>
                <a:ea typeface="+mj-ea"/>
                <a:cs typeface="Arial" panose="020B0604020202020204" pitchFamily="34" charset="0"/>
              </a:rPr>
              <a:t>Londo</a:t>
            </a:r>
            <a:r>
              <a:rPr lang="en-GB" sz="1600" b="1"/>
              <a:t>n at night</a:t>
            </a:r>
            <a:r>
              <a:rPr kumimoji="0" lang="en-GB" sz="1600" b="0" i="0" u="none" strike="noStrike" kern="1200" cap="none" spc="0" normalizeH="0" baseline="0" noProof="0">
                <a:ln>
                  <a:noFill/>
                </a:ln>
                <a:solidFill>
                  <a:srgbClr val="353D42"/>
                </a:solidFill>
                <a:effectLst/>
                <a:uLnTx/>
                <a:uFillTx/>
                <a:latin typeface="Arial" panose="020B0604020202020204" pitchFamily="34" charset="0"/>
                <a:ea typeface="+mj-ea"/>
                <a:cs typeface="Arial" panose="020B0604020202020204" pitchFamily="34" charset="0"/>
              </a:rPr>
              <a:t>: key findings</a:t>
            </a:r>
            <a:endParaRPr lang="en-US"/>
          </a:p>
        </p:txBody>
      </p:sp>
      <p:sp>
        <p:nvSpPr>
          <p:cNvPr id="5" name="Content Placeholder 4">
            <a:extLst>
              <a:ext uri="{FF2B5EF4-FFF2-40B4-BE49-F238E27FC236}">
                <a16:creationId xmlns:a16="http://schemas.microsoft.com/office/drawing/2014/main" id="{CF2A38AD-4EC2-4C9E-BF5B-AB11E2979501}"/>
              </a:ext>
            </a:extLst>
          </p:cNvPr>
          <p:cNvSpPr>
            <a:spLocks noGrp="1"/>
          </p:cNvSpPr>
          <p:nvPr>
            <p:ph idx="1"/>
          </p:nvPr>
        </p:nvSpPr>
        <p:spPr/>
        <p:txBody>
          <a:bodyPr>
            <a:normAutofit/>
          </a:bodyPr>
          <a:lstStyle/>
          <a:p>
            <a:r>
              <a:rPr lang="en-GB" sz="1500">
                <a:latin typeface="Arial"/>
                <a:cs typeface="Arial"/>
              </a:rPr>
              <a:t>The most common activities at night are everyday tasks such as shopping and personal errands, with 70% of Londoners doing this at least once a week, followed by going to work (52%) and wellbeing or fitness activities (50%).</a:t>
            </a:r>
          </a:p>
          <a:p>
            <a:r>
              <a:rPr lang="en-GB" sz="1500"/>
              <a:t>Cost and safety are the biggest barriers to going out at night more, with 1 in 3 citing these as barriers.</a:t>
            </a:r>
          </a:p>
          <a:p>
            <a:r>
              <a:rPr lang="en-GB" sz="1500"/>
              <a:t>Londoners say more police in public during night-time is top priority for London at night, followed by improved night-time transport, better street lighting, and more free/low-cost activities.</a:t>
            </a:r>
            <a:endParaRPr lang="en-US" sz="1500"/>
          </a:p>
        </p:txBody>
      </p:sp>
    </p:spTree>
    <p:extLst>
      <p:ext uri="{BB962C8B-B14F-4D97-AF65-F5344CB8AC3E}">
        <p14:creationId xmlns:p14="http://schemas.microsoft.com/office/powerpoint/2010/main" val="1549296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Frequency of activities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68469619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FC8B91B-86F5-4F83-85D2-3D2243F9885A}"/>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spTree>
    <p:extLst>
      <p:ext uri="{BB962C8B-B14F-4D97-AF65-F5344CB8AC3E}">
        <p14:creationId xmlns:p14="http://schemas.microsoft.com/office/powerpoint/2010/main" val="780007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Frequency of activities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128955561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04DC1B5-07E0-4C28-B084-2F7623E684F7}"/>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spTree>
    <p:extLst>
      <p:ext uri="{BB962C8B-B14F-4D97-AF65-F5344CB8AC3E}">
        <p14:creationId xmlns:p14="http://schemas.microsoft.com/office/powerpoint/2010/main" val="1041320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Frequency of activities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130777973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17B6920-6ABA-4DED-AE00-8F804BD66E06}"/>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spTree>
    <p:extLst>
      <p:ext uri="{BB962C8B-B14F-4D97-AF65-F5344CB8AC3E}">
        <p14:creationId xmlns:p14="http://schemas.microsoft.com/office/powerpoint/2010/main" val="3385493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Frequency of activities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189341411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0E2E282-F3BD-4D50-944E-113010658EB1}"/>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spTree>
    <p:extLst>
      <p:ext uri="{BB962C8B-B14F-4D97-AF65-F5344CB8AC3E}">
        <p14:creationId xmlns:p14="http://schemas.microsoft.com/office/powerpoint/2010/main" val="3017621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Barriers to going out at night in London more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350907647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86CED72D-5FC0-4AC0-80F3-4F0212A022CC}"/>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spTree>
    <p:extLst>
      <p:ext uri="{BB962C8B-B14F-4D97-AF65-F5344CB8AC3E}">
        <p14:creationId xmlns:p14="http://schemas.microsoft.com/office/powerpoint/2010/main" val="3570652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Barriers to going out at night in London more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336420042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B419EACF-71F7-45F9-9539-5ABCFA8F106B}"/>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spTree>
    <p:extLst>
      <p:ext uri="{BB962C8B-B14F-4D97-AF65-F5344CB8AC3E}">
        <p14:creationId xmlns:p14="http://schemas.microsoft.com/office/powerpoint/2010/main" val="37408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Barriers to going out at night in London more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352648934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4971478C-D54C-400B-B821-B0E78217AD8F}"/>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spTree>
    <p:extLst>
      <p:ext uri="{BB962C8B-B14F-4D97-AF65-F5344CB8AC3E}">
        <p14:creationId xmlns:p14="http://schemas.microsoft.com/office/powerpoint/2010/main" val="4218916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Barriers to going out at night in London more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9482864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392537C8-9F7D-4700-9FF9-49AD34D141C3}"/>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spTree>
    <p:extLst>
      <p:ext uri="{BB962C8B-B14F-4D97-AF65-F5344CB8AC3E}">
        <p14:creationId xmlns:p14="http://schemas.microsoft.com/office/powerpoint/2010/main" val="3497385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Barriers to going out at night in London more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6532925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A3378187-3CC7-44BB-BFA3-327441ABBF1C}"/>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spTree>
    <p:extLst>
      <p:ext uri="{BB962C8B-B14F-4D97-AF65-F5344CB8AC3E}">
        <p14:creationId xmlns:p14="http://schemas.microsoft.com/office/powerpoint/2010/main" val="1653999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Improving London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40213773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53FAFD2-EF9C-4824-B821-940111C16C9F}"/>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spTree>
    <p:extLst>
      <p:ext uri="{BB962C8B-B14F-4D97-AF65-F5344CB8AC3E}">
        <p14:creationId xmlns:p14="http://schemas.microsoft.com/office/powerpoint/2010/main" val="88156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4F22-668B-4FBC-96CB-8F89DA000A71}"/>
              </a:ext>
            </a:extLst>
          </p:cNvPr>
          <p:cNvSpPr>
            <a:spLocks noGrp="1"/>
          </p:cNvSpPr>
          <p:nvPr>
            <p:ph type="title"/>
          </p:nvPr>
        </p:nvSpPr>
        <p:spPr/>
        <p:txBody>
          <a:bodyPr>
            <a:noAutofit/>
          </a:bodyPr>
          <a:lstStyle/>
          <a:p>
            <a:r>
              <a:rPr lang="en-GB" sz="1600">
                <a:latin typeface="Arial"/>
                <a:cs typeface="Arial"/>
              </a:rPr>
              <a:t>The most common activities at night are everyday tasks such as shopping and personal errands, with 70% of Londoners doing this at least once a week, followed by going to work (52%) and wellbeing or fitness activities (50%).</a:t>
            </a:r>
          </a:p>
        </p:txBody>
      </p:sp>
      <p:sp>
        <p:nvSpPr>
          <p:cNvPr id="5" name="TextBox 4">
            <a:extLst>
              <a:ext uri="{FF2B5EF4-FFF2-40B4-BE49-F238E27FC236}">
                <a16:creationId xmlns:a16="http://schemas.microsoft.com/office/drawing/2014/main" id="{F435267D-F328-4F56-BE15-CFEDF1DCBA24}"/>
              </a:ext>
            </a:extLst>
          </p:cNvPr>
          <p:cNvSpPr txBox="1"/>
          <p:nvPr/>
        </p:nvSpPr>
        <p:spPr>
          <a:xfrm>
            <a:off x="0" y="6611779"/>
            <a:ext cx="9262872" cy="246221"/>
          </a:xfrm>
          <a:prstGeom prst="rect">
            <a:avLst/>
          </a:prstGeom>
          <a:noFill/>
        </p:spPr>
        <p:txBody>
          <a:bodyPr wrap="square" lIns="91440" tIns="45720" rIns="91440" bIns="45720" rtlCol="0" anchor="t">
            <a:spAutoFit/>
          </a:bodyPr>
          <a:lstStyle/>
          <a:p>
            <a:r>
              <a:rPr lang="en-GB" sz="1000" b="1" dirty="0">
                <a:solidFill>
                  <a:schemeClr val="bg2"/>
                </a:solidFill>
              </a:rPr>
              <a:t>Question: </a:t>
            </a:r>
            <a:r>
              <a:rPr lang="en-GB" sz="1000" dirty="0">
                <a:solidFill>
                  <a:schemeClr val="bg2"/>
                </a:solidFill>
              </a:rPr>
              <a:t>How frequently, if at all, do you go outside of your home during the night-time (between 6pm and 6am) in London to do the following…? (N=2000)</a:t>
            </a:r>
          </a:p>
        </p:txBody>
      </p:sp>
      <p:graphicFrame>
        <p:nvGraphicFramePr>
          <p:cNvPr id="9" name="Content Placeholder 8">
            <a:extLst>
              <a:ext uri="{FF2B5EF4-FFF2-40B4-BE49-F238E27FC236}">
                <a16:creationId xmlns:a16="http://schemas.microsoft.com/office/drawing/2014/main" id="{6CF3368B-97CD-4CEA-9263-CC1E417937D6}"/>
              </a:ext>
            </a:extLst>
          </p:cNvPr>
          <p:cNvGraphicFramePr>
            <a:graphicFrameLocks noGrp="1"/>
          </p:cNvGraphicFramePr>
          <p:nvPr>
            <p:ph idx="1"/>
            <p:extLst>
              <p:ext uri="{D42A27DB-BD31-4B8C-83A1-F6EECF244321}">
                <p14:modId xmlns:p14="http://schemas.microsoft.com/office/powerpoint/2010/main" val="370052697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5100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Improving London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10181693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098777A-CBFA-4AB8-B05E-430156E5808D}"/>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spTree>
    <p:extLst>
      <p:ext uri="{BB962C8B-B14F-4D97-AF65-F5344CB8AC3E}">
        <p14:creationId xmlns:p14="http://schemas.microsoft.com/office/powerpoint/2010/main" val="2995749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Improving London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3577899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E4C6A2D-F948-4930-96AC-B5D1881BF8E9}"/>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spTree>
    <p:extLst>
      <p:ext uri="{BB962C8B-B14F-4D97-AF65-F5344CB8AC3E}">
        <p14:creationId xmlns:p14="http://schemas.microsoft.com/office/powerpoint/2010/main" val="52557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Improving London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90135921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759B500-E80D-4CC2-A9BF-C2D8DAE6A76B}"/>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spTree>
    <p:extLst>
      <p:ext uri="{BB962C8B-B14F-4D97-AF65-F5344CB8AC3E}">
        <p14:creationId xmlns:p14="http://schemas.microsoft.com/office/powerpoint/2010/main" val="567611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a:t>Improving London at night by demographics</a:t>
            </a:r>
            <a:endParaRPr lang="en-US" sz="1600" b="1"/>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32247964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A928F40-089C-4BE9-AE19-080B8AE49A7D}"/>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spTree>
    <p:extLst>
      <p:ext uri="{BB962C8B-B14F-4D97-AF65-F5344CB8AC3E}">
        <p14:creationId xmlns:p14="http://schemas.microsoft.com/office/powerpoint/2010/main" val="1585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i="0" baseline="0" dirty="0">
                <a:effectLst/>
              </a:rPr>
              <a:t>Improving experiences working </a:t>
            </a:r>
            <a:r>
              <a:rPr lang="en-GB" sz="1600" b="1" dirty="0"/>
              <a:t>at night by demographics</a:t>
            </a:r>
            <a:endParaRPr lang="en-US" sz="1600" b="1" dirty="0"/>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83975907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0FE76E31-7480-4E1C-8518-6D554DC9E6D4}"/>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spTree>
    <p:extLst>
      <p:ext uri="{BB962C8B-B14F-4D97-AF65-F5344CB8AC3E}">
        <p14:creationId xmlns:p14="http://schemas.microsoft.com/office/powerpoint/2010/main" val="281825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i="0" baseline="0" dirty="0">
                <a:effectLst/>
              </a:rPr>
              <a:t>Improving experiences working </a:t>
            </a:r>
            <a:r>
              <a:rPr lang="en-GB" sz="1600" b="1" dirty="0"/>
              <a:t>at night by demographics</a:t>
            </a:r>
            <a:endParaRPr lang="en-US" sz="1600" b="1" dirty="0"/>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97705721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EB6CA692-05E1-48DB-9E76-87D98EE70947}"/>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spTree>
    <p:extLst>
      <p:ext uri="{BB962C8B-B14F-4D97-AF65-F5344CB8AC3E}">
        <p14:creationId xmlns:p14="http://schemas.microsoft.com/office/powerpoint/2010/main" val="4009916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i="0" baseline="0" dirty="0">
                <a:effectLst/>
              </a:rPr>
              <a:t>Improving experiences working </a:t>
            </a:r>
            <a:r>
              <a:rPr lang="en-GB" sz="1600" b="1" dirty="0"/>
              <a:t>at night by demographics</a:t>
            </a:r>
            <a:endParaRPr lang="en-US" sz="1600" b="1" dirty="0"/>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19701985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5BDFD3DE-72EF-498F-840D-030E3731AEF2}"/>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spTree>
    <p:extLst>
      <p:ext uri="{BB962C8B-B14F-4D97-AF65-F5344CB8AC3E}">
        <p14:creationId xmlns:p14="http://schemas.microsoft.com/office/powerpoint/2010/main" val="4122593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i="0" baseline="0" dirty="0">
                <a:effectLst/>
              </a:rPr>
              <a:t>Improving experiences working </a:t>
            </a:r>
            <a:r>
              <a:rPr lang="en-GB" sz="1600" b="1" dirty="0"/>
              <a:t>at night by demographics</a:t>
            </a:r>
            <a:endParaRPr lang="en-US" sz="1600" b="1" dirty="0"/>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77907805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AEDA0173-B55F-417F-B2BA-96A40784B1AD}"/>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spTree>
    <p:extLst>
      <p:ext uri="{BB962C8B-B14F-4D97-AF65-F5344CB8AC3E}">
        <p14:creationId xmlns:p14="http://schemas.microsoft.com/office/powerpoint/2010/main" val="273900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3CD-76FD-4C87-91D3-0997DA0459E8}"/>
              </a:ext>
            </a:extLst>
          </p:cNvPr>
          <p:cNvSpPr>
            <a:spLocks noGrp="1"/>
          </p:cNvSpPr>
          <p:nvPr>
            <p:ph type="title"/>
          </p:nvPr>
        </p:nvSpPr>
        <p:spPr/>
        <p:txBody>
          <a:bodyPr>
            <a:normAutofit/>
          </a:bodyPr>
          <a:lstStyle/>
          <a:p>
            <a:r>
              <a:rPr lang="en-GB" sz="1600" b="1" i="0" baseline="0" dirty="0">
                <a:effectLst/>
              </a:rPr>
              <a:t>Improving experiences working </a:t>
            </a:r>
            <a:r>
              <a:rPr lang="en-GB" sz="1600" b="1" dirty="0"/>
              <a:t>at night by demographics</a:t>
            </a:r>
            <a:endParaRPr lang="en-US" sz="1600" b="1" dirty="0"/>
          </a:p>
        </p:txBody>
      </p:sp>
      <p:graphicFrame>
        <p:nvGraphicFramePr>
          <p:cNvPr id="4" name="Content Placeholder 8">
            <a:extLst>
              <a:ext uri="{FF2B5EF4-FFF2-40B4-BE49-F238E27FC236}">
                <a16:creationId xmlns:a16="http://schemas.microsoft.com/office/drawing/2014/main" id="{42D0328E-89BB-4204-BDEB-B894A27A75D5}"/>
              </a:ext>
            </a:extLst>
          </p:cNvPr>
          <p:cNvGraphicFramePr>
            <a:graphicFrameLocks noGrp="1"/>
          </p:cNvGraphicFramePr>
          <p:nvPr>
            <p:ph idx="1"/>
            <p:extLst>
              <p:ext uri="{D42A27DB-BD31-4B8C-83A1-F6EECF244321}">
                <p14:modId xmlns:p14="http://schemas.microsoft.com/office/powerpoint/2010/main" val="202806192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4D154B41-B902-48C6-861D-52EEDC7D0C84}"/>
              </a:ext>
            </a:extLst>
          </p:cNvPr>
          <p:cNvSpPr/>
          <p:nvPr/>
        </p:nvSpPr>
        <p:spPr>
          <a:xfrm>
            <a:off x="0" y="6627168"/>
            <a:ext cx="927354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would improve your experience working at night in London? Please select all that apply. (N=987)</a:t>
            </a:r>
          </a:p>
        </p:txBody>
      </p:sp>
    </p:spTree>
    <p:extLst>
      <p:ext uri="{BB962C8B-B14F-4D97-AF65-F5344CB8AC3E}">
        <p14:creationId xmlns:p14="http://schemas.microsoft.com/office/powerpoint/2010/main" val="340804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4C1-012C-4B1C-AE0F-2DC389A73F67}"/>
              </a:ext>
            </a:extLst>
          </p:cNvPr>
          <p:cNvSpPr>
            <a:spLocks noGrp="1"/>
          </p:cNvSpPr>
          <p:nvPr>
            <p:ph type="title"/>
          </p:nvPr>
        </p:nvSpPr>
        <p:spPr/>
        <p:txBody>
          <a:bodyPr>
            <a:normAutofit/>
          </a:bodyPr>
          <a:lstStyle/>
          <a:p>
            <a:r>
              <a:rPr lang="en-GB" sz="1600"/>
              <a:t>Cost and safety are the biggest barriers to going out at night more, with 1 in 3 citing these as barriers.</a:t>
            </a:r>
          </a:p>
        </p:txBody>
      </p:sp>
      <p:sp>
        <p:nvSpPr>
          <p:cNvPr id="3" name="Rectangle 2">
            <a:extLst>
              <a:ext uri="{FF2B5EF4-FFF2-40B4-BE49-F238E27FC236}">
                <a16:creationId xmlns:a16="http://schemas.microsoft.com/office/drawing/2014/main" id="{804E13E7-567B-477C-83EF-87248BB11511}"/>
              </a:ext>
            </a:extLst>
          </p:cNvPr>
          <p:cNvSpPr/>
          <p:nvPr/>
        </p:nvSpPr>
        <p:spPr>
          <a:xfrm>
            <a:off x="0" y="6611779"/>
            <a:ext cx="9067800" cy="246221"/>
          </a:xfrm>
          <a:prstGeom prst="rect">
            <a:avLst/>
          </a:prstGeom>
        </p:spPr>
        <p:txBody>
          <a:bodyPr wrap="square">
            <a:spAutoFit/>
          </a:bodyPr>
          <a:lstStyle/>
          <a:p>
            <a:r>
              <a:rPr lang="en-GB" sz="1000" b="1" dirty="0">
                <a:solidFill>
                  <a:schemeClr val="bg2"/>
                </a:solidFill>
              </a:rPr>
              <a:t>Question</a:t>
            </a:r>
            <a:r>
              <a:rPr lang="en-GB" sz="1000" dirty="0">
                <a:solidFill>
                  <a:schemeClr val="bg2"/>
                </a:solidFill>
              </a:rPr>
              <a:t>: Which of the following, if any, are the main barriers to you going out at night in London more? Please select up to three. (N=2000)</a:t>
            </a:r>
          </a:p>
        </p:txBody>
      </p:sp>
      <p:graphicFrame>
        <p:nvGraphicFramePr>
          <p:cNvPr id="9" name="Content Placeholder 8">
            <a:extLst>
              <a:ext uri="{FF2B5EF4-FFF2-40B4-BE49-F238E27FC236}">
                <a16:creationId xmlns:a16="http://schemas.microsoft.com/office/drawing/2014/main" id="{1379C073-30E7-4E4A-993D-BF20AC3A44E2}"/>
              </a:ext>
            </a:extLst>
          </p:cNvPr>
          <p:cNvGraphicFramePr>
            <a:graphicFrameLocks noGrp="1"/>
          </p:cNvGraphicFramePr>
          <p:nvPr>
            <p:ph idx="1"/>
            <p:extLst>
              <p:ext uri="{D42A27DB-BD31-4B8C-83A1-F6EECF244321}">
                <p14:modId xmlns:p14="http://schemas.microsoft.com/office/powerpoint/2010/main" val="37887841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665CAAFA-E0F2-4AB6-A26A-D6C8BE34DBAC}"/>
              </a:ext>
            </a:extLst>
          </p:cNvPr>
          <p:cNvSpPr/>
          <p:nvPr/>
        </p:nvSpPr>
        <p:spPr>
          <a:xfrm>
            <a:off x="3809257" y="2172259"/>
            <a:ext cx="111512" cy="276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07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D39E-7716-4AFE-8D2A-01B08796478E}"/>
              </a:ext>
            </a:extLst>
          </p:cNvPr>
          <p:cNvSpPr>
            <a:spLocks noGrp="1"/>
          </p:cNvSpPr>
          <p:nvPr>
            <p:ph type="title"/>
          </p:nvPr>
        </p:nvSpPr>
        <p:spPr>
          <a:xfrm>
            <a:off x="838200" y="365125"/>
            <a:ext cx="10744200" cy="1325563"/>
          </a:xfrm>
        </p:spPr>
        <p:txBody>
          <a:bodyPr>
            <a:noAutofit/>
          </a:bodyPr>
          <a:lstStyle/>
          <a:p>
            <a:r>
              <a:rPr lang="en-GB" sz="1600"/>
              <a:t>Londoners say more police in public during night-time is top priority for London at night, followed by improved night-time transport, better street lighting, and more free/low-cost activities.</a:t>
            </a:r>
          </a:p>
        </p:txBody>
      </p:sp>
      <p:sp>
        <p:nvSpPr>
          <p:cNvPr id="3" name="TextBox 2">
            <a:extLst>
              <a:ext uri="{FF2B5EF4-FFF2-40B4-BE49-F238E27FC236}">
                <a16:creationId xmlns:a16="http://schemas.microsoft.com/office/drawing/2014/main" id="{5450E1A7-60A8-4E6E-9E1A-8C87F2FA90CE}"/>
              </a:ext>
            </a:extLst>
          </p:cNvPr>
          <p:cNvSpPr txBox="1"/>
          <p:nvPr/>
        </p:nvSpPr>
        <p:spPr>
          <a:xfrm>
            <a:off x="0" y="6627168"/>
            <a:ext cx="8933287" cy="246221"/>
          </a:xfrm>
          <a:prstGeom prst="rect">
            <a:avLst/>
          </a:prstGeom>
          <a:noFill/>
        </p:spPr>
        <p:txBody>
          <a:bodyPr wrap="square" lIns="91440" tIns="45720" rIns="91440" bIns="45720" rtlCol="0" anchor="t">
            <a:spAutoFit/>
          </a:bodyPr>
          <a:lstStyle/>
          <a:p>
            <a:r>
              <a:rPr lang="en-GB" sz="1000" b="1" dirty="0">
                <a:solidFill>
                  <a:schemeClr val="bg2"/>
                </a:solidFill>
              </a:rPr>
              <a:t>Question</a:t>
            </a:r>
            <a:r>
              <a:rPr lang="en-GB" sz="1000" dirty="0">
                <a:solidFill>
                  <a:schemeClr val="bg2"/>
                </a:solidFill>
              </a:rPr>
              <a:t>: Thinking about night-time activities, which of the following would you most like to see prioritised in London? (N=2000) </a:t>
            </a:r>
          </a:p>
        </p:txBody>
      </p:sp>
      <p:graphicFrame>
        <p:nvGraphicFramePr>
          <p:cNvPr id="8" name="Content Placeholder 7">
            <a:extLst>
              <a:ext uri="{FF2B5EF4-FFF2-40B4-BE49-F238E27FC236}">
                <a16:creationId xmlns:a16="http://schemas.microsoft.com/office/drawing/2014/main" id="{0DD0706E-9D2A-4C84-ADBB-A784937B6773}"/>
              </a:ext>
            </a:extLst>
          </p:cNvPr>
          <p:cNvGraphicFramePr>
            <a:graphicFrameLocks noGrp="1"/>
          </p:cNvGraphicFramePr>
          <p:nvPr>
            <p:ph idx="1"/>
            <p:extLst>
              <p:ext uri="{D42A27DB-BD31-4B8C-83A1-F6EECF244321}">
                <p14:modId xmlns:p14="http://schemas.microsoft.com/office/powerpoint/2010/main" val="42901708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79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5AF0-AA75-4CB7-A59D-E4C1B8FD94C5}"/>
              </a:ext>
            </a:extLst>
          </p:cNvPr>
          <p:cNvSpPr>
            <a:spLocks noGrp="1"/>
          </p:cNvSpPr>
          <p:nvPr>
            <p:ph type="title"/>
          </p:nvPr>
        </p:nvSpPr>
        <p:spPr/>
        <p:txBody>
          <a:bodyPr>
            <a:normAutofit/>
          </a:bodyPr>
          <a:lstStyle/>
          <a:p>
            <a:r>
              <a:rPr lang="en-GB" sz="1600"/>
              <a:t>London at night: </a:t>
            </a:r>
            <a:r>
              <a:rPr lang="en-GB" sz="1600" b="1"/>
              <a:t>key</a:t>
            </a:r>
            <a:r>
              <a:rPr lang="en-GB" sz="1600"/>
              <a:t> </a:t>
            </a:r>
            <a:r>
              <a:rPr lang="en-GB" sz="1600" b="1"/>
              <a:t>demographic differences</a:t>
            </a:r>
          </a:p>
        </p:txBody>
      </p:sp>
      <p:sp>
        <p:nvSpPr>
          <p:cNvPr id="3" name="Content Placeholder 2">
            <a:extLst>
              <a:ext uri="{FF2B5EF4-FFF2-40B4-BE49-F238E27FC236}">
                <a16:creationId xmlns:a16="http://schemas.microsoft.com/office/drawing/2014/main" id="{55473CDB-835E-401F-96C5-ACC21D7CE4BE}"/>
              </a:ext>
            </a:extLst>
          </p:cNvPr>
          <p:cNvSpPr>
            <a:spLocks noGrp="1"/>
          </p:cNvSpPr>
          <p:nvPr>
            <p:ph idx="1"/>
          </p:nvPr>
        </p:nvSpPr>
        <p:spPr/>
        <p:txBody>
          <a:bodyPr vert="horz" lIns="91440" tIns="45720" rIns="91440" bIns="45720" rtlCol="0" anchor="t">
            <a:normAutofit/>
          </a:bodyPr>
          <a:lstStyle/>
          <a:p>
            <a:r>
              <a:rPr lang="en-GB" sz="1400"/>
              <a:t>On the whole, men are more active at night and are more likely to do most activities at night than women. For example, 74% of men do everyday tasks at night at least once a week compared to 66% of women.</a:t>
            </a:r>
          </a:p>
          <a:p>
            <a:r>
              <a:rPr lang="en-GB" sz="1400"/>
              <a:t>Black and Asian Londoners are much more likely to attend community, religious, or voluntary groups at night, with 42% and 30% respectively doing so at least once a week, compared to 14% of White Londoners.</a:t>
            </a:r>
          </a:p>
          <a:p>
            <a:r>
              <a:rPr lang="en-GB" sz="1400"/>
              <a:t>Patterns for night-time activities are relatively in line for both inner and outer Londoners in general. However, inner Londoners are more likely to socialise in pubs and bars at night (47%), than outer Londoners (39%).</a:t>
            </a:r>
          </a:p>
          <a:p>
            <a:r>
              <a:rPr lang="en-GB" sz="1400">
                <a:latin typeface="Arial"/>
                <a:cs typeface="Arial"/>
              </a:rPr>
              <a:t>Feeling unsafe at night is the biggest barrier for female Londoners, with 38% stating this as a key barrier compared to only 23% of males. Safety is also a greater barrier for young Londoners aged 18 to 24. </a:t>
            </a:r>
          </a:p>
          <a:p>
            <a:r>
              <a:rPr lang="en-GB" sz="1400">
                <a:latin typeface="Arial"/>
                <a:cs typeface="Arial"/>
              </a:rPr>
              <a:t>Young Londoners aged 18 to 24 are most likely to want more shops open at night than older age groups, with 32% selecting this compared to 24% of all Londoners. Additionally, 15% of Londoners aged 18-24 and 25-34 want more sport or fitness facilities open at night, compared to 9% of all Londoners.</a:t>
            </a:r>
          </a:p>
          <a:p>
            <a:r>
              <a:rPr lang="en-GB" sz="1400">
                <a:latin typeface="Arial"/>
                <a:cs typeface="Arial"/>
              </a:rPr>
              <a:t>Whereas 43% of Londoners want more police in public at night, this decreases to 30% among Black Londoners. Though more police is still the 3</a:t>
            </a:r>
            <a:r>
              <a:rPr lang="en-GB" sz="1400" baseline="30000">
                <a:latin typeface="Arial"/>
                <a:cs typeface="Arial"/>
              </a:rPr>
              <a:t>rd</a:t>
            </a:r>
            <a:r>
              <a:rPr lang="en-GB" sz="1400">
                <a:latin typeface="Arial"/>
                <a:cs typeface="Arial"/>
              </a:rPr>
              <a:t> ranked choice among Black Londoners. Young Londoners aged 18-24 are also less likely to want more police presence.</a:t>
            </a:r>
          </a:p>
        </p:txBody>
      </p:sp>
    </p:spTree>
    <p:extLst>
      <p:ext uri="{BB962C8B-B14F-4D97-AF65-F5344CB8AC3E}">
        <p14:creationId xmlns:p14="http://schemas.microsoft.com/office/powerpoint/2010/main" val="111689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8B2D-2038-4B85-9DAA-7A4C51798B65}"/>
              </a:ext>
            </a:extLst>
          </p:cNvPr>
          <p:cNvSpPr>
            <a:spLocks noGrp="1"/>
          </p:cNvSpPr>
          <p:nvPr>
            <p:ph type="title"/>
          </p:nvPr>
        </p:nvSpPr>
        <p:spPr/>
        <p:txBody>
          <a:bodyPr>
            <a:normAutofit/>
          </a:bodyPr>
          <a:lstStyle/>
          <a:p>
            <a:r>
              <a:rPr lang="en-GB" sz="4000" b="1"/>
              <a:t>Prevalence and characteristics of night time work</a:t>
            </a:r>
            <a:endParaRPr lang="en-US" sz="4000" b="1"/>
          </a:p>
        </p:txBody>
      </p:sp>
      <p:sp>
        <p:nvSpPr>
          <p:cNvPr id="3" name="Text Placeholder 2">
            <a:extLst>
              <a:ext uri="{FF2B5EF4-FFF2-40B4-BE49-F238E27FC236}">
                <a16:creationId xmlns:a16="http://schemas.microsoft.com/office/drawing/2014/main" id="{5A17B5F1-529D-445E-BAF1-880C8BE1C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3387011"/>
      </p:ext>
    </p:extLst>
  </p:cSld>
  <p:clrMapOvr>
    <a:masterClrMapping/>
  </p:clrMapOvr>
</p:sld>
</file>

<file path=ppt/theme/theme1.xml><?xml version="1.0" encoding="utf-8"?>
<a:theme xmlns:a="http://schemas.openxmlformats.org/drawingml/2006/main" name="CIU quick theme">
  <a:themeElements>
    <a:clrScheme name="CIU poll theme">
      <a:dk1>
        <a:srgbClr val="353D42"/>
      </a:dk1>
      <a:lt1>
        <a:srgbClr val="FFFFFF"/>
      </a:lt1>
      <a:dk2>
        <a:srgbClr val="868B8E"/>
      </a:dk2>
      <a:lt2>
        <a:srgbClr val="666666"/>
      </a:lt2>
      <a:accent1>
        <a:srgbClr val="6DA7DE"/>
      </a:accent1>
      <a:accent2>
        <a:srgbClr val="9E0059"/>
      </a:accent2>
      <a:accent3>
        <a:srgbClr val="DEE000"/>
      </a:accent3>
      <a:accent4>
        <a:srgbClr val="D82222"/>
      </a:accent4>
      <a:accent5>
        <a:srgbClr val="5EA15D"/>
      </a:accent5>
      <a:accent6>
        <a:srgbClr val="943FA6"/>
      </a:accent6>
      <a:hlink>
        <a:srgbClr val="9E0059"/>
      </a:hlink>
      <a:folHlink>
        <a:srgbClr val="EE266D"/>
      </a:folHlink>
    </a:clrScheme>
    <a:fontScheme name="CIU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U quick theme" id="{115D3754-E654-4513-A424-A2799803776B}" vid="{44244EEC-C581-4A42-8237-095388CB3A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d7425d0-09b7-49b7-b351-1ad2162dc0d7" xsi:nil="true"/>
    <lcf76f155ced4ddcb4097134ff3c332f xmlns="7fc9ebc1-6786-4aad-aee1-fdcde6e01ff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8FFA913-4A5F-4418-B3EC-BC2A4D35710F}"/>
</file>

<file path=customXml/itemProps2.xml><?xml version="1.0" encoding="utf-8"?>
<ds:datastoreItem xmlns:ds="http://schemas.openxmlformats.org/officeDocument/2006/customXml" ds:itemID="{F492183D-E994-4AA9-8704-576B97982D47}">
  <ds:schemaRefs>
    <ds:schemaRef ds:uri="http://schemas.microsoft.com/sharepoint/v3/contenttype/forms"/>
  </ds:schemaRefs>
</ds:datastoreItem>
</file>

<file path=customXml/itemProps3.xml><?xml version="1.0" encoding="utf-8"?>
<ds:datastoreItem xmlns:ds="http://schemas.openxmlformats.org/officeDocument/2006/customXml" ds:itemID="{B1C29BDA-31A7-41FA-BD1F-84AC89871491}">
  <ds:schemaRefs>
    <ds:schemaRef ds:uri="http://schemas.microsoft.com/office/2006/metadata/properties"/>
    <ds:schemaRef ds:uri="http://purl.org/dc/elements/1.1/"/>
    <ds:schemaRef ds:uri="http://schemas.microsoft.com/office/2006/documentManagement/types"/>
    <ds:schemaRef ds:uri="9f8c0a1b-2ad2-4fa8-a83a-e2f89c0c2c31"/>
    <ds:schemaRef ds:uri="http://schemas.openxmlformats.org/package/2006/metadata/core-properties"/>
    <ds:schemaRef ds:uri="http://purl.org/dc/terms/"/>
    <ds:schemaRef ds:uri="http://schemas.microsoft.com/office/infopath/2007/PartnerControls"/>
    <ds:schemaRef ds:uri="http://purl.org/dc/dcmitype/"/>
    <ds:schemaRef ds:uri="52527783-db4b-431d-b319-53fa8250851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67</TotalTime>
  <Words>4384</Words>
  <Application>Microsoft Office PowerPoint</Application>
  <PresentationFormat>Widescreen</PresentationFormat>
  <Paragraphs>189</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CIU quick theme</vt:lpstr>
      <vt:lpstr>Night Time Survey</vt:lpstr>
      <vt:lpstr>Methodology</vt:lpstr>
      <vt:lpstr>London at night</vt:lpstr>
      <vt:lpstr>London at night: key findings</vt:lpstr>
      <vt:lpstr>The most common activities at night are everyday tasks such as shopping and personal errands, with 70% of Londoners doing this at least once a week, followed by going to work (52%) and wellbeing or fitness activities (50%).</vt:lpstr>
      <vt:lpstr>Cost and safety are the biggest barriers to going out at night more, with 1 in 3 citing these as barriers.</vt:lpstr>
      <vt:lpstr>Londoners say more police in public during night-time is top priority for London at night, followed by improved night-time transport, better street lighting, and more free/low-cost activities.</vt:lpstr>
      <vt:lpstr>London at night: key demographic differences</vt:lpstr>
      <vt:lpstr>Prevalence and characteristics of night time work</vt:lpstr>
      <vt:lpstr>Prevalence and characteristics of night time work: key findings</vt:lpstr>
      <vt:lpstr>Just over a third of working Londoners (36%) say they work at night at least once a week, and over half (56%) work at night at least once a month. A third of working Londoners say they never work at night.</vt:lpstr>
      <vt:lpstr>Male, under 34, Black and Asian Londoners are most likely to work at night at least once a week.</vt:lpstr>
      <vt:lpstr>Those who have recently moved to the UK are also more likely to be night time workers.</vt:lpstr>
      <vt:lpstr>There is little difference by employment status, highest level of education, and where they live.</vt:lpstr>
      <vt:lpstr>Almost half (44%) of night time workers say they are working at night more now compared to before the pandemic, whereas 16% say they are working less. Over a third (38%) have seen no change.</vt:lpstr>
      <vt:lpstr>Night time workers mostly work in the evening (6pm-12am) rather than in the morning (12am-6am).</vt:lpstr>
      <vt:lpstr>Just over half of night time workers (55%) work less than half of their working hours between 6pm and 6am, decreasing to less than half (45%) of those who work half or more of their working hours between 6pm and 6am.</vt:lpstr>
      <vt:lpstr>The large majority of Londoners who work at night do so for their main job, with two-thirds (66%) in a full time job and just over a quarter (26%) in a part time job. Just under 1 in 10 (9%) do night time work as a second/additional job.</vt:lpstr>
      <vt:lpstr>Almost half (46%) of night time workers work in office-based jobs, 19% work at a restaurant, bar, or nightclub, and 12% work in a shop.</vt:lpstr>
      <vt:lpstr>Over half of night time workers (53%) say they work from home at night all or most of the time, whereas 28% of night time workers never work from home at night.</vt:lpstr>
      <vt:lpstr>Although the majority (77%) of night time workers earn the London Living Wage or above, nearly a quarter (23%) do not.</vt:lpstr>
      <vt:lpstr>Female and self-employed night time workers are least likely to be earning the London Living Wage.</vt:lpstr>
      <vt:lpstr>Experiences of night time workers</vt:lpstr>
      <vt:lpstr>Experiences of night time workers: key findings (1)</vt:lpstr>
      <vt:lpstr>Experiences of night time workers: key findings (2)</vt:lpstr>
      <vt:lpstr>Almost half of night time workers (45%) say they work at night because it is a requirement of their job, whereas a quarter (25%) say they work at night because they prefer it. Just less than a quarter say they work at night for both reasons.</vt:lpstr>
      <vt:lpstr>The main benefit of working at night is that it is less busy, with 39% of night time workers stating this, followed by higher pay (32%) and having more time during the day for other things (31%).</vt:lpstr>
      <vt:lpstr>On the other hand, the worst things about working at night are the impact on sleep and tiredness, feeling unsafe in London at night, and travelling to/from work at night.</vt:lpstr>
      <vt:lpstr>Although most night time workers say they get enough breaks when working at night (59%) and receive appropriate pay for the work (57%), a similar proportion (59%) say that working at night has a toll on their health and wellbeing.  Over 4 in 10 night time workers have little control over when they work at night, and often work at short notice.</vt:lpstr>
      <vt:lpstr>Over 4 out of 10 night time workers (44%) say the opportunities to work at night have gotten better since the start of the pandemic and 37% say working conditions at night have gotten better.  Though 22% say travelling at night and 20% say their wellbeing at work have gotten worse since the pandemic.</vt:lpstr>
      <vt:lpstr>Roughly a third (34%) of night time workers say their overall experience working at night has gotten better since the start of the pandemic, whereas 15% say it has gotten worse. Almost half have seen no change.</vt:lpstr>
      <vt:lpstr>Overall experiences working at night have improved most for male, 18-24, Black, Asian and minority ethnic, and self-employed Londoners since the pandemic.</vt:lpstr>
      <vt:lpstr>Overall, night time workers feel safer working at night (51% say they feel safe doing this) than they do travelling to/from work at night (38% feel safe doing this).  Just over a quarter of Londoners do not feel safe whilst travelling at night (29%).</vt:lpstr>
      <vt:lpstr>Better night-time transport would most improve Londoners’ experiences of working at night, followed by 24-hour access to healthy, fresh and affordable food, and access to break rooms/sleep and cooking areas when working.</vt:lpstr>
      <vt:lpstr>The most common mode of transport for night time workers is the bus, with almost half (45%) using this to get to or from work at night, followed by over a third who take the Tube, Overground, DLR, or train.</vt:lpstr>
      <vt:lpstr>Just less than a quarter of night time workers say they benefit from free public transport, followed by 13% of those who receive subsidised public transport or a company car.</vt:lpstr>
      <vt:lpstr>Night Time Survey</vt:lpstr>
      <vt:lpstr>Appendix: London at night demographics</vt:lpstr>
      <vt:lpstr>Frequency of activities at night by demographics</vt:lpstr>
      <vt:lpstr>Frequency of activities at night by demographics</vt:lpstr>
      <vt:lpstr>Frequency of activities at night by demographics</vt:lpstr>
      <vt:lpstr>Frequency of activities at night by demographics</vt:lpstr>
      <vt:lpstr>Frequency of activities at night by demographics</vt:lpstr>
      <vt:lpstr>Barriers to going out at night in London more by demographics</vt:lpstr>
      <vt:lpstr>Barriers to going out at night in London more by demographics</vt:lpstr>
      <vt:lpstr>Barriers to going out at night in London more by demographics</vt:lpstr>
      <vt:lpstr>Barriers to going out at night in London more by demographics</vt:lpstr>
      <vt:lpstr>Barriers to going out at night in London more by demographics</vt:lpstr>
      <vt:lpstr>Improving London at night by demographics</vt:lpstr>
      <vt:lpstr>Improving London at night by demographics</vt:lpstr>
      <vt:lpstr>Improving London at night by demographics</vt:lpstr>
      <vt:lpstr>Improving London at night by demographics</vt:lpstr>
      <vt:lpstr>Improving London at night by demographics</vt:lpstr>
      <vt:lpstr>Improving experiences working at night by demographics</vt:lpstr>
      <vt:lpstr>Improving experiences working at night by demographics</vt:lpstr>
      <vt:lpstr>Improving experiences working at night by demographics</vt:lpstr>
      <vt:lpstr>Improving experiences working at night by demographics</vt:lpstr>
      <vt:lpstr>Improving experiences working at night by demographics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poll results</dc:title>
  <dc:creator>Yvette Smith</dc:creator>
  <cp:lastModifiedBy>Ammar Ljubijankic</cp:lastModifiedBy>
  <cp:revision>2</cp:revision>
  <dcterms:created xsi:type="dcterms:W3CDTF">2020-05-15T12:37:12Z</dcterms:created>
  <dcterms:modified xsi:type="dcterms:W3CDTF">2022-12-23T14:34:17Z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