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8.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4"/>
  </p:sldMasterIdLst>
  <p:notesMasterIdLst>
    <p:notesMasterId r:id="rId18"/>
  </p:notesMasterIdLst>
  <p:sldIdLst>
    <p:sldId id="256" r:id="rId5"/>
    <p:sldId id="267" r:id="rId6"/>
    <p:sldId id="257" r:id="rId7"/>
    <p:sldId id="258" r:id="rId8"/>
    <p:sldId id="268" r:id="rId9"/>
    <p:sldId id="259" r:id="rId10"/>
    <p:sldId id="262" r:id="rId11"/>
    <p:sldId id="266" r:id="rId12"/>
    <p:sldId id="260" r:id="rId13"/>
    <p:sldId id="261" r:id="rId14"/>
    <p:sldId id="265" r:id="rId15"/>
    <p:sldId id="264"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mar Ljubijankic" initials="AL" lastIdx="1" clrIdx="0">
    <p:extLst>
      <p:ext uri="{19B8F6BF-5375-455C-9EA6-DF929625EA0E}">
        <p15:presenceInfo xmlns:p15="http://schemas.microsoft.com/office/powerpoint/2012/main" userId="Ammar Ljubijanki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0EEA64-C51A-4621-A832-21F1BC562D6D}" v="3393" dt="2023-01-06T11:43:30.3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845" autoAdjust="0"/>
  </p:normalViewPr>
  <p:slideViewPr>
    <p:cSldViewPr snapToGrid="0">
      <p:cViewPr varScale="1">
        <p:scale>
          <a:sx n="61" d="100"/>
          <a:sy n="61" d="100"/>
        </p:scale>
        <p:origin x="1002" y="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mar Ljubijankic" userId="a00b5204-d72f-418c-8b5e-7555aa3641ec" providerId="ADAL" clId="{540EEA64-C51A-4621-A832-21F1BC562D6D}"/>
    <pc:docChg chg="undo custSel addSld modSld sldOrd">
      <pc:chgData name="Ammar Ljubijankic" userId="a00b5204-d72f-418c-8b5e-7555aa3641ec" providerId="ADAL" clId="{540EEA64-C51A-4621-A832-21F1BC562D6D}" dt="2023-01-06T14:41:47.017" v="9975" actId="20577"/>
      <pc:docMkLst>
        <pc:docMk/>
      </pc:docMkLst>
      <pc:sldChg chg="modSp new mod modNotesTx">
        <pc:chgData name="Ammar Ljubijankic" userId="a00b5204-d72f-418c-8b5e-7555aa3641ec" providerId="ADAL" clId="{540EEA64-C51A-4621-A832-21F1BC562D6D}" dt="2022-12-22T13:22:02.449" v="1229" actId="20577"/>
        <pc:sldMkLst>
          <pc:docMk/>
          <pc:sldMk cId="2799171006" sldId="256"/>
        </pc:sldMkLst>
        <pc:spChg chg="mod">
          <ac:chgData name="Ammar Ljubijankic" userId="a00b5204-d72f-418c-8b5e-7555aa3641ec" providerId="ADAL" clId="{540EEA64-C51A-4621-A832-21F1BC562D6D}" dt="2022-12-22T13:03:11.469" v="32" actId="20577"/>
          <ac:spMkLst>
            <pc:docMk/>
            <pc:sldMk cId="2799171006" sldId="256"/>
            <ac:spMk id="2" creationId="{42BB7248-A0D3-4D9D-BBA1-A5C53A3F2158}"/>
          </ac:spMkLst>
        </pc:spChg>
        <pc:spChg chg="mod">
          <ac:chgData name="Ammar Ljubijankic" userId="a00b5204-d72f-418c-8b5e-7555aa3641ec" providerId="ADAL" clId="{540EEA64-C51A-4621-A832-21F1BC562D6D}" dt="2022-12-22T13:03:16.258" v="45" actId="20577"/>
          <ac:spMkLst>
            <pc:docMk/>
            <pc:sldMk cId="2799171006" sldId="256"/>
            <ac:spMk id="3" creationId="{B75A8329-6AF5-4E7C-8F45-68316A429251}"/>
          </ac:spMkLst>
        </pc:spChg>
      </pc:sldChg>
      <pc:sldChg chg="addSp delSp modSp new mod modClrScheme chgLayout modNotesTx">
        <pc:chgData name="Ammar Ljubijankic" userId="a00b5204-d72f-418c-8b5e-7555aa3641ec" providerId="ADAL" clId="{540EEA64-C51A-4621-A832-21F1BC562D6D}" dt="2023-01-05T13:44:25.751" v="5160" actId="20577"/>
        <pc:sldMkLst>
          <pc:docMk/>
          <pc:sldMk cId="1081200937" sldId="257"/>
        </pc:sldMkLst>
        <pc:spChg chg="mod ord">
          <ac:chgData name="Ammar Ljubijankic" userId="a00b5204-d72f-418c-8b5e-7555aa3641ec" providerId="ADAL" clId="{540EEA64-C51A-4621-A832-21F1BC562D6D}" dt="2023-01-05T13:44:25.751" v="5160" actId="20577"/>
          <ac:spMkLst>
            <pc:docMk/>
            <pc:sldMk cId="1081200937" sldId="257"/>
            <ac:spMk id="2" creationId="{6BDF6154-1E72-4BA0-9864-E0D0F80E21EC}"/>
          </ac:spMkLst>
        </pc:spChg>
        <pc:spChg chg="add mod">
          <ac:chgData name="Ammar Ljubijankic" userId="a00b5204-d72f-418c-8b5e-7555aa3641ec" providerId="ADAL" clId="{540EEA64-C51A-4621-A832-21F1BC562D6D}" dt="2023-01-04T16:00:51.522" v="4527" actId="207"/>
          <ac:spMkLst>
            <pc:docMk/>
            <pc:sldMk cId="1081200937" sldId="257"/>
            <ac:spMk id="3" creationId="{3B6FDA12-8914-4B47-ABE3-1A4FC12D3C1C}"/>
          </ac:spMkLst>
        </pc:spChg>
        <pc:spChg chg="del">
          <ac:chgData name="Ammar Ljubijankic" userId="a00b5204-d72f-418c-8b5e-7555aa3641ec" providerId="ADAL" clId="{540EEA64-C51A-4621-A832-21F1BC562D6D}" dt="2022-12-22T13:03:35.695" v="64"/>
          <ac:spMkLst>
            <pc:docMk/>
            <pc:sldMk cId="1081200937" sldId="257"/>
            <ac:spMk id="3" creationId="{F90C6494-F2C1-4D23-B4BC-9AD061E58CDF}"/>
          </ac:spMkLst>
        </pc:spChg>
        <pc:graphicFrameChg chg="add mod ord">
          <ac:chgData name="Ammar Ljubijankic" userId="a00b5204-d72f-418c-8b5e-7555aa3641ec" providerId="ADAL" clId="{540EEA64-C51A-4621-A832-21F1BC562D6D}" dt="2022-12-22T13:04:08.077" v="67"/>
          <ac:graphicFrameMkLst>
            <pc:docMk/>
            <pc:sldMk cId="1081200937" sldId="257"/>
            <ac:graphicFrameMk id="4" creationId="{C8A8581A-FD78-4971-B4E3-A35AACC2C6FC}"/>
          </ac:graphicFrameMkLst>
        </pc:graphicFrameChg>
      </pc:sldChg>
      <pc:sldChg chg="addSp delSp modSp new mod modNotesTx">
        <pc:chgData name="Ammar Ljubijankic" userId="a00b5204-d72f-418c-8b5e-7555aa3641ec" providerId="ADAL" clId="{540EEA64-C51A-4621-A832-21F1BC562D6D}" dt="2023-01-04T16:00:54.139" v="4528"/>
        <pc:sldMkLst>
          <pc:docMk/>
          <pc:sldMk cId="1939810192" sldId="258"/>
        </pc:sldMkLst>
        <pc:spChg chg="mod">
          <ac:chgData name="Ammar Ljubijankic" userId="a00b5204-d72f-418c-8b5e-7555aa3641ec" providerId="ADAL" clId="{540EEA64-C51A-4621-A832-21F1BC562D6D}" dt="2022-12-22T13:17:29.037" v="637" actId="20577"/>
          <ac:spMkLst>
            <pc:docMk/>
            <pc:sldMk cId="1939810192" sldId="258"/>
            <ac:spMk id="2" creationId="{8992C19C-A3C9-484B-B427-1D5AFC12A2A1}"/>
          </ac:spMkLst>
        </pc:spChg>
        <pc:spChg chg="del">
          <ac:chgData name="Ammar Ljubijankic" userId="a00b5204-d72f-418c-8b5e-7555aa3641ec" providerId="ADAL" clId="{540EEA64-C51A-4621-A832-21F1BC562D6D}" dt="2022-12-22T13:05:12.172" v="156"/>
          <ac:spMkLst>
            <pc:docMk/>
            <pc:sldMk cId="1939810192" sldId="258"/>
            <ac:spMk id="3" creationId="{A2980247-56F6-4D12-8497-1CA31FE124CA}"/>
          </ac:spMkLst>
        </pc:spChg>
        <pc:spChg chg="add mod">
          <ac:chgData name="Ammar Ljubijankic" userId="a00b5204-d72f-418c-8b5e-7555aa3641ec" providerId="ADAL" clId="{540EEA64-C51A-4621-A832-21F1BC562D6D}" dt="2023-01-04T16:00:54.139" v="4528"/>
          <ac:spMkLst>
            <pc:docMk/>
            <pc:sldMk cId="1939810192" sldId="258"/>
            <ac:spMk id="4" creationId="{B066D66D-D0F9-419F-99CF-A809CB1D1AEB}"/>
          </ac:spMkLst>
        </pc:spChg>
        <pc:graphicFrameChg chg="add mod">
          <ac:chgData name="Ammar Ljubijankic" userId="a00b5204-d72f-418c-8b5e-7555aa3641ec" providerId="ADAL" clId="{540EEA64-C51A-4621-A832-21F1BC562D6D}" dt="2022-12-22T13:05:11.324" v="154"/>
          <ac:graphicFrameMkLst>
            <pc:docMk/>
            <pc:sldMk cId="1939810192" sldId="258"/>
            <ac:graphicFrameMk id="4" creationId="{781A5F60-BB25-40CB-8212-C6366C87D470}"/>
          </ac:graphicFrameMkLst>
        </pc:graphicFrameChg>
        <pc:graphicFrameChg chg="add mod">
          <ac:chgData name="Ammar Ljubijankic" userId="a00b5204-d72f-418c-8b5e-7555aa3641ec" providerId="ADAL" clId="{540EEA64-C51A-4621-A832-21F1BC562D6D}" dt="2022-12-22T13:05:15.341" v="157"/>
          <ac:graphicFrameMkLst>
            <pc:docMk/>
            <pc:sldMk cId="1939810192" sldId="258"/>
            <ac:graphicFrameMk id="5" creationId="{781A5F60-BB25-40CB-8212-C6366C87D470}"/>
          </ac:graphicFrameMkLst>
        </pc:graphicFrameChg>
      </pc:sldChg>
      <pc:sldChg chg="addSp delSp modSp new mod modClrScheme chgLayout modNotesTx">
        <pc:chgData name="Ammar Ljubijankic" userId="a00b5204-d72f-418c-8b5e-7555aa3641ec" providerId="ADAL" clId="{540EEA64-C51A-4621-A832-21F1BC562D6D}" dt="2023-01-06T13:31:38.479" v="7769" actId="20577"/>
        <pc:sldMkLst>
          <pc:docMk/>
          <pc:sldMk cId="3136133071" sldId="259"/>
        </pc:sldMkLst>
        <pc:spChg chg="mod ord">
          <ac:chgData name="Ammar Ljubijankic" userId="a00b5204-d72f-418c-8b5e-7555aa3641ec" providerId="ADAL" clId="{540EEA64-C51A-4621-A832-21F1BC562D6D}" dt="2023-01-06T13:30:58" v="7754" actId="20577"/>
          <ac:spMkLst>
            <pc:docMk/>
            <pc:sldMk cId="3136133071" sldId="259"/>
            <ac:spMk id="2" creationId="{7389FEF0-0074-40CE-8B82-EF6E4FB74860}"/>
          </ac:spMkLst>
        </pc:spChg>
        <pc:spChg chg="del mod ord">
          <ac:chgData name="Ammar Ljubijankic" userId="a00b5204-d72f-418c-8b5e-7555aa3641ec" providerId="ADAL" clId="{540EEA64-C51A-4621-A832-21F1BC562D6D}" dt="2022-12-22T14:21:05.976" v="1324" actId="700"/>
          <ac:spMkLst>
            <pc:docMk/>
            <pc:sldMk cId="3136133071" sldId="259"/>
            <ac:spMk id="3" creationId="{AB25D3CD-CBE8-41F8-A0DE-15E02B3574A5}"/>
          </ac:spMkLst>
        </pc:spChg>
        <pc:spChg chg="add del mod ord">
          <ac:chgData name="Ammar Ljubijankic" userId="a00b5204-d72f-418c-8b5e-7555aa3641ec" providerId="ADAL" clId="{540EEA64-C51A-4621-A832-21F1BC562D6D}" dt="2022-12-22T15:07:10.071" v="1631"/>
          <ac:spMkLst>
            <pc:docMk/>
            <pc:sldMk cId="3136133071" sldId="259"/>
            <ac:spMk id="4" creationId="{02E4F9A0-8EE8-47BD-ADA5-FD35656BA319}"/>
          </ac:spMkLst>
        </pc:spChg>
        <pc:spChg chg="add del mod">
          <ac:chgData name="Ammar Ljubijankic" userId="a00b5204-d72f-418c-8b5e-7555aa3641ec" providerId="ADAL" clId="{540EEA64-C51A-4621-A832-21F1BC562D6D}" dt="2022-12-23T13:25:14.636" v="3114"/>
          <ac:spMkLst>
            <pc:docMk/>
            <pc:sldMk cId="3136133071" sldId="259"/>
            <ac:spMk id="4" creationId="{0B4270E1-9D1D-43F3-9FE0-FD4CC11E4C2A}"/>
          </ac:spMkLst>
        </pc:spChg>
        <pc:spChg chg="add mod ord">
          <ac:chgData name="Ammar Ljubijankic" userId="a00b5204-d72f-418c-8b5e-7555aa3641ec" providerId="ADAL" clId="{540EEA64-C51A-4621-A832-21F1BC562D6D}" dt="2023-01-06T13:31:13.126" v="7756" actId="27636"/>
          <ac:spMkLst>
            <pc:docMk/>
            <pc:sldMk cId="3136133071" sldId="259"/>
            <ac:spMk id="5" creationId="{EB1678EB-2C75-4668-99CE-22280194724A}"/>
          </ac:spMkLst>
        </pc:spChg>
        <pc:spChg chg="add mod">
          <ac:chgData name="Ammar Ljubijankic" userId="a00b5204-d72f-418c-8b5e-7555aa3641ec" providerId="ADAL" clId="{540EEA64-C51A-4621-A832-21F1BC562D6D}" dt="2023-01-04T16:00:55.289" v="4529"/>
          <ac:spMkLst>
            <pc:docMk/>
            <pc:sldMk cId="3136133071" sldId="259"/>
            <ac:spMk id="6" creationId="{49A122BF-92D8-4424-9EF8-1C0BA64B4830}"/>
          </ac:spMkLst>
        </pc:spChg>
        <pc:graphicFrameChg chg="add mod">
          <ac:chgData name="Ammar Ljubijankic" userId="a00b5204-d72f-418c-8b5e-7555aa3641ec" providerId="ADAL" clId="{540EEA64-C51A-4621-A832-21F1BC562D6D}" dt="2022-12-22T14:32:09.394" v="1629"/>
          <ac:graphicFrameMkLst>
            <pc:docMk/>
            <pc:sldMk cId="3136133071" sldId="259"/>
            <ac:graphicFrameMk id="6" creationId="{A7A82BCE-B429-4175-B015-69E3DEB044F0}"/>
          </ac:graphicFrameMkLst>
        </pc:graphicFrameChg>
        <pc:graphicFrameChg chg="add del mod">
          <ac:chgData name="Ammar Ljubijankic" userId="a00b5204-d72f-418c-8b5e-7555aa3641ec" providerId="ADAL" clId="{540EEA64-C51A-4621-A832-21F1BC562D6D}" dt="2022-12-23T13:25:12.436" v="3109" actId="478"/>
          <ac:graphicFrameMkLst>
            <pc:docMk/>
            <pc:sldMk cId="3136133071" sldId="259"/>
            <ac:graphicFrameMk id="7" creationId="{DE3293CF-E542-46A0-8059-1CB8F5360B80}"/>
          </ac:graphicFrameMkLst>
        </pc:graphicFrameChg>
        <pc:graphicFrameChg chg="add mod">
          <ac:chgData name="Ammar Ljubijankic" userId="a00b5204-d72f-418c-8b5e-7555aa3641ec" providerId="ADAL" clId="{540EEA64-C51A-4621-A832-21F1BC562D6D}" dt="2022-12-22T15:50:11.649" v="1765"/>
          <ac:graphicFrameMkLst>
            <pc:docMk/>
            <pc:sldMk cId="3136133071" sldId="259"/>
            <ac:graphicFrameMk id="8" creationId="{A7A82BCE-B429-4175-B015-69E3DEB044F0}"/>
          </ac:graphicFrameMkLst>
        </pc:graphicFrameChg>
        <pc:graphicFrameChg chg="add mod">
          <ac:chgData name="Ammar Ljubijankic" userId="a00b5204-d72f-418c-8b5e-7555aa3641ec" providerId="ADAL" clId="{540EEA64-C51A-4621-A832-21F1BC562D6D}" dt="2022-12-23T13:25:13.778" v="3112"/>
          <ac:graphicFrameMkLst>
            <pc:docMk/>
            <pc:sldMk cId="3136133071" sldId="259"/>
            <ac:graphicFrameMk id="8" creationId="{DE3293CF-E542-46A0-8059-1CB8F5360B80}"/>
          </ac:graphicFrameMkLst>
        </pc:graphicFrameChg>
        <pc:graphicFrameChg chg="add mod">
          <ac:chgData name="Ammar Ljubijankic" userId="a00b5204-d72f-418c-8b5e-7555aa3641ec" providerId="ADAL" clId="{540EEA64-C51A-4621-A832-21F1BC562D6D}" dt="2023-01-04T09:17:08.766" v="3916" actId="20577"/>
          <ac:graphicFrameMkLst>
            <pc:docMk/>
            <pc:sldMk cId="3136133071" sldId="259"/>
            <ac:graphicFrameMk id="9" creationId="{DE3293CF-E542-46A0-8059-1CB8F5360B80}"/>
          </ac:graphicFrameMkLst>
        </pc:graphicFrameChg>
      </pc:sldChg>
      <pc:sldChg chg="addSp delSp modSp add mod">
        <pc:chgData name="Ammar Ljubijankic" userId="a00b5204-d72f-418c-8b5e-7555aa3641ec" providerId="ADAL" clId="{540EEA64-C51A-4621-A832-21F1BC562D6D}" dt="2023-01-04T16:00:58.512" v="4531"/>
        <pc:sldMkLst>
          <pc:docMk/>
          <pc:sldMk cId="24189730" sldId="260"/>
        </pc:sldMkLst>
        <pc:spChg chg="mod">
          <ac:chgData name="Ammar Ljubijankic" userId="a00b5204-d72f-418c-8b5e-7555aa3641ec" providerId="ADAL" clId="{540EEA64-C51A-4621-A832-21F1BC562D6D}" dt="2022-12-22T15:50:16.199" v="1776" actId="20577"/>
          <ac:spMkLst>
            <pc:docMk/>
            <pc:sldMk cId="24189730" sldId="260"/>
            <ac:spMk id="2" creationId="{7389FEF0-0074-40CE-8B82-EF6E4FB74860}"/>
          </ac:spMkLst>
        </pc:spChg>
        <pc:spChg chg="add del mod">
          <ac:chgData name="Ammar Ljubijankic" userId="a00b5204-d72f-418c-8b5e-7555aa3641ec" providerId="ADAL" clId="{540EEA64-C51A-4621-A832-21F1BC562D6D}" dt="2022-12-22T15:50:54.741" v="1781"/>
          <ac:spMkLst>
            <pc:docMk/>
            <pc:sldMk cId="24189730" sldId="260"/>
            <ac:spMk id="4" creationId="{29064483-6E3A-4962-82DC-E74F4C2FA49D}"/>
          </ac:spMkLst>
        </pc:spChg>
        <pc:spChg chg="mod">
          <ac:chgData name="Ammar Ljubijankic" userId="a00b5204-d72f-418c-8b5e-7555aa3641ec" providerId="ADAL" clId="{540EEA64-C51A-4621-A832-21F1BC562D6D}" dt="2022-12-22T15:54:19.144" v="1994" actId="20577"/>
          <ac:spMkLst>
            <pc:docMk/>
            <pc:sldMk cId="24189730" sldId="260"/>
            <ac:spMk id="5" creationId="{EB1678EB-2C75-4668-99CE-22280194724A}"/>
          </ac:spMkLst>
        </pc:spChg>
        <pc:spChg chg="add mod">
          <ac:chgData name="Ammar Ljubijankic" userId="a00b5204-d72f-418c-8b5e-7555aa3641ec" providerId="ADAL" clId="{540EEA64-C51A-4621-A832-21F1BC562D6D}" dt="2023-01-04T16:00:58.512" v="4531"/>
          <ac:spMkLst>
            <pc:docMk/>
            <pc:sldMk cId="24189730" sldId="260"/>
            <ac:spMk id="6" creationId="{2A188B98-CFE5-4351-8CF4-2707BE2C2176}"/>
          </ac:spMkLst>
        </pc:spChg>
        <pc:graphicFrameChg chg="del">
          <ac:chgData name="Ammar Ljubijankic" userId="a00b5204-d72f-418c-8b5e-7555aa3641ec" providerId="ADAL" clId="{540EEA64-C51A-4621-A832-21F1BC562D6D}" dt="2022-12-22T15:50:52.938" v="1779" actId="478"/>
          <ac:graphicFrameMkLst>
            <pc:docMk/>
            <pc:sldMk cId="24189730" sldId="260"/>
            <ac:graphicFrameMk id="7" creationId="{DE3293CF-E542-46A0-8059-1CB8F5360B80}"/>
          </ac:graphicFrameMkLst>
        </pc:graphicFrameChg>
        <pc:graphicFrameChg chg="add mod">
          <ac:chgData name="Ammar Ljubijankic" userId="a00b5204-d72f-418c-8b5e-7555aa3641ec" providerId="ADAL" clId="{540EEA64-C51A-4621-A832-21F1BC562D6D}" dt="2022-12-22T15:50:57.512" v="1782" actId="14100"/>
          <ac:graphicFrameMkLst>
            <pc:docMk/>
            <pc:sldMk cId="24189730" sldId="260"/>
            <ac:graphicFrameMk id="8" creationId="{E9F9F476-8D7C-4B35-B83F-4E898167A44F}"/>
          </ac:graphicFrameMkLst>
        </pc:graphicFrameChg>
      </pc:sldChg>
      <pc:sldChg chg="addSp delSp modSp new mod modClrScheme chgLayout">
        <pc:chgData name="Ammar Ljubijankic" userId="a00b5204-d72f-418c-8b5e-7555aa3641ec" providerId="ADAL" clId="{540EEA64-C51A-4621-A832-21F1BC562D6D}" dt="2023-01-04T16:01:35.214" v="4595" actId="20577"/>
        <pc:sldMkLst>
          <pc:docMk/>
          <pc:sldMk cId="2354753383" sldId="261"/>
        </pc:sldMkLst>
        <pc:spChg chg="del mod ord">
          <ac:chgData name="Ammar Ljubijankic" userId="a00b5204-d72f-418c-8b5e-7555aa3641ec" providerId="ADAL" clId="{540EEA64-C51A-4621-A832-21F1BC562D6D}" dt="2022-12-23T14:28:15.359" v="3300" actId="700"/>
          <ac:spMkLst>
            <pc:docMk/>
            <pc:sldMk cId="2354753383" sldId="261"/>
            <ac:spMk id="2" creationId="{06D0171D-5CAD-47D2-AFEA-FE1E2BE9D94A}"/>
          </ac:spMkLst>
        </pc:spChg>
        <pc:spChg chg="del mod ord">
          <ac:chgData name="Ammar Ljubijankic" userId="a00b5204-d72f-418c-8b5e-7555aa3641ec" providerId="ADAL" clId="{540EEA64-C51A-4621-A832-21F1BC562D6D}" dt="2022-12-23T14:28:15.359" v="3300" actId="700"/>
          <ac:spMkLst>
            <pc:docMk/>
            <pc:sldMk cId="2354753383" sldId="261"/>
            <ac:spMk id="3" creationId="{74127B72-37C0-470F-BBBC-6845315C6B05}"/>
          </ac:spMkLst>
        </pc:spChg>
        <pc:spChg chg="mod ord">
          <ac:chgData name="Ammar Ljubijankic" userId="a00b5204-d72f-418c-8b5e-7555aa3641ec" providerId="ADAL" clId="{540EEA64-C51A-4621-A832-21F1BC562D6D}" dt="2022-12-23T14:35:56.921" v="3799" actId="20577"/>
          <ac:spMkLst>
            <pc:docMk/>
            <pc:sldMk cId="2354753383" sldId="261"/>
            <ac:spMk id="4" creationId="{90094C3F-47D3-4640-BB11-9D132B8C3C53}"/>
          </ac:spMkLst>
        </pc:spChg>
        <pc:spChg chg="add mod">
          <ac:chgData name="Ammar Ljubijankic" userId="a00b5204-d72f-418c-8b5e-7555aa3641ec" providerId="ADAL" clId="{540EEA64-C51A-4621-A832-21F1BC562D6D}" dt="2023-01-04T16:01:35.214" v="4595" actId="20577"/>
          <ac:spMkLst>
            <pc:docMk/>
            <pc:sldMk cId="2354753383" sldId="261"/>
            <ac:spMk id="5" creationId="{C6A3F50C-A361-470C-9717-E3E264C69367}"/>
          </ac:spMkLst>
        </pc:spChg>
        <pc:spChg chg="add del mod ord">
          <ac:chgData name="Ammar Ljubijankic" userId="a00b5204-d72f-418c-8b5e-7555aa3641ec" providerId="ADAL" clId="{540EEA64-C51A-4621-A832-21F1BC562D6D}" dt="2022-12-23T14:28:19.278" v="3301" actId="700"/>
          <ac:spMkLst>
            <pc:docMk/>
            <pc:sldMk cId="2354753383" sldId="261"/>
            <ac:spMk id="5" creationId="{F7B3F3E2-00C4-45D1-870A-E848E371DC99}"/>
          </ac:spMkLst>
        </pc:spChg>
        <pc:spChg chg="add mod ord">
          <ac:chgData name="Ammar Ljubijankic" userId="a00b5204-d72f-418c-8b5e-7555aa3641ec" providerId="ADAL" clId="{540EEA64-C51A-4621-A832-21F1BC562D6D}" dt="2022-12-23T14:28:24.739" v="3328" actId="20577"/>
          <ac:spMkLst>
            <pc:docMk/>
            <pc:sldMk cId="2354753383" sldId="261"/>
            <ac:spMk id="6" creationId="{4A738471-722F-4D3A-B04B-5FD494B9EB72}"/>
          </ac:spMkLst>
        </pc:spChg>
      </pc:sldChg>
      <pc:sldChg chg="addSp delSp modSp new mod ord modNotesTx">
        <pc:chgData name="Ammar Ljubijankic" userId="a00b5204-d72f-418c-8b5e-7555aa3641ec" providerId="ADAL" clId="{540EEA64-C51A-4621-A832-21F1BC562D6D}" dt="2023-01-05T13:53:50.010" v="6102" actId="20577"/>
        <pc:sldMkLst>
          <pc:docMk/>
          <pc:sldMk cId="933122035" sldId="262"/>
        </pc:sldMkLst>
        <pc:spChg chg="mod">
          <ac:chgData name="Ammar Ljubijankic" userId="a00b5204-d72f-418c-8b5e-7555aa3641ec" providerId="ADAL" clId="{540EEA64-C51A-4621-A832-21F1BC562D6D}" dt="2023-01-05T13:51:12.162" v="5597" actId="20577"/>
          <ac:spMkLst>
            <pc:docMk/>
            <pc:sldMk cId="933122035" sldId="262"/>
            <ac:spMk id="2" creationId="{3C058284-3CFF-4015-96E7-69DA19E1FFD7}"/>
          </ac:spMkLst>
        </pc:spChg>
        <pc:spChg chg="del mod">
          <ac:chgData name="Ammar Ljubijankic" userId="a00b5204-d72f-418c-8b5e-7555aa3641ec" providerId="ADAL" clId="{540EEA64-C51A-4621-A832-21F1BC562D6D}" dt="2022-12-23T13:20:23.138" v="2472"/>
          <ac:spMkLst>
            <pc:docMk/>
            <pc:sldMk cId="933122035" sldId="262"/>
            <ac:spMk id="3" creationId="{D88F069D-5EB5-4E1B-B41E-644A01F73ED8}"/>
          </ac:spMkLst>
        </pc:spChg>
        <pc:spChg chg="mod">
          <ac:chgData name="Ammar Ljubijankic" userId="a00b5204-d72f-418c-8b5e-7555aa3641ec" providerId="ADAL" clId="{540EEA64-C51A-4621-A832-21F1BC562D6D}" dt="2023-01-05T13:51:54.476" v="5663" actId="20577"/>
          <ac:spMkLst>
            <pc:docMk/>
            <pc:sldMk cId="933122035" sldId="262"/>
            <ac:spMk id="4" creationId="{4FE9AC03-D1B9-4575-9871-CD34F629E1B9}"/>
          </ac:spMkLst>
        </pc:spChg>
        <pc:spChg chg="add mod">
          <ac:chgData name="Ammar Ljubijankic" userId="a00b5204-d72f-418c-8b5e-7555aa3641ec" providerId="ADAL" clId="{540EEA64-C51A-4621-A832-21F1BC562D6D}" dt="2023-01-04T16:00:56.656" v="4530"/>
          <ac:spMkLst>
            <pc:docMk/>
            <pc:sldMk cId="933122035" sldId="262"/>
            <ac:spMk id="5" creationId="{5468E8B5-D969-4925-9432-D28149F0E676}"/>
          </ac:spMkLst>
        </pc:spChg>
        <pc:spChg chg="add del mod">
          <ac:chgData name="Ammar Ljubijankic" userId="a00b5204-d72f-418c-8b5e-7555aa3641ec" providerId="ADAL" clId="{540EEA64-C51A-4621-A832-21F1BC562D6D}" dt="2022-12-23T13:25:51.862" v="3117"/>
          <ac:spMkLst>
            <pc:docMk/>
            <pc:sldMk cId="933122035" sldId="262"/>
            <ac:spMk id="9" creationId="{9EFB2920-3210-4D9B-9E4F-5CE23397D2F7}"/>
          </ac:spMkLst>
        </pc:spChg>
        <pc:graphicFrameChg chg="add mod">
          <ac:chgData name="Ammar Ljubijankic" userId="a00b5204-d72f-418c-8b5e-7555aa3641ec" providerId="ADAL" clId="{540EEA64-C51A-4621-A832-21F1BC562D6D}" dt="2022-12-23T13:20:16.524" v="2466"/>
          <ac:graphicFrameMkLst>
            <pc:docMk/>
            <pc:sldMk cId="933122035" sldId="262"/>
            <ac:graphicFrameMk id="5" creationId="{9411C8FC-0916-4E48-83B2-CEA004E792D7}"/>
          </ac:graphicFrameMkLst>
        </pc:graphicFrameChg>
        <pc:graphicFrameChg chg="add mod">
          <ac:chgData name="Ammar Ljubijankic" userId="a00b5204-d72f-418c-8b5e-7555aa3641ec" providerId="ADAL" clId="{540EEA64-C51A-4621-A832-21F1BC562D6D}" dt="2022-12-23T13:20:18.937" v="2469"/>
          <ac:graphicFrameMkLst>
            <pc:docMk/>
            <pc:sldMk cId="933122035" sldId="262"/>
            <ac:graphicFrameMk id="6" creationId="{9411C8FC-0916-4E48-83B2-CEA004E792D7}"/>
          </ac:graphicFrameMkLst>
        </pc:graphicFrameChg>
        <pc:graphicFrameChg chg="add del mod">
          <ac:chgData name="Ammar Ljubijankic" userId="a00b5204-d72f-418c-8b5e-7555aa3641ec" providerId="ADAL" clId="{540EEA64-C51A-4621-A832-21F1BC562D6D}" dt="2022-12-23T13:25:50.861" v="3115" actId="478"/>
          <ac:graphicFrameMkLst>
            <pc:docMk/>
            <pc:sldMk cId="933122035" sldId="262"/>
            <ac:graphicFrameMk id="7" creationId="{9411C8FC-0916-4E48-83B2-CEA004E792D7}"/>
          </ac:graphicFrameMkLst>
        </pc:graphicFrameChg>
        <pc:graphicFrameChg chg="add mod">
          <ac:chgData name="Ammar Ljubijankic" userId="a00b5204-d72f-418c-8b5e-7555aa3641ec" providerId="ADAL" clId="{540EEA64-C51A-4621-A832-21F1BC562D6D}" dt="2023-01-04T09:17:16.252" v="3918" actId="20577"/>
          <ac:graphicFrameMkLst>
            <pc:docMk/>
            <pc:sldMk cId="933122035" sldId="262"/>
            <ac:graphicFrameMk id="10" creationId="{9411C8FC-0916-4E48-83B2-CEA004E792D7}"/>
          </ac:graphicFrameMkLst>
        </pc:graphicFrameChg>
      </pc:sldChg>
      <pc:sldChg chg="addSp delSp modSp new mod modClrScheme addCm modCm chgLayout modNotesTx">
        <pc:chgData name="Ammar Ljubijankic" userId="a00b5204-d72f-418c-8b5e-7555aa3641ec" providerId="ADAL" clId="{540EEA64-C51A-4621-A832-21F1BC562D6D}" dt="2023-01-06T11:43:30.399" v="7243"/>
        <pc:sldMkLst>
          <pc:docMk/>
          <pc:sldMk cId="343650028" sldId="263"/>
        </pc:sldMkLst>
        <pc:spChg chg="mod ord">
          <ac:chgData name="Ammar Ljubijankic" userId="a00b5204-d72f-418c-8b5e-7555aa3641ec" providerId="ADAL" clId="{540EEA64-C51A-4621-A832-21F1BC562D6D}" dt="2023-01-04T15:57:48.091" v="4043" actId="700"/>
          <ac:spMkLst>
            <pc:docMk/>
            <pc:sldMk cId="343650028" sldId="263"/>
            <ac:spMk id="2" creationId="{20FBCA0E-EB6F-4A73-A130-3EF43FDA7C82}"/>
          </ac:spMkLst>
        </pc:spChg>
        <pc:spChg chg="add del mod ord">
          <ac:chgData name="Ammar Ljubijankic" userId="a00b5204-d72f-418c-8b5e-7555aa3641ec" providerId="ADAL" clId="{540EEA64-C51A-4621-A832-21F1BC562D6D}" dt="2023-01-04T15:57:48.091" v="4043" actId="700"/>
          <ac:spMkLst>
            <pc:docMk/>
            <pc:sldMk cId="343650028" sldId="263"/>
            <ac:spMk id="3" creationId="{A737F311-66AD-4CEF-A530-5EB6F64E4E25}"/>
          </ac:spMkLst>
        </pc:spChg>
        <pc:spChg chg="add del mod">
          <ac:chgData name="Ammar Ljubijankic" userId="a00b5204-d72f-418c-8b5e-7555aa3641ec" providerId="ADAL" clId="{540EEA64-C51A-4621-A832-21F1BC562D6D}" dt="2023-01-06T11:42:02.065" v="7166"/>
          <ac:spMkLst>
            <pc:docMk/>
            <pc:sldMk cId="343650028" sldId="263"/>
            <ac:spMk id="4" creationId="{1ECABA71-D8EB-49B7-8E1E-F912D0C7FC90}"/>
          </ac:spMkLst>
        </pc:spChg>
        <pc:spChg chg="del">
          <ac:chgData name="Ammar Ljubijankic" userId="a00b5204-d72f-418c-8b5e-7555aa3641ec" providerId="ADAL" clId="{540EEA64-C51A-4621-A832-21F1BC562D6D}" dt="2023-01-04T15:57:48.091" v="4043" actId="700"/>
          <ac:spMkLst>
            <pc:docMk/>
            <pc:sldMk cId="343650028" sldId="263"/>
            <ac:spMk id="4" creationId="{2F83065C-0669-446D-81EF-0FD0BB32ED0E}"/>
          </ac:spMkLst>
        </pc:spChg>
        <pc:spChg chg="add del mod ord">
          <ac:chgData name="Ammar Ljubijankic" userId="a00b5204-d72f-418c-8b5e-7555aa3641ec" providerId="ADAL" clId="{540EEA64-C51A-4621-A832-21F1BC562D6D}" dt="2023-01-04T15:57:48.979" v="4045"/>
          <ac:spMkLst>
            <pc:docMk/>
            <pc:sldMk cId="343650028" sldId="263"/>
            <ac:spMk id="6" creationId="{E3E7A6F6-057C-4738-924F-296F9384E25E}"/>
          </ac:spMkLst>
        </pc:spChg>
        <pc:spChg chg="add mod">
          <ac:chgData name="Ammar Ljubijankic" userId="a00b5204-d72f-418c-8b5e-7555aa3641ec" providerId="ADAL" clId="{540EEA64-C51A-4621-A832-21F1BC562D6D}" dt="2023-01-04T16:01:55.559" v="4629" actId="20577"/>
          <ac:spMkLst>
            <pc:docMk/>
            <pc:sldMk cId="343650028" sldId="263"/>
            <ac:spMk id="8" creationId="{C0BB2580-6A34-45EE-A200-2F6E11D642F1}"/>
          </ac:spMkLst>
        </pc:spChg>
        <pc:graphicFrameChg chg="add mod">
          <ac:chgData name="Ammar Ljubijankic" userId="a00b5204-d72f-418c-8b5e-7555aa3641ec" providerId="ADAL" clId="{540EEA64-C51A-4621-A832-21F1BC562D6D}" dt="2023-01-04T15:57:42.512" v="4042"/>
          <ac:graphicFrameMkLst>
            <pc:docMk/>
            <pc:sldMk cId="343650028" sldId="263"/>
            <ac:graphicFrameMk id="5" creationId="{227602D3-3BFE-461A-AC73-B24819A3BEB7}"/>
          </ac:graphicFrameMkLst>
        </pc:graphicFrameChg>
        <pc:graphicFrameChg chg="add del mod">
          <ac:chgData name="Ammar Ljubijankic" userId="a00b5204-d72f-418c-8b5e-7555aa3641ec" providerId="ADAL" clId="{540EEA64-C51A-4621-A832-21F1BC562D6D}" dt="2023-01-06T11:42:00.495" v="7164" actId="478"/>
          <ac:graphicFrameMkLst>
            <pc:docMk/>
            <pc:sldMk cId="343650028" sldId="263"/>
            <ac:graphicFrameMk id="7" creationId="{227602D3-3BFE-461A-AC73-B24819A3BEB7}"/>
          </ac:graphicFrameMkLst>
        </pc:graphicFrameChg>
        <pc:graphicFrameChg chg="add mod">
          <ac:chgData name="Ammar Ljubijankic" userId="a00b5204-d72f-418c-8b5e-7555aa3641ec" providerId="ADAL" clId="{540EEA64-C51A-4621-A832-21F1BC562D6D}" dt="2023-01-06T11:42:10.522" v="7168"/>
          <ac:graphicFrameMkLst>
            <pc:docMk/>
            <pc:sldMk cId="343650028" sldId="263"/>
            <ac:graphicFrameMk id="9" creationId="{227602D3-3BFE-461A-AC73-B24819A3BEB7}"/>
          </ac:graphicFrameMkLst>
        </pc:graphicFrameChg>
      </pc:sldChg>
      <pc:sldChg chg="addSp modSp new mod">
        <pc:chgData name="Ammar Ljubijankic" userId="a00b5204-d72f-418c-8b5e-7555aa3641ec" providerId="ADAL" clId="{540EEA64-C51A-4621-A832-21F1BC562D6D}" dt="2023-01-04T16:01:40.024" v="4597"/>
        <pc:sldMkLst>
          <pc:docMk/>
          <pc:sldMk cId="1792016163" sldId="264"/>
        </pc:sldMkLst>
        <pc:spChg chg="mod">
          <ac:chgData name="Ammar Ljubijankic" userId="a00b5204-d72f-418c-8b5e-7555aa3641ec" providerId="ADAL" clId="{540EEA64-C51A-4621-A832-21F1BC562D6D}" dt="2022-12-23T11:55:38.219" v="2438" actId="20577"/>
          <ac:spMkLst>
            <pc:docMk/>
            <pc:sldMk cId="1792016163" sldId="264"/>
            <ac:spMk id="2" creationId="{8D1AADCC-6AEB-4DAB-8BB7-80D0DC52C85D}"/>
          </ac:spMkLst>
        </pc:spChg>
        <pc:spChg chg="add mod">
          <ac:chgData name="Ammar Ljubijankic" userId="a00b5204-d72f-418c-8b5e-7555aa3641ec" providerId="ADAL" clId="{540EEA64-C51A-4621-A832-21F1BC562D6D}" dt="2023-01-04T16:01:40.024" v="4597"/>
          <ac:spMkLst>
            <pc:docMk/>
            <pc:sldMk cId="1792016163" sldId="264"/>
            <ac:spMk id="5" creationId="{6249D0E2-58FD-49CA-92DE-8463C4F0612E}"/>
          </ac:spMkLst>
        </pc:spChg>
      </pc:sldChg>
      <pc:sldChg chg="addSp modSp new mod modNotesTx">
        <pc:chgData name="Ammar Ljubijankic" userId="a00b5204-d72f-418c-8b5e-7555aa3641ec" providerId="ADAL" clId="{540EEA64-C51A-4621-A832-21F1BC562D6D}" dt="2023-01-04T16:01:38.471" v="4596"/>
        <pc:sldMkLst>
          <pc:docMk/>
          <pc:sldMk cId="3318310154" sldId="265"/>
        </pc:sldMkLst>
        <pc:spChg chg="mod">
          <ac:chgData name="Ammar Ljubijankic" userId="a00b5204-d72f-418c-8b5e-7555aa3641ec" providerId="ADAL" clId="{540EEA64-C51A-4621-A832-21F1BC562D6D}" dt="2022-12-23T14:35:21.567" v="3750" actId="27636"/>
          <ac:spMkLst>
            <pc:docMk/>
            <pc:sldMk cId="3318310154" sldId="265"/>
            <ac:spMk id="2" creationId="{F7B9CE61-B073-4263-AC19-5D71AB79D2BC}"/>
          </ac:spMkLst>
        </pc:spChg>
        <pc:spChg chg="mod">
          <ac:chgData name="Ammar Ljubijankic" userId="a00b5204-d72f-418c-8b5e-7555aa3641ec" providerId="ADAL" clId="{540EEA64-C51A-4621-A832-21F1BC562D6D}" dt="2022-12-23T14:36:37.723" v="3840" actId="20577"/>
          <ac:spMkLst>
            <pc:docMk/>
            <pc:sldMk cId="3318310154" sldId="265"/>
            <ac:spMk id="3" creationId="{08E2A6D4-1EFC-4063-B2AE-DBC8629E99E7}"/>
          </ac:spMkLst>
        </pc:spChg>
        <pc:spChg chg="add mod">
          <ac:chgData name="Ammar Ljubijankic" userId="a00b5204-d72f-418c-8b5e-7555aa3641ec" providerId="ADAL" clId="{540EEA64-C51A-4621-A832-21F1BC562D6D}" dt="2023-01-04T16:01:38.471" v="4596"/>
          <ac:spMkLst>
            <pc:docMk/>
            <pc:sldMk cId="3318310154" sldId="265"/>
            <ac:spMk id="4" creationId="{3D6D30B4-7820-4E09-8B01-4FACB7C2B90E}"/>
          </ac:spMkLst>
        </pc:spChg>
      </pc:sldChg>
      <pc:sldChg chg="addSp delSp modSp new mod modNotesTx">
        <pc:chgData name="Ammar Ljubijankic" userId="a00b5204-d72f-418c-8b5e-7555aa3641ec" providerId="ADAL" clId="{540EEA64-C51A-4621-A832-21F1BC562D6D}" dt="2023-01-05T14:58:50.402" v="7147" actId="27918"/>
        <pc:sldMkLst>
          <pc:docMk/>
          <pc:sldMk cId="1389166271" sldId="266"/>
        </pc:sldMkLst>
        <pc:spChg chg="mod">
          <ac:chgData name="Ammar Ljubijankic" userId="a00b5204-d72f-418c-8b5e-7555aa3641ec" providerId="ADAL" clId="{540EEA64-C51A-4621-A832-21F1BC562D6D}" dt="2023-01-05T13:36:17.645" v="5158" actId="20577"/>
          <ac:spMkLst>
            <pc:docMk/>
            <pc:sldMk cId="1389166271" sldId="266"/>
            <ac:spMk id="2" creationId="{206989E3-D81C-4FCC-B9A9-0719837AD440}"/>
          </ac:spMkLst>
        </pc:spChg>
        <pc:spChg chg="del">
          <ac:chgData name="Ammar Ljubijankic" userId="a00b5204-d72f-418c-8b5e-7555aa3641ec" providerId="ADAL" clId="{540EEA64-C51A-4621-A832-21F1BC562D6D}" dt="2023-01-05T13:58:37.249" v="6104"/>
          <ac:spMkLst>
            <pc:docMk/>
            <pc:sldMk cId="1389166271" sldId="266"/>
            <ac:spMk id="3" creationId="{754DE68E-E7D7-4C6B-8007-84232E923D98}"/>
          </ac:spMkLst>
        </pc:spChg>
        <pc:spChg chg="mod">
          <ac:chgData name="Ammar Ljubijankic" userId="a00b5204-d72f-418c-8b5e-7555aa3641ec" providerId="ADAL" clId="{540EEA64-C51A-4621-A832-21F1BC562D6D}" dt="2023-01-05T14:05:17.171" v="6832" actId="20577"/>
          <ac:spMkLst>
            <pc:docMk/>
            <pc:sldMk cId="1389166271" sldId="266"/>
            <ac:spMk id="4" creationId="{5355BDF4-2A3C-407D-89C1-1B54A09C5072}"/>
          </ac:spMkLst>
        </pc:spChg>
        <pc:graphicFrameChg chg="add mod">
          <ac:chgData name="Ammar Ljubijankic" userId="a00b5204-d72f-418c-8b5e-7555aa3641ec" providerId="ADAL" clId="{540EEA64-C51A-4621-A832-21F1BC562D6D}" dt="2023-01-05T13:58:45.585" v="6107"/>
          <ac:graphicFrameMkLst>
            <pc:docMk/>
            <pc:sldMk cId="1389166271" sldId="266"/>
            <ac:graphicFrameMk id="5" creationId="{72363BF4-EEFB-4325-8FEE-80B16FB6FFF5}"/>
          </ac:graphicFrameMkLst>
        </pc:graphicFrameChg>
      </pc:sldChg>
      <pc:sldChg chg="modSp new mod">
        <pc:chgData name="Ammar Ljubijankic" userId="a00b5204-d72f-418c-8b5e-7555aa3641ec" providerId="ADAL" clId="{540EEA64-C51A-4621-A832-21F1BC562D6D}" dt="2023-01-06T13:47:36.331" v="8119" actId="20577"/>
        <pc:sldMkLst>
          <pc:docMk/>
          <pc:sldMk cId="2553511309" sldId="267"/>
        </pc:sldMkLst>
        <pc:spChg chg="mod">
          <ac:chgData name="Ammar Ljubijankic" userId="a00b5204-d72f-418c-8b5e-7555aa3641ec" providerId="ADAL" clId="{540EEA64-C51A-4621-A832-21F1BC562D6D}" dt="2023-01-06T13:13:55.718" v="7566" actId="20577"/>
          <ac:spMkLst>
            <pc:docMk/>
            <pc:sldMk cId="2553511309" sldId="267"/>
            <ac:spMk id="2" creationId="{24187A63-3C11-4643-83B5-788A799C02A1}"/>
          </ac:spMkLst>
        </pc:spChg>
        <pc:spChg chg="mod">
          <ac:chgData name="Ammar Ljubijankic" userId="a00b5204-d72f-418c-8b5e-7555aa3641ec" providerId="ADAL" clId="{540EEA64-C51A-4621-A832-21F1BC562D6D}" dt="2023-01-06T13:47:36.331" v="8119" actId="20577"/>
          <ac:spMkLst>
            <pc:docMk/>
            <pc:sldMk cId="2553511309" sldId="267"/>
            <ac:spMk id="3" creationId="{39940BE7-4EB8-4BAC-A990-4E674FBFA4C9}"/>
          </ac:spMkLst>
        </pc:spChg>
      </pc:sldChg>
      <pc:sldChg chg="modSp new mod modNotesTx">
        <pc:chgData name="Ammar Ljubijankic" userId="a00b5204-d72f-418c-8b5e-7555aa3641ec" providerId="ADAL" clId="{540EEA64-C51A-4621-A832-21F1BC562D6D}" dt="2023-01-06T14:41:47.017" v="9975" actId="20577"/>
        <pc:sldMkLst>
          <pc:docMk/>
          <pc:sldMk cId="202257740" sldId="268"/>
        </pc:sldMkLst>
        <pc:spChg chg="mod">
          <ac:chgData name="Ammar Ljubijankic" userId="a00b5204-d72f-418c-8b5e-7555aa3641ec" providerId="ADAL" clId="{540EEA64-C51A-4621-A832-21F1BC562D6D}" dt="2023-01-06T14:30:13.082" v="8742" actId="20577"/>
          <ac:spMkLst>
            <pc:docMk/>
            <pc:sldMk cId="202257740" sldId="268"/>
            <ac:spMk id="2" creationId="{984A9804-3B6E-48ED-A48D-7F6C01A68204}"/>
          </ac:spMkLst>
        </pc:spChg>
        <pc:spChg chg="mod">
          <ac:chgData name="Ammar Ljubijankic" userId="a00b5204-d72f-418c-8b5e-7555aa3641ec" providerId="ADAL" clId="{540EEA64-C51A-4621-A832-21F1BC562D6D}" dt="2023-01-06T14:33:34.405" v="8759" actId="20577"/>
          <ac:spMkLst>
            <pc:docMk/>
            <pc:sldMk cId="202257740" sldId="268"/>
            <ac:spMk id="3" creationId="{155FF8B2-4349-40A8-961B-FE0B73355E29}"/>
          </ac:spMkLst>
        </pc:spChg>
      </pc:sldChg>
      <pc:sldMasterChg chg="addSldLayout">
        <pc:chgData name="Ammar Ljubijankic" userId="a00b5204-d72f-418c-8b5e-7555aa3641ec" providerId="ADAL" clId="{540EEA64-C51A-4621-A832-21F1BC562D6D}" dt="2022-12-22T13:02:54.151" v="0" actId="680"/>
        <pc:sldMasterMkLst>
          <pc:docMk/>
          <pc:sldMasterMk cId="3096228966" sldId="2147483648"/>
        </pc:sldMasterMkLst>
        <pc:sldLayoutChg chg="add">
          <pc:chgData name="Ammar Ljubijankic" userId="a00b5204-d72f-418c-8b5e-7555aa3641ec" providerId="ADAL" clId="{540EEA64-C51A-4621-A832-21F1BC562D6D}" dt="2022-12-22T13:02:54.151" v="0" actId="680"/>
          <pc:sldLayoutMkLst>
            <pc:docMk/>
            <pc:sldMasterMk cId="3096228966" sldId="2147483648"/>
            <pc:sldLayoutMk cId="4263704067" sldId="2147483649"/>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greaterlondonauthority.sharepoint.com/sites/S_IU_GLAEconomics/Shared%20Documents/General/Micro/Labour%20Market/Creative%20and%20cultural/02.%20Night%20time%20economy/OUTPUT/DATA/NTE%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greaterlondonauthority.sharepoint.com/sites/S_IU_GLAEconomics/Shared%20Documents/General/Micro/Labour%20Market/Creative%20and%20cultural/02.%20Night%20time%20economy/OUTPUT/DATA/NTE%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greaterlondonauthority.sharepoint.com/sites/S_IU_GLAEconomics/Shared%20Documents/General/Micro/Labour%20Market/Creative%20and%20cultural/02.%20Night%20time%20economy/OUTPUT/DATA/NTE%20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greaterlondonauthority.sharepoint.com/sites/S_IU_GLAEconomics/Shared%20Documents/General/Micro/Labour%20Market/Creative%20and%20cultural/02.%20Night%20time%20economy/OUTPUT/DATA/NTE%20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greaterlondonauthority.sharepoint.com/sites/S_IU_GLAEconomics/Shared%20Documents/General/Micro/Labour%20Market/Creative%20and%20cultural/02.%20Night%20time%20economy/OUTPUT/DATA/NTE%20dat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greaterlondonauthority.sharepoint.com/sites/S_IU_GLAEconomics/Shared%20Documents/General/Micro/Labour%20Market/Creative%20and%20cultural/02.%20Night%20time%20economy/OUTPUT/DATA/NTE%20data.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greaterlondonauthority.sharepoint.com/sites/S_IU_GLAEconomics/Shared%20Documents/General/Micro/Labour%20Market/Creative%20and%20cultural/02.%20Night%20time%20economy/Non-R/Business%20counts%20analysis.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GB" b="1"/>
              <a:t>Night Time Economy workers in London</a:t>
            </a:r>
          </a:p>
          <a:p>
            <a:pPr algn="l">
              <a:defRPr/>
            </a:pPr>
            <a:r>
              <a:rPr lang="en-GB">
                <a:solidFill>
                  <a:schemeClr val="accent1"/>
                </a:solidFill>
              </a:rPr>
              <a:t>Number of workers </a:t>
            </a:r>
            <a:r>
              <a:rPr lang="en-GB" sz="1400" b="0" i="0" u="none" strike="noStrike" kern="1200" spc="0" baseline="0">
                <a:solidFill>
                  <a:srgbClr val="000000">
                    <a:lumMod val="65000"/>
                    <a:lumOff val="35000"/>
                  </a:srgbClr>
                </a:solidFill>
                <a:latin typeface="Arial" panose="020B0604020202020204" pitchFamily="34" charset="0"/>
                <a:ea typeface="+mn-ea"/>
                <a:cs typeface="Arial" panose="020B0604020202020204" pitchFamily="34" charset="0"/>
              </a:rPr>
              <a:t>(LHS) </a:t>
            </a:r>
            <a:r>
              <a:rPr lang="en-GB"/>
              <a:t>and </a:t>
            </a:r>
            <a:r>
              <a:rPr lang="en-GB">
                <a:solidFill>
                  <a:schemeClr val="accent2"/>
                </a:solidFill>
              </a:rPr>
              <a:t>share of total </a:t>
            </a:r>
            <a:r>
              <a:rPr lang="en-GB"/>
              <a:t>(%, RHS)</a:t>
            </a:r>
          </a:p>
        </c:rich>
      </c:tx>
      <c:layout>
        <c:manualLayout>
          <c:xMode val="edge"/>
          <c:yMode val="edge"/>
          <c:x val="1.6476815398075242E-2"/>
          <c:y val="3.8585195977687427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Summary!$H$11</c:f>
              <c:strCache>
                <c:ptCount val="1"/>
                <c:pt idx="0">
                  <c:v>Number of workers</c:v>
                </c:pt>
              </c:strCache>
            </c:strRef>
          </c:tx>
          <c:spPr>
            <a:ln w="19050" cap="rnd">
              <a:solidFill>
                <a:schemeClr val="accent1"/>
              </a:solidFill>
              <a:round/>
            </a:ln>
            <a:effectLst/>
          </c:spPr>
          <c:marker>
            <c:symbol val="none"/>
          </c:marker>
          <c:cat>
            <c:numRef>
              <c:f>Summary!$G$12:$G$19</c:f>
              <c:numCache>
                <c:formatCode>General</c:formatCode>
                <c:ptCount val="8"/>
                <c:pt idx="0">
                  <c:v>2015</c:v>
                </c:pt>
                <c:pt idx="1">
                  <c:v>2016</c:v>
                </c:pt>
                <c:pt idx="2">
                  <c:v>2017</c:v>
                </c:pt>
                <c:pt idx="3">
                  <c:v>2018</c:v>
                </c:pt>
                <c:pt idx="4">
                  <c:v>2019</c:v>
                </c:pt>
                <c:pt idx="5">
                  <c:v>2020</c:v>
                </c:pt>
                <c:pt idx="6">
                  <c:v>2021</c:v>
                </c:pt>
                <c:pt idx="7">
                  <c:v>2022</c:v>
                </c:pt>
              </c:numCache>
            </c:numRef>
          </c:cat>
          <c:val>
            <c:numRef>
              <c:f>Summary!$H$12:$H$19</c:f>
              <c:numCache>
                <c:formatCode>_-* #,##0_-;\-* #,##0_-;_-* "-"??_-;_-@_-</c:formatCode>
                <c:ptCount val="8"/>
                <c:pt idx="0">
                  <c:v>1515000</c:v>
                </c:pt>
                <c:pt idx="1">
                  <c:v>1544000</c:v>
                </c:pt>
                <c:pt idx="2">
                  <c:v>1597000</c:v>
                </c:pt>
                <c:pt idx="3">
                  <c:v>1460000</c:v>
                </c:pt>
                <c:pt idx="4">
                  <c:v>1525000</c:v>
                </c:pt>
                <c:pt idx="5">
                  <c:v>1455000</c:v>
                </c:pt>
                <c:pt idx="6">
                  <c:v>1468000</c:v>
                </c:pt>
                <c:pt idx="7">
                  <c:v>1371000</c:v>
                </c:pt>
              </c:numCache>
            </c:numRef>
          </c:val>
          <c:smooth val="0"/>
          <c:extLst>
            <c:ext xmlns:c16="http://schemas.microsoft.com/office/drawing/2014/chart" uri="{C3380CC4-5D6E-409C-BE32-E72D297353CC}">
              <c16:uniqueId val="{00000000-44C3-43B2-8B73-E89D208016C4}"/>
            </c:ext>
          </c:extLst>
        </c:ser>
        <c:dLbls>
          <c:showLegendKey val="0"/>
          <c:showVal val="0"/>
          <c:showCatName val="0"/>
          <c:showSerName val="0"/>
          <c:showPercent val="0"/>
          <c:showBubbleSize val="0"/>
        </c:dLbls>
        <c:marker val="1"/>
        <c:smooth val="0"/>
        <c:axId val="621885272"/>
        <c:axId val="621883632"/>
      </c:lineChart>
      <c:lineChart>
        <c:grouping val="standard"/>
        <c:varyColors val="0"/>
        <c:ser>
          <c:idx val="1"/>
          <c:order val="1"/>
          <c:tx>
            <c:strRef>
              <c:f>Summary!$I$11</c:f>
              <c:strCache>
                <c:ptCount val="1"/>
                <c:pt idx="0">
                  <c:v>Share of all employed</c:v>
                </c:pt>
              </c:strCache>
            </c:strRef>
          </c:tx>
          <c:spPr>
            <a:ln w="19050" cap="rnd">
              <a:solidFill>
                <a:schemeClr val="accent2"/>
              </a:solidFill>
              <a:round/>
            </a:ln>
            <a:effectLst/>
          </c:spPr>
          <c:marker>
            <c:symbol val="none"/>
          </c:marker>
          <c:cat>
            <c:numRef>
              <c:f>Summary!$G$12:$G$19</c:f>
              <c:numCache>
                <c:formatCode>General</c:formatCode>
                <c:ptCount val="8"/>
                <c:pt idx="0">
                  <c:v>2015</c:v>
                </c:pt>
                <c:pt idx="1">
                  <c:v>2016</c:v>
                </c:pt>
                <c:pt idx="2">
                  <c:v>2017</c:v>
                </c:pt>
                <c:pt idx="3">
                  <c:v>2018</c:v>
                </c:pt>
                <c:pt idx="4">
                  <c:v>2019</c:v>
                </c:pt>
                <c:pt idx="5">
                  <c:v>2020</c:v>
                </c:pt>
                <c:pt idx="6">
                  <c:v>2021</c:v>
                </c:pt>
                <c:pt idx="7">
                  <c:v>2022</c:v>
                </c:pt>
              </c:numCache>
            </c:numRef>
          </c:cat>
          <c:val>
            <c:numRef>
              <c:f>Summary!$I$12:$I$19</c:f>
              <c:numCache>
                <c:formatCode>0.0%</c:formatCode>
                <c:ptCount val="8"/>
                <c:pt idx="0">
                  <c:v>0.31062781471948198</c:v>
                </c:pt>
                <c:pt idx="1">
                  <c:v>0.30508365498582901</c:v>
                </c:pt>
                <c:pt idx="2">
                  <c:v>0.30669912270559202</c:v>
                </c:pt>
                <c:pt idx="3">
                  <c:v>0.27821180534163598</c:v>
                </c:pt>
                <c:pt idx="4">
                  <c:v>0.29126290312159903</c:v>
                </c:pt>
                <c:pt idx="5">
                  <c:v>0.272737174082748</c:v>
                </c:pt>
                <c:pt idx="6">
                  <c:v>0.27926002587193699</c:v>
                </c:pt>
                <c:pt idx="7">
                  <c:v>0.26442910651106299</c:v>
                </c:pt>
              </c:numCache>
            </c:numRef>
          </c:val>
          <c:smooth val="0"/>
          <c:extLst>
            <c:ext xmlns:c16="http://schemas.microsoft.com/office/drawing/2014/chart" uri="{C3380CC4-5D6E-409C-BE32-E72D297353CC}">
              <c16:uniqueId val="{00000001-44C3-43B2-8B73-E89D208016C4}"/>
            </c:ext>
          </c:extLst>
        </c:ser>
        <c:dLbls>
          <c:showLegendKey val="0"/>
          <c:showVal val="0"/>
          <c:showCatName val="0"/>
          <c:showSerName val="0"/>
          <c:showPercent val="0"/>
          <c:showBubbleSize val="0"/>
        </c:dLbls>
        <c:marker val="1"/>
        <c:smooth val="0"/>
        <c:axId val="1030202744"/>
        <c:axId val="1030198480"/>
      </c:lineChart>
      <c:catAx>
        <c:axId val="621885272"/>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621883632"/>
        <c:crosses val="autoZero"/>
        <c:auto val="1"/>
        <c:lblAlgn val="ctr"/>
        <c:lblOffset val="100"/>
        <c:noMultiLvlLbl val="1"/>
      </c:catAx>
      <c:valAx>
        <c:axId val="621883632"/>
        <c:scaling>
          <c:orientation val="minMax"/>
          <c:min val="1000000"/>
        </c:scaling>
        <c:delete val="0"/>
        <c:axPos val="l"/>
        <c:majorGridlines>
          <c:spPr>
            <a:ln w="9525" cap="flat" cmpd="sng" algn="ctr">
              <a:solidFill>
                <a:schemeClr val="tx1">
                  <a:lumMod val="15000"/>
                  <a:lumOff val="85000"/>
                </a:schemeClr>
              </a:solidFill>
              <a:round/>
            </a:ln>
            <a:effectLst/>
          </c:spPr>
        </c:majorGridlines>
        <c:numFmt formatCode="_-* #,##0_-;\-* #,##0_-;_-* &quot;-&quot;??_-;_-@_-"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621885272"/>
        <c:crosses val="autoZero"/>
        <c:crossBetween val="between"/>
        <c:majorUnit val="250000"/>
      </c:valAx>
      <c:valAx>
        <c:axId val="1030198480"/>
        <c:scaling>
          <c:orientation val="minMax"/>
        </c:scaling>
        <c:delete val="0"/>
        <c:axPos val="r"/>
        <c:numFmt formatCode="0%" sourceLinked="0"/>
        <c:majorTickMark val="out"/>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030202744"/>
        <c:crosses val="max"/>
        <c:crossBetween val="between"/>
        <c:majorUnit val="5.000000000000001E-2"/>
      </c:valAx>
      <c:catAx>
        <c:axId val="1030202744"/>
        <c:scaling>
          <c:orientation val="minMax"/>
        </c:scaling>
        <c:delete val="1"/>
        <c:axPos val="b"/>
        <c:numFmt formatCode="General" sourceLinked="1"/>
        <c:majorTickMark val="out"/>
        <c:minorTickMark val="none"/>
        <c:tickLblPos val="nextTo"/>
        <c:crossAx val="1030198480"/>
        <c:crosses val="autoZero"/>
        <c:auto val="1"/>
        <c:lblAlgn val="ctr"/>
        <c:lblOffset val="100"/>
        <c:noMultiLvlLbl val="0"/>
      </c:catAx>
      <c:spPr>
        <a:noFill/>
        <a:ln>
          <a:noFill/>
        </a:ln>
        <a:effectLst/>
      </c:spPr>
    </c:plotArea>
    <c:legend>
      <c:legendPos val="t"/>
      <c:layout>
        <c:manualLayout>
          <c:xMode val="edge"/>
          <c:yMode val="edge"/>
          <c:x val="2.0565921107687624E-2"/>
          <c:y val="0.1221858655889292"/>
          <c:w val="0.46901312335958006"/>
          <c:h val="7.4486980158771018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GB" b="1"/>
              <a:t>Night Time Economy workers in London</a:t>
            </a:r>
          </a:p>
        </c:rich>
      </c:tx>
      <c:layout>
        <c:manualLayout>
          <c:xMode val="edge"/>
          <c:yMode val="edge"/>
          <c:x val="1.6476815398075242E-2"/>
          <c:y val="3.8585195977687427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'Summary (detail)'!$F$13</c:f>
              <c:strCache>
                <c:ptCount val="1"/>
                <c:pt idx="0">
                  <c:v>during evenings</c:v>
                </c:pt>
              </c:strCache>
            </c:strRef>
          </c:tx>
          <c:spPr>
            <a:ln w="19050" cap="rnd">
              <a:solidFill>
                <a:schemeClr val="accent1"/>
              </a:solidFill>
              <a:round/>
            </a:ln>
            <a:effectLst/>
          </c:spPr>
          <c:marker>
            <c:symbol val="none"/>
          </c:marker>
          <c:cat>
            <c:numRef>
              <c:f>'Summary (detail)'!$E$14:$E$21</c:f>
              <c:numCache>
                <c:formatCode>General</c:formatCode>
                <c:ptCount val="8"/>
                <c:pt idx="0">
                  <c:v>2015</c:v>
                </c:pt>
                <c:pt idx="1">
                  <c:v>2016</c:v>
                </c:pt>
                <c:pt idx="2">
                  <c:v>2017</c:v>
                </c:pt>
                <c:pt idx="3">
                  <c:v>2018</c:v>
                </c:pt>
                <c:pt idx="4">
                  <c:v>2019</c:v>
                </c:pt>
                <c:pt idx="5">
                  <c:v>2020</c:v>
                </c:pt>
                <c:pt idx="6">
                  <c:v>2021</c:v>
                </c:pt>
                <c:pt idx="7">
                  <c:v>2022</c:v>
                </c:pt>
              </c:numCache>
            </c:numRef>
          </c:cat>
          <c:val>
            <c:numRef>
              <c:f>'Summary (detail)'!$F$14:$F$21</c:f>
              <c:numCache>
                <c:formatCode>_-* #,##0_-;\-* #,##0_-;_-* "-"??_-;_-@_-</c:formatCode>
                <c:ptCount val="8"/>
                <c:pt idx="0">
                  <c:v>900000</c:v>
                </c:pt>
                <c:pt idx="1">
                  <c:v>921000</c:v>
                </c:pt>
                <c:pt idx="2">
                  <c:v>990000</c:v>
                </c:pt>
                <c:pt idx="3">
                  <c:v>884000</c:v>
                </c:pt>
                <c:pt idx="4">
                  <c:v>896000</c:v>
                </c:pt>
                <c:pt idx="5">
                  <c:v>920000</c:v>
                </c:pt>
                <c:pt idx="6">
                  <c:v>935000</c:v>
                </c:pt>
                <c:pt idx="7">
                  <c:v>831000</c:v>
                </c:pt>
              </c:numCache>
            </c:numRef>
          </c:val>
          <c:smooth val="0"/>
          <c:extLst>
            <c:ext xmlns:c16="http://schemas.microsoft.com/office/drawing/2014/chart" uri="{C3380CC4-5D6E-409C-BE32-E72D297353CC}">
              <c16:uniqueId val="{00000000-C0F6-42CF-BCA9-7F7A157DFCCE}"/>
            </c:ext>
          </c:extLst>
        </c:ser>
        <c:ser>
          <c:idx val="1"/>
          <c:order val="1"/>
          <c:tx>
            <c:strRef>
              <c:f>'Summary (detail)'!$G$13</c:f>
              <c:strCache>
                <c:ptCount val="1"/>
                <c:pt idx="0">
                  <c:v>during nights</c:v>
                </c:pt>
              </c:strCache>
            </c:strRef>
          </c:tx>
          <c:spPr>
            <a:ln w="19050" cap="rnd">
              <a:solidFill>
                <a:schemeClr val="accent2"/>
              </a:solidFill>
              <a:round/>
            </a:ln>
            <a:effectLst/>
          </c:spPr>
          <c:marker>
            <c:symbol val="none"/>
          </c:marker>
          <c:cat>
            <c:numRef>
              <c:f>'Summary (detail)'!$E$14:$E$21</c:f>
              <c:numCache>
                <c:formatCode>General</c:formatCode>
                <c:ptCount val="8"/>
                <c:pt idx="0">
                  <c:v>2015</c:v>
                </c:pt>
                <c:pt idx="1">
                  <c:v>2016</c:v>
                </c:pt>
                <c:pt idx="2">
                  <c:v>2017</c:v>
                </c:pt>
                <c:pt idx="3">
                  <c:v>2018</c:v>
                </c:pt>
                <c:pt idx="4">
                  <c:v>2019</c:v>
                </c:pt>
                <c:pt idx="5">
                  <c:v>2020</c:v>
                </c:pt>
                <c:pt idx="6">
                  <c:v>2021</c:v>
                </c:pt>
                <c:pt idx="7">
                  <c:v>2022</c:v>
                </c:pt>
              </c:numCache>
            </c:numRef>
          </c:cat>
          <c:val>
            <c:numRef>
              <c:f>'Summary (detail)'!$G$14:$G$21</c:f>
              <c:numCache>
                <c:formatCode>_-* #,##0_-;\-* #,##0_-;_-* "-"??_-;_-@_-</c:formatCode>
                <c:ptCount val="8"/>
                <c:pt idx="0">
                  <c:v>84000</c:v>
                </c:pt>
                <c:pt idx="1">
                  <c:v>78000</c:v>
                </c:pt>
                <c:pt idx="2">
                  <c:v>72000</c:v>
                </c:pt>
                <c:pt idx="3">
                  <c:v>98000</c:v>
                </c:pt>
                <c:pt idx="4">
                  <c:v>103000</c:v>
                </c:pt>
                <c:pt idx="5">
                  <c:v>78000</c:v>
                </c:pt>
                <c:pt idx="6">
                  <c:v>65000</c:v>
                </c:pt>
                <c:pt idx="7">
                  <c:v>84000</c:v>
                </c:pt>
              </c:numCache>
            </c:numRef>
          </c:val>
          <c:smooth val="0"/>
          <c:extLst>
            <c:ext xmlns:c16="http://schemas.microsoft.com/office/drawing/2014/chart" uri="{C3380CC4-5D6E-409C-BE32-E72D297353CC}">
              <c16:uniqueId val="{00000001-C0F6-42CF-BCA9-7F7A157DFCCE}"/>
            </c:ext>
          </c:extLst>
        </c:ser>
        <c:ser>
          <c:idx val="2"/>
          <c:order val="2"/>
          <c:tx>
            <c:strRef>
              <c:f>'Summary (detail)'!$H$13</c:f>
              <c:strCache>
                <c:ptCount val="1"/>
                <c:pt idx="0">
                  <c:v>both evenings and nights</c:v>
                </c:pt>
              </c:strCache>
            </c:strRef>
          </c:tx>
          <c:spPr>
            <a:ln w="19050" cap="rnd">
              <a:solidFill>
                <a:schemeClr val="accent3"/>
              </a:solidFill>
              <a:round/>
            </a:ln>
            <a:effectLst/>
          </c:spPr>
          <c:marker>
            <c:symbol val="none"/>
          </c:marker>
          <c:cat>
            <c:numRef>
              <c:f>'Summary (detail)'!$E$14:$E$21</c:f>
              <c:numCache>
                <c:formatCode>General</c:formatCode>
                <c:ptCount val="8"/>
                <c:pt idx="0">
                  <c:v>2015</c:v>
                </c:pt>
                <c:pt idx="1">
                  <c:v>2016</c:v>
                </c:pt>
                <c:pt idx="2">
                  <c:v>2017</c:v>
                </c:pt>
                <c:pt idx="3">
                  <c:v>2018</c:v>
                </c:pt>
                <c:pt idx="4">
                  <c:v>2019</c:v>
                </c:pt>
                <c:pt idx="5">
                  <c:v>2020</c:v>
                </c:pt>
                <c:pt idx="6">
                  <c:v>2021</c:v>
                </c:pt>
                <c:pt idx="7">
                  <c:v>2022</c:v>
                </c:pt>
              </c:numCache>
            </c:numRef>
          </c:cat>
          <c:val>
            <c:numRef>
              <c:f>'Summary (detail)'!$H$14:$H$21</c:f>
              <c:numCache>
                <c:formatCode>_-* #,##0_-;\-* #,##0_-;_-* "-"??_-;_-@_-</c:formatCode>
                <c:ptCount val="8"/>
                <c:pt idx="0">
                  <c:v>532000</c:v>
                </c:pt>
                <c:pt idx="1">
                  <c:v>545000</c:v>
                </c:pt>
                <c:pt idx="2">
                  <c:v>535000</c:v>
                </c:pt>
                <c:pt idx="3">
                  <c:v>478000</c:v>
                </c:pt>
                <c:pt idx="4">
                  <c:v>527000</c:v>
                </c:pt>
                <c:pt idx="5">
                  <c:v>457000</c:v>
                </c:pt>
                <c:pt idx="6">
                  <c:v>468000</c:v>
                </c:pt>
                <c:pt idx="7">
                  <c:v>457000</c:v>
                </c:pt>
              </c:numCache>
            </c:numRef>
          </c:val>
          <c:smooth val="0"/>
          <c:extLst>
            <c:ext xmlns:c16="http://schemas.microsoft.com/office/drawing/2014/chart" uri="{C3380CC4-5D6E-409C-BE32-E72D297353CC}">
              <c16:uniqueId val="{00000002-C0F6-42CF-BCA9-7F7A157DFCCE}"/>
            </c:ext>
          </c:extLst>
        </c:ser>
        <c:dLbls>
          <c:showLegendKey val="0"/>
          <c:showVal val="0"/>
          <c:showCatName val="0"/>
          <c:showSerName val="0"/>
          <c:showPercent val="0"/>
          <c:showBubbleSize val="0"/>
        </c:dLbls>
        <c:smooth val="0"/>
        <c:axId val="621885272"/>
        <c:axId val="621883632"/>
      </c:lineChart>
      <c:catAx>
        <c:axId val="621885272"/>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621883632"/>
        <c:crosses val="autoZero"/>
        <c:auto val="1"/>
        <c:lblAlgn val="ctr"/>
        <c:lblOffset val="100"/>
        <c:noMultiLvlLbl val="1"/>
      </c:catAx>
      <c:valAx>
        <c:axId val="621883632"/>
        <c:scaling>
          <c:orientation val="minMax"/>
          <c:max val="1000000"/>
          <c:min val="0"/>
        </c:scaling>
        <c:delete val="0"/>
        <c:axPos val="l"/>
        <c:majorGridlines>
          <c:spPr>
            <a:ln w="9525" cap="flat" cmpd="sng" algn="ctr">
              <a:solidFill>
                <a:schemeClr val="tx1">
                  <a:lumMod val="15000"/>
                  <a:lumOff val="85000"/>
                </a:schemeClr>
              </a:solidFill>
              <a:round/>
            </a:ln>
            <a:effectLst/>
          </c:spPr>
        </c:majorGridlines>
        <c:numFmt formatCode="_-* #,##0_-;\-* #,##0_-;_-* &quot;-&quot;??_-;_-@_-"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621885272"/>
        <c:crosses val="autoZero"/>
        <c:crossBetween val="between"/>
        <c:majorUnit val="250000"/>
      </c:valAx>
      <c:spPr>
        <a:noFill/>
        <a:ln>
          <a:noFill/>
        </a:ln>
        <a:effectLst/>
      </c:spPr>
    </c:plotArea>
    <c:legend>
      <c:legendPos val="t"/>
      <c:layout>
        <c:manualLayout>
          <c:xMode val="edge"/>
          <c:yMode val="edge"/>
          <c:x val="2.6604568450682795E-2"/>
          <c:y val="8.5407293113060861E-2"/>
          <c:w val="0.79472572178477685"/>
          <c:h val="7.4486980158771018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r>
              <a:rPr lang="en-GB" b="1"/>
              <a:t>NTE workers by industry</a:t>
            </a:r>
            <a:r>
              <a:rPr lang="en-GB" b="1" baseline="0"/>
              <a:t> sector</a:t>
            </a:r>
          </a:p>
          <a:p>
            <a:pPr algn="l">
              <a:defRPr/>
            </a:pPr>
            <a:r>
              <a:rPr lang="en-GB" baseline="0"/>
              <a:t>Workers in 2017 and 2022, selected sectors</a:t>
            </a:r>
            <a:endParaRPr lang="en-GB"/>
          </a:p>
        </c:rich>
      </c:tx>
      <c:layout>
        <c:manualLayout>
          <c:xMode val="edge"/>
          <c:yMode val="edge"/>
          <c:x val="1.9208223972003502E-2"/>
          <c:y val="3.2407407407407406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1"/>
          <c:order val="0"/>
          <c:tx>
            <c:strRef>
              <c:f>Industry!$M$11</c:f>
              <c:strCache>
                <c:ptCount val="1"/>
                <c:pt idx="0">
                  <c:v>2022</c:v>
                </c:pt>
              </c:strCache>
            </c:strRef>
          </c:tx>
          <c:spPr>
            <a:solidFill>
              <a:schemeClr val="accent1"/>
            </a:solidFill>
            <a:ln>
              <a:noFill/>
            </a:ln>
            <a:effectLst/>
          </c:spPr>
          <c:invertIfNegative val="0"/>
          <c:cat>
            <c:strRef>
              <c:f>(Industry!$E$18:$E$21,Industry!$E$24,Industry!$E$28)</c:f>
              <c:strCache>
                <c:ptCount val="6"/>
                <c:pt idx="0">
                  <c:v>Retail </c:v>
                </c:pt>
                <c:pt idx="1">
                  <c:v>Transport and storage </c:v>
                </c:pt>
                <c:pt idx="2">
                  <c:v>Hospitality </c:v>
                </c:pt>
                <c:pt idx="3">
                  <c:v>Information and communication </c:v>
                </c:pt>
                <c:pt idx="4">
                  <c:v>Professional and scientific </c:v>
                </c:pt>
                <c:pt idx="5">
                  <c:v>Health </c:v>
                </c:pt>
              </c:strCache>
              <c:extLst/>
            </c:strRef>
          </c:cat>
          <c:val>
            <c:numRef>
              <c:f>(Industry!$M$18:$M$21,Industry!$M$24,Industry!$M$28)</c:f>
              <c:numCache>
                <c:formatCode>_-* #,##0_-;\-* #,##0_-;_-* "-"??_-;_-@_-</c:formatCode>
                <c:ptCount val="6"/>
                <c:pt idx="0">
                  <c:v>104000</c:v>
                </c:pt>
                <c:pt idx="1">
                  <c:v>111000</c:v>
                </c:pt>
                <c:pt idx="2">
                  <c:v>110000</c:v>
                </c:pt>
                <c:pt idx="3">
                  <c:v>124000</c:v>
                </c:pt>
                <c:pt idx="4">
                  <c:v>141000</c:v>
                </c:pt>
                <c:pt idx="5">
                  <c:v>208000</c:v>
                </c:pt>
              </c:numCache>
              <c:extLst/>
            </c:numRef>
          </c:val>
          <c:extLst>
            <c:ext xmlns:c16="http://schemas.microsoft.com/office/drawing/2014/chart" uri="{C3380CC4-5D6E-409C-BE32-E72D297353CC}">
              <c16:uniqueId val="{00000000-BCFC-4057-811E-7C752943DA58}"/>
            </c:ext>
          </c:extLst>
        </c:ser>
        <c:ser>
          <c:idx val="0"/>
          <c:order val="1"/>
          <c:tx>
            <c:strRef>
              <c:f>Industry!$H$11</c:f>
              <c:strCache>
                <c:ptCount val="1"/>
                <c:pt idx="0">
                  <c:v>2017</c:v>
                </c:pt>
              </c:strCache>
            </c:strRef>
          </c:tx>
          <c:spPr>
            <a:solidFill>
              <a:schemeClr val="bg1">
                <a:lumMod val="75000"/>
              </a:schemeClr>
            </a:solidFill>
            <a:ln>
              <a:noFill/>
            </a:ln>
            <a:effectLst/>
          </c:spPr>
          <c:invertIfNegative val="0"/>
          <c:cat>
            <c:strRef>
              <c:f>(Industry!$E$18:$E$21,Industry!$E$24,Industry!$E$28)</c:f>
              <c:strCache>
                <c:ptCount val="6"/>
                <c:pt idx="0">
                  <c:v>Retail </c:v>
                </c:pt>
                <c:pt idx="1">
                  <c:v>Transport and storage </c:v>
                </c:pt>
                <c:pt idx="2">
                  <c:v>Hospitality </c:v>
                </c:pt>
                <c:pt idx="3">
                  <c:v>Information and communication </c:v>
                </c:pt>
                <c:pt idx="4">
                  <c:v>Professional and scientific </c:v>
                </c:pt>
                <c:pt idx="5">
                  <c:v>Health </c:v>
                </c:pt>
              </c:strCache>
              <c:extLst/>
            </c:strRef>
          </c:cat>
          <c:val>
            <c:numRef>
              <c:f>(Industry!$H$18:$H$21,Industry!$H$24,Industry!$H$28)</c:f>
              <c:numCache>
                <c:formatCode>_-* #,##0_-;\-* #,##0_-;_-* "-"??_-;_-@_-</c:formatCode>
                <c:ptCount val="6"/>
                <c:pt idx="0">
                  <c:v>144000</c:v>
                </c:pt>
                <c:pt idx="1">
                  <c:v>143000</c:v>
                </c:pt>
                <c:pt idx="2">
                  <c:v>150000</c:v>
                </c:pt>
                <c:pt idx="3">
                  <c:v>123000</c:v>
                </c:pt>
                <c:pt idx="4">
                  <c:v>176000</c:v>
                </c:pt>
                <c:pt idx="5">
                  <c:v>190000</c:v>
                </c:pt>
              </c:numCache>
              <c:extLst/>
            </c:numRef>
          </c:val>
          <c:extLst>
            <c:ext xmlns:c16="http://schemas.microsoft.com/office/drawing/2014/chart" uri="{C3380CC4-5D6E-409C-BE32-E72D297353CC}">
              <c16:uniqueId val="{00000001-BCFC-4057-811E-7C752943DA58}"/>
            </c:ext>
          </c:extLst>
        </c:ser>
        <c:dLbls>
          <c:showLegendKey val="0"/>
          <c:showVal val="0"/>
          <c:showCatName val="0"/>
          <c:showSerName val="0"/>
          <c:showPercent val="0"/>
          <c:showBubbleSize val="0"/>
        </c:dLbls>
        <c:gapWidth val="182"/>
        <c:axId val="97953968"/>
        <c:axId val="97952656"/>
      </c:barChart>
      <c:catAx>
        <c:axId val="979539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952656"/>
        <c:crosses val="autoZero"/>
        <c:auto val="1"/>
        <c:lblAlgn val="ctr"/>
        <c:lblOffset val="100"/>
        <c:noMultiLvlLbl val="0"/>
      </c:catAx>
      <c:valAx>
        <c:axId val="97952656"/>
        <c:scaling>
          <c:orientation val="minMax"/>
        </c:scaling>
        <c:delete val="0"/>
        <c:axPos val="b"/>
        <c:majorGridlines>
          <c:spPr>
            <a:ln w="9525" cap="flat" cmpd="sng" algn="ctr">
              <a:solidFill>
                <a:schemeClr val="tx1">
                  <a:lumMod val="15000"/>
                  <a:lumOff val="85000"/>
                </a:schemeClr>
              </a:solidFill>
              <a:round/>
            </a:ln>
            <a:effectLst/>
          </c:spPr>
        </c:majorGridlines>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953968"/>
        <c:crosses val="autoZero"/>
        <c:crossBetween val="between"/>
      </c:valAx>
      <c:spPr>
        <a:noFill/>
        <a:ln>
          <a:noFill/>
        </a:ln>
        <a:effectLst/>
      </c:spPr>
    </c:plotArea>
    <c:legend>
      <c:legendPos val="t"/>
      <c:layout>
        <c:manualLayout>
          <c:xMode val="edge"/>
          <c:yMode val="edge"/>
          <c:x val="3.4022747156605408E-2"/>
          <c:y val="0.20916666666666667"/>
          <c:w val="0.158598803649214"/>
          <c:h val="5.754515979620195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r>
              <a:rPr lang="en-GB" b="1"/>
              <a:t>NTE workers by industry</a:t>
            </a:r>
            <a:r>
              <a:rPr lang="en-GB" b="1" baseline="0"/>
              <a:t> sector</a:t>
            </a:r>
          </a:p>
          <a:p>
            <a:pPr algn="l">
              <a:defRPr/>
            </a:pPr>
            <a:r>
              <a:rPr lang="en-GB" baseline="0"/>
              <a:t>Workers in 2017 and 2022, selected sectors</a:t>
            </a:r>
            <a:endParaRPr lang="en-GB"/>
          </a:p>
        </c:rich>
      </c:tx>
      <c:layout>
        <c:manualLayout>
          <c:xMode val="edge"/>
          <c:yMode val="edge"/>
          <c:x val="1.9208223972003502E-2"/>
          <c:y val="3.2407407407407406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v>Change NTE workers</c:v>
          </c:tx>
          <c:spPr>
            <a:solidFill>
              <a:schemeClr val="accent1"/>
            </a:solidFill>
            <a:ln>
              <a:noFill/>
            </a:ln>
            <a:effectLst/>
          </c:spPr>
          <c:invertIfNegative val="0"/>
          <c:cat>
            <c:strRef>
              <c:f>'Industry select (comparison)'!$F$12:$F$18</c:f>
              <c:strCache>
                <c:ptCount val="7"/>
                <c:pt idx="0">
                  <c:v>Retail </c:v>
                </c:pt>
                <c:pt idx="1">
                  <c:v>Transport and storage </c:v>
                </c:pt>
                <c:pt idx="2">
                  <c:v>Hospitality </c:v>
                </c:pt>
                <c:pt idx="3">
                  <c:v>Information and communication </c:v>
                </c:pt>
                <c:pt idx="4">
                  <c:v>Professional and scientific </c:v>
                </c:pt>
                <c:pt idx="5">
                  <c:v>Education</c:v>
                </c:pt>
                <c:pt idx="6">
                  <c:v>Health </c:v>
                </c:pt>
              </c:strCache>
            </c:strRef>
          </c:cat>
          <c:val>
            <c:numRef>
              <c:f>'Industry select (comparison)'!$O$23:$O$29</c:f>
              <c:numCache>
                <c:formatCode>_-* #,##0_-;\-* #,##0_-;_-* "-"??_-;_-@_-</c:formatCode>
                <c:ptCount val="7"/>
                <c:pt idx="0">
                  <c:v>-40000</c:v>
                </c:pt>
                <c:pt idx="1">
                  <c:v>-32000</c:v>
                </c:pt>
                <c:pt idx="2">
                  <c:v>-40000</c:v>
                </c:pt>
                <c:pt idx="3">
                  <c:v>1000</c:v>
                </c:pt>
                <c:pt idx="4">
                  <c:v>-35000</c:v>
                </c:pt>
                <c:pt idx="5">
                  <c:v>-1000</c:v>
                </c:pt>
                <c:pt idx="6">
                  <c:v>18000</c:v>
                </c:pt>
              </c:numCache>
            </c:numRef>
          </c:val>
          <c:extLst>
            <c:ext xmlns:c16="http://schemas.microsoft.com/office/drawing/2014/chart" uri="{C3380CC4-5D6E-409C-BE32-E72D297353CC}">
              <c16:uniqueId val="{00000000-313B-41D2-B967-C91DB049F695}"/>
            </c:ext>
          </c:extLst>
        </c:ser>
        <c:ser>
          <c:idx val="1"/>
          <c:order val="1"/>
          <c:tx>
            <c:v>Change workers overall</c:v>
          </c:tx>
          <c:spPr>
            <a:solidFill>
              <a:schemeClr val="accent4">
                <a:lumMod val="60000"/>
                <a:lumOff val="40000"/>
              </a:schemeClr>
            </a:solidFill>
            <a:ln>
              <a:noFill/>
            </a:ln>
            <a:effectLst/>
          </c:spPr>
          <c:invertIfNegative val="0"/>
          <c:cat>
            <c:strRef>
              <c:f>'Industry select (comparison)'!$F$12:$F$18</c:f>
              <c:strCache>
                <c:ptCount val="7"/>
                <c:pt idx="0">
                  <c:v>Retail </c:v>
                </c:pt>
                <c:pt idx="1">
                  <c:v>Transport and storage </c:v>
                </c:pt>
                <c:pt idx="2">
                  <c:v>Hospitality </c:v>
                </c:pt>
                <c:pt idx="3">
                  <c:v>Information and communication </c:v>
                </c:pt>
                <c:pt idx="4">
                  <c:v>Professional and scientific </c:v>
                </c:pt>
                <c:pt idx="5">
                  <c:v>Education</c:v>
                </c:pt>
                <c:pt idx="6">
                  <c:v>Health </c:v>
                </c:pt>
              </c:strCache>
            </c:strRef>
          </c:cat>
          <c:val>
            <c:numRef>
              <c:f>'Industry select (comparison)'!$O$12:$O$18</c:f>
              <c:numCache>
                <c:formatCode>_-* #,##0_-;\-* #,##0_-;_-* "-"??_-;_-@_-</c:formatCode>
                <c:ptCount val="7"/>
                <c:pt idx="0">
                  <c:v>-73000</c:v>
                </c:pt>
                <c:pt idx="1">
                  <c:v>-23000</c:v>
                </c:pt>
                <c:pt idx="2">
                  <c:v>-61000</c:v>
                </c:pt>
                <c:pt idx="3">
                  <c:v>48000</c:v>
                </c:pt>
                <c:pt idx="4">
                  <c:v>16000</c:v>
                </c:pt>
                <c:pt idx="5">
                  <c:v>17000</c:v>
                </c:pt>
                <c:pt idx="6">
                  <c:v>-34000</c:v>
                </c:pt>
              </c:numCache>
            </c:numRef>
          </c:val>
          <c:extLst>
            <c:ext xmlns:c16="http://schemas.microsoft.com/office/drawing/2014/chart" uri="{C3380CC4-5D6E-409C-BE32-E72D297353CC}">
              <c16:uniqueId val="{00000001-313B-41D2-B967-C91DB049F695}"/>
            </c:ext>
          </c:extLst>
        </c:ser>
        <c:dLbls>
          <c:showLegendKey val="0"/>
          <c:showVal val="0"/>
          <c:showCatName val="0"/>
          <c:showSerName val="0"/>
          <c:showPercent val="0"/>
          <c:showBubbleSize val="0"/>
        </c:dLbls>
        <c:gapWidth val="182"/>
        <c:axId val="97953968"/>
        <c:axId val="97952656"/>
      </c:barChart>
      <c:catAx>
        <c:axId val="97953968"/>
        <c:scaling>
          <c:orientation val="minMax"/>
        </c:scaling>
        <c:delete val="0"/>
        <c:axPos val="l"/>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952656"/>
        <c:crosses val="autoZero"/>
        <c:auto val="1"/>
        <c:lblAlgn val="ctr"/>
        <c:lblOffset val="100"/>
        <c:noMultiLvlLbl val="0"/>
      </c:catAx>
      <c:valAx>
        <c:axId val="97952656"/>
        <c:scaling>
          <c:orientation val="minMax"/>
        </c:scaling>
        <c:delete val="0"/>
        <c:axPos val="b"/>
        <c:majorGridlines>
          <c:spPr>
            <a:ln w="9525" cap="flat" cmpd="sng" algn="ctr">
              <a:solidFill>
                <a:schemeClr val="tx1">
                  <a:lumMod val="15000"/>
                  <a:lumOff val="85000"/>
                </a:schemeClr>
              </a:solidFill>
              <a:round/>
            </a:ln>
            <a:effectLst/>
          </c:spPr>
        </c:majorGridlines>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953968"/>
        <c:crosses val="autoZero"/>
        <c:crossBetween val="between"/>
      </c:valAx>
      <c:spPr>
        <a:noFill/>
        <a:ln>
          <a:noFill/>
        </a:ln>
        <a:effectLst/>
      </c:spPr>
    </c:plotArea>
    <c:legend>
      <c:legendPos val="t"/>
      <c:layout>
        <c:manualLayout>
          <c:xMode val="edge"/>
          <c:yMode val="edge"/>
          <c:x val="3.1673289010067267E-2"/>
          <c:y val="0.17506601956085413"/>
          <c:w val="0.51043153209786141"/>
          <c:h val="5.754515979620195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GB" b="1"/>
              <a:t>NTE</a:t>
            </a:r>
            <a:r>
              <a:rPr lang="en-GB" b="1" baseline="0"/>
              <a:t> worker shares (%) by industry section</a:t>
            </a:r>
            <a:endParaRPr lang="en-GB" b="1"/>
          </a:p>
        </c:rich>
      </c:tx>
      <c:layout>
        <c:manualLayout>
          <c:xMode val="edge"/>
          <c:yMode val="edge"/>
          <c:x val="6.5455799928040379E-3"/>
          <c:y val="2.2160664819944598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6"/>
          <c:order val="6"/>
          <c:tx>
            <c:strRef>
              <c:f>Industry!$E$18</c:f>
              <c:strCache>
                <c:ptCount val="1"/>
                <c:pt idx="0">
                  <c:v>Retail </c:v>
                </c:pt>
              </c:strCache>
            </c:strRef>
          </c:tx>
          <c:spPr>
            <a:ln w="28575" cap="rnd">
              <a:solidFill>
                <a:schemeClr val="accent1">
                  <a:lumMod val="60000"/>
                  <a:lumOff val="40000"/>
                </a:schemeClr>
              </a:solidFill>
              <a:round/>
            </a:ln>
            <a:effectLst/>
          </c:spPr>
          <c:marker>
            <c:symbol val="none"/>
          </c:marker>
          <c:cat>
            <c:numRef>
              <c:f>Industry!$X$11:$AE$11</c:f>
              <c:numCache>
                <c:formatCode>General</c:formatCode>
                <c:ptCount val="8"/>
                <c:pt idx="0">
                  <c:v>2015</c:v>
                </c:pt>
                <c:pt idx="1">
                  <c:v>2016</c:v>
                </c:pt>
                <c:pt idx="2">
                  <c:v>2017</c:v>
                </c:pt>
                <c:pt idx="3">
                  <c:v>2018</c:v>
                </c:pt>
                <c:pt idx="4">
                  <c:v>2019</c:v>
                </c:pt>
                <c:pt idx="5">
                  <c:v>2020</c:v>
                </c:pt>
                <c:pt idx="6">
                  <c:v>2021</c:v>
                </c:pt>
                <c:pt idx="7">
                  <c:v>2022</c:v>
                </c:pt>
              </c:numCache>
            </c:numRef>
          </c:cat>
          <c:val>
            <c:numRef>
              <c:f>Industry!$X$18:$AE$18</c:f>
              <c:numCache>
                <c:formatCode>0.0%</c:formatCode>
                <c:ptCount val="8"/>
                <c:pt idx="0">
                  <c:v>0.34617427685837299</c:v>
                </c:pt>
                <c:pt idx="1">
                  <c:v>0.34144156831817002</c:v>
                </c:pt>
                <c:pt idx="2">
                  <c:v>0.29405931645340799</c:v>
                </c:pt>
                <c:pt idx="3">
                  <c:v>0.321703598931322</c:v>
                </c:pt>
                <c:pt idx="4">
                  <c:v>0.313529859831642</c:v>
                </c:pt>
                <c:pt idx="5">
                  <c:v>0.305535961304153</c:v>
                </c:pt>
                <c:pt idx="6">
                  <c:v>0.33516921880447298</c:v>
                </c:pt>
                <c:pt idx="7">
                  <c:v>0.25026935821593399</c:v>
                </c:pt>
              </c:numCache>
            </c:numRef>
          </c:val>
          <c:smooth val="0"/>
          <c:extLst>
            <c:ext xmlns:c16="http://schemas.microsoft.com/office/drawing/2014/chart" uri="{C3380CC4-5D6E-409C-BE32-E72D297353CC}">
              <c16:uniqueId val="{00000000-6049-4B5C-B5DD-D3651E70327A}"/>
            </c:ext>
          </c:extLst>
        </c:ser>
        <c:ser>
          <c:idx val="8"/>
          <c:order val="8"/>
          <c:tx>
            <c:strRef>
              <c:f>Industry!$E$20</c:f>
              <c:strCache>
                <c:ptCount val="1"/>
                <c:pt idx="0">
                  <c:v>Hospitality </c:v>
                </c:pt>
              </c:strCache>
            </c:strRef>
          </c:tx>
          <c:spPr>
            <a:ln w="28575" cap="rnd">
              <a:solidFill>
                <a:schemeClr val="accent4"/>
              </a:solidFill>
              <a:round/>
            </a:ln>
            <a:effectLst/>
          </c:spPr>
          <c:marker>
            <c:symbol val="none"/>
          </c:marker>
          <c:cat>
            <c:numRef>
              <c:f>Industry!$X$11:$AE$11</c:f>
              <c:numCache>
                <c:formatCode>General</c:formatCode>
                <c:ptCount val="8"/>
                <c:pt idx="0">
                  <c:v>2015</c:v>
                </c:pt>
                <c:pt idx="1">
                  <c:v>2016</c:v>
                </c:pt>
                <c:pt idx="2">
                  <c:v>2017</c:v>
                </c:pt>
                <c:pt idx="3">
                  <c:v>2018</c:v>
                </c:pt>
                <c:pt idx="4">
                  <c:v>2019</c:v>
                </c:pt>
                <c:pt idx="5">
                  <c:v>2020</c:v>
                </c:pt>
                <c:pt idx="6">
                  <c:v>2021</c:v>
                </c:pt>
                <c:pt idx="7">
                  <c:v>2022</c:v>
                </c:pt>
              </c:numCache>
            </c:numRef>
          </c:cat>
          <c:val>
            <c:numRef>
              <c:f>Industry!$X$20:$AE$20</c:f>
              <c:numCache>
                <c:formatCode>0.0%</c:formatCode>
                <c:ptCount val="8"/>
                <c:pt idx="0">
                  <c:v>0.52539141982051496</c:v>
                </c:pt>
                <c:pt idx="1">
                  <c:v>0.55655852027581898</c:v>
                </c:pt>
                <c:pt idx="2">
                  <c:v>0.56914529300476602</c:v>
                </c:pt>
                <c:pt idx="3">
                  <c:v>0.56324763193504701</c:v>
                </c:pt>
                <c:pt idx="4">
                  <c:v>0.55721543582474597</c:v>
                </c:pt>
                <c:pt idx="5">
                  <c:v>0.47010998648006702</c:v>
                </c:pt>
                <c:pt idx="6">
                  <c:v>0.60094392879179703</c:v>
                </c:pt>
                <c:pt idx="7">
                  <c:v>0.53929469632758598</c:v>
                </c:pt>
              </c:numCache>
            </c:numRef>
          </c:val>
          <c:smooth val="0"/>
          <c:extLst>
            <c:ext xmlns:c16="http://schemas.microsoft.com/office/drawing/2014/chart" uri="{C3380CC4-5D6E-409C-BE32-E72D297353CC}">
              <c16:uniqueId val="{00000001-6049-4B5C-B5DD-D3651E70327A}"/>
            </c:ext>
          </c:extLst>
        </c:ser>
        <c:dLbls>
          <c:showLegendKey val="0"/>
          <c:showVal val="0"/>
          <c:showCatName val="0"/>
          <c:showSerName val="0"/>
          <c:showPercent val="0"/>
          <c:showBubbleSize val="0"/>
        </c:dLbls>
        <c:smooth val="0"/>
        <c:axId val="696169016"/>
        <c:axId val="696174920"/>
        <c:extLst>
          <c:ext xmlns:c15="http://schemas.microsoft.com/office/drawing/2012/chart" uri="{02D57815-91ED-43cb-92C2-25804820EDAC}">
            <c15:filteredLineSeries>
              <c15:ser>
                <c:idx val="0"/>
                <c:order val="0"/>
                <c:tx>
                  <c:strRef>
                    <c:extLst>
                      <c:ext uri="{02D57815-91ED-43cb-92C2-25804820EDAC}">
                        <c15:formulaRef>
                          <c15:sqref>Industry!$E$12</c15:sqref>
                        </c15:formulaRef>
                      </c:ext>
                    </c:extLst>
                    <c:strCache>
                      <c:ptCount val="1"/>
                      <c:pt idx="0">
                        <c:v>Agriculture, forestry and fishing</c:v>
                      </c:pt>
                    </c:strCache>
                  </c:strRef>
                </c:tx>
                <c:spPr>
                  <a:ln w="28575" cap="rnd">
                    <a:solidFill>
                      <a:schemeClr val="accent1"/>
                    </a:solidFill>
                    <a:round/>
                  </a:ln>
                  <a:effectLst/>
                </c:spPr>
                <c:marker>
                  <c:symbol val="none"/>
                </c:marker>
                <c:cat>
                  <c:numRef>
                    <c:extLst>
                      <c:ext uri="{02D57815-91ED-43cb-92C2-25804820EDAC}">
                        <c15:formulaRef>
                          <c15:sqref>Industry!$X$11:$AE$11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c:ext uri="{02D57815-91ED-43cb-92C2-25804820EDAC}">
                        <c15:formulaRef>
                          <c15:sqref>Industry!$X$12:$AE$12</c15:sqref>
                        </c15:formulaRef>
                      </c:ext>
                    </c:extLst>
                    <c:numCache>
                      <c:formatCode>0.0%</c:formatCode>
                      <c:ptCount val="8"/>
                      <c:pt idx="0">
                        <c:v>0.47986312187417701</c:v>
                      </c:pt>
                      <c:pt idx="1">
                        <c:v>0</c:v>
                      </c:pt>
                      <c:pt idx="2">
                        <c:v>0</c:v>
                      </c:pt>
                      <c:pt idx="3">
                        <c:v>0.42125094197437801</c:v>
                      </c:pt>
                      <c:pt idx="4">
                        <c:v>0.40821917808219199</c:v>
                      </c:pt>
                      <c:pt idx="5">
                        <c:v>0</c:v>
                      </c:pt>
                      <c:pt idx="6">
                        <c:v>0.87159709618874803</c:v>
                      </c:pt>
                      <c:pt idx="7">
                        <c:v>0.66029074215761296</c:v>
                      </c:pt>
                    </c:numCache>
                  </c:numRef>
                </c:val>
                <c:smooth val="0"/>
                <c:extLst>
                  <c:ext xmlns:c16="http://schemas.microsoft.com/office/drawing/2014/chart" uri="{C3380CC4-5D6E-409C-BE32-E72D297353CC}">
                    <c16:uniqueId val="{00000002-6049-4B5C-B5DD-D3651E70327A}"/>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Industry!$E$13</c15:sqref>
                        </c15:formulaRef>
                      </c:ext>
                    </c:extLst>
                    <c:strCache>
                      <c:ptCount val="1"/>
                      <c:pt idx="0">
                        <c:v>Mining and quarrying</c:v>
                      </c:pt>
                    </c:strCache>
                  </c:strRef>
                </c:tx>
                <c:spPr>
                  <a:ln w="28575" cap="rnd">
                    <a:solidFill>
                      <a:schemeClr val="accent2"/>
                    </a:solidFill>
                    <a:round/>
                  </a:ln>
                  <a:effectLst/>
                </c:spPr>
                <c:marker>
                  <c:symbol val="none"/>
                </c:marker>
                <c:cat>
                  <c:numRef>
                    <c:extLst xmlns:c15="http://schemas.microsoft.com/office/drawing/2012/chart">
                      <c:ext xmlns:c15="http://schemas.microsoft.com/office/drawing/2012/chart" uri="{02D57815-91ED-43cb-92C2-25804820EDAC}">
                        <c15:formulaRef>
                          <c15:sqref>Industry!$X$11:$AE$11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Industry!$X$13:$AE$13</c15:sqref>
                        </c15:formulaRef>
                      </c:ext>
                    </c:extLst>
                    <c:numCache>
                      <c:formatCode>0.0%</c:formatCode>
                      <c:ptCount val="8"/>
                      <c:pt idx="0">
                        <c:v>0.26953857696636202</c:v>
                      </c:pt>
                      <c:pt idx="1">
                        <c:v>0.226490450947644</c:v>
                      </c:pt>
                      <c:pt idx="2">
                        <c:v>0.26888467913805397</c:v>
                      </c:pt>
                      <c:pt idx="3">
                        <c:v>0.163348281016442</c:v>
                      </c:pt>
                      <c:pt idx="4">
                        <c:v>0.36353944562899798</c:v>
                      </c:pt>
                      <c:pt idx="5">
                        <c:v>0.389657874118569</c:v>
                      </c:pt>
                      <c:pt idx="6">
                        <c:v>0.17125382262996899</c:v>
                      </c:pt>
                      <c:pt idx="7">
                        <c:v>0.31412053258584399</c:v>
                      </c:pt>
                    </c:numCache>
                  </c:numRef>
                </c:val>
                <c:smooth val="0"/>
                <c:extLst xmlns:c15="http://schemas.microsoft.com/office/drawing/2012/chart">
                  <c:ext xmlns:c16="http://schemas.microsoft.com/office/drawing/2014/chart" uri="{C3380CC4-5D6E-409C-BE32-E72D297353CC}">
                    <c16:uniqueId val="{00000003-6049-4B5C-B5DD-D3651E70327A}"/>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Industry!$E$14</c15:sqref>
                        </c15:formulaRef>
                      </c:ext>
                    </c:extLst>
                    <c:strCache>
                      <c:ptCount val="1"/>
                      <c:pt idx="0">
                        <c:v>Manufacturing</c:v>
                      </c:pt>
                    </c:strCache>
                  </c:strRef>
                </c:tx>
                <c:spPr>
                  <a:ln w="28575" cap="rnd">
                    <a:solidFill>
                      <a:schemeClr val="accent3"/>
                    </a:solidFill>
                    <a:round/>
                  </a:ln>
                  <a:effectLst/>
                </c:spPr>
                <c:marker>
                  <c:symbol val="none"/>
                </c:marker>
                <c:cat>
                  <c:numRef>
                    <c:extLst xmlns:c15="http://schemas.microsoft.com/office/drawing/2012/chart">
                      <c:ext xmlns:c15="http://schemas.microsoft.com/office/drawing/2012/chart" uri="{02D57815-91ED-43cb-92C2-25804820EDAC}">
                        <c15:formulaRef>
                          <c15:sqref>Industry!$X$11:$AE$11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Industry!$X$14:$AE$14</c15:sqref>
                        </c15:formulaRef>
                      </c:ext>
                    </c:extLst>
                    <c:numCache>
                      <c:formatCode>0.0%</c:formatCode>
                      <c:ptCount val="8"/>
                      <c:pt idx="0">
                        <c:v>0.246306661921248</c:v>
                      </c:pt>
                      <c:pt idx="1">
                        <c:v>0.18623843281562899</c:v>
                      </c:pt>
                      <c:pt idx="2">
                        <c:v>0.27309691512446899</c:v>
                      </c:pt>
                      <c:pt idx="3">
                        <c:v>0.19433288343154401</c:v>
                      </c:pt>
                      <c:pt idx="4">
                        <c:v>0.21867492110832401</c:v>
                      </c:pt>
                      <c:pt idx="5">
                        <c:v>0.240422338861422</c:v>
                      </c:pt>
                      <c:pt idx="6">
                        <c:v>0.17821975816737801</c:v>
                      </c:pt>
                      <c:pt idx="7">
                        <c:v>0.255563956418906</c:v>
                      </c:pt>
                    </c:numCache>
                  </c:numRef>
                </c:val>
                <c:smooth val="0"/>
                <c:extLst xmlns:c15="http://schemas.microsoft.com/office/drawing/2012/chart">
                  <c:ext xmlns:c16="http://schemas.microsoft.com/office/drawing/2014/chart" uri="{C3380CC4-5D6E-409C-BE32-E72D297353CC}">
                    <c16:uniqueId val="{00000004-6049-4B5C-B5DD-D3651E70327A}"/>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Industry!$E$15</c15:sqref>
                        </c15:formulaRef>
                      </c:ext>
                    </c:extLst>
                    <c:strCache>
                      <c:ptCount val="1"/>
                      <c:pt idx="0">
                        <c:v>Electricity, gas, steam and air conditioning supply</c:v>
                      </c:pt>
                    </c:strCache>
                  </c:strRef>
                </c:tx>
                <c:spPr>
                  <a:ln w="28575" cap="rnd">
                    <a:solidFill>
                      <a:schemeClr val="accent4"/>
                    </a:solidFill>
                    <a:round/>
                  </a:ln>
                  <a:effectLst/>
                </c:spPr>
                <c:marker>
                  <c:symbol val="none"/>
                </c:marker>
                <c:cat>
                  <c:numRef>
                    <c:extLst xmlns:c15="http://schemas.microsoft.com/office/drawing/2012/chart">
                      <c:ext xmlns:c15="http://schemas.microsoft.com/office/drawing/2012/chart" uri="{02D57815-91ED-43cb-92C2-25804820EDAC}">
                        <c15:formulaRef>
                          <c15:sqref>Industry!$X$11:$AE$11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Industry!$X$15:$AE$15</c15:sqref>
                        </c15:formulaRef>
                      </c:ext>
                    </c:extLst>
                    <c:numCache>
                      <c:formatCode>0.0%</c:formatCode>
                      <c:ptCount val="8"/>
                      <c:pt idx="0">
                        <c:v>0.214225292541943</c:v>
                      </c:pt>
                      <c:pt idx="1">
                        <c:v>0.34264454745059802</c:v>
                      </c:pt>
                      <c:pt idx="2">
                        <c:v>0.32423189365105598</c:v>
                      </c:pt>
                      <c:pt idx="3">
                        <c:v>0.19821737395237499</c:v>
                      </c:pt>
                      <c:pt idx="4">
                        <c:v>0.120386958079541</c:v>
                      </c:pt>
                      <c:pt idx="5">
                        <c:v>0.18326168962189701</c:v>
                      </c:pt>
                      <c:pt idx="6">
                        <c:v>0</c:v>
                      </c:pt>
                      <c:pt idx="7">
                        <c:v>0</c:v>
                      </c:pt>
                    </c:numCache>
                  </c:numRef>
                </c:val>
                <c:smooth val="0"/>
                <c:extLst xmlns:c15="http://schemas.microsoft.com/office/drawing/2012/chart">
                  <c:ext xmlns:c16="http://schemas.microsoft.com/office/drawing/2014/chart" uri="{C3380CC4-5D6E-409C-BE32-E72D297353CC}">
                    <c16:uniqueId val="{00000005-6049-4B5C-B5DD-D3651E70327A}"/>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Industry!$E$16</c15:sqref>
                        </c15:formulaRef>
                      </c:ext>
                    </c:extLst>
                    <c:strCache>
                      <c:ptCount val="1"/>
                      <c:pt idx="0">
                        <c:v>Water </c:v>
                      </c:pt>
                    </c:strCache>
                  </c:strRef>
                </c:tx>
                <c:spPr>
                  <a:ln w="28575" cap="rnd">
                    <a:solidFill>
                      <a:schemeClr val="accent5"/>
                    </a:solidFill>
                    <a:round/>
                  </a:ln>
                  <a:effectLst/>
                </c:spPr>
                <c:marker>
                  <c:symbol val="none"/>
                </c:marker>
                <c:cat>
                  <c:numRef>
                    <c:extLst xmlns:c15="http://schemas.microsoft.com/office/drawing/2012/chart">
                      <c:ext xmlns:c15="http://schemas.microsoft.com/office/drawing/2012/chart" uri="{02D57815-91ED-43cb-92C2-25804820EDAC}">
                        <c15:formulaRef>
                          <c15:sqref>Industry!$X$11:$AE$11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Industry!$X$16:$AE$16</c15:sqref>
                        </c15:formulaRef>
                      </c:ext>
                    </c:extLst>
                    <c:numCache>
                      <c:formatCode>0.0%</c:formatCode>
                      <c:ptCount val="8"/>
                      <c:pt idx="0">
                        <c:v>6.4403697529928805E-2</c:v>
                      </c:pt>
                      <c:pt idx="1">
                        <c:v>0</c:v>
                      </c:pt>
                      <c:pt idx="2">
                        <c:v>7.8633677251327194E-2</c:v>
                      </c:pt>
                      <c:pt idx="3">
                        <c:v>0.40747386487751602</c:v>
                      </c:pt>
                      <c:pt idx="4">
                        <c:v>0.451661067562523</c:v>
                      </c:pt>
                      <c:pt idx="5">
                        <c:v>7.3888163838971996E-2</c:v>
                      </c:pt>
                      <c:pt idx="6">
                        <c:v>5.4859203296703303E-2</c:v>
                      </c:pt>
                      <c:pt idx="7">
                        <c:v>0</c:v>
                      </c:pt>
                    </c:numCache>
                  </c:numRef>
                </c:val>
                <c:smooth val="0"/>
                <c:extLst xmlns:c15="http://schemas.microsoft.com/office/drawing/2012/chart">
                  <c:ext xmlns:c16="http://schemas.microsoft.com/office/drawing/2014/chart" uri="{C3380CC4-5D6E-409C-BE32-E72D297353CC}">
                    <c16:uniqueId val="{00000006-6049-4B5C-B5DD-D3651E70327A}"/>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Industry!$E$17</c15:sqref>
                        </c15:formulaRef>
                      </c:ext>
                    </c:extLst>
                    <c:strCache>
                      <c:ptCount val="1"/>
                      <c:pt idx="0">
                        <c:v>Construction</c:v>
                      </c:pt>
                    </c:strCache>
                  </c:strRef>
                </c:tx>
                <c:spPr>
                  <a:ln w="28575" cap="rnd">
                    <a:solidFill>
                      <a:schemeClr val="accent6"/>
                    </a:solidFill>
                    <a:round/>
                  </a:ln>
                  <a:effectLst/>
                </c:spPr>
                <c:marker>
                  <c:symbol val="none"/>
                </c:marker>
                <c:cat>
                  <c:numRef>
                    <c:extLst xmlns:c15="http://schemas.microsoft.com/office/drawing/2012/chart">
                      <c:ext xmlns:c15="http://schemas.microsoft.com/office/drawing/2012/chart" uri="{02D57815-91ED-43cb-92C2-25804820EDAC}">
                        <c15:formulaRef>
                          <c15:sqref>Industry!$X$11:$AE$11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Industry!$X$17:$AE$17</c15:sqref>
                        </c15:formulaRef>
                      </c:ext>
                    </c:extLst>
                    <c:numCache>
                      <c:formatCode>0.0%</c:formatCode>
                      <c:ptCount val="8"/>
                      <c:pt idx="0">
                        <c:v>0.189140831348376</c:v>
                      </c:pt>
                      <c:pt idx="1">
                        <c:v>0.16438374546686699</c:v>
                      </c:pt>
                      <c:pt idx="2">
                        <c:v>0.19499677700010901</c:v>
                      </c:pt>
                      <c:pt idx="3">
                        <c:v>0.205289856362245</c:v>
                      </c:pt>
                      <c:pt idx="4">
                        <c:v>0.145458040421793</c:v>
                      </c:pt>
                      <c:pt idx="5">
                        <c:v>0.110969567606202</c:v>
                      </c:pt>
                      <c:pt idx="6">
                        <c:v>0.12204123476478</c:v>
                      </c:pt>
                      <c:pt idx="7">
                        <c:v>0.114199118499302</c:v>
                      </c:pt>
                    </c:numCache>
                  </c:numRef>
                </c:val>
                <c:smooth val="0"/>
                <c:extLst xmlns:c15="http://schemas.microsoft.com/office/drawing/2012/chart">
                  <c:ext xmlns:c16="http://schemas.microsoft.com/office/drawing/2014/chart" uri="{C3380CC4-5D6E-409C-BE32-E72D297353CC}">
                    <c16:uniqueId val="{00000007-6049-4B5C-B5DD-D3651E70327A}"/>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Industry!$E$19</c15:sqref>
                        </c15:formulaRef>
                      </c:ext>
                    </c:extLst>
                    <c:strCache>
                      <c:ptCount val="1"/>
                      <c:pt idx="0">
                        <c:v>Transport and storage </c:v>
                      </c:pt>
                    </c:strCache>
                  </c:strRef>
                </c:tx>
                <c:spPr>
                  <a:ln w="28575" cap="rnd">
                    <a:solidFill>
                      <a:schemeClr val="accent2">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Industry!$X$11:$AE$11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Industry!$X$19:$AE$19</c15:sqref>
                        </c15:formulaRef>
                      </c:ext>
                    </c:extLst>
                    <c:numCache>
                      <c:formatCode>0.0%</c:formatCode>
                      <c:ptCount val="8"/>
                      <c:pt idx="0">
                        <c:v>0.52699338151660902</c:v>
                      </c:pt>
                      <c:pt idx="1">
                        <c:v>0.58141761548547799</c:v>
                      </c:pt>
                      <c:pt idx="2">
                        <c:v>0.54133118239301703</c:v>
                      </c:pt>
                      <c:pt idx="3">
                        <c:v>0.527769110764431</c:v>
                      </c:pt>
                      <c:pt idx="4">
                        <c:v>0.53339109387463202</c:v>
                      </c:pt>
                      <c:pt idx="5">
                        <c:v>0.43514648917016802</c:v>
                      </c:pt>
                      <c:pt idx="6">
                        <c:v>0.46034546752319799</c:v>
                      </c:pt>
                      <c:pt idx="7">
                        <c:v>0.46113496590168201</c:v>
                      </c:pt>
                    </c:numCache>
                  </c:numRef>
                </c:val>
                <c:smooth val="0"/>
                <c:extLst xmlns:c15="http://schemas.microsoft.com/office/drawing/2012/chart">
                  <c:ext xmlns:c16="http://schemas.microsoft.com/office/drawing/2014/chart" uri="{C3380CC4-5D6E-409C-BE32-E72D297353CC}">
                    <c16:uniqueId val="{00000008-6049-4B5C-B5DD-D3651E70327A}"/>
                  </c:ext>
                </c:extLst>
              </c15:ser>
            </c15:filteredLineSeries>
            <c15:filteredLineSeries>
              <c15:ser>
                <c:idx val="9"/>
                <c:order val="9"/>
                <c:tx>
                  <c:strRef>
                    <c:extLst xmlns:c15="http://schemas.microsoft.com/office/drawing/2012/chart">
                      <c:ext xmlns:c15="http://schemas.microsoft.com/office/drawing/2012/chart" uri="{02D57815-91ED-43cb-92C2-25804820EDAC}">
                        <c15:formulaRef>
                          <c15:sqref>Industry!$E$21</c15:sqref>
                        </c15:formulaRef>
                      </c:ext>
                    </c:extLst>
                    <c:strCache>
                      <c:ptCount val="1"/>
                      <c:pt idx="0">
                        <c:v>Information and communication </c:v>
                      </c:pt>
                    </c:strCache>
                  </c:strRef>
                </c:tx>
                <c:spPr>
                  <a:ln w="28575" cap="rnd">
                    <a:solidFill>
                      <a:schemeClr val="accent4">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Industry!$X$11:$AE$11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Industry!$X$21:$AE$21</c15:sqref>
                        </c15:formulaRef>
                      </c:ext>
                    </c:extLst>
                    <c:numCache>
                      <c:formatCode>0.0%</c:formatCode>
                      <c:ptCount val="8"/>
                      <c:pt idx="0">
                        <c:v>0.28384493914651099</c:v>
                      </c:pt>
                      <c:pt idx="1">
                        <c:v>0.27579804256226997</c:v>
                      </c:pt>
                      <c:pt idx="2">
                        <c:v>0.28822249107449999</c:v>
                      </c:pt>
                      <c:pt idx="3">
                        <c:v>0.16028148345013701</c:v>
                      </c:pt>
                      <c:pt idx="4">
                        <c:v>0.26478768004649</c:v>
                      </c:pt>
                      <c:pt idx="5">
                        <c:v>0.18873800244234801</c:v>
                      </c:pt>
                      <c:pt idx="6">
                        <c:v>0.268650965544805</c:v>
                      </c:pt>
                      <c:pt idx="7">
                        <c:v>0.260400643838755</c:v>
                      </c:pt>
                    </c:numCache>
                  </c:numRef>
                </c:val>
                <c:smooth val="0"/>
                <c:extLst xmlns:c15="http://schemas.microsoft.com/office/drawing/2012/chart">
                  <c:ext xmlns:c16="http://schemas.microsoft.com/office/drawing/2014/chart" uri="{C3380CC4-5D6E-409C-BE32-E72D297353CC}">
                    <c16:uniqueId val="{00000009-6049-4B5C-B5DD-D3651E70327A}"/>
                  </c:ext>
                </c:extLst>
              </c15:ser>
            </c15:filteredLineSeries>
            <c15:filteredLineSeries>
              <c15:ser>
                <c:idx val="10"/>
                <c:order val="10"/>
                <c:tx>
                  <c:strRef>
                    <c:extLst xmlns:c15="http://schemas.microsoft.com/office/drawing/2012/chart">
                      <c:ext xmlns:c15="http://schemas.microsoft.com/office/drawing/2012/chart" uri="{02D57815-91ED-43cb-92C2-25804820EDAC}">
                        <c15:formulaRef>
                          <c15:sqref>Industry!$E$22</c15:sqref>
                        </c15:formulaRef>
                      </c:ext>
                    </c:extLst>
                    <c:strCache>
                      <c:ptCount val="1"/>
                      <c:pt idx="0">
                        <c:v>Financial and insurance activities</c:v>
                      </c:pt>
                    </c:strCache>
                  </c:strRef>
                </c:tx>
                <c:spPr>
                  <a:ln w="28575" cap="rnd">
                    <a:solidFill>
                      <a:schemeClr val="accent5">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Industry!$X$11:$AE$11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Industry!$X$22:$AE$22</c15:sqref>
                        </c15:formulaRef>
                      </c:ext>
                    </c:extLst>
                    <c:numCache>
                      <c:formatCode>0.0%</c:formatCode>
                      <c:ptCount val="8"/>
                      <c:pt idx="0">
                        <c:v>0.20458023955503499</c:v>
                      </c:pt>
                      <c:pt idx="1">
                        <c:v>0.21582637291116</c:v>
                      </c:pt>
                      <c:pt idx="2">
                        <c:v>0.21367459533590399</c:v>
                      </c:pt>
                      <c:pt idx="3">
                        <c:v>0.18120760758677901</c:v>
                      </c:pt>
                      <c:pt idx="4">
                        <c:v>0.19007192266072001</c:v>
                      </c:pt>
                      <c:pt idx="5">
                        <c:v>0.20047479934075499</c:v>
                      </c:pt>
                      <c:pt idx="6">
                        <c:v>0.206493020299442</c:v>
                      </c:pt>
                      <c:pt idx="7">
                        <c:v>0.172414477273855</c:v>
                      </c:pt>
                    </c:numCache>
                  </c:numRef>
                </c:val>
                <c:smooth val="0"/>
                <c:extLst xmlns:c15="http://schemas.microsoft.com/office/drawing/2012/chart">
                  <c:ext xmlns:c16="http://schemas.microsoft.com/office/drawing/2014/chart" uri="{C3380CC4-5D6E-409C-BE32-E72D297353CC}">
                    <c16:uniqueId val="{0000000A-6049-4B5C-B5DD-D3651E70327A}"/>
                  </c:ext>
                </c:extLst>
              </c15:ser>
            </c15:filteredLineSeries>
            <c15:filteredLineSeries>
              <c15:ser>
                <c:idx val="11"/>
                <c:order val="11"/>
                <c:tx>
                  <c:strRef>
                    <c:extLst xmlns:c15="http://schemas.microsoft.com/office/drawing/2012/chart">
                      <c:ext xmlns:c15="http://schemas.microsoft.com/office/drawing/2012/chart" uri="{02D57815-91ED-43cb-92C2-25804820EDAC}">
                        <c15:formulaRef>
                          <c15:sqref>Industry!$E$23</c15:sqref>
                        </c15:formulaRef>
                      </c:ext>
                    </c:extLst>
                    <c:strCache>
                      <c:ptCount val="1"/>
                      <c:pt idx="0">
                        <c:v>Property </c:v>
                      </c:pt>
                    </c:strCache>
                  </c:strRef>
                </c:tx>
                <c:spPr>
                  <a:ln w="28575" cap="rnd">
                    <a:solidFill>
                      <a:schemeClr val="accent6">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Industry!$X$11:$AE$11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Industry!$X$23:$AE$23</c15:sqref>
                        </c15:formulaRef>
                      </c:ext>
                    </c:extLst>
                    <c:numCache>
                      <c:formatCode>0.0%</c:formatCode>
                      <c:ptCount val="8"/>
                      <c:pt idx="0">
                        <c:v>0.21555802137475899</c:v>
                      </c:pt>
                      <c:pt idx="1">
                        <c:v>0.184371923979708</c:v>
                      </c:pt>
                      <c:pt idx="2">
                        <c:v>0.11338643870215701</c:v>
                      </c:pt>
                      <c:pt idx="3">
                        <c:v>0.173340266944011</c:v>
                      </c:pt>
                      <c:pt idx="4">
                        <c:v>0.15250717541786299</c:v>
                      </c:pt>
                      <c:pt idx="5">
                        <c:v>5.8897340370485399E-2</c:v>
                      </c:pt>
                      <c:pt idx="6">
                        <c:v>0.12735556353897901</c:v>
                      </c:pt>
                      <c:pt idx="7">
                        <c:v>0.11954924056834899</c:v>
                      </c:pt>
                    </c:numCache>
                  </c:numRef>
                </c:val>
                <c:smooth val="0"/>
                <c:extLst xmlns:c15="http://schemas.microsoft.com/office/drawing/2012/chart">
                  <c:ext xmlns:c16="http://schemas.microsoft.com/office/drawing/2014/chart" uri="{C3380CC4-5D6E-409C-BE32-E72D297353CC}">
                    <c16:uniqueId val="{0000000B-6049-4B5C-B5DD-D3651E70327A}"/>
                  </c:ext>
                </c:extLst>
              </c15:ser>
            </c15:filteredLineSeries>
            <c15:filteredLineSeries>
              <c15:ser>
                <c:idx val="12"/>
                <c:order val="12"/>
                <c:tx>
                  <c:strRef>
                    <c:extLst xmlns:c15="http://schemas.microsoft.com/office/drawing/2012/chart">
                      <c:ext xmlns:c15="http://schemas.microsoft.com/office/drawing/2012/chart" uri="{02D57815-91ED-43cb-92C2-25804820EDAC}">
                        <c15:formulaRef>
                          <c15:sqref>Industry!$E$24</c15:sqref>
                        </c15:formulaRef>
                      </c:ext>
                    </c:extLst>
                    <c:strCache>
                      <c:ptCount val="1"/>
                      <c:pt idx="0">
                        <c:v>Professional and scientific </c:v>
                      </c:pt>
                    </c:strCache>
                  </c:strRef>
                </c:tx>
                <c:spPr>
                  <a:ln w="28575" cap="rnd">
                    <a:solidFill>
                      <a:schemeClr val="accent1">
                        <a:lumMod val="80000"/>
                        <a:lumOff val="2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Industry!$X$11:$AE$11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Industry!$X$24:$AE$24</c15:sqref>
                        </c15:formulaRef>
                      </c:ext>
                    </c:extLst>
                    <c:numCache>
                      <c:formatCode>0.0%</c:formatCode>
                      <c:ptCount val="8"/>
                      <c:pt idx="0">
                        <c:v>0.26922676423567599</c:v>
                      </c:pt>
                      <c:pt idx="1">
                        <c:v>0.27300279019335699</c:v>
                      </c:pt>
                      <c:pt idx="2">
                        <c:v>0.25660177376795501</c:v>
                      </c:pt>
                      <c:pt idx="3">
                        <c:v>0.25074592981773403</c:v>
                      </c:pt>
                      <c:pt idx="4">
                        <c:v>0.238257645968489</c:v>
                      </c:pt>
                      <c:pt idx="5">
                        <c:v>0.26075414235413902</c:v>
                      </c:pt>
                      <c:pt idx="6">
                        <c:v>0.19854072870735701</c:v>
                      </c:pt>
                      <c:pt idx="7">
                        <c:v>0.201680333811281</c:v>
                      </c:pt>
                    </c:numCache>
                  </c:numRef>
                </c:val>
                <c:smooth val="0"/>
                <c:extLst xmlns:c15="http://schemas.microsoft.com/office/drawing/2012/chart">
                  <c:ext xmlns:c16="http://schemas.microsoft.com/office/drawing/2014/chart" uri="{C3380CC4-5D6E-409C-BE32-E72D297353CC}">
                    <c16:uniqueId val="{0000000C-6049-4B5C-B5DD-D3651E70327A}"/>
                  </c:ext>
                </c:extLst>
              </c15:ser>
            </c15:filteredLineSeries>
            <c15:filteredLineSeries>
              <c15:ser>
                <c:idx val="13"/>
                <c:order val="13"/>
                <c:tx>
                  <c:strRef>
                    <c:extLst xmlns:c15="http://schemas.microsoft.com/office/drawing/2012/chart">
                      <c:ext xmlns:c15="http://schemas.microsoft.com/office/drawing/2012/chart" uri="{02D57815-91ED-43cb-92C2-25804820EDAC}">
                        <c15:formulaRef>
                          <c15:sqref>Industry!$E$25</c15:sqref>
                        </c15:formulaRef>
                      </c:ext>
                    </c:extLst>
                    <c:strCache>
                      <c:ptCount val="1"/>
                      <c:pt idx="0">
                        <c:v>Administration </c:v>
                      </c:pt>
                    </c:strCache>
                  </c:strRef>
                </c:tx>
                <c:spPr>
                  <a:ln w="28575" cap="rnd">
                    <a:solidFill>
                      <a:schemeClr val="accent2">
                        <a:lumMod val="80000"/>
                        <a:lumOff val="2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Industry!$X$11:$AE$11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Industry!$X$25:$AE$25</c15:sqref>
                        </c15:formulaRef>
                      </c:ext>
                    </c:extLst>
                    <c:numCache>
                      <c:formatCode>0.0%</c:formatCode>
                      <c:ptCount val="8"/>
                      <c:pt idx="0">
                        <c:v>0.33237782706633601</c:v>
                      </c:pt>
                      <c:pt idx="1">
                        <c:v>0.27219761028504902</c:v>
                      </c:pt>
                      <c:pt idx="2">
                        <c:v>0.33247224629269301</c:v>
                      </c:pt>
                      <c:pt idx="3">
                        <c:v>0.22696388450636701</c:v>
                      </c:pt>
                      <c:pt idx="4">
                        <c:v>0.29633526139587202</c:v>
                      </c:pt>
                      <c:pt idx="5">
                        <c:v>0.269445046346455</c:v>
                      </c:pt>
                      <c:pt idx="6">
                        <c:v>0.197135486166711</c:v>
                      </c:pt>
                      <c:pt idx="7">
                        <c:v>0.29274386161271898</c:v>
                      </c:pt>
                    </c:numCache>
                  </c:numRef>
                </c:val>
                <c:smooth val="0"/>
                <c:extLst xmlns:c15="http://schemas.microsoft.com/office/drawing/2012/chart">
                  <c:ext xmlns:c16="http://schemas.microsoft.com/office/drawing/2014/chart" uri="{C3380CC4-5D6E-409C-BE32-E72D297353CC}">
                    <c16:uniqueId val="{0000000D-6049-4B5C-B5DD-D3651E70327A}"/>
                  </c:ext>
                </c:extLst>
              </c15:ser>
            </c15:filteredLineSeries>
            <c15:filteredLineSeries>
              <c15:ser>
                <c:idx val="14"/>
                <c:order val="14"/>
                <c:tx>
                  <c:strRef>
                    <c:extLst xmlns:c15="http://schemas.microsoft.com/office/drawing/2012/chart">
                      <c:ext xmlns:c15="http://schemas.microsoft.com/office/drawing/2012/chart" uri="{02D57815-91ED-43cb-92C2-25804820EDAC}">
                        <c15:formulaRef>
                          <c15:sqref>Industry!$E$26</c15:sqref>
                        </c15:formulaRef>
                      </c:ext>
                    </c:extLst>
                    <c:strCache>
                      <c:ptCount val="1"/>
                      <c:pt idx="0">
                        <c:v>Public</c:v>
                      </c:pt>
                    </c:strCache>
                  </c:strRef>
                </c:tx>
                <c:spPr>
                  <a:ln w="28575" cap="rnd">
                    <a:solidFill>
                      <a:schemeClr val="accent3">
                        <a:lumMod val="80000"/>
                        <a:lumOff val="2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Industry!$X$11:$AE$11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Industry!$X$26:$AE$26</c15:sqref>
                        </c15:formulaRef>
                      </c:ext>
                    </c:extLst>
                    <c:numCache>
                      <c:formatCode>0.0%</c:formatCode>
                      <c:ptCount val="8"/>
                      <c:pt idx="0">
                        <c:v>0.32804661871676299</c:v>
                      </c:pt>
                      <c:pt idx="1">
                        <c:v>0.30939018043025701</c:v>
                      </c:pt>
                      <c:pt idx="2">
                        <c:v>0.31919509191363399</c:v>
                      </c:pt>
                      <c:pt idx="3">
                        <c:v>0.21786053176124501</c:v>
                      </c:pt>
                      <c:pt idx="4">
                        <c:v>0.24415807125000499</c:v>
                      </c:pt>
                      <c:pt idx="5">
                        <c:v>0.25115160645479001</c:v>
                      </c:pt>
                      <c:pt idx="6">
                        <c:v>0.27657301111155502</c:v>
                      </c:pt>
                      <c:pt idx="7">
                        <c:v>0.22883530541328301</c:v>
                      </c:pt>
                    </c:numCache>
                  </c:numRef>
                </c:val>
                <c:smooth val="0"/>
                <c:extLst xmlns:c15="http://schemas.microsoft.com/office/drawing/2012/chart">
                  <c:ext xmlns:c16="http://schemas.microsoft.com/office/drawing/2014/chart" uri="{C3380CC4-5D6E-409C-BE32-E72D297353CC}">
                    <c16:uniqueId val="{0000000E-6049-4B5C-B5DD-D3651E70327A}"/>
                  </c:ext>
                </c:extLst>
              </c15:ser>
            </c15:filteredLineSeries>
            <c15:filteredLineSeries>
              <c15:ser>
                <c:idx val="15"/>
                <c:order val="15"/>
                <c:tx>
                  <c:strRef>
                    <c:extLst xmlns:c15="http://schemas.microsoft.com/office/drawing/2012/chart">
                      <c:ext xmlns:c15="http://schemas.microsoft.com/office/drawing/2012/chart" uri="{02D57815-91ED-43cb-92C2-25804820EDAC}">
                        <c15:formulaRef>
                          <c15:sqref>Industry!$E$27</c15:sqref>
                        </c15:formulaRef>
                      </c:ext>
                    </c:extLst>
                    <c:strCache>
                      <c:ptCount val="1"/>
                      <c:pt idx="0">
                        <c:v>Education</c:v>
                      </c:pt>
                    </c:strCache>
                  </c:strRef>
                </c:tx>
                <c:spPr>
                  <a:ln w="28575" cap="rnd">
                    <a:solidFill>
                      <a:schemeClr val="accent4">
                        <a:lumMod val="80000"/>
                        <a:lumOff val="2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Industry!$X$11:$AE$11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Industry!$X$27:$AE$27</c15:sqref>
                        </c15:formulaRef>
                      </c:ext>
                    </c:extLst>
                    <c:numCache>
                      <c:formatCode>0.0%</c:formatCode>
                      <c:ptCount val="8"/>
                      <c:pt idx="0">
                        <c:v>0.21216637033535099</c:v>
                      </c:pt>
                      <c:pt idx="1">
                        <c:v>0.205879511528992</c:v>
                      </c:pt>
                      <c:pt idx="2">
                        <c:v>0.231836372915044</c:v>
                      </c:pt>
                      <c:pt idx="3">
                        <c:v>0.265828831906399</c:v>
                      </c:pt>
                      <c:pt idx="4">
                        <c:v>0.22200260674028599</c:v>
                      </c:pt>
                      <c:pt idx="5">
                        <c:v>0.29594951939265202</c:v>
                      </c:pt>
                      <c:pt idx="6">
                        <c:v>0.20852950881682999</c:v>
                      </c:pt>
                      <c:pt idx="7">
                        <c:v>0.22147291955246201</c:v>
                      </c:pt>
                    </c:numCache>
                  </c:numRef>
                </c:val>
                <c:smooth val="0"/>
                <c:extLst xmlns:c15="http://schemas.microsoft.com/office/drawing/2012/chart">
                  <c:ext xmlns:c16="http://schemas.microsoft.com/office/drawing/2014/chart" uri="{C3380CC4-5D6E-409C-BE32-E72D297353CC}">
                    <c16:uniqueId val="{0000000F-6049-4B5C-B5DD-D3651E70327A}"/>
                  </c:ext>
                </c:extLst>
              </c15:ser>
            </c15:filteredLineSeries>
            <c15:filteredLineSeries>
              <c15:ser>
                <c:idx val="16"/>
                <c:order val="16"/>
                <c:tx>
                  <c:strRef>
                    <c:extLst xmlns:c15="http://schemas.microsoft.com/office/drawing/2012/chart">
                      <c:ext xmlns:c15="http://schemas.microsoft.com/office/drawing/2012/chart" uri="{02D57815-91ED-43cb-92C2-25804820EDAC}">
                        <c15:formulaRef>
                          <c15:sqref>Industry!$E$28</c15:sqref>
                        </c15:formulaRef>
                      </c:ext>
                    </c:extLst>
                    <c:strCache>
                      <c:ptCount val="1"/>
                      <c:pt idx="0">
                        <c:v>Health </c:v>
                      </c:pt>
                    </c:strCache>
                  </c:strRef>
                </c:tx>
                <c:spPr>
                  <a:ln w="28575" cap="rnd">
                    <a:solidFill>
                      <a:schemeClr val="accent1"/>
                    </a:solidFill>
                    <a:round/>
                  </a:ln>
                  <a:effectLst/>
                </c:spPr>
                <c:marker>
                  <c:symbol val="none"/>
                </c:marker>
                <c:cat>
                  <c:numRef>
                    <c:extLst xmlns:c15="http://schemas.microsoft.com/office/drawing/2012/chart">
                      <c:ext xmlns:c15="http://schemas.microsoft.com/office/drawing/2012/chart" uri="{02D57815-91ED-43cb-92C2-25804820EDAC}">
                        <c15:formulaRef>
                          <c15:sqref>Industry!$X$11:$AE$11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Industry!$X$28:$AE$28</c15:sqref>
                        </c15:formulaRef>
                      </c:ext>
                    </c:extLst>
                    <c:numCache>
                      <c:formatCode>0.0%</c:formatCode>
                      <c:ptCount val="8"/>
                      <c:pt idx="0">
                        <c:v>0.347397057708349</c:v>
                      </c:pt>
                      <c:pt idx="1">
                        <c:v>0.37485145457027602</c:v>
                      </c:pt>
                      <c:pt idx="2">
                        <c:v>0.34181232446343701</c:v>
                      </c:pt>
                      <c:pt idx="3">
                        <c:v>0.33549271570492101</c:v>
                      </c:pt>
                      <c:pt idx="4">
                        <c:v>0.35239451906118602</c:v>
                      </c:pt>
                      <c:pt idx="5">
                        <c:v>0.301636428396026</c:v>
                      </c:pt>
                      <c:pt idx="6">
                        <c:v>0.340310498849626</c:v>
                      </c:pt>
                      <c:pt idx="7">
                        <c:v>0.399442789528136</c:v>
                      </c:pt>
                    </c:numCache>
                  </c:numRef>
                </c:val>
                <c:smooth val="0"/>
                <c:extLst xmlns:c15="http://schemas.microsoft.com/office/drawing/2012/chart">
                  <c:ext xmlns:c16="http://schemas.microsoft.com/office/drawing/2014/chart" uri="{C3380CC4-5D6E-409C-BE32-E72D297353CC}">
                    <c16:uniqueId val="{00000010-6049-4B5C-B5DD-D3651E70327A}"/>
                  </c:ext>
                </c:extLst>
              </c15:ser>
            </c15:filteredLineSeries>
            <c15:filteredLineSeries>
              <c15:ser>
                <c:idx val="17"/>
                <c:order val="17"/>
                <c:tx>
                  <c:strRef>
                    <c:extLst xmlns:c15="http://schemas.microsoft.com/office/drawing/2012/chart">
                      <c:ext xmlns:c15="http://schemas.microsoft.com/office/drawing/2012/chart" uri="{02D57815-91ED-43cb-92C2-25804820EDAC}">
                        <c15:formulaRef>
                          <c15:sqref>Industry!$E$29</c15:sqref>
                        </c15:formulaRef>
                      </c:ext>
                    </c:extLst>
                    <c:strCache>
                      <c:ptCount val="1"/>
                      <c:pt idx="0">
                        <c:v>Arts and recreation </c:v>
                      </c:pt>
                    </c:strCache>
                  </c:strRef>
                </c:tx>
                <c:spPr>
                  <a:ln w="28575" cap="rnd">
                    <a:solidFill>
                      <a:schemeClr val="accent6">
                        <a:lumMod val="80000"/>
                        <a:lumOff val="2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Industry!$X$11:$AE$11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Industry!$X$29:$AE$29</c15:sqref>
                        </c15:formulaRef>
                      </c:ext>
                    </c:extLst>
                    <c:numCache>
                      <c:formatCode>0.0%</c:formatCode>
                      <c:ptCount val="8"/>
                      <c:pt idx="0">
                        <c:v>0.550961214165261</c:v>
                      </c:pt>
                      <c:pt idx="1">
                        <c:v>0.50662061940987402</c:v>
                      </c:pt>
                      <c:pt idx="2">
                        <c:v>0.43802963392385202</c:v>
                      </c:pt>
                      <c:pt idx="3">
                        <c:v>0.41165027411609501</c:v>
                      </c:pt>
                      <c:pt idx="4">
                        <c:v>0.50991049422752599</c:v>
                      </c:pt>
                      <c:pt idx="5">
                        <c:v>0.46078202002973501</c:v>
                      </c:pt>
                      <c:pt idx="6">
                        <c:v>0.52763220751071305</c:v>
                      </c:pt>
                      <c:pt idx="7">
                        <c:v>0.43068695313689997</c:v>
                      </c:pt>
                    </c:numCache>
                  </c:numRef>
                </c:val>
                <c:smooth val="0"/>
                <c:extLst xmlns:c15="http://schemas.microsoft.com/office/drawing/2012/chart">
                  <c:ext xmlns:c16="http://schemas.microsoft.com/office/drawing/2014/chart" uri="{C3380CC4-5D6E-409C-BE32-E72D297353CC}">
                    <c16:uniqueId val="{00000011-6049-4B5C-B5DD-D3651E70327A}"/>
                  </c:ext>
                </c:extLst>
              </c15:ser>
            </c15:filteredLineSeries>
            <c15:filteredLineSeries>
              <c15:ser>
                <c:idx val="18"/>
                <c:order val="18"/>
                <c:tx>
                  <c:strRef>
                    <c:extLst xmlns:c15="http://schemas.microsoft.com/office/drawing/2012/chart">
                      <c:ext xmlns:c15="http://schemas.microsoft.com/office/drawing/2012/chart" uri="{02D57815-91ED-43cb-92C2-25804820EDAC}">
                        <c15:formulaRef>
                          <c15:sqref>Industry!$E$30</c15:sqref>
                        </c15:formulaRef>
                      </c:ext>
                    </c:extLst>
                    <c:strCache>
                      <c:ptCount val="1"/>
                      <c:pt idx="0">
                        <c:v>Other services </c:v>
                      </c:pt>
                    </c:strCache>
                  </c:strRef>
                </c:tx>
                <c:spPr>
                  <a:ln w="28575" cap="rnd">
                    <a:solidFill>
                      <a:schemeClr val="accent1">
                        <a:lumMod val="8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Industry!$X$11:$AE$11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Industry!$X$30:$AE$30</c15:sqref>
                        </c15:formulaRef>
                      </c:ext>
                    </c:extLst>
                    <c:numCache>
                      <c:formatCode>0.0%</c:formatCode>
                      <c:ptCount val="8"/>
                      <c:pt idx="0">
                        <c:v>0.293798414496036</c:v>
                      </c:pt>
                      <c:pt idx="1">
                        <c:v>0.385160621761658</c:v>
                      </c:pt>
                      <c:pt idx="2">
                        <c:v>0.31390672354605598</c:v>
                      </c:pt>
                      <c:pt idx="3">
                        <c:v>0.27220746515799599</c:v>
                      </c:pt>
                      <c:pt idx="4">
                        <c:v>0.27778892718467801</c:v>
                      </c:pt>
                      <c:pt idx="5">
                        <c:v>0.40371137613258001</c:v>
                      </c:pt>
                      <c:pt idx="6">
                        <c:v>0.45446143109090698</c:v>
                      </c:pt>
                      <c:pt idx="7">
                        <c:v>0.22116355491913101</c:v>
                      </c:pt>
                    </c:numCache>
                  </c:numRef>
                </c:val>
                <c:smooth val="0"/>
                <c:extLst xmlns:c15="http://schemas.microsoft.com/office/drawing/2012/chart">
                  <c:ext xmlns:c16="http://schemas.microsoft.com/office/drawing/2014/chart" uri="{C3380CC4-5D6E-409C-BE32-E72D297353CC}">
                    <c16:uniqueId val="{00000012-6049-4B5C-B5DD-D3651E70327A}"/>
                  </c:ext>
                </c:extLst>
              </c15:ser>
            </c15:filteredLineSeries>
            <c15:filteredLineSeries>
              <c15:ser>
                <c:idx val="19"/>
                <c:order val="19"/>
                <c:tx>
                  <c:strRef>
                    <c:extLst xmlns:c15="http://schemas.microsoft.com/office/drawing/2012/chart">
                      <c:ext xmlns:c15="http://schemas.microsoft.com/office/drawing/2012/chart" uri="{02D57815-91ED-43cb-92C2-25804820EDAC}">
                        <c15:formulaRef>
                          <c15:sqref>Industry!$E$31</c15:sqref>
                        </c15:formulaRef>
                      </c:ext>
                    </c:extLst>
                    <c:strCache>
                      <c:ptCount val="1"/>
                      <c:pt idx="0">
                        <c:v>Activities of households as employers; undifferentiated goods- and services producing activities of households for own use</c:v>
                      </c:pt>
                    </c:strCache>
                  </c:strRef>
                </c:tx>
                <c:spPr>
                  <a:ln w="28575" cap="rnd">
                    <a:solidFill>
                      <a:schemeClr val="accent2">
                        <a:lumMod val="8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Industry!$X$11:$AE$11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Industry!$X$31:$AE$31</c15:sqref>
                        </c15:formulaRef>
                      </c:ext>
                    </c:extLst>
                    <c:numCache>
                      <c:formatCode>0.0%</c:formatCode>
                      <c:ptCount val="8"/>
                      <c:pt idx="0">
                        <c:v>0.344007858546169</c:v>
                      </c:pt>
                      <c:pt idx="1">
                        <c:v>0.32934104673235098</c:v>
                      </c:pt>
                      <c:pt idx="2">
                        <c:v>0.18094624002579199</c:v>
                      </c:pt>
                      <c:pt idx="3">
                        <c:v>0.110817183276784</c:v>
                      </c:pt>
                      <c:pt idx="4">
                        <c:v>0.25078068700456402</c:v>
                      </c:pt>
                      <c:pt idx="5">
                        <c:v>0.113325887103703</c:v>
                      </c:pt>
                      <c:pt idx="6">
                        <c:v>0.196029563423857</c:v>
                      </c:pt>
                      <c:pt idx="7">
                        <c:v>0.29021485027273702</c:v>
                      </c:pt>
                    </c:numCache>
                  </c:numRef>
                </c:val>
                <c:smooth val="0"/>
                <c:extLst xmlns:c15="http://schemas.microsoft.com/office/drawing/2012/chart">
                  <c:ext xmlns:c16="http://schemas.microsoft.com/office/drawing/2014/chart" uri="{C3380CC4-5D6E-409C-BE32-E72D297353CC}">
                    <c16:uniqueId val="{00000013-6049-4B5C-B5DD-D3651E70327A}"/>
                  </c:ext>
                </c:extLst>
              </c15:ser>
            </c15:filteredLineSeries>
            <c15:filteredLineSeries>
              <c15:ser>
                <c:idx val="20"/>
                <c:order val="20"/>
                <c:tx>
                  <c:strRef>
                    <c:extLst xmlns:c15="http://schemas.microsoft.com/office/drawing/2012/chart">
                      <c:ext xmlns:c15="http://schemas.microsoft.com/office/drawing/2012/chart" uri="{02D57815-91ED-43cb-92C2-25804820EDAC}">
                        <c15:formulaRef>
                          <c15:sqref>Industry!$E$32</c15:sqref>
                        </c15:formulaRef>
                      </c:ext>
                    </c:extLst>
                    <c:strCache>
                      <c:ptCount val="1"/>
                      <c:pt idx="0">
                        <c:v>Activities of extraterritorial organisations and bodies</c:v>
                      </c:pt>
                    </c:strCache>
                  </c:strRef>
                </c:tx>
                <c:spPr>
                  <a:ln w="28575" cap="rnd">
                    <a:solidFill>
                      <a:schemeClr val="accent3">
                        <a:lumMod val="80000"/>
                      </a:schemeClr>
                    </a:solidFill>
                    <a:round/>
                  </a:ln>
                  <a:effectLst/>
                </c:spPr>
                <c:marker>
                  <c:symbol val="none"/>
                </c:marker>
                <c:cat>
                  <c:numRef>
                    <c:extLst xmlns:c15="http://schemas.microsoft.com/office/drawing/2012/chart">
                      <c:ext xmlns:c15="http://schemas.microsoft.com/office/drawing/2012/chart" uri="{02D57815-91ED-43cb-92C2-25804820EDAC}">
                        <c15:formulaRef>
                          <c15:sqref>Industry!$X$11:$AE$11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Industry!$X$32:$AE$32</c15:sqref>
                        </c15:formulaRef>
                      </c:ext>
                    </c:extLst>
                    <c:numCache>
                      <c:formatCode>0.0%</c:formatCode>
                      <c:ptCount val="8"/>
                      <c:pt idx="0">
                        <c:v>0.196417910447761</c:v>
                      </c:pt>
                      <c:pt idx="1">
                        <c:v>0.229379719009844</c:v>
                      </c:pt>
                      <c:pt idx="2">
                        <c:v>0.35918398533007301</c:v>
                      </c:pt>
                      <c:pt idx="3">
                        <c:v>0.12640763666194299</c:v>
                      </c:pt>
                      <c:pt idx="4">
                        <c:v>0.14315881743565201</c:v>
                      </c:pt>
                      <c:pt idx="5">
                        <c:v>6.0910143503736698E-2</c:v>
                      </c:pt>
                      <c:pt idx="6">
                        <c:v>0.16005136586504801</c:v>
                      </c:pt>
                      <c:pt idx="7">
                        <c:v>0.15014658109500001</c:v>
                      </c:pt>
                    </c:numCache>
                  </c:numRef>
                </c:val>
                <c:smooth val="0"/>
                <c:extLst xmlns:c15="http://schemas.microsoft.com/office/drawing/2012/chart">
                  <c:ext xmlns:c16="http://schemas.microsoft.com/office/drawing/2014/chart" uri="{C3380CC4-5D6E-409C-BE32-E72D297353CC}">
                    <c16:uniqueId val="{00000014-6049-4B5C-B5DD-D3651E70327A}"/>
                  </c:ext>
                </c:extLst>
              </c15:ser>
            </c15:filteredLineSeries>
          </c:ext>
        </c:extLst>
      </c:lineChart>
      <c:catAx>
        <c:axId val="696169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696174920"/>
        <c:crosses val="autoZero"/>
        <c:auto val="1"/>
        <c:lblAlgn val="ctr"/>
        <c:lblOffset val="100"/>
        <c:noMultiLvlLbl val="0"/>
      </c:catAx>
      <c:valAx>
        <c:axId val="69617492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696169016"/>
        <c:crosses val="autoZero"/>
        <c:crossBetween val="between"/>
        <c:majorUnit val="0.2"/>
      </c:valAx>
      <c:spPr>
        <a:noFill/>
        <a:ln>
          <a:noFill/>
        </a:ln>
        <a:effectLst/>
      </c:spPr>
    </c:plotArea>
    <c:legend>
      <c:legendPos val="t"/>
      <c:layout>
        <c:manualLayout>
          <c:xMode val="edge"/>
          <c:yMode val="edge"/>
          <c:x val="1.1150802840821369E-2"/>
          <c:y val="8.3355280605643595E-2"/>
          <c:w val="0.43290894704338428"/>
          <c:h val="5.8908689045448263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GB" b="1"/>
              <a:t>NTE workers by occupation group</a:t>
            </a:r>
          </a:p>
          <a:p>
            <a:pPr algn="l">
              <a:defRPr/>
            </a:pPr>
            <a:r>
              <a:rPr lang="en-GB" b="0"/>
              <a:t>Selected occupations</a:t>
            </a:r>
          </a:p>
        </c:rich>
      </c:tx>
      <c:layout>
        <c:manualLayout>
          <c:xMode val="edge"/>
          <c:yMode val="edge"/>
          <c:x val="3.0690095992796936E-2"/>
          <c:y val="2.1192050033262064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Occupation!$E$12</c:f>
              <c:strCache>
                <c:ptCount val="1"/>
                <c:pt idx="0">
                  <c:v>Managers, Directors And Senior Officials</c:v>
                </c:pt>
              </c:strCache>
            </c:strRef>
          </c:tx>
          <c:spPr>
            <a:ln w="28575" cap="rnd">
              <a:solidFill>
                <a:schemeClr val="accent1"/>
              </a:solidFill>
              <a:round/>
            </a:ln>
            <a:effectLst/>
          </c:spPr>
          <c:marker>
            <c:symbol val="none"/>
          </c:marker>
          <c:cat>
            <c:numRef>
              <c:f>Occupation!$F$11:$M$11</c:f>
              <c:numCache>
                <c:formatCode>General</c:formatCode>
                <c:ptCount val="8"/>
                <c:pt idx="0">
                  <c:v>2015</c:v>
                </c:pt>
                <c:pt idx="1">
                  <c:v>2016</c:v>
                </c:pt>
                <c:pt idx="2">
                  <c:v>2017</c:v>
                </c:pt>
                <c:pt idx="3">
                  <c:v>2018</c:v>
                </c:pt>
                <c:pt idx="4">
                  <c:v>2019</c:v>
                </c:pt>
                <c:pt idx="5">
                  <c:v>2020</c:v>
                </c:pt>
                <c:pt idx="6">
                  <c:v>2021</c:v>
                </c:pt>
                <c:pt idx="7">
                  <c:v>2022</c:v>
                </c:pt>
              </c:numCache>
            </c:numRef>
          </c:cat>
          <c:val>
            <c:numRef>
              <c:f>Occupation!$F$12:$M$12</c:f>
              <c:numCache>
                <c:formatCode>_-* #,##0_-;\-* #,##0_-;_-* "-"??_-;_-@_-</c:formatCode>
                <c:ptCount val="8"/>
                <c:pt idx="0">
                  <c:v>225000</c:v>
                </c:pt>
                <c:pt idx="1">
                  <c:v>244000</c:v>
                </c:pt>
                <c:pt idx="2">
                  <c:v>260000</c:v>
                </c:pt>
                <c:pt idx="3">
                  <c:v>196000</c:v>
                </c:pt>
                <c:pt idx="4">
                  <c:v>250000</c:v>
                </c:pt>
                <c:pt idx="5">
                  <c:v>207000</c:v>
                </c:pt>
                <c:pt idx="6">
                  <c:v>197000</c:v>
                </c:pt>
                <c:pt idx="7">
                  <c:v>162000</c:v>
                </c:pt>
              </c:numCache>
            </c:numRef>
          </c:val>
          <c:smooth val="0"/>
          <c:extLst>
            <c:ext xmlns:c16="http://schemas.microsoft.com/office/drawing/2014/chart" uri="{C3380CC4-5D6E-409C-BE32-E72D297353CC}">
              <c16:uniqueId val="{00000000-0468-4A1D-A2B0-BAA62F359132}"/>
            </c:ext>
          </c:extLst>
        </c:ser>
        <c:ser>
          <c:idx val="1"/>
          <c:order val="1"/>
          <c:tx>
            <c:strRef>
              <c:f>Occupation!$E$13</c:f>
              <c:strCache>
                <c:ptCount val="1"/>
                <c:pt idx="0">
                  <c:v>Professional Occupations</c:v>
                </c:pt>
              </c:strCache>
            </c:strRef>
          </c:tx>
          <c:spPr>
            <a:ln w="28575" cap="rnd">
              <a:solidFill>
                <a:schemeClr val="accent2"/>
              </a:solidFill>
              <a:round/>
            </a:ln>
            <a:effectLst/>
          </c:spPr>
          <c:marker>
            <c:symbol val="none"/>
          </c:marker>
          <c:cat>
            <c:numRef>
              <c:f>Occupation!$F$11:$M$11</c:f>
              <c:numCache>
                <c:formatCode>General</c:formatCode>
                <c:ptCount val="8"/>
                <c:pt idx="0">
                  <c:v>2015</c:v>
                </c:pt>
                <c:pt idx="1">
                  <c:v>2016</c:v>
                </c:pt>
                <c:pt idx="2">
                  <c:v>2017</c:v>
                </c:pt>
                <c:pt idx="3">
                  <c:v>2018</c:v>
                </c:pt>
                <c:pt idx="4">
                  <c:v>2019</c:v>
                </c:pt>
                <c:pt idx="5">
                  <c:v>2020</c:v>
                </c:pt>
                <c:pt idx="6">
                  <c:v>2021</c:v>
                </c:pt>
                <c:pt idx="7">
                  <c:v>2022</c:v>
                </c:pt>
              </c:numCache>
            </c:numRef>
          </c:cat>
          <c:val>
            <c:numRef>
              <c:f>Occupation!$F$13:$M$13</c:f>
              <c:numCache>
                <c:formatCode>_-* #,##0_-;\-* #,##0_-;_-* "-"??_-;_-@_-</c:formatCode>
                <c:ptCount val="8"/>
                <c:pt idx="0">
                  <c:v>314000</c:v>
                </c:pt>
                <c:pt idx="1">
                  <c:v>389000</c:v>
                </c:pt>
                <c:pt idx="2">
                  <c:v>382000</c:v>
                </c:pt>
                <c:pt idx="3">
                  <c:v>368000</c:v>
                </c:pt>
                <c:pt idx="4">
                  <c:v>377000</c:v>
                </c:pt>
                <c:pt idx="5">
                  <c:v>425000</c:v>
                </c:pt>
                <c:pt idx="6">
                  <c:v>455000</c:v>
                </c:pt>
                <c:pt idx="7">
                  <c:v>430000</c:v>
                </c:pt>
              </c:numCache>
            </c:numRef>
          </c:val>
          <c:smooth val="0"/>
          <c:extLst>
            <c:ext xmlns:c16="http://schemas.microsoft.com/office/drawing/2014/chart" uri="{C3380CC4-5D6E-409C-BE32-E72D297353CC}">
              <c16:uniqueId val="{00000001-0468-4A1D-A2B0-BAA62F359132}"/>
            </c:ext>
          </c:extLst>
        </c:ser>
        <c:ser>
          <c:idx val="2"/>
          <c:order val="2"/>
          <c:tx>
            <c:strRef>
              <c:f>Occupation!$E$14</c:f>
              <c:strCache>
                <c:ptCount val="1"/>
                <c:pt idx="0">
                  <c:v>Associate Professional Occupations</c:v>
                </c:pt>
              </c:strCache>
            </c:strRef>
          </c:tx>
          <c:spPr>
            <a:ln w="28575" cap="rnd">
              <a:solidFill>
                <a:schemeClr val="accent3"/>
              </a:solidFill>
              <a:round/>
            </a:ln>
            <a:effectLst/>
          </c:spPr>
          <c:marker>
            <c:symbol val="none"/>
          </c:marker>
          <c:cat>
            <c:numRef>
              <c:f>Occupation!$F$11:$M$11</c:f>
              <c:numCache>
                <c:formatCode>General</c:formatCode>
                <c:ptCount val="8"/>
                <c:pt idx="0">
                  <c:v>2015</c:v>
                </c:pt>
                <c:pt idx="1">
                  <c:v>2016</c:v>
                </c:pt>
                <c:pt idx="2">
                  <c:v>2017</c:v>
                </c:pt>
                <c:pt idx="3">
                  <c:v>2018</c:v>
                </c:pt>
                <c:pt idx="4">
                  <c:v>2019</c:v>
                </c:pt>
                <c:pt idx="5">
                  <c:v>2020</c:v>
                </c:pt>
                <c:pt idx="6">
                  <c:v>2021</c:v>
                </c:pt>
                <c:pt idx="7">
                  <c:v>2022</c:v>
                </c:pt>
              </c:numCache>
            </c:numRef>
          </c:cat>
          <c:val>
            <c:numRef>
              <c:f>Occupation!$F$14:$M$14</c:f>
              <c:numCache>
                <c:formatCode>_-* #,##0_-;\-* #,##0_-;_-* "-"??_-;_-@_-</c:formatCode>
                <c:ptCount val="8"/>
                <c:pt idx="0">
                  <c:v>305000</c:v>
                </c:pt>
                <c:pt idx="1">
                  <c:v>255000</c:v>
                </c:pt>
                <c:pt idx="2">
                  <c:v>294000</c:v>
                </c:pt>
                <c:pt idx="3">
                  <c:v>258000</c:v>
                </c:pt>
                <c:pt idx="4">
                  <c:v>270000</c:v>
                </c:pt>
                <c:pt idx="5">
                  <c:v>287000</c:v>
                </c:pt>
                <c:pt idx="6">
                  <c:v>248000</c:v>
                </c:pt>
                <c:pt idx="7">
                  <c:v>206000</c:v>
                </c:pt>
              </c:numCache>
            </c:numRef>
          </c:val>
          <c:smooth val="0"/>
          <c:extLst>
            <c:ext xmlns:c16="http://schemas.microsoft.com/office/drawing/2014/chart" uri="{C3380CC4-5D6E-409C-BE32-E72D297353CC}">
              <c16:uniqueId val="{00000002-0468-4A1D-A2B0-BAA62F359132}"/>
            </c:ext>
          </c:extLst>
        </c:ser>
        <c:ser>
          <c:idx val="8"/>
          <c:order val="8"/>
          <c:tx>
            <c:strRef>
              <c:f>Occupation!$E$20</c:f>
              <c:strCache>
                <c:ptCount val="1"/>
                <c:pt idx="0">
                  <c:v>Elementary Occupations</c:v>
                </c:pt>
              </c:strCache>
            </c:strRef>
          </c:tx>
          <c:spPr>
            <a:ln w="28575" cap="rnd">
              <a:solidFill>
                <a:schemeClr val="accent6"/>
              </a:solidFill>
              <a:round/>
            </a:ln>
            <a:effectLst/>
          </c:spPr>
          <c:marker>
            <c:symbol val="none"/>
          </c:marker>
          <c:cat>
            <c:numRef>
              <c:f>Occupation!$F$11:$M$11</c:f>
              <c:numCache>
                <c:formatCode>General</c:formatCode>
                <c:ptCount val="8"/>
                <c:pt idx="0">
                  <c:v>2015</c:v>
                </c:pt>
                <c:pt idx="1">
                  <c:v>2016</c:v>
                </c:pt>
                <c:pt idx="2">
                  <c:v>2017</c:v>
                </c:pt>
                <c:pt idx="3">
                  <c:v>2018</c:v>
                </c:pt>
                <c:pt idx="4">
                  <c:v>2019</c:v>
                </c:pt>
                <c:pt idx="5">
                  <c:v>2020</c:v>
                </c:pt>
                <c:pt idx="6">
                  <c:v>2021</c:v>
                </c:pt>
                <c:pt idx="7">
                  <c:v>2022</c:v>
                </c:pt>
              </c:numCache>
            </c:numRef>
          </c:cat>
          <c:val>
            <c:numRef>
              <c:f>Occupation!$F$20:$M$20</c:f>
              <c:numCache>
                <c:formatCode>_-* #,##0_-;\-* #,##0_-;_-* "-"??_-;_-@_-</c:formatCode>
                <c:ptCount val="8"/>
                <c:pt idx="0">
                  <c:v>175000</c:v>
                </c:pt>
                <c:pt idx="1">
                  <c:v>161000</c:v>
                </c:pt>
                <c:pt idx="2">
                  <c:v>145000</c:v>
                </c:pt>
                <c:pt idx="3">
                  <c:v>162000</c:v>
                </c:pt>
                <c:pt idx="4">
                  <c:v>166000</c:v>
                </c:pt>
                <c:pt idx="5">
                  <c:v>123000</c:v>
                </c:pt>
                <c:pt idx="6">
                  <c:v>125000</c:v>
                </c:pt>
                <c:pt idx="7">
                  <c:v>158000</c:v>
                </c:pt>
              </c:numCache>
            </c:numRef>
          </c:val>
          <c:smooth val="0"/>
          <c:extLst>
            <c:ext xmlns:c16="http://schemas.microsoft.com/office/drawing/2014/chart" uri="{C3380CC4-5D6E-409C-BE32-E72D297353CC}">
              <c16:uniqueId val="{00000003-0468-4A1D-A2B0-BAA62F359132}"/>
            </c:ext>
          </c:extLst>
        </c:ser>
        <c:dLbls>
          <c:showLegendKey val="0"/>
          <c:showVal val="0"/>
          <c:showCatName val="0"/>
          <c:showSerName val="0"/>
          <c:showPercent val="0"/>
          <c:showBubbleSize val="0"/>
        </c:dLbls>
        <c:smooth val="0"/>
        <c:axId val="605682824"/>
        <c:axId val="605671016"/>
        <c:extLst>
          <c:ext xmlns:c15="http://schemas.microsoft.com/office/drawing/2012/chart" uri="{02D57815-91ED-43cb-92C2-25804820EDAC}">
            <c15:filteredLineSeries>
              <c15:ser>
                <c:idx val="3"/>
                <c:order val="3"/>
                <c:tx>
                  <c:strRef>
                    <c:extLst>
                      <c:ext uri="{02D57815-91ED-43cb-92C2-25804820EDAC}">
                        <c15:formulaRef>
                          <c15:sqref>Occupation!$E$15</c15:sqref>
                        </c15:formulaRef>
                      </c:ext>
                    </c:extLst>
                    <c:strCache>
                      <c:ptCount val="1"/>
                      <c:pt idx="0">
                        <c:v>Administrative And Secretarial Occupations</c:v>
                      </c:pt>
                    </c:strCache>
                  </c:strRef>
                </c:tx>
                <c:spPr>
                  <a:ln w="28575" cap="rnd">
                    <a:solidFill>
                      <a:schemeClr val="accent4"/>
                    </a:solidFill>
                    <a:round/>
                  </a:ln>
                  <a:effectLst/>
                </c:spPr>
                <c:marker>
                  <c:symbol val="none"/>
                </c:marker>
                <c:cat>
                  <c:numRef>
                    <c:extLst>
                      <c:ext uri="{02D57815-91ED-43cb-92C2-25804820EDAC}">
                        <c15:formulaRef>
                          <c15:sqref>Occupation!$F$11:$M$11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c:ext uri="{02D57815-91ED-43cb-92C2-25804820EDAC}">
                        <c15:formulaRef>
                          <c15:sqref>Occupation!$F$15:$M$15</c15:sqref>
                        </c15:formulaRef>
                      </c:ext>
                    </c:extLst>
                    <c:numCache>
                      <c:formatCode>_-* #,##0_-;\-* #,##0_-;_-* "-"??_-;_-@_-</c:formatCode>
                      <c:ptCount val="8"/>
                      <c:pt idx="0">
                        <c:v>72000</c:v>
                      </c:pt>
                      <c:pt idx="1">
                        <c:v>63000</c:v>
                      </c:pt>
                      <c:pt idx="2">
                        <c:v>76000</c:v>
                      </c:pt>
                      <c:pt idx="3">
                        <c:v>55000</c:v>
                      </c:pt>
                      <c:pt idx="4">
                        <c:v>54000</c:v>
                      </c:pt>
                      <c:pt idx="5">
                        <c:v>56000</c:v>
                      </c:pt>
                      <c:pt idx="6">
                        <c:v>73000</c:v>
                      </c:pt>
                      <c:pt idx="7">
                        <c:v>74000</c:v>
                      </c:pt>
                    </c:numCache>
                  </c:numRef>
                </c:val>
                <c:smooth val="0"/>
                <c:extLst>
                  <c:ext xmlns:c16="http://schemas.microsoft.com/office/drawing/2014/chart" uri="{C3380CC4-5D6E-409C-BE32-E72D297353CC}">
                    <c16:uniqueId val="{00000004-0468-4A1D-A2B0-BAA62F359132}"/>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Occupation!$E$16</c15:sqref>
                        </c15:formulaRef>
                      </c:ext>
                    </c:extLst>
                    <c:strCache>
                      <c:ptCount val="1"/>
                      <c:pt idx="0">
                        <c:v>Skilled Trades Occupations</c:v>
                      </c:pt>
                    </c:strCache>
                  </c:strRef>
                </c:tx>
                <c:spPr>
                  <a:ln w="28575" cap="rnd">
                    <a:solidFill>
                      <a:schemeClr val="accent5"/>
                    </a:solidFill>
                    <a:round/>
                  </a:ln>
                  <a:effectLst/>
                </c:spPr>
                <c:marker>
                  <c:symbol val="none"/>
                </c:marker>
                <c:cat>
                  <c:numRef>
                    <c:extLst xmlns:c15="http://schemas.microsoft.com/office/drawing/2012/chart">
                      <c:ext xmlns:c15="http://schemas.microsoft.com/office/drawing/2012/chart" uri="{02D57815-91ED-43cb-92C2-25804820EDAC}">
                        <c15:formulaRef>
                          <c15:sqref>Occupation!$F$11:$M$11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Occupation!$F$16:$M$16</c15:sqref>
                        </c15:formulaRef>
                      </c:ext>
                    </c:extLst>
                    <c:numCache>
                      <c:formatCode>_-* #,##0_-;\-* #,##0_-;_-* "-"??_-;_-@_-</c:formatCode>
                      <c:ptCount val="8"/>
                      <c:pt idx="0">
                        <c:v>99000</c:v>
                      </c:pt>
                      <c:pt idx="1">
                        <c:v>87000</c:v>
                      </c:pt>
                      <c:pt idx="2">
                        <c:v>103000</c:v>
                      </c:pt>
                      <c:pt idx="3">
                        <c:v>95000</c:v>
                      </c:pt>
                      <c:pt idx="4">
                        <c:v>75000</c:v>
                      </c:pt>
                      <c:pt idx="5">
                        <c:v>71000</c:v>
                      </c:pt>
                      <c:pt idx="6">
                        <c:v>101000</c:v>
                      </c:pt>
                      <c:pt idx="7">
                        <c:v>66000</c:v>
                      </c:pt>
                    </c:numCache>
                  </c:numRef>
                </c:val>
                <c:smooth val="0"/>
                <c:extLst xmlns:c15="http://schemas.microsoft.com/office/drawing/2012/chart">
                  <c:ext xmlns:c16="http://schemas.microsoft.com/office/drawing/2014/chart" uri="{C3380CC4-5D6E-409C-BE32-E72D297353CC}">
                    <c16:uniqueId val="{00000005-0468-4A1D-A2B0-BAA62F359132}"/>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Occupation!$E$17</c15:sqref>
                        </c15:formulaRef>
                      </c:ext>
                    </c:extLst>
                    <c:strCache>
                      <c:ptCount val="1"/>
                      <c:pt idx="0">
                        <c:v>Caring, Leisure And Other Service Occupations</c:v>
                      </c:pt>
                    </c:strCache>
                  </c:strRef>
                </c:tx>
                <c:spPr>
                  <a:ln w="28575" cap="rnd">
                    <a:solidFill>
                      <a:schemeClr val="accent6"/>
                    </a:solidFill>
                    <a:round/>
                  </a:ln>
                  <a:effectLst/>
                </c:spPr>
                <c:marker>
                  <c:symbol val="none"/>
                </c:marker>
                <c:cat>
                  <c:numRef>
                    <c:extLst xmlns:c15="http://schemas.microsoft.com/office/drawing/2012/chart">
                      <c:ext xmlns:c15="http://schemas.microsoft.com/office/drawing/2012/chart" uri="{02D57815-91ED-43cb-92C2-25804820EDAC}">
                        <c15:formulaRef>
                          <c15:sqref>Occupation!$F$11:$M$11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Occupation!$F$17:$M$17</c15:sqref>
                        </c15:formulaRef>
                      </c:ext>
                    </c:extLst>
                    <c:numCache>
                      <c:formatCode>_-* #,##0_-;\-* #,##0_-;_-* "-"??_-;_-@_-</c:formatCode>
                      <c:ptCount val="8"/>
                      <c:pt idx="0">
                        <c:v>117000</c:v>
                      </c:pt>
                      <c:pt idx="1">
                        <c:v>129000</c:v>
                      </c:pt>
                      <c:pt idx="2">
                        <c:v>126000</c:v>
                      </c:pt>
                      <c:pt idx="3">
                        <c:v>132000</c:v>
                      </c:pt>
                      <c:pt idx="4">
                        <c:v>132000</c:v>
                      </c:pt>
                      <c:pt idx="5">
                        <c:v>106000</c:v>
                      </c:pt>
                      <c:pt idx="6">
                        <c:v>115000</c:v>
                      </c:pt>
                      <c:pt idx="7">
                        <c:v>136000</c:v>
                      </c:pt>
                    </c:numCache>
                  </c:numRef>
                </c:val>
                <c:smooth val="0"/>
                <c:extLst xmlns:c15="http://schemas.microsoft.com/office/drawing/2012/chart">
                  <c:ext xmlns:c16="http://schemas.microsoft.com/office/drawing/2014/chart" uri="{C3380CC4-5D6E-409C-BE32-E72D297353CC}">
                    <c16:uniqueId val="{00000006-0468-4A1D-A2B0-BAA62F359132}"/>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Occupation!$E$18</c15:sqref>
                        </c15:formulaRef>
                      </c:ext>
                    </c:extLst>
                    <c:strCache>
                      <c:ptCount val="1"/>
                      <c:pt idx="0">
                        <c:v>Sales And Customer Service Occupations</c:v>
                      </c:pt>
                    </c:strCache>
                  </c:strRef>
                </c:tx>
                <c:spPr>
                  <a:ln w="28575" cap="rnd">
                    <a:solidFill>
                      <a:schemeClr val="accent1">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Occupation!$F$11:$M$11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Occupation!$F$18:$M$18</c15:sqref>
                        </c15:formulaRef>
                      </c:ext>
                    </c:extLst>
                    <c:numCache>
                      <c:formatCode>_-* #,##0_-;\-* #,##0_-;_-* "-"??_-;_-@_-</c:formatCode>
                      <c:ptCount val="8"/>
                      <c:pt idx="0">
                        <c:v>107000</c:v>
                      </c:pt>
                      <c:pt idx="1">
                        <c:v>101000</c:v>
                      </c:pt>
                      <c:pt idx="2">
                        <c:v>105000</c:v>
                      </c:pt>
                      <c:pt idx="3">
                        <c:v>96000</c:v>
                      </c:pt>
                      <c:pt idx="4">
                        <c:v>95000</c:v>
                      </c:pt>
                      <c:pt idx="5">
                        <c:v>111000</c:v>
                      </c:pt>
                      <c:pt idx="6">
                        <c:v>87000</c:v>
                      </c:pt>
                      <c:pt idx="7">
                        <c:v>62000</c:v>
                      </c:pt>
                    </c:numCache>
                  </c:numRef>
                </c:val>
                <c:smooth val="0"/>
                <c:extLst xmlns:c15="http://schemas.microsoft.com/office/drawing/2012/chart">
                  <c:ext xmlns:c16="http://schemas.microsoft.com/office/drawing/2014/chart" uri="{C3380CC4-5D6E-409C-BE32-E72D297353CC}">
                    <c16:uniqueId val="{00000007-0468-4A1D-A2B0-BAA62F359132}"/>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Occupation!$E$19</c15:sqref>
                        </c15:formulaRef>
                      </c:ext>
                    </c:extLst>
                    <c:strCache>
                      <c:ptCount val="1"/>
                      <c:pt idx="0">
                        <c:v>Process, Plant And Machine Operatives</c:v>
                      </c:pt>
                    </c:strCache>
                  </c:strRef>
                </c:tx>
                <c:spPr>
                  <a:ln w="28575" cap="rnd">
                    <a:solidFill>
                      <a:schemeClr val="accent2">
                        <a:lumMod val="60000"/>
                      </a:schemeClr>
                    </a:solidFill>
                    <a:round/>
                  </a:ln>
                  <a:effectLst/>
                </c:spPr>
                <c:marker>
                  <c:symbol val="none"/>
                </c:marker>
                <c:cat>
                  <c:numRef>
                    <c:extLst xmlns:c15="http://schemas.microsoft.com/office/drawing/2012/chart">
                      <c:ext xmlns:c15="http://schemas.microsoft.com/office/drawing/2012/chart" uri="{02D57815-91ED-43cb-92C2-25804820EDAC}">
                        <c15:formulaRef>
                          <c15:sqref>Occupation!$F$11:$M$11</c15:sqref>
                        </c15:formulaRef>
                      </c:ext>
                    </c:extLst>
                    <c:numCache>
                      <c:formatCode>General</c:formatCode>
                      <c:ptCount val="8"/>
                      <c:pt idx="0">
                        <c:v>2015</c:v>
                      </c:pt>
                      <c:pt idx="1">
                        <c:v>2016</c:v>
                      </c:pt>
                      <c:pt idx="2">
                        <c:v>2017</c:v>
                      </c:pt>
                      <c:pt idx="3">
                        <c:v>2018</c:v>
                      </c:pt>
                      <c:pt idx="4">
                        <c:v>2019</c:v>
                      </c:pt>
                      <c:pt idx="5">
                        <c:v>2020</c:v>
                      </c:pt>
                      <c:pt idx="6">
                        <c:v>2021</c:v>
                      </c:pt>
                      <c:pt idx="7">
                        <c:v>2022</c:v>
                      </c:pt>
                    </c:numCache>
                  </c:numRef>
                </c:cat>
                <c:val>
                  <c:numRef>
                    <c:extLst xmlns:c15="http://schemas.microsoft.com/office/drawing/2012/chart">
                      <c:ext xmlns:c15="http://schemas.microsoft.com/office/drawing/2012/chart" uri="{02D57815-91ED-43cb-92C2-25804820EDAC}">
                        <c15:formulaRef>
                          <c15:sqref>Occupation!$F$19:$M$19</c15:sqref>
                        </c15:formulaRef>
                      </c:ext>
                    </c:extLst>
                    <c:numCache>
                      <c:formatCode>_-* #,##0_-;\-* #,##0_-;_-* "-"??_-;_-@_-</c:formatCode>
                      <c:ptCount val="8"/>
                      <c:pt idx="0">
                        <c:v>100000</c:v>
                      </c:pt>
                      <c:pt idx="1">
                        <c:v>115000</c:v>
                      </c:pt>
                      <c:pt idx="2">
                        <c:v>106000</c:v>
                      </c:pt>
                      <c:pt idx="3">
                        <c:v>97000</c:v>
                      </c:pt>
                      <c:pt idx="4">
                        <c:v>106000</c:v>
                      </c:pt>
                      <c:pt idx="5">
                        <c:v>69000</c:v>
                      </c:pt>
                      <c:pt idx="6">
                        <c:v>60000</c:v>
                      </c:pt>
                      <c:pt idx="7">
                        <c:v>78000</c:v>
                      </c:pt>
                    </c:numCache>
                  </c:numRef>
                </c:val>
                <c:smooth val="0"/>
                <c:extLst xmlns:c15="http://schemas.microsoft.com/office/drawing/2012/chart">
                  <c:ext xmlns:c16="http://schemas.microsoft.com/office/drawing/2014/chart" uri="{C3380CC4-5D6E-409C-BE32-E72D297353CC}">
                    <c16:uniqueId val="{00000008-0468-4A1D-A2B0-BAA62F359132}"/>
                  </c:ext>
                </c:extLst>
              </c15:ser>
            </c15:filteredLineSeries>
          </c:ext>
        </c:extLst>
      </c:lineChart>
      <c:catAx>
        <c:axId val="605682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605671016"/>
        <c:crosses val="autoZero"/>
        <c:auto val="1"/>
        <c:lblAlgn val="ctr"/>
        <c:lblOffset val="100"/>
        <c:noMultiLvlLbl val="0"/>
      </c:catAx>
      <c:valAx>
        <c:axId val="605671016"/>
        <c:scaling>
          <c:orientation val="minMax"/>
        </c:scaling>
        <c:delete val="0"/>
        <c:axPos val="l"/>
        <c:majorGridlines>
          <c:spPr>
            <a:ln w="9525" cap="flat" cmpd="sng" algn="ctr">
              <a:solidFill>
                <a:schemeClr val="tx1">
                  <a:lumMod val="15000"/>
                  <a:lumOff val="85000"/>
                </a:schemeClr>
              </a:solidFill>
              <a:round/>
            </a:ln>
            <a:effectLst/>
          </c:spPr>
        </c:majorGridlines>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605682824"/>
        <c:crosses val="autoZero"/>
        <c:crossBetween val="between"/>
      </c:valAx>
      <c:spPr>
        <a:noFill/>
        <a:ln>
          <a:noFill/>
        </a:ln>
        <a:effectLst/>
      </c:spPr>
    </c:plotArea>
    <c:legend>
      <c:legendPos val="t"/>
      <c:layout>
        <c:manualLayout>
          <c:xMode val="edge"/>
          <c:yMode val="edge"/>
          <c:x val="2.2182961601038401E-2"/>
          <c:y val="0.15540836691058846"/>
          <c:w val="0.89999992411893681"/>
          <c:h val="5.6333864339731365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40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GB" b="1"/>
              <a:t>Businesses in sectors important to Night Time Economy</a:t>
            </a:r>
          </a:p>
          <a:p>
            <a:pPr algn="l">
              <a:defRPr b="1"/>
            </a:pPr>
            <a:r>
              <a:rPr lang="en-GB" b="0"/>
              <a:t>Count of businesses,</a:t>
            </a:r>
            <a:r>
              <a:rPr lang="en-GB" b="0" baseline="0"/>
              <a:t> indexed (2015=100)</a:t>
            </a:r>
            <a:endParaRPr lang="en-GB" b="0"/>
          </a:p>
        </c:rich>
      </c:tx>
      <c:layout>
        <c:manualLayout>
          <c:xMode val="edge"/>
          <c:yMode val="edge"/>
          <c:x val="1.2036806476875963E-2"/>
          <c:y val="2.1390374331550801E-2"/>
        </c:manualLayout>
      </c:layout>
      <c:overlay val="0"/>
      <c:spPr>
        <a:noFill/>
        <a:ln>
          <a:noFill/>
        </a:ln>
        <a:effectLst/>
      </c:spPr>
      <c:txPr>
        <a:bodyPr rot="0" spcFirstLastPara="1" vertOverflow="ellipsis" vert="horz" wrap="square" anchor="ctr" anchorCtr="1"/>
        <a:lstStyle/>
        <a:p>
          <a:pPr algn="l">
            <a:defRPr sz="140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'Summary count'!$E$16</c:f>
              <c:strCache>
                <c:ptCount val="1"/>
                <c:pt idx="0">
                  <c:v>Night time cultural and leisure activities</c:v>
                </c:pt>
              </c:strCache>
            </c:strRef>
          </c:tx>
          <c:spPr>
            <a:ln w="28575" cap="rnd">
              <a:solidFill>
                <a:schemeClr val="accent1"/>
              </a:solidFill>
              <a:round/>
            </a:ln>
            <a:effectLst/>
          </c:spPr>
          <c:marker>
            <c:symbol val="none"/>
          </c:marker>
          <c:cat>
            <c:numRef>
              <c:f>'Summary count'!$F$7:$M$7</c:f>
              <c:numCache>
                <c:formatCode>General</c:formatCode>
                <c:ptCount val="8"/>
                <c:pt idx="0">
                  <c:v>2015</c:v>
                </c:pt>
                <c:pt idx="1">
                  <c:v>2016</c:v>
                </c:pt>
                <c:pt idx="2">
                  <c:v>2017</c:v>
                </c:pt>
                <c:pt idx="3">
                  <c:v>2018</c:v>
                </c:pt>
                <c:pt idx="4">
                  <c:v>2019</c:v>
                </c:pt>
                <c:pt idx="5">
                  <c:v>2020</c:v>
                </c:pt>
                <c:pt idx="6">
                  <c:v>2021</c:v>
                </c:pt>
                <c:pt idx="7">
                  <c:v>2022</c:v>
                </c:pt>
              </c:numCache>
            </c:numRef>
          </c:cat>
          <c:val>
            <c:numRef>
              <c:f>'Summary count'!$F$16:$M$16</c:f>
              <c:numCache>
                <c:formatCode>#,##0</c:formatCode>
                <c:ptCount val="8"/>
                <c:pt idx="0">
                  <c:v>100</c:v>
                </c:pt>
                <c:pt idx="1">
                  <c:v>102.22019067519916</c:v>
                </c:pt>
                <c:pt idx="2">
                  <c:v>105.18479822384745</c:v>
                </c:pt>
                <c:pt idx="3">
                  <c:v>106.45161290322579</c:v>
                </c:pt>
                <c:pt idx="4">
                  <c:v>109.72965913543162</c:v>
                </c:pt>
                <c:pt idx="5">
                  <c:v>112.53754734230117</c:v>
                </c:pt>
                <c:pt idx="6">
                  <c:v>115.39767532976362</c:v>
                </c:pt>
                <c:pt idx="7">
                  <c:v>119.53767794175265</c:v>
                </c:pt>
              </c:numCache>
            </c:numRef>
          </c:val>
          <c:smooth val="0"/>
          <c:extLst>
            <c:ext xmlns:c16="http://schemas.microsoft.com/office/drawing/2014/chart" uri="{C3380CC4-5D6E-409C-BE32-E72D297353CC}">
              <c16:uniqueId val="{00000000-1C90-4825-B97D-AB5032FFF48C}"/>
            </c:ext>
          </c:extLst>
        </c:ser>
        <c:ser>
          <c:idx val="1"/>
          <c:order val="1"/>
          <c:tx>
            <c:strRef>
              <c:f>'Summary count'!$E$17</c:f>
              <c:strCache>
                <c:ptCount val="1"/>
                <c:pt idx="0">
                  <c:v>Activities which support night time cultural and leisure activities</c:v>
                </c:pt>
              </c:strCache>
            </c:strRef>
          </c:tx>
          <c:spPr>
            <a:ln w="28575" cap="rnd">
              <a:solidFill>
                <a:schemeClr val="accent2"/>
              </a:solidFill>
              <a:round/>
            </a:ln>
            <a:effectLst/>
          </c:spPr>
          <c:marker>
            <c:symbol val="none"/>
          </c:marker>
          <c:cat>
            <c:numRef>
              <c:f>'Summary count'!$F$7:$M$7</c:f>
              <c:numCache>
                <c:formatCode>General</c:formatCode>
                <c:ptCount val="8"/>
                <c:pt idx="0">
                  <c:v>2015</c:v>
                </c:pt>
                <c:pt idx="1">
                  <c:v>2016</c:v>
                </c:pt>
                <c:pt idx="2">
                  <c:v>2017</c:v>
                </c:pt>
                <c:pt idx="3">
                  <c:v>2018</c:v>
                </c:pt>
                <c:pt idx="4">
                  <c:v>2019</c:v>
                </c:pt>
                <c:pt idx="5">
                  <c:v>2020</c:v>
                </c:pt>
                <c:pt idx="6">
                  <c:v>2021</c:v>
                </c:pt>
                <c:pt idx="7">
                  <c:v>2022</c:v>
                </c:pt>
              </c:numCache>
            </c:numRef>
          </c:cat>
          <c:val>
            <c:numRef>
              <c:f>'Summary count'!$F$17:$M$17</c:f>
              <c:numCache>
                <c:formatCode>#,##0</c:formatCode>
                <c:ptCount val="8"/>
                <c:pt idx="0">
                  <c:v>100</c:v>
                </c:pt>
                <c:pt idx="1">
                  <c:v>103.62523540489643</c:v>
                </c:pt>
                <c:pt idx="2">
                  <c:v>106.26177024482108</c:v>
                </c:pt>
                <c:pt idx="3">
                  <c:v>107.90960451977401</c:v>
                </c:pt>
                <c:pt idx="4">
                  <c:v>110.02824858757063</c:v>
                </c:pt>
                <c:pt idx="5">
                  <c:v>111.72316384180792</c:v>
                </c:pt>
                <c:pt idx="6">
                  <c:v>117.60828625235405</c:v>
                </c:pt>
                <c:pt idx="7">
                  <c:v>122.03389830508475</c:v>
                </c:pt>
              </c:numCache>
            </c:numRef>
          </c:val>
          <c:smooth val="0"/>
          <c:extLst>
            <c:ext xmlns:c16="http://schemas.microsoft.com/office/drawing/2014/chart" uri="{C3380CC4-5D6E-409C-BE32-E72D297353CC}">
              <c16:uniqueId val="{00000001-1C90-4825-B97D-AB5032FFF48C}"/>
            </c:ext>
          </c:extLst>
        </c:ser>
        <c:ser>
          <c:idx val="2"/>
          <c:order val="2"/>
          <c:tx>
            <c:strRef>
              <c:f>'Summary count'!$E$18</c:f>
              <c:strCache>
                <c:ptCount val="1"/>
                <c:pt idx="0">
                  <c:v>24-hour health and personal social services</c:v>
                </c:pt>
              </c:strCache>
            </c:strRef>
          </c:tx>
          <c:spPr>
            <a:ln w="28575" cap="rnd">
              <a:solidFill>
                <a:schemeClr val="accent3"/>
              </a:solidFill>
              <a:round/>
            </a:ln>
            <a:effectLst/>
          </c:spPr>
          <c:marker>
            <c:symbol val="none"/>
          </c:marker>
          <c:cat>
            <c:numRef>
              <c:f>'Summary count'!$F$7:$M$7</c:f>
              <c:numCache>
                <c:formatCode>General</c:formatCode>
                <c:ptCount val="8"/>
                <c:pt idx="0">
                  <c:v>2015</c:v>
                </c:pt>
                <c:pt idx="1">
                  <c:v>2016</c:v>
                </c:pt>
                <c:pt idx="2">
                  <c:v>2017</c:v>
                </c:pt>
                <c:pt idx="3">
                  <c:v>2018</c:v>
                </c:pt>
                <c:pt idx="4">
                  <c:v>2019</c:v>
                </c:pt>
                <c:pt idx="5">
                  <c:v>2020</c:v>
                </c:pt>
                <c:pt idx="6">
                  <c:v>2021</c:v>
                </c:pt>
                <c:pt idx="7">
                  <c:v>2022</c:v>
                </c:pt>
              </c:numCache>
            </c:numRef>
          </c:cat>
          <c:val>
            <c:numRef>
              <c:f>'Summary count'!$F$18:$M$18</c:f>
              <c:numCache>
                <c:formatCode>#,##0</c:formatCode>
                <c:ptCount val="8"/>
                <c:pt idx="0">
                  <c:v>100</c:v>
                </c:pt>
                <c:pt idx="1">
                  <c:v>122.87735849056605</c:v>
                </c:pt>
                <c:pt idx="2">
                  <c:v>139.70125786163524</c:v>
                </c:pt>
                <c:pt idx="3">
                  <c:v>108.88364779874213</c:v>
                </c:pt>
                <c:pt idx="4">
                  <c:v>94.654088050314471</c:v>
                </c:pt>
                <c:pt idx="5">
                  <c:v>98.584905660377359</c:v>
                </c:pt>
                <c:pt idx="6">
                  <c:v>101.57232704402517</c:v>
                </c:pt>
                <c:pt idx="7">
                  <c:v>105.73899371069182</c:v>
                </c:pt>
              </c:numCache>
            </c:numRef>
          </c:val>
          <c:smooth val="0"/>
          <c:extLst>
            <c:ext xmlns:c16="http://schemas.microsoft.com/office/drawing/2014/chart" uri="{C3380CC4-5D6E-409C-BE32-E72D297353CC}">
              <c16:uniqueId val="{00000002-1C90-4825-B97D-AB5032FFF48C}"/>
            </c:ext>
          </c:extLst>
        </c:ser>
        <c:ser>
          <c:idx val="3"/>
          <c:order val="3"/>
          <c:tx>
            <c:strRef>
              <c:f>'Summary count'!$E$19</c:f>
              <c:strCache>
                <c:ptCount val="1"/>
                <c:pt idx="0">
                  <c:v>All other</c:v>
                </c:pt>
              </c:strCache>
            </c:strRef>
          </c:tx>
          <c:spPr>
            <a:ln w="28575" cap="rnd">
              <a:solidFill>
                <a:schemeClr val="bg2"/>
              </a:solidFill>
              <a:round/>
            </a:ln>
            <a:effectLst/>
          </c:spPr>
          <c:marker>
            <c:symbol val="none"/>
          </c:marker>
          <c:cat>
            <c:numRef>
              <c:f>'Summary count'!$F$7:$M$7</c:f>
              <c:numCache>
                <c:formatCode>General</c:formatCode>
                <c:ptCount val="8"/>
                <c:pt idx="0">
                  <c:v>2015</c:v>
                </c:pt>
                <c:pt idx="1">
                  <c:v>2016</c:v>
                </c:pt>
                <c:pt idx="2">
                  <c:v>2017</c:v>
                </c:pt>
                <c:pt idx="3">
                  <c:v>2018</c:v>
                </c:pt>
                <c:pt idx="4">
                  <c:v>2019</c:v>
                </c:pt>
                <c:pt idx="5">
                  <c:v>2020</c:v>
                </c:pt>
                <c:pt idx="6">
                  <c:v>2021</c:v>
                </c:pt>
                <c:pt idx="7">
                  <c:v>2022</c:v>
                </c:pt>
              </c:numCache>
            </c:numRef>
          </c:cat>
          <c:val>
            <c:numRef>
              <c:f>'Summary count'!$F$19:$M$19</c:f>
              <c:numCache>
                <c:formatCode>#,##0</c:formatCode>
                <c:ptCount val="8"/>
                <c:pt idx="0">
                  <c:v>100</c:v>
                </c:pt>
                <c:pt idx="1">
                  <c:v>107.52685412148202</c:v>
                </c:pt>
                <c:pt idx="2">
                  <c:v>114.26958072920009</c:v>
                </c:pt>
                <c:pt idx="3">
                  <c:v>114.7495540354975</c:v>
                </c:pt>
                <c:pt idx="4">
                  <c:v>118.72152564777146</c:v>
                </c:pt>
                <c:pt idx="5">
                  <c:v>120.6581024370837</c:v>
                </c:pt>
                <c:pt idx="6">
                  <c:v>121.01230733691817</c:v>
                </c:pt>
                <c:pt idx="7">
                  <c:v>120.79542100332388</c:v>
                </c:pt>
              </c:numCache>
            </c:numRef>
          </c:val>
          <c:smooth val="0"/>
          <c:extLst>
            <c:ext xmlns:c16="http://schemas.microsoft.com/office/drawing/2014/chart" uri="{C3380CC4-5D6E-409C-BE32-E72D297353CC}">
              <c16:uniqueId val="{00000003-1C90-4825-B97D-AB5032FFF48C}"/>
            </c:ext>
          </c:extLst>
        </c:ser>
        <c:dLbls>
          <c:showLegendKey val="0"/>
          <c:showVal val="0"/>
          <c:showCatName val="0"/>
          <c:showSerName val="0"/>
          <c:showPercent val="0"/>
          <c:showBubbleSize val="0"/>
        </c:dLbls>
        <c:smooth val="0"/>
        <c:axId val="427798088"/>
        <c:axId val="427795464"/>
      </c:lineChart>
      <c:catAx>
        <c:axId val="427798088"/>
        <c:scaling>
          <c:orientation val="minMax"/>
        </c:scaling>
        <c:delete val="0"/>
        <c:axPos val="b"/>
        <c:numFmt formatCode="General" sourceLinked="1"/>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427795464"/>
        <c:crosses val="autoZero"/>
        <c:auto val="1"/>
        <c:lblAlgn val="ctr"/>
        <c:lblOffset val="100"/>
        <c:noMultiLvlLbl val="0"/>
      </c:catAx>
      <c:valAx>
        <c:axId val="427795464"/>
        <c:scaling>
          <c:orientation val="minMax"/>
          <c:max val="145"/>
          <c:min val="85"/>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low"/>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427798088"/>
        <c:crosses val="autoZero"/>
        <c:crossBetween val="between"/>
        <c:majorUnit val="15"/>
      </c:valAx>
      <c:spPr>
        <a:noFill/>
        <a:ln>
          <a:noFill/>
        </a:ln>
        <a:effectLst/>
      </c:spPr>
    </c:plotArea>
    <c:legend>
      <c:legendPos val="t"/>
      <c:layout>
        <c:manualLayout>
          <c:xMode val="edge"/>
          <c:yMode val="edge"/>
          <c:x val="1.182091369013656E-2"/>
          <c:y val="0.10695583749182436"/>
          <c:w val="0.93048242610977971"/>
          <c:h val="0.1083745280503038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3-01-06T11:43:13.061" idx="1">
    <p:pos x="10" y="10"/>
    <p:text>to add: index of individual important sectors, e.g. pubs and restaurants</p:text>
    <p:extLst>
      <p:ext uri="{C676402C-5697-4E1C-873F-D02D1690AC5C}">
        <p15:threadingInfo xmlns:p15="http://schemas.microsoft.com/office/powerpoint/2012/main" timeZoneBias="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690195-1A6F-432C-B466-651AF0758A22}" type="datetimeFigureOut">
              <a:rPr lang="en-GB" smtClean="0"/>
              <a:t>06/01/2023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6EDD18-AA25-459A-BC5F-5B6E4EB8A722}" type="slidenum">
              <a:rPr lang="en-GB" smtClean="0"/>
              <a:t>‹#›</a:t>
            </a:fld>
            <a:endParaRPr lang="en-GB"/>
          </a:p>
        </p:txBody>
      </p:sp>
    </p:spTree>
    <p:extLst>
      <p:ext uri="{BB962C8B-B14F-4D97-AF65-F5344CB8AC3E}">
        <p14:creationId xmlns:p14="http://schemas.microsoft.com/office/powerpoint/2010/main" val="200638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 way we define NTE workers is that they need to report that it is usual for them to work either evenings, nights, or both. This does not mean they exclusively work in the night time. It is also not clearly defined what hours belong to evenings or nights.</a:t>
            </a:r>
          </a:p>
        </p:txBody>
      </p:sp>
      <p:sp>
        <p:nvSpPr>
          <p:cNvPr id="4" name="Slide Number Placeholder 3"/>
          <p:cNvSpPr>
            <a:spLocks noGrp="1"/>
          </p:cNvSpPr>
          <p:nvPr>
            <p:ph type="sldNum" sz="quarter" idx="5"/>
          </p:nvPr>
        </p:nvSpPr>
        <p:spPr/>
        <p:txBody>
          <a:bodyPr/>
          <a:lstStyle/>
          <a:p>
            <a:fld id="{4D6EDD18-AA25-459A-BC5F-5B6E4EB8A722}" type="slidenum">
              <a:rPr lang="en-GB" smtClean="0"/>
              <a:t>1</a:t>
            </a:fld>
            <a:endParaRPr lang="en-GB"/>
          </a:p>
        </p:txBody>
      </p:sp>
    </p:spTree>
    <p:extLst>
      <p:ext uri="{BB962C8B-B14F-4D97-AF65-F5344CB8AC3E}">
        <p14:creationId xmlns:p14="http://schemas.microsoft.com/office/powerpoint/2010/main" val="2047276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The evidence base released by GLAE in 2018 (</a:t>
            </a:r>
            <a:r>
              <a:rPr lang="en-GB" sz="1800" b="0" i="0" dirty="0">
                <a:solidFill>
                  <a:srgbClr val="FFFFFF"/>
                </a:solidFill>
                <a:effectLst/>
                <a:latin typeface="FoundryFormSans"/>
              </a:rPr>
              <a:t>London at night</a:t>
            </a:r>
            <a:r>
              <a:rPr lang="en-GB" dirty="0"/>
              <a:t> ) defined a number of industry segments as being particularly connected to the NTE in one of three categories [LISTED]. Using those definitions, we have estimated the number of businesses falling into those three categories since 2015 using ONS business count data. This does not mean all businesses counted are actually involved in the NTE but rather that they are in a sector which is more likely to be involved. This includes e.g. restaurants and private security companies.</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Based on these definitions, the number of businesses in NTE-related industries has been continually increasing, rising from 77k in 2015 to 92k in 2022. The growth was slower than the general growth of businesses otherwise</a:t>
            </a:r>
          </a:p>
          <a:p>
            <a:endParaRPr lang="en-GB" dirty="0"/>
          </a:p>
        </p:txBody>
      </p:sp>
      <p:sp>
        <p:nvSpPr>
          <p:cNvPr id="4" name="Slide Number Placeholder 3"/>
          <p:cNvSpPr>
            <a:spLocks noGrp="1"/>
          </p:cNvSpPr>
          <p:nvPr>
            <p:ph type="sldNum" sz="quarter" idx="5"/>
          </p:nvPr>
        </p:nvSpPr>
        <p:spPr/>
        <p:txBody>
          <a:bodyPr/>
          <a:lstStyle/>
          <a:p>
            <a:fld id="{4D6EDD18-AA25-459A-BC5F-5B6E4EB8A722}" type="slidenum">
              <a:rPr lang="en-GB" smtClean="0"/>
              <a:t>13</a:t>
            </a:fld>
            <a:endParaRPr lang="en-GB"/>
          </a:p>
        </p:txBody>
      </p:sp>
    </p:spTree>
    <p:extLst>
      <p:ext uri="{BB962C8B-B14F-4D97-AF65-F5344CB8AC3E}">
        <p14:creationId xmlns:p14="http://schemas.microsoft.com/office/powerpoint/2010/main" val="3533306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 share of people working in London who in the night time economy is around 26%, down from 31% in 2017. (NOTE: THIS CONTRAST WITH SURVEY SAYING 36% WORK NIGHTS ONCE A WEEK!!)</a:t>
            </a:r>
          </a:p>
          <a:p>
            <a:endParaRPr lang="en-GB"/>
          </a:p>
          <a:p>
            <a:r>
              <a:rPr lang="en-GB"/>
              <a:t>Change from 1.6m to 1.37m is a drop of  more than 14% from 2017 to 2022. During the same period, the number of NTE workers in the rest of the UK declined from 7.8m to 7.3m, a decrease of 6% - less than half of the relative decline in London.</a:t>
            </a:r>
          </a:p>
        </p:txBody>
      </p:sp>
      <p:sp>
        <p:nvSpPr>
          <p:cNvPr id="4" name="Slide Number Placeholder 3"/>
          <p:cNvSpPr>
            <a:spLocks noGrp="1"/>
          </p:cNvSpPr>
          <p:nvPr>
            <p:ph type="sldNum" sz="quarter" idx="5"/>
          </p:nvPr>
        </p:nvSpPr>
        <p:spPr/>
        <p:txBody>
          <a:bodyPr/>
          <a:lstStyle/>
          <a:p>
            <a:fld id="{4D6EDD18-AA25-459A-BC5F-5B6E4EB8A722}" type="slidenum">
              <a:rPr lang="en-GB" smtClean="0"/>
              <a:t>3</a:t>
            </a:fld>
            <a:endParaRPr lang="en-GB"/>
          </a:p>
        </p:txBody>
      </p:sp>
    </p:spTree>
    <p:extLst>
      <p:ext uri="{BB962C8B-B14F-4D97-AF65-F5344CB8AC3E}">
        <p14:creationId xmlns:p14="http://schemas.microsoft.com/office/powerpoint/2010/main" val="3781952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 vast majority of NTE workers reported they usually worked evenings, around 60% across all years. In contrast, 5-7% report usually working during the night and the remaining third report working both evenings and night. The decline has therefore not been due to any single one of these groups.</a:t>
            </a:r>
          </a:p>
        </p:txBody>
      </p:sp>
      <p:sp>
        <p:nvSpPr>
          <p:cNvPr id="4" name="Slide Number Placeholder 3"/>
          <p:cNvSpPr>
            <a:spLocks noGrp="1"/>
          </p:cNvSpPr>
          <p:nvPr>
            <p:ph type="sldNum" sz="quarter" idx="5"/>
          </p:nvPr>
        </p:nvSpPr>
        <p:spPr/>
        <p:txBody>
          <a:bodyPr/>
          <a:lstStyle/>
          <a:p>
            <a:fld id="{4D6EDD18-AA25-459A-BC5F-5B6E4EB8A722}" type="slidenum">
              <a:rPr lang="en-GB" smtClean="0"/>
              <a:t>4</a:t>
            </a:fld>
            <a:endParaRPr lang="en-GB"/>
          </a:p>
        </p:txBody>
      </p:sp>
    </p:spTree>
    <p:extLst>
      <p:ext uri="{BB962C8B-B14F-4D97-AF65-F5344CB8AC3E}">
        <p14:creationId xmlns:p14="http://schemas.microsoft.com/office/powerpoint/2010/main" val="3563282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Returning to the definition of night time workers, I previously said that being a NTE worker does not mean you exclusively work in evenings or nights. In fact, most workers only do part of their job later in the day.</a:t>
            </a:r>
          </a:p>
          <a:p>
            <a:pPr marL="171450" indent="-171450">
              <a:buFont typeface="Arial" panose="020B0604020202020204" pitchFamily="34" charset="0"/>
              <a:buChar char="•"/>
            </a:pPr>
            <a:r>
              <a:rPr lang="en-GB" dirty="0"/>
              <a:t>More than half of NTE workers in 2022, around 776k, usually work both during the daytime and in the evenings, and a further third (around 440k) find themselves working across the entire day. Ultimately, only around a tenth do not work in the daytime at all.</a:t>
            </a:r>
          </a:p>
          <a:p>
            <a:pPr marL="171450" indent="-171450">
              <a:buFont typeface="Arial" panose="020B0604020202020204" pitchFamily="34" charset="0"/>
              <a:buChar char="•"/>
            </a:pPr>
            <a:r>
              <a:rPr lang="en-GB" dirty="0"/>
              <a:t>Further, of all the workers who usually work both during the day and in either evenings or nights (or both), almost two thirds never work shifts. This implies that when they do work in the NTE, it is part of their usual working day, which could mean they need to work late. </a:t>
            </a:r>
          </a:p>
          <a:p>
            <a:pPr marL="171450" indent="-171450">
              <a:buFont typeface="Arial" panose="020B0604020202020204" pitchFamily="34" charset="0"/>
              <a:buChar char="•"/>
            </a:pPr>
            <a:r>
              <a:rPr lang="en-GB" dirty="0"/>
              <a:t>As a result, the kind of workers we find in the NTE are therefore quite varied and not necessarily those who work in, say, service-oriented businesses which serve customers </a:t>
            </a:r>
            <a:r>
              <a:rPr lang="en-GB"/>
              <a:t>at night.</a:t>
            </a:r>
            <a:endParaRPr lang="en-GB" dirty="0"/>
          </a:p>
        </p:txBody>
      </p:sp>
      <p:sp>
        <p:nvSpPr>
          <p:cNvPr id="4" name="Slide Number Placeholder 3"/>
          <p:cNvSpPr>
            <a:spLocks noGrp="1"/>
          </p:cNvSpPr>
          <p:nvPr>
            <p:ph type="sldNum" sz="quarter" idx="5"/>
          </p:nvPr>
        </p:nvSpPr>
        <p:spPr/>
        <p:txBody>
          <a:bodyPr/>
          <a:lstStyle/>
          <a:p>
            <a:fld id="{4D6EDD18-AA25-459A-BC5F-5B6E4EB8A722}" type="slidenum">
              <a:rPr lang="en-GB" smtClean="0"/>
              <a:t>5</a:t>
            </a:fld>
            <a:endParaRPr lang="en-GB"/>
          </a:p>
        </p:txBody>
      </p:sp>
    </p:spTree>
    <p:extLst>
      <p:ext uri="{BB962C8B-B14F-4D97-AF65-F5344CB8AC3E}">
        <p14:creationId xmlns:p14="http://schemas.microsoft.com/office/powerpoint/2010/main" val="2924073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four industries with the largest falls (as listed) in total make up a decrease of 147k, more than half of the total decrease of 226k between 2017 and 2022. </a:t>
            </a:r>
          </a:p>
        </p:txBody>
      </p:sp>
      <p:sp>
        <p:nvSpPr>
          <p:cNvPr id="4" name="Slide Number Placeholder 3"/>
          <p:cNvSpPr>
            <a:spLocks noGrp="1"/>
          </p:cNvSpPr>
          <p:nvPr>
            <p:ph type="sldNum" sz="quarter" idx="5"/>
          </p:nvPr>
        </p:nvSpPr>
        <p:spPr/>
        <p:txBody>
          <a:bodyPr/>
          <a:lstStyle/>
          <a:p>
            <a:fld id="{4D6EDD18-AA25-459A-BC5F-5B6E4EB8A722}" type="slidenum">
              <a:rPr lang="en-GB" smtClean="0"/>
              <a:t>6</a:t>
            </a:fld>
            <a:endParaRPr lang="en-GB"/>
          </a:p>
        </p:txBody>
      </p:sp>
    </p:spTree>
    <p:extLst>
      <p:ext uri="{BB962C8B-B14F-4D97-AF65-F5344CB8AC3E}">
        <p14:creationId xmlns:p14="http://schemas.microsoft.com/office/powerpoint/2010/main" val="395415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 pattern is not consistent across industries. </a:t>
            </a:r>
          </a:p>
          <a:p>
            <a:r>
              <a:rPr lang="en-GB"/>
              <a:t>-health: suggests that while workforce shrunk, the workers remaining began working more in the evenings and nights</a:t>
            </a:r>
          </a:p>
          <a:p>
            <a:r>
              <a:rPr lang="en-GB"/>
              <a:t>-ICT: sector growth, but perhaps not in roles requiring night-time work</a:t>
            </a:r>
          </a:p>
          <a:p>
            <a:r>
              <a:rPr lang="en-GB"/>
              <a:t>-hospitality and retail: declines in both sector overall and NTE, and it seems proportional, as we will discuss below</a:t>
            </a:r>
          </a:p>
          <a:p>
            <a:r>
              <a:rPr lang="en-GB"/>
              <a:t>-Professional: perhaps same trend as in ICT</a:t>
            </a:r>
          </a:p>
        </p:txBody>
      </p:sp>
      <p:sp>
        <p:nvSpPr>
          <p:cNvPr id="4" name="Slide Number Placeholder 3"/>
          <p:cNvSpPr>
            <a:spLocks noGrp="1"/>
          </p:cNvSpPr>
          <p:nvPr>
            <p:ph type="sldNum" sz="quarter" idx="5"/>
          </p:nvPr>
        </p:nvSpPr>
        <p:spPr/>
        <p:txBody>
          <a:bodyPr/>
          <a:lstStyle/>
          <a:p>
            <a:fld id="{4D6EDD18-AA25-459A-BC5F-5B6E4EB8A722}" type="slidenum">
              <a:rPr lang="en-GB" smtClean="0"/>
              <a:t>7</a:t>
            </a:fld>
            <a:endParaRPr lang="en-GB"/>
          </a:p>
        </p:txBody>
      </p:sp>
    </p:spTree>
    <p:extLst>
      <p:ext uri="{BB962C8B-B14F-4D97-AF65-F5344CB8AC3E}">
        <p14:creationId xmlns:p14="http://schemas.microsoft.com/office/powerpoint/2010/main" val="216043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a:t>Taking a look at the two sectors with the largest fall in number of NTE workers from 2017 and 2022, hospitality and retail.</a:t>
            </a:r>
          </a:p>
          <a:p>
            <a:endParaRPr lang="en-GB"/>
          </a:p>
          <a:p>
            <a:pPr marL="171450" indent="-171450">
              <a:buFont typeface="Arial" panose="020B0604020202020204" pitchFamily="34" charset="0"/>
              <a:buChar char="•"/>
            </a:pPr>
            <a:r>
              <a:rPr lang="en-GB"/>
              <a:t>While each had 40k fall in NTE workers, only retail has seen a substantial shift in the share of workers in NTE from 2017, from 34% to 25%. The largest fall happening in 2021-2022, where workforce fell by 28k, of which 26k were NTE workers! </a:t>
            </a:r>
          </a:p>
          <a:p>
            <a:r>
              <a:rPr lang="en-GB"/>
              <a:t>[could this suggest people left night time work in the tight labour market as they had other opportunities?]</a:t>
            </a:r>
          </a:p>
          <a:p>
            <a:endParaRPr lang="en-GB"/>
          </a:p>
          <a:p>
            <a:pPr marL="171450" indent="-171450">
              <a:buFont typeface="Arial" panose="020B0604020202020204" pitchFamily="34" charset="0"/>
              <a:buChar char="•"/>
            </a:pPr>
            <a:r>
              <a:rPr lang="en-GB"/>
              <a:t>Hospitality saw less of a long term change and levels in 2022 were very similar to those in 2015-2019. However, there was fluctuation during the years mostly impacted by the pandemic, 2020 and 2021, with both a low and a high of 47% and 60% respectively. </a:t>
            </a:r>
          </a:p>
          <a:p>
            <a:endParaRPr lang="en-GB"/>
          </a:p>
          <a:p>
            <a:endParaRPr lang="en-GB"/>
          </a:p>
          <a:p>
            <a:endParaRPr lang="en-GB"/>
          </a:p>
          <a:p>
            <a:endParaRPr lang="en-GB"/>
          </a:p>
        </p:txBody>
      </p:sp>
      <p:sp>
        <p:nvSpPr>
          <p:cNvPr id="4" name="Slide Number Placeholder 3"/>
          <p:cNvSpPr>
            <a:spLocks noGrp="1"/>
          </p:cNvSpPr>
          <p:nvPr>
            <p:ph type="sldNum" sz="quarter" idx="5"/>
          </p:nvPr>
        </p:nvSpPr>
        <p:spPr/>
        <p:txBody>
          <a:bodyPr/>
          <a:lstStyle/>
          <a:p>
            <a:fld id="{4D6EDD18-AA25-459A-BC5F-5B6E4EB8A722}" type="slidenum">
              <a:rPr lang="en-GB" smtClean="0"/>
              <a:t>8</a:t>
            </a:fld>
            <a:endParaRPr lang="en-GB"/>
          </a:p>
        </p:txBody>
      </p:sp>
    </p:spTree>
    <p:extLst>
      <p:ext uri="{BB962C8B-B14F-4D97-AF65-F5344CB8AC3E}">
        <p14:creationId xmlns:p14="http://schemas.microsoft.com/office/powerpoint/2010/main" val="358359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D6EDD18-AA25-459A-BC5F-5B6E4EB8A722}" type="slidenum">
              <a:rPr lang="en-GB" smtClean="0"/>
              <a:t>9</a:t>
            </a:fld>
            <a:endParaRPr lang="en-GB"/>
          </a:p>
        </p:txBody>
      </p:sp>
    </p:spTree>
    <p:extLst>
      <p:ext uri="{BB962C8B-B14F-4D97-AF65-F5344CB8AC3E}">
        <p14:creationId xmlns:p14="http://schemas.microsoft.com/office/powerpoint/2010/main" val="1319082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*at least they do it both because they like it and job requires it</a:t>
            </a:r>
          </a:p>
        </p:txBody>
      </p:sp>
      <p:sp>
        <p:nvSpPr>
          <p:cNvPr id="4" name="Slide Number Placeholder 3"/>
          <p:cNvSpPr>
            <a:spLocks noGrp="1"/>
          </p:cNvSpPr>
          <p:nvPr>
            <p:ph type="sldNum" sz="quarter" idx="5"/>
          </p:nvPr>
        </p:nvSpPr>
        <p:spPr/>
        <p:txBody>
          <a:bodyPr/>
          <a:lstStyle/>
          <a:p>
            <a:fld id="{4D6EDD18-AA25-459A-BC5F-5B6E4EB8A722}" type="slidenum">
              <a:rPr lang="en-GB" smtClean="0"/>
              <a:t>11</a:t>
            </a:fld>
            <a:endParaRPr lang="en-GB"/>
          </a:p>
        </p:txBody>
      </p:sp>
    </p:spTree>
    <p:extLst>
      <p:ext uri="{BB962C8B-B14F-4D97-AF65-F5344CB8AC3E}">
        <p14:creationId xmlns:p14="http://schemas.microsoft.com/office/powerpoint/2010/main" val="4151162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CDC4E-818D-4CFE-ACB9-5325153756EC}"/>
              </a:ext>
            </a:extLst>
          </p:cNvPr>
          <p:cNvSpPr>
            <a:spLocks noGrp="1"/>
          </p:cNvSpPr>
          <p:nvPr>
            <p:ph type="ctrTitle"/>
          </p:nvPr>
        </p:nvSpPr>
        <p:spPr>
          <a:xfrm>
            <a:off x="1524000" y="1122363"/>
            <a:ext cx="9144000" cy="2387600"/>
          </a:xfrm>
        </p:spPr>
        <p:txBody>
          <a:bodyPr anchor="b"/>
          <a:lstStyle>
            <a:lvl1pPr algn="l">
              <a:defRPr sz="6000">
                <a:solidFill>
                  <a:srgbClr val="353D42"/>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76F0AD7C-6114-4009-B012-5F41EACC416F}"/>
              </a:ext>
            </a:extLst>
          </p:cNvPr>
          <p:cNvSpPr>
            <a:spLocks noGrp="1"/>
          </p:cNvSpPr>
          <p:nvPr>
            <p:ph type="subTitle" idx="1"/>
          </p:nvPr>
        </p:nvSpPr>
        <p:spPr>
          <a:xfrm>
            <a:off x="1524000" y="3602038"/>
            <a:ext cx="9144000" cy="1655762"/>
          </a:xfrm>
        </p:spPr>
        <p:txBody>
          <a:bodyPr/>
          <a:lstStyle>
            <a:lvl1pPr marL="0" indent="0" algn="l">
              <a:buNone/>
              <a:defRPr sz="2400">
                <a:solidFill>
                  <a:srgbClr val="353D4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7" name="Group 6">
            <a:extLst>
              <a:ext uri="{FF2B5EF4-FFF2-40B4-BE49-F238E27FC236}">
                <a16:creationId xmlns:a16="http://schemas.microsoft.com/office/drawing/2014/main" id="{3E85BC0E-8CDC-4817-B071-3EFFD002A68D}"/>
              </a:ext>
            </a:extLst>
          </p:cNvPr>
          <p:cNvGrpSpPr/>
          <p:nvPr/>
        </p:nvGrpSpPr>
        <p:grpSpPr>
          <a:xfrm>
            <a:off x="1180806" y="960120"/>
            <a:ext cx="97200" cy="4937760"/>
            <a:chOff x="1180806" y="2240010"/>
            <a:chExt cx="172278" cy="2377980"/>
          </a:xfrm>
        </p:grpSpPr>
        <p:sp>
          <p:nvSpPr>
            <p:cNvPr id="8" name="Rectangle 7">
              <a:extLst>
                <a:ext uri="{FF2B5EF4-FFF2-40B4-BE49-F238E27FC236}">
                  <a16:creationId xmlns:a16="http://schemas.microsoft.com/office/drawing/2014/main" id="{262198DA-53F7-4181-AA7E-F24DA9548EA5}"/>
                </a:ext>
              </a:extLst>
            </p:cNvPr>
            <p:cNvSpPr/>
            <p:nvPr/>
          </p:nvSpPr>
          <p:spPr>
            <a:xfrm>
              <a:off x="1180806" y="4077990"/>
              <a:ext cx="172278" cy="540000"/>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D76C6836-5015-40AD-90FA-3D30AA3FCC19}"/>
                </a:ext>
              </a:extLst>
            </p:cNvPr>
            <p:cNvSpPr/>
            <p:nvPr/>
          </p:nvSpPr>
          <p:spPr>
            <a:xfrm>
              <a:off x="1180806" y="2240010"/>
              <a:ext cx="172278" cy="540000"/>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1D462169-F53D-472E-B9F0-8BCAF010191A}"/>
                </a:ext>
              </a:extLst>
            </p:cNvPr>
            <p:cNvSpPr/>
            <p:nvPr/>
          </p:nvSpPr>
          <p:spPr>
            <a:xfrm>
              <a:off x="1180806" y="2852670"/>
              <a:ext cx="172278" cy="54000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1CCB3D9-D2C3-4887-B78B-3D946E2278E9}"/>
                </a:ext>
              </a:extLst>
            </p:cNvPr>
            <p:cNvSpPr/>
            <p:nvPr/>
          </p:nvSpPr>
          <p:spPr>
            <a:xfrm>
              <a:off x="1180806" y="3465330"/>
              <a:ext cx="172278" cy="540000"/>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086037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all Content Yel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a:xfrm>
            <a:off x="838200" y="423526"/>
            <a:ext cx="10515600" cy="309600"/>
          </a:xfrm>
        </p:spPr>
        <p:txBody>
          <a:bodyPr>
            <a:noAutofit/>
          </a:bodyPr>
          <a:lstStyle>
            <a:lvl1pPr>
              <a:defRPr sz="28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a:xfrm>
            <a:off x="838200" y="1027906"/>
            <a:ext cx="10515600" cy="511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EA17C3A4-8EA0-4145-8790-905346091B74}"/>
              </a:ext>
            </a:extLst>
          </p:cNvPr>
          <p:cNvSpPr/>
          <p:nvPr/>
        </p:nvSpPr>
        <p:spPr>
          <a:xfrm>
            <a:off x="631669" y="387032"/>
            <a:ext cx="97200" cy="382588"/>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9859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all Content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a:xfrm>
            <a:off x="838200" y="423526"/>
            <a:ext cx="10515600" cy="309600"/>
          </a:xfrm>
        </p:spPr>
        <p:txBody>
          <a:bodyPr>
            <a:noAutofit/>
          </a:bodyPr>
          <a:lstStyle>
            <a:lvl1pPr>
              <a:defRPr sz="28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a:xfrm>
            <a:off x="838200" y="1027906"/>
            <a:ext cx="10515600" cy="511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A6FDFC76-2A4A-4A7E-8CCD-2D159D47F2C2}"/>
              </a:ext>
            </a:extLst>
          </p:cNvPr>
          <p:cNvSpPr/>
          <p:nvPr/>
        </p:nvSpPr>
        <p:spPr>
          <a:xfrm>
            <a:off x="631669" y="387032"/>
            <a:ext cx="97200" cy="382588"/>
          </a:xfrm>
          <a:prstGeom prst="rect">
            <a:avLst/>
          </a:prstGeom>
          <a:solidFill>
            <a:srgbClr val="9E0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2011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i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F83B-937A-4614-BC8D-1F080E6682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EB7927B-A156-469B-9F2F-5DFBCBC4F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Rectangle 6">
            <a:extLst>
              <a:ext uri="{FF2B5EF4-FFF2-40B4-BE49-F238E27FC236}">
                <a16:creationId xmlns:a16="http://schemas.microsoft.com/office/drawing/2014/main" id="{47095277-1FEB-4CDE-B25E-8AA9C0A881B6}"/>
              </a:ext>
            </a:extLst>
          </p:cNvPr>
          <p:cNvSpPr/>
          <p:nvPr/>
        </p:nvSpPr>
        <p:spPr>
          <a:xfrm>
            <a:off x="556591" y="1709738"/>
            <a:ext cx="97200" cy="2852737"/>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68195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F83B-937A-4614-BC8D-1F080E6682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EB7927B-A156-469B-9F2F-5DFBCBC4F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Rectangle 4">
            <a:extLst>
              <a:ext uri="{FF2B5EF4-FFF2-40B4-BE49-F238E27FC236}">
                <a16:creationId xmlns:a16="http://schemas.microsoft.com/office/drawing/2014/main" id="{8C281048-5CA2-44E4-A753-29972A116E2D}"/>
              </a:ext>
            </a:extLst>
          </p:cNvPr>
          <p:cNvSpPr/>
          <p:nvPr/>
        </p:nvSpPr>
        <p:spPr>
          <a:xfrm>
            <a:off x="556591" y="1709738"/>
            <a:ext cx="97200" cy="2852737"/>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3771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F83B-937A-4614-BC8D-1F080E6682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EB7927B-A156-469B-9F2F-5DFBCBC4F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Rectangle 4">
            <a:extLst>
              <a:ext uri="{FF2B5EF4-FFF2-40B4-BE49-F238E27FC236}">
                <a16:creationId xmlns:a16="http://schemas.microsoft.com/office/drawing/2014/main" id="{6ED5722E-8D7C-4F62-89F5-12A42A4601D4}"/>
              </a:ext>
            </a:extLst>
          </p:cNvPr>
          <p:cNvSpPr/>
          <p:nvPr/>
        </p:nvSpPr>
        <p:spPr>
          <a:xfrm>
            <a:off x="556591" y="1709738"/>
            <a:ext cx="97200" cy="2852737"/>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73795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Yel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F83B-937A-4614-BC8D-1F080E6682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EB7927B-A156-469B-9F2F-5DFBCBC4F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Rectangle 5">
            <a:extLst>
              <a:ext uri="{FF2B5EF4-FFF2-40B4-BE49-F238E27FC236}">
                <a16:creationId xmlns:a16="http://schemas.microsoft.com/office/drawing/2014/main" id="{44D48D96-3103-457A-A2FD-7002BE6E61E6}"/>
              </a:ext>
            </a:extLst>
          </p:cNvPr>
          <p:cNvSpPr/>
          <p:nvPr/>
        </p:nvSpPr>
        <p:spPr>
          <a:xfrm>
            <a:off x="556591" y="1709738"/>
            <a:ext cx="97200" cy="2852737"/>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2921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F83B-937A-4614-BC8D-1F080E6682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EB7927B-A156-469B-9F2F-5DFBCBC4F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Rectangle 5">
            <a:extLst>
              <a:ext uri="{FF2B5EF4-FFF2-40B4-BE49-F238E27FC236}">
                <a16:creationId xmlns:a16="http://schemas.microsoft.com/office/drawing/2014/main" id="{8536DBD1-D888-4D34-9A3D-59132998F70A}"/>
              </a:ext>
            </a:extLst>
          </p:cNvPr>
          <p:cNvSpPr/>
          <p:nvPr/>
        </p:nvSpPr>
        <p:spPr>
          <a:xfrm>
            <a:off x="556591" y="1709738"/>
            <a:ext cx="97200" cy="2852737"/>
          </a:xfrm>
          <a:prstGeom prst="rect">
            <a:avLst/>
          </a:prstGeom>
          <a:solidFill>
            <a:srgbClr val="9E0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02955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i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B6F05F84-5AA6-4A84-B528-1DB8E335E0C8}"/>
              </a:ext>
            </a:extLst>
          </p:cNvPr>
          <p:cNvSpPr/>
          <p:nvPr/>
        </p:nvSpPr>
        <p:spPr>
          <a:xfrm>
            <a:off x="631767" y="481012"/>
            <a:ext cx="97102" cy="1093788"/>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92533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0E5E0F69-15B5-489C-B5D4-DDA2A74895CE}"/>
              </a:ext>
            </a:extLst>
          </p:cNvPr>
          <p:cNvSpPr/>
          <p:nvPr/>
        </p:nvSpPr>
        <p:spPr>
          <a:xfrm>
            <a:off x="631767" y="481012"/>
            <a:ext cx="97102" cy="109378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49280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C5A88D74-66C0-40CA-8272-A8366D7E6837}"/>
              </a:ext>
            </a:extLst>
          </p:cNvPr>
          <p:cNvSpPr/>
          <p:nvPr/>
        </p:nvSpPr>
        <p:spPr>
          <a:xfrm>
            <a:off x="631767" y="481012"/>
            <a:ext cx="97102" cy="1093788"/>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9323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i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7F3360BC-E53B-4B54-928D-D93681B77E0B}"/>
              </a:ext>
            </a:extLst>
          </p:cNvPr>
          <p:cNvSpPr/>
          <p:nvPr/>
        </p:nvSpPr>
        <p:spPr>
          <a:xfrm>
            <a:off x="631767" y="481012"/>
            <a:ext cx="97102" cy="1093788"/>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0494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Yel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0973F0F0-2B5B-48CB-9F07-B3AC788AE4F8}"/>
              </a:ext>
            </a:extLst>
          </p:cNvPr>
          <p:cNvSpPr/>
          <p:nvPr/>
        </p:nvSpPr>
        <p:spPr>
          <a:xfrm>
            <a:off x="631767" y="481012"/>
            <a:ext cx="97102" cy="1093788"/>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36685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74CC2CC3-ED51-4C63-9B75-589BEA5EE2CF}"/>
              </a:ext>
            </a:extLst>
          </p:cNvPr>
          <p:cNvSpPr/>
          <p:nvPr/>
        </p:nvSpPr>
        <p:spPr>
          <a:xfrm>
            <a:off x="631767" y="481012"/>
            <a:ext cx="97102" cy="1093788"/>
          </a:xfrm>
          <a:prstGeom prst="rect">
            <a:avLst/>
          </a:prstGeom>
          <a:solidFill>
            <a:srgbClr val="9E0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7438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5664E6FF-7F48-4E3D-A23C-F90B3484792B}"/>
              </a:ext>
            </a:extLst>
          </p:cNvPr>
          <p:cNvSpPr/>
          <p:nvPr/>
        </p:nvSpPr>
        <p:spPr>
          <a:xfrm>
            <a:off x="631767" y="481012"/>
            <a:ext cx="97102" cy="109378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2565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DABDBFA5-FA16-43B0-B8B0-D8050CE97301}"/>
              </a:ext>
            </a:extLst>
          </p:cNvPr>
          <p:cNvSpPr/>
          <p:nvPr/>
        </p:nvSpPr>
        <p:spPr>
          <a:xfrm>
            <a:off x="631767" y="481012"/>
            <a:ext cx="97102" cy="1093788"/>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7667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ontent Yel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18565CC2-48FE-4807-BC1F-228C581D3634}"/>
              </a:ext>
            </a:extLst>
          </p:cNvPr>
          <p:cNvSpPr/>
          <p:nvPr/>
        </p:nvSpPr>
        <p:spPr>
          <a:xfrm>
            <a:off x="631767" y="481012"/>
            <a:ext cx="97102" cy="1093788"/>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9227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tent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499A0B44-40F0-4082-918F-ECE64121F3EB}"/>
              </a:ext>
            </a:extLst>
          </p:cNvPr>
          <p:cNvSpPr/>
          <p:nvPr/>
        </p:nvSpPr>
        <p:spPr>
          <a:xfrm>
            <a:off x="631767" y="481012"/>
            <a:ext cx="97102" cy="1093788"/>
          </a:xfrm>
          <a:prstGeom prst="rect">
            <a:avLst/>
          </a:prstGeom>
          <a:solidFill>
            <a:srgbClr val="9E0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4061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all Content Pi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a:xfrm>
            <a:off x="838200" y="423526"/>
            <a:ext cx="10515600" cy="309600"/>
          </a:xfrm>
        </p:spPr>
        <p:txBody>
          <a:bodyPr>
            <a:noAutofit/>
          </a:bodyPr>
          <a:lstStyle>
            <a:lvl1pPr>
              <a:defRPr sz="28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a:xfrm>
            <a:off x="838200" y="1027906"/>
            <a:ext cx="10515600" cy="511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8E55127E-B30C-4914-B78D-3DDA509194C9}"/>
              </a:ext>
            </a:extLst>
          </p:cNvPr>
          <p:cNvSpPr/>
          <p:nvPr/>
        </p:nvSpPr>
        <p:spPr>
          <a:xfrm>
            <a:off x="631669" y="387032"/>
            <a:ext cx="97200" cy="382588"/>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7415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all Conten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a:xfrm>
            <a:off x="838200" y="423526"/>
            <a:ext cx="10515600" cy="309600"/>
          </a:xfrm>
        </p:spPr>
        <p:txBody>
          <a:bodyPr>
            <a:noAutofit/>
          </a:bodyPr>
          <a:lstStyle>
            <a:lvl1pPr>
              <a:defRPr sz="28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a:xfrm>
            <a:off x="838200" y="1027906"/>
            <a:ext cx="10515600" cy="511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5817D743-7AE0-440A-B15A-60464AA4E7F9}"/>
              </a:ext>
            </a:extLst>
          </p:cNvPr>
          <p:cNvSpPr/>
          <p:nvPr/>
        </p:nvSpPr>
        <p:spPr>
          <a:xfrm>
            <a:off x="631669" y="387032"/>
            <a:ext cx="97200" cy="38258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4734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all 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a:xfrm>
            <a:off x="838200" y="423526"/>
            <a:ext cx="10515600" cy="309600"/>
          </a:xfrm>
        </p:spPr>
        <p:txBody>
          <a:bodyPr>
            <a:noAutofit/>
          </a:bodyPr>
          <a:lstStyle>
            <a:lvl1pPr>
              <a:defRPr sz="28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a:xfrm>
            <a:off x="838200" y="1027906"/>
            <a:ext cx="10515600" cy="511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880C2362-CB36-4D46-BA08-89833C947ADC}"/>
              </a:ext>
            </a:extLst>
          </p:cNvPr>
          <p:cNvSpPr/>
          <p:nvPr/>
        </p:nvSpPr>
        <p:spPr>
          <a:xfrm>
            <a:off x="631669" y="387032"/>
            <a:ext cx="97200" cy="382588"/>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3722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8C109B-B4CF-4D7F-9261-981195E23C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B106725-62F0-4F31-9A72-AD8DEEA2FF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6">
            <a:extLst>
              <a:ext uri="{FF2B5EF4-FFF2-40B4-BE49-F238E27FC236}">
                <a16:creationId xmlns:a16="http://schemas.microsoft.com/office/drawing/2014/main" id="{9CFFDBDF-69F2-416F-A5D5-8D9C11FD508E}"/>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720000" y="6480000"/>
            <a:ext cx="2213006" cy="216000"/>
          </a:xfrm>
          <a:prstGeom prst="rect">
            <a:avLst/>
          </a:prstGeom>
        </p:spPr>
      </p:pic>
    </p:spTree>
    <p:extLst>
      <p:ext uri="{BB962C8B-B14F-4D97-AF65-F5344CB8AC3E}">
        <p14:creationId xmlns:p14="http://schemas.microsoft.com/office/powerpoint/2010/main" val="4063216096"/>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Lst>
  <p:txStyles>
    <p:titleStyle>
      <a:lvl1pPr algn="l" defTabSz="914400" rtl="0" eaLnBrk="1" latinLnBrk="0" hangingPunct="1">
        <a:lnSpc>
          <a:spcPct val="90000"/>
        </a:lnSpc>
        <a:spcBef>
          <a:spcPct val="0"/>
        </a:spcBef>
        <a:buNone/>
        <a:defRPr sz="4400" kern="1200">
          <a:solidFill>
            <a:srgbClr val="353D4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53D42"/>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53D4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53D4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53D4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53D4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B7248-A0D3-4D9D-BBA1-A5C53A3F2158}"/>
              </a:ext>
            </a:extLst>
          </p:cNvPr>
          <p:cNvSpPr>
            <a:spLocks noGrp="1"/>
          </p:cNvSpPr>
          <p:nvPr>
            <p:ph type="ctrTitle"/>
          </p:nvPr>
        </p:nvSpPr>
        <p:spPr/>
        <p:txBody>
          <a:bodyPr/>
          <a:lstStyle/>
          <a:p>
            <a:r>
              <a:rPr lang="en-GB"/>
              <a:t>London’s Night Time Economy</a:t>
            </a:r>
          </a:p>
        </p:txBody>
      </p:sp>
      <p:sp>
        <p:nvSpPr>
          <p:cNvPr id="3" name="Subtitle 2">
            <a:extLst>
              <a:ext uri="{FF2B5EF4-FFF2-40B4-BE49-F238E27FC236}">
                <a16:creationId xmlns:a16="http://schemas.microsoft.com/office/drawing/2014/main" id="{B75A8329-6AF5-4E7C-8F45-68316A429251}"/>
              </a:ext>
            </a:extLst>
          </p:cNvPr>
          <p:cNvSpPr>
            <a:spLocks noGrp="1"/>
          </p:cNvSpPr>
          <p:nvPr>
            <p:ph type="subTitle" idx="1"/>
          </p:nvPr>
        </p:nvSpPr>
        <p:spPr/>
        <p:txBody>
          <a:bodyPr/>
          <a:lstStyle/>
          <a:p>
            <a:r>
              <a:rPr lang="en-GB"/>
              <a:t>GLA Economics</a:t>
            </a:r>
          </a:p>
        </p:txBody>
      </p:sp>
    </p:spTree>
    <p:extLst>
      <p:ext uri="{BB962C8B-B14F-4D97-AF65-F5344CB8AC3E}">
        <p14:creationId xmlns:p14="http://schemas.microsoft.com/office/powerpoint/2010/main" val="2799171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738471-722F-4D3A-B04B-5FD494B9EB72}"/>
              </a:ext>
            </a:extLst>
          </p:cNvPr>
          <p:cNvSpPr>
            <a:spLocks noGrp="1"/>
          </p:cNvSpPr>
          <p:nvPr>
            <p:ph type="title"/>
          </p:nvPr>
        </p:nvSpPr>
        <p:spPr/>
        <p:txBody>
          <a:bodyPr/>
          <a:lstStyle/>
          <a:p>
            <a:r>
              <a:rPr lang="en-GB"/>
              <a:t>Findings from London survey</a:t>
            </a:r>
          </a:p>
        </p:txBody>
      </p:sp>
      <p:sp>
        <p:nvSpPr>
          <p:cNvPr id="4" name="Content Placeholder 3">
            <a:extLst>
              <a:ext uri="{FF2B5EF4-FFF2-40B4-BE49-F238E27FC236}">
                <a16:creationId xmlns:a16="http://schemas.microsoft.com/office/drawing/2014/main" id="{90094C3F-47D3-4640-BB11-9D132B8C3C53}"/>
              </a:ext>
            </a:extLst>
          </p:cNvPr>
          <p:cNvSpPr>
            <a:spLocks noGrp="1"/>
          </p:cNvSpPr>
          <p:nvPr>
            <p:ph idx="1"/>
          </p:nvPr>
        </p:nvSpPr>
        <p:spPr/>
        <p:txBody>
          <a:bodyPr/>
          <a:lstStyle/>
          <a:p>
            <a:r>
              <a:rPr lang="en-GB"/>
              <a:t>More than a third say they work in NTE once a week and more than half once a month</a:t>
            </a:r>
          </a:p>
          <a:p>
            <a:r>
              <a:rPr lang="en-GB"/>
              <a:t>44% of NTE workers say they work more in NTE than before pandemic (contrast to data)</a:t>
            </a:r>
          </a:p>
          <a:p>
            <a:r>
              <a:rPr lang="en-GB"/>
              <a:t>Most NTE workers (55%) work less than half their hours in NTE</a:t>
            </a:r>
          </a:p>
          <a:p>
            <a:r>
              <a:rPr lang="en-GB"/>
              <a:t>While 51% of NTE workers do early evenings (6-9PM) at least once a week, around 25% work past midnight once a week</a:t>
            </a:r>
          </a:p>
          <a:p>
            <a:r>
              <a:rPr lang="en-GB"/>
              <a:t>53% of NTE workers mostly do so from home</a:t>
            </a:r>
          </a:p>
        </p:txBody>
      </p:sp>
      <p:sp>
        <p:nvSpPr>
          <p:cNvPr id="5" name="TextBox 4">
            <a:extLst>
              <a:ext uri="{FF2B5EF4-FFF2-40B4-BE49-F238E27FC236}">
                <a16:creationId xmlns:a16="http://schemas.microsoft.com/office/drawing/2014/main" id="{C6A3F50C-A361-470C-9717-E3E264C69367}"/>
              </a:ext>
            </a:extLst>
          </p:cNvPr>
          <p:cNvSpPr txBox="1"/>
          <p:nvPr/>
        </p:nvSpPr>
        <p:spPr>
          <a:xfrm>
            <a:off x="838200" y="6267450"/>
            <a:ext cx="8553450" cy="261610"/>
          </a:xfrm>
          <a:prstGeom prst="rect">
            <a:avLst/>
          </a:prstGeom>
          <a:noFill/>
        </p:spPr>
        <p:txBody>
          <a:bodyPr wrap="square" rtlCol="0">
            <a:spAutoFit/>
          </a:bodyPr>
          <a:lstStyle/>
          <a:p>
            <a:r>
              <a:rPr lang="en-GB" sz="1100" i="1">
                <a:solidFill>
                  <a:schemeClr val="bg2"/>
                </a:solidFill>
              </a:rPr>
              <a:t>Source: Redfield and Wilton Strategies, survey commissioned by GLA.</a:t>
            </a:r>
          </a:p>
        </p:txBody>
      </p:sp>
    </p:spTree>
    <p:extLst>
      <p:ext uri="{BB962C8B-B14F-4D97-AF65-F5344CB8AC3E}">
        <p14:creationId xmlns:p14="http://schemas.microsoft.com/office/powerpoint/2010/main" val="2354753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9CE61-B073-4263-AC19-5D71AB79D2BC}"/>
              </a:ext>
            </a:extLst>
          </p:cNvPr>
          <p:cNvSpPr>
            <a:spLocks noGrp="1"/>
          </p:cNvSpPr>
          <p:nvPr>
            <p:ph type="title"/>
          </p:nvPr>
        </p:nvSpPr>
        <p:spPr/>
        <p:txBody>
          <a:bodyPr>
            <a:normAutofit fontScale="90000"/>
          </a:bodyPr>
          <a:lstStyle/>
          <a:p>
            <a:r>
              <a:rPr lang="en-GB"/>
              <a:t>NTE worker decline – do people want to work at night?</a:t>
            </a:r>
            <a:br>
              <a:rPr lang="en-GB"/>
            </a:br>
            <a:endParaRPr lang="en-GB"/>
          </a:p>
        </p:txBody>
      </p:sp>
      <p:sp>
        <p:nvSpPr>
          <p:cNvPr id="3" name="Content Placeholder 2">
            <a:extLst>
              <a:ext uri="{FF2B5EF4-FFF2-40B4-BE49-F238E27FC236}">
                <a16:creationId xmlns:a16="http://schemas.microsoft.com/office/drawing/2014/main" id="{08E2A6D4-1EFC-4063-B2AE-DBC8629E99E7}"/>
              </a:ext>
            </a:extLst>
          </p:cNvPr>
          <p:cNvSpPr>
            <a:spLocks noGrp="1"/>
          </p:cNvSpPr>
          <p:nvPr>
            <p:ph idx="1"/>
          </p:nvPr>
        </p:nvSpPr>
        <p:spPr/>
        <p:txBody>
          <a:bodyPr/>
          <a:lstStyle/>
          <a:p>
            <a:r>
              <a:rPr lang="en-GB"/>
              <a:t>49% of NTE workers like working nights*</a:t>
            </a:r>
          </a:p>
        </p:txBody>
      </p:sp>
      <p:sp>
        <p:nvSpPr>
          <p:cNvPr id="4" name="TextBox 3">
            <a:extLst>
              <a:ext uri="{FF2B5EF4-FFF2-40B4-BE49-F238E27FC236}">
                <a16:creationId xmlns:a16="http://schemas.microsoft.com/office/drawing/2014/main" id="{3D6D30B4-7820-4E09-8B01-4FACB7C2B90E}"/>
              </a:ext>
            </a:extLst>
          </p:cNvPr>
          <p:cNvSpPr txBox="1"/>
          <p:nvPr/>
        </p:nvSpPr>
        <p:spPr>
          <a:xfrm>
            <a:off x="838200" y="6267450"/>
            <a:ext cx="8553450" cy="261610"/>
          </a:xfrm>
          <a:prstGeom prst="rect">
            <a:avLst/>
          </a:prstGeom>
          <a:noFill/>
        </p:spPr>
        <p:txBody>
          <a:bodyPr wrap="square" rtlCol="0">
            <a:spAutoFit/>
          </a:bodyPr>
          <a:lstStyle/>
          <a:p>
            <a:r>
              <a:rPr lang="en-GB" sz="1100" i="1">
                <a:solidFill>
                  <a:schemeClr val="bg2"/>
                </a:solidFill>
              </a:rPr>
              <a:t>Source: Redfield and Wilton Strategies, survey commissioned by GLA.</a:t>
            </a:r>
          </a:p>
        </p:txBody>
      </p:sp>
    </p:spTree>
    <p:extLst>
      <p:ext uri="{BB962C8B-B14F-4D97-AF65-F5344CB8AC3E}">
        <p14:creationId xmlns:p14="http://schemas.microsoft.com/office/powerpoint/2010/main" val="3318310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AADCC-6AEB-4DAB-8BB7-80D0DC52C85D}"/>
              </a:ext>
            </a:extLst>
          </p:cNvPr>
          <p:cNvSpPr>
            <a:spLocks noGrp="1"/>
          </p:cNvSpPr>
          <p:nvPr>
            <p:ph type="title"/>
          </p:nvPr>
        </p:nvSpPr>
        <p:spPr/>
        <p:txBody>
          <a:bodyPr/>
          <a:lstStyle/>
          <a:p>
            <a:r>
              <a:rPr lang="en-GB"/>
              <a:t>How many people work at night as opposed to evenings?</a:t>
            </a:r>
          </a:p>
        </p:txBody>
      </p:sp>
      <p:sp>
        <p:nvSpPr>
          <p:cNvPr id="3" name="Content Placeholder 2">
            <a:extLst>
              <a:ext uri="{FF2B5EF4-FFF2-40B4-BE49-F238E27FC236}">
                <a16:creationId xmlns:a16="http://schemas.microsoft.com/office/drawing/2014/main" id="{5B441531-099A-4BB3-A200-10BB9861B9E5}"/>
              </a:ext>
            </a:extLst>
          </p:cNvPr>
          <p:cNvSpPr>
            <a:spLocks noGrp="1"/>
          </p:cNvSpPr>
          <p:nvPr>
            <p:ph sz="half" idx="1"/>
          </p:nvPr>
        </p:nvSpPr>
        <p:spPr/>
        <p:txBody>
          <a:bodyPr/>
          <a:lstStyle/>
          <a:p>
            <a:endParaRPr lang="en-GB"/>
          </a:p>
        </p:txBody>
      </p:sp>
      <p:sp>
        <p:nvSpPr>
          <p:cNvPr id="4" name="Content Placeholder 3">
            <a:extLst>
              <a:ext uri="{FF2B5EF4-FFF2-40B4-BE49-F238E27FC236}">
                <a16:creationId xmlns:a16="http://schemas.microsoft.com/office/drawing/2014/main" id="{C9F6DF00-DDD2-43E9-AB4D-E78B808B9B55}"/>
              </a:ext>
            </a:extLst>
          </p:cNvPr>
          <p:cNvSpPr>
            <a:spLocks noGrp="1"/>
          </p:cNvSpPr>
          <p:nvPr>
            <p:ph sz="half" idx="2"/>
          </p:nvPr>
        </p:nvSpPr>
        <p:spPr/>
        <p:txBody>
          <a:bodyPr/>
          <a:lstStyle/>
          <a:p>
            <a:endParaRPr lang="en-GB"/>
          </a:p>
        </p:txBody>
      </p:sp>
      <p:sp>
        <p:nvSpPr>
          <p:cNvPr id="5" name="TextBox 4">
            <a:extLst>
              <a:ext uri="{FF2B5EF4-FFF2-40B4-BE49-F238E27FC236}">
                <a16:creationId xmlns:a16="http://schemas.microsoft.com/office/drawing/2014/main" id="{6249D0E2-58FD-49CA-92DE-8463C4F0612E}"/>
              </a:ext>
            </a:extLst>
          </p:cNvPr>
          <p:cNvSpPr txBox="1"/>
          <p:nvPr/>
        </p:nvSpPr>
        <p:spPr>
          <a:xfrm>
            <a:off x="838200" y="6267450"/>
            <a:ext cx="8553450" cy="261610"/>
          </a:xfrm>
          <a:prstGeom prst="rect">
            <a:avLst/>
          </a:prstGeom>
          <a:noFill/>
        </p:spPr>
        <p:txBody>
          <a:bodyPr wrap="square" rtlCol="0">
            <a:spAutoFit/>
          </a:bodyPr>
          <a:lstStyle/>
          <a:p>
            <a:r>
              <a:rPr lang="en-GB" sz="1100" i="1">
                <a:solidFill>
                  <a:schemeClr val="bg2"/>
                </a:solidFill>
              </a:rPr>
              <a:t>Source: Redfield and Wilton Strategies, survey commissioned by GLA.</a:t>
            </a:r>
          </a:p>
        </p:txBody>
      </p:sp>
    </p:spTree>
    <p:extLst>
      <p:ext uri="{BB962C8B-B14F-4D97-AF65-F5344CB8AC3E}">
        <p14:creationId xmlns:p14="http://schemas.microsoft.com/office/powerpoint/2010/main" val="1792016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BCA0E-EB6F-4A73-A130-3EF43FDA7C82}"/>
              </a:ext>
            </a:extLst>
          </p:cNvPr>
          <p:cNvSpPr>
            <a:spLocks noGrp="1"/>
          </p:cNvSpPr>
          <p:nvPr>
            <p:ph type="title"/>
          </p:nvPr>
        </p:nvSpPr>
        <p:spPr/>
        <p:txBody>
          <a:bodyPr/>
          <a:lstStyle/>
          <a:p>
            <a:r>
              <a:rPr lang="en-GB"/>
              <a:t>Consider number of businesses particularly active in NTE</a:t>
            </a:r>
          </a:p>
        </p:txBody>
      </p:sp>
      <p:sp>
        <p:nvSpPr>
          <p:cNvPr id="8" name="TextBox 7">
            <a:extLst>
              <a:ext uri="{FF2B5EF4-FFF2-40B4-BE49-F238E27FC236}">
                <a16:creationId xmlns:a16="http://schemas.microsoft.com/office/drawing/2014/main" id="{C0BB2580-6A34-45EE-A200-2F6E11D642F1}"/>
              </a:ext>
            </a:extLst>
          </p:cNvPr>
          <p:cNvSpPr txBox="1"/>
          <p:nvPr/>
        </p:nvSpPr>
        <p:spPr>
          <a:xfrm>
            <a:off x="838200" y="6267450"/>
            <a:ext cx="8553450" cy="261610"/>
          </a:xfrm>
          <a:prstGeom prst="rect">
            <a:avLst/>
          </a:prstGeom>
          <a:noFill/>
        </p:spPr>
        <p:txBody>
          <a:bodyPr wrap="square" rtlCol="0">
            <a:spAutoFit/>
          </a:bodyPr>
          <a:lstStyle/>
          <a:p>
            <a:r>
              <a:rPr lang="en-GB" sz="1100" i="1">
                <a:solidFill>
                  <a:schemeClr val="bg2"/>
                </a:solidFill>
              </a:rPr>
              <a:t>Source: Business Counts 2015-2022, ONS.</a:t>
            </a:r>
          </a:p>
        </p:txBody>
      </p:sp>
      <p:graphicFrame>
        <p:nvGraphicFramePr>
          <p:cNvPr id="9" name="Content Placeholder 8">
            <a:extLst>
              <a:ext uri="{FF2B5EF4-FFF2-40B4-BE49-F238E27FC236}">
                <a16:creationId xmlns:a16="http://schemas.microsoft.com/office/drawing/2014/main" id="{227602D3-3BFE-461A-AC73-B24819A3BEB7}"/>
              </a:ext>
            </a:extLst>
          </p:cNvPr>
          <p:cNvGraphicFramePr>
            <a:graphicFrameLocks noGrp="1"/>
          </p:cNvGraphicFramePr>
          <p:nvPr>
            <p:ph idx="1"/>
            <p:extLst>
              <p:ext uri="{D42A27DB-BD31-4B8C-83A1-F6EECF244321}">
                <p14:modId xmlns:p14="http://schemas.microsoft.com/office/powerpoint/2010/main" val="197252873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3650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87A63-3C11-4643-83B5-788A799C02A1}"/>
              </a:ext>
            </a:extLst>
          </p:cNvPr>
          <p:cNvSpPr>
            <a:spLocks noGrp="1"/>
          </p:cNvSpPr>
          <p:nvPr>
            <p:ph type="title"/>
          </p:nvPr>
        </p:nvSpPr>
        <p:spPr/>
        <p:txBody>
          <a:bodyPr/>
          <a:lstStyle/>
          <a:p>
            <a:r>
              <a:rPr lang="en-GB" dirty="0"/>
              <a:t>Headline figures</a:t>
            </a:r>
          </a:p>
        </p:txBody>
      </p:sp>
      <p:sp>
        <p:nvSpPr>
          <p:cNvPr id="3" name="Content Placeholder 2">
            <a:extLst>
              <a:ext uri="{FF2B5EF4-FFF2-40B4-BE49-F238E27FC236}">
                <a16:creationId xmlns:a16="http://schemas.microsoft.com/office/drawing/2014/main" id="{39940BE7-4EB8-4BAC-A990-4E674FBFA4C9}"/>
              </a:ext>
            </a:extLst>
          </p:cNvPr>
          <p:cNvSpPr>
            <a:spLocks noGrp="1"/>
          </p:cNvSpPr>
          <p:nvPr>
            <p:ph idx="1"/>
          </p:nvPr>
        </p:nvSpPr>
        <p:spPr/>
        <p:txBody>
          <a:bodyPr/>
          <a:lstStyle/>
          <a:p>
            <a:r>
              <a:rPr lang="en-GB" dirty="0"/>
              <a:t>We define workers in the Night Time Economy (NTE) as people for whom it is usual to work evenings, nights, or both.</a:t>
            </a:r>
          </a:p>
          <a:p>
            <a:r>
              <a:rPr lang="en-GB" dirty="0"/>
              <a:t>1.4 million people worked in London’s NTE in 2022</a:t>
            </a:r>
          </a:p>
          <a:p>
            <a:r>
              <a:rPr lang="en-GB" dirty="0"/>
              <a:t>The share of the total workforce in London working evenings and/or nights has been decreasing for more than five years</a:t>
            </a:r>
          </a:p>
          <a:p>
            <a:r>
              <a:rPr lang="en-GB" dirty="0"/>
              <a:t>The Health industry has the largest share of all NTE workers in London – Hospitality and Retail are 5</a:t>
            </a:r>
            <a:r>
              <a:rPr lang="en-GB" baseline="30000" dirty="0"/>
              <a:t>th</a:t>
            </a:r>
            <a:r>
              <a:rPr lang="en-GB" dirty="0"/>
              <a:t> and 6</a:t>
            </a:r>
            <a:r>
              <a:rPr lang="en-GB" baseline="30000" dirty="0"/>
              <a:t>th</a:t>
            </a:r>
            <a:endParaRPr lang="en-GB" dirty="0"/>
          </a:p>
          <a:p>
            <a:endParaRPr lang="en-GB" dirty="0"/>
          </a:p>
        </p:txBody>
      </p:sp>
    </p:spTree>
    <p:extLst>
      <p:ext uri="{BB962C8B-B14F-4D97-AF65-F5344CB8AC3E}">
        <p14:creationId xmlns:p14="http://schemas.microsoft.com/office/powerpoint/2010/main" val="2553511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F6154-1E72-4BA0-9864-E0D0F80E21EC}"/>
              </a:ext>
            </a:extLst>
          </p:cNvPr>
          <p:cNvSpPr>
            <a:spLocks noGrp="1"/>
          </p:cNvSpPr>
          <p:nvPr>
            <p:ph type="title"/>
          </p:nvPr>
        </p:nvSpPr>
        <p:spPr/>
        <p:txBody>
          <a:bodyPr/>
          <a:lstStyle/>
          <a:p>
            <a:r>
              <a:rPr lang="en-GB"/>
              <a:t>1.4 million people work in London’s NTE, down from 1.6 million in 2017</a:t>
            </a:r>
          </a:p>
        </p:txBody>
      </p:sp>
      <p:graphicFrame>
        <p:nvGraphicFramePr>
          <p:cNvPr id="4" name="Content Placeholder 3">
            <a:extLst>
              <a:ext uri="{FF2B5EF4-FFF2-40B4-BE49-F238E27FC236}">
                <a16:creationId xmlns:a16="http://schemas.microsoft.com/office/drawing/2014/main" id="{C8A8581A-FD78-4971-B4E3-A35AACC2C6FC}"/>
              </a:ext>
            </a:extLst>
          </p:cNvPr>
          <p:cNvGraphicFramePr>
            <a:graphicFrameLocks noGrp="1"/>
          </p:cNvGraphicFramePr>
          <p:nvPr>
            <p:ph idx="1"/>
            <p:extLst>
              <p:ext uri="{D42A27DB-BD31-4B8C-83A1-F6EECF244321}">
                <p14:modId xmlns:p14="http://schemas.microsoft.com/office/powerpoint/2010/main" val="2137013835"/>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3B6FDA12-8914-4B47-ABE3-1A4FC12D3C1C}"/>
              </a:ext>
            </a:extLst>
          </p:cNvPr>
          <p:cNvSpPr txBox="1"/>
          <p:nvPr/>
        </p:nvSpPr>
        <p:spPr>
          <a:xfrm>
            <a:off x="838200" y="6267450"/>
            <a:ext cx="8553450" cy="261610"/>
          </a:xfrm>
          <a:prstGeom prst="rect">
            <a:avLst/>
          </a:prstGeom>
          <a:noFill/>
        </p:spPr>
        <p:txBody>
          <a:bodyPr wrap="square" rtlCol="0">
            <a:spAutoFit/>
          </a:bodyPr>
          <a:lstStyle/>
          <a:p>
            <a:r>
              <a:rPr lang="en-GB" sz="1100" i="1">
                <a:solidFill>
                  <a:schemeClr val="bg2"/>
                </a:solidFill>
              </a:rPr>
              <a:t>Source: Labour Force Survey Apr-Jun 2015-2022, UK Data Service.</a:t>
            </a:r>
          </a:p>
        </p:txBody>
      </p:sp>
    </p:spTree>
    <p:extLst>
      <p:ext uri="{BB962C8B-B14F-4D97-AF65-F5344CB8AC3E}">
        <p14:creationId xmlns:p14="http://schemas.microsoft.com/office/powerpoint/2010/main" val="1081200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2C19C-A3C9-484B-B427-1D5AFC12A2A1}"/>
              </a:ext>
            </a:extLst>
          </p:cNvPr>
          <p:cNvSpPr>
            <a:spLocks noGrp="1"/>
          </p:cNvSpPr>
          <p:nvPr>
            <p:ph type="title"/>
          </p:nvPr>
        </p:nvSpPr>
        <p:spPr/>
        <p:txBody>
          <a:bodyPr/>
          <a:lstStyle/>
          <a:p>
            <a:r>
              <a:rPr lang="en-GB"/>
              <a:t>Share of NTE workforce usually working evenings constant around 60% </a:t>
            </a:r>
          </a:p>
        </p:txBody>
      </p:sp>
      <p:graphicFrame>
        <p:nvGraphicFramePr>
          <p:cNvPr id="5" name="Content Placeholder 4">
            <a:extLst>
              <a:ext uri="{FF2B5EF4-FFF2-40B4-BE49-F238E27FC236}">
                <a16:creationId xmlns:a16="http://schemas.microsoft.com/office/drawing/2014/main" id="{781A5F60-BB25-40CB-8212-C6366C87D470}"/>
              </a:ext>
            </a:extLst>
          </p:cNvPr>
          <p:cNvGraphicFramePr>
            <a:graphicFrameLocks noGrp="1"/>
          </p:cNvGraphicFramePr>
          <p:nvPr>
            <p:ph idx="1"/>
            <p:extLst>
              <p:ext uri="{D42A27DB-BD31-4B8C-83A1-F6EECF244321}">
                <p14:modId xmlns:p14="http://schemas.microsoft.com/office/powerpoint/2010/main" val="182666266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B066D66D-D0F9-419F-99CF-A809CB1D1AEB}"/>
              </a:ext>
            </a:extLst>
          </p:cNvPr>
          <p:cNvSpPr txBox="1"/>
          <p:nvPr/>
        </p:nvSpPr>
        <p:spPr>
          <a:xfrm>
            <a:off x="838200" y="6267450"/>
            <a:ext cx="8553450" cy="261610"/>
          </a:xfrm>
          <a:prstGeom prst="rect">
            <a:avLst/>
          </a:prstGeom>
          <a:noFill/>
        </p:spPr>
        <p:txBody>
          <a:bodyPr wrap="square" rtlCol="0">
            <a:spAutoFit/>
          </a:bodyPr>
          <a:lstStyle/>
          <a:p>
            <a:r>
              <a:rPr lang="en-GB" sz="1100" i="1">
                <a:solidFill>
                  <a:schemeClr val="bg2"/>
                </a:solidFill>
              </a:rPr>
              <a:t>Source: Labour Force Survey Apr-Jun 2015-2022, UK Data Service.</a:t>
            </a:r>
          </a:p>
        </p:txBody>
      </p:sp>
    </p:spTree>
    <p:extLst>
      <p:ext uri="{BB962C8B-B14F-4D97-AF65-F5344CB8AC3E}">
        <p14:creationId xmlns:p14="http://schemas.microsoft.com/office/powerpoint/2010/main" val="1939810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A9804-3B6E-48ED-A48D-7F6C01A68204}"/>
              </a:ext>
            </a:extLst>
          </p:cNvPr>
          <p:cNvSpPr>
            <a:spLocks noGrp="1"/>
          </p:cNvSpPr>
          <p:nvPr>
            <p:ph type="title"/>
          </p:nvPr>
        </p:nvSpPr>
        <p:spPr/>
        <p:txBody>
          <a:bodyPr/>
          <a:lstStyle/>
          <a:p>
            <a:r>
              <a:rPr lang="en-GB" dirty="0"/>
              <a:t>Most NTE workers do not work exclusively in night time</a:t>
            </a:r>
          </a:p>
        </p:txBody>
      </p:sp>
      <p:sp>
        <p:nvSpPr>
          <p:cNvPr id="3" name="Content Placeholder 2">
            <a:extLst>
              <a:ext uri="{FF2B5EF4-FFF2-40B4-BE49-F238E27FC236}">
                <a16:creationId xmlns:a16="http://schemas.microsoft.com/office/drawing/2014/main" id="{155FF8B2-4349-40A8-961B-FE0B73355E29}"/>
              </a:ext>
            </a:extLst>
          </p:cNvPr>
          <p:cNvSpPr>
            <a:spLocks noGrp="1"/>
          </p:cNvSpPr>
          <p:nvPr>
            <p:ph idx="1"/>
          </p:nvPr>
        </p:nvSpPr>
        <p:spPr/>
        <p:txBody>
          <a:bodyPr/>
          <a:lstStyle/>
          <a:p>
            <a:r>
              <a:rPr lang="en-GB" dirty="0"/>
              <a:t>Most NTE workers likely only work in evenings and nights in part</a:t>
            </a:r>
          </a:p>
          <a:p>
            <a:r>
              <a:rPr lang="en-GB" dirty="0"/>
              <a:t>Among NTE workers in London in 2022: </a:t>
            </a:r>
          </a:p>
          <a:p>
            <a:pPr lvl="1"/>
            <a:r>
              <a:rPr lang="en-GB" dirty="0"/>
              <a:t>57% usually worked both days and evenings;</a:t>
            </a:r>
          </a:p>
          <a:p>
            <a:pPr lvl="1"/>
            <a:r>
              <a:rPr lang="en-GB" dirty="0"/>
              <a:t>32% usually worked days, evenings, and nights;</a:t>
            </a:r>
          </a:p>
          <a:p>
            <a:pPr lvl="1"/>
            <a:r>
              <a:rPr lang="en-GB" dirty="0"/>
              <a:t>Only 11% exclusively worked a combination of evenings and nights</a:t>
            </a:r>
          </a:p>
          <a:p>
            <a:pPr lvl="1"/>
            <a:endParaRPr lang="en-GB" dirty="0"/>
          </a:p>
          <a:p>
            <a:r>
              <a:rPr lang="en-GB" dirty="0"/>
              <a:t>Nearly two thirds of NTE workers who also work during the daytime never work shifts</a:t>
            </a:r>
          </a:p>
        </p:txBody>
      </p:sp>
    </p:spTree>
    <p:extLst>
      <p:ext uri="{BB962C8B-B14F-4D97-AF65-F5344CB8AC3E}">
        <p14:creationId xmlns:p14="http://schemas.microsoft.com/office/powerpoint/2010/main" val="202257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9FEF0-0074-40CE-8B82-EF6E4FB74860}"/>
              </a:ext>
            </a:extLst>
          </p:cNvPr>
          <p:cNvSpPr>
            <a:spLocks noGrp="1"/>
          </p:cNvSpPr>
          <p:nvPr>
            <p:ph type="title"/>
          </p:nvPr>
        </p:nvSpPr>
        <p:spPr/>
        <p:txBody>
          <a:bodyPr/>
          <a:lstStyle/>
          <a:p>
            <a:r>
              <a:rPr lang="en-GB" dirty="0"/>
              <a:t>Health and ICT saw the only increases in NTE workforce size from 2017</a:t>
            </a:r>
          </a:p>
        </p:txBody>
      </p:sp>
      <p:sp>
        <p:nvSpPr>
          <p:cNvPr id="5" name="Content Placeholder 4">
            <a:extLst>
              <a:ext uri="{FF2B5EF4-FFF2-40B4-BE49-F238E27FC236}">
                <a16:creationId xmlns:a16="http://schemas.microsoft.com/office/drawing/2014/main" id="{EB1678EB-2C75-4668-99CE-22280194724A}"/>
              </a:ext>
            </a:extLst>
          </p:cNvPr>
          <p:cNvSpPr>
            <a:spLocks noGrp="1"/>
          </p:cNvSpPr>
          <p:nvPr>
            <p:ph sz="half" idx="2"/>
          </p:nvPr>
        </p:nvSpPr>
        <p:spPr/>
        <p:txBody>
          <a:bodyPr>
            <a:normAutofit fontScale="62500" lnSpcReduction="20000"/>
          </a:bodyPr>
          <a:lstStyle/>
          <a:p>
            <a:pPr>
              <a:lnSpc>
                <a:spcPct val="120000"/>
              </a:lnSpc>
            </a:pPr>
            <a:r>
              <a:rPr lang="en-GB" dirty="0"/>
              <a:t>Health had the largest share of NTE workers throughout, and saw numbers increase (18k, 9%)</a:t>
            </a:r>
          </a:p>
          <a:p>
            <a:pPr>
              <a:lnSpc>
                <a:spcPct val="120000"/>
              </a:lnSpc>
            </a:pPr>
            <a:r>
              <a:rPr lang="en-GB" dirty="0"/>
              <a:t>Most significant falls within: </a:t>
            </a:r>
          </a:p>
          <a:p>
            <a:pPr lvl="1">
              <a:lnSpc>
                <a:spcPct val="120000"/>
              </a:lnSpc>
            </a:pPr>
            <a:r>
              <a:rPr lang="en-GB" dirty="0"/>
              <a:t>Retail (40k, 28%); </a:t>
            </a:r>
          </a:p>
          <a:p>
            <a:pPr lvl="1">
              <a:lnSpc>
                <a:spcPct val="120000"/>
              </a:lnSpc>
            </a:pPr>
            <a:r>
              <a:rPr lang="en-GB" dirty="0"/>
              <a:t>Hospitality (40k, 27%); </a:t>
            </a:r>
          </a:p>
          <a:p>
            <a:pPr lvl="1">
              <a:lnSpc>
                <a:spcPct val="120000"/>
              </a:lnSpc>
            </a:pPr>
            <a:r>
              <a:rPr lang="en-GB" dirty="0"/>
              <a:t>Prof. services (35k, 20%); and </a:t>
            </a:r>
          </a:p>
          <a:p>
            <a:pPr lvl="1">
              <a:lnSpc>
                <a:spcPct val="120000"/>
              </a:lnSpc>
            </a:pPr>
            <a:r>
              <a:rPr lang="en-GB" dirty="0"/>
              <a:t>Transport (32k, 22%)</a:t>
            </a:r>
          </a:p>
          <a:p>
            <a:pPr>
              <a:lnSpc>
                <a:spcPct val="120000"/>
              </a:lnSpc>
            </a:pPr>
            <a:r>
              <a:rPr lang="en-GB" dirty="0"/>
              <a:t>Almost all decline in Retail (40k) and Hospitality (31k) from people working during evenings</a:t>
            </a:r>
          </a:p>
          <a:p>
            <a:pPr>
              <a:lnSpc>
                <a:spcPct val="120000"/>
              </a:lnSpc>
            </a:pPr>
            <a:r>
              <a:rPr lang="en-GB" dirty="0"/>
              <a:t>Health saw large increase in people working both evenings and nights (25k)</a:t>
            </a:r>
          </a:p>
          <a:p>
            <a:pPr>
              <a:lnSpc>
                <a:spcPct val="120000"/>
              </a:lnSpc>
            </a:pPr>
            <a:endParaRPr lang="en-GB" dirty="0"/>
          </a:p>
        </p:txBody>
      </p:sp>
      <p:graphicFrame>
        <p:nvGraphicFramePr>
          <p:cNvPr id="9" name="Content Placeholder 8">
            <a:extLst>
              <a:ext uri="{FF2B5EF4-FFF2-40B4-BE49-F238E27FC236}">
                <a16:creationId xmlns:a16="http://schemas.microsoft.com/office/drawing/2014/main" id="{DE3293CF-E542-46A0-8059-1CB8F5360B80}"/>
              </a:ext>
            </a:extLst>
          </p:cNvPr>
          <p:cNvGraphicFramePr>
            <a:graphicFrameLocks noGrp="1"/>
          </p:cNvGraphicFramePr>
          <p:nvPr>
            <p:ph sz="half" idx="1"/>
            <p:extLst>
              <p:ext uri="{D42A27DB-BD31-4B8C-83A1-F6EECF244321}">
                <p14:modId xmlns:p14="http://schemas.microsoft.com/office/powerpoint/2010/main" val="2751555447"/>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49A122BF-92D8-4424-9EF8-1C0BA64B4830}"/>
              </a:ext>
            </a:extLst>
          </p:cNvPr>
          <p:cNvSpPr txBox="1"/>
          <p:nvPr/>
        </p:nvSpPr>
        <p:spPr>
          <a:xfrm>
            <a:off x="838200" y="6267450"/>
            <a:ext cx="8553450" cy="261610"/>
          </a:xfrm>
          <a:prstGeom prst="rect">
            <a:avLst/>
          </a:prstGeom>
          <a:noFill/>
        </p:spPr>
        <p:txBody>
          <a:bodyPr wrap="square" rtlCol="0">
            <a:spAutoFit/>
          </a:bodyPr>
          <a:lstStyle/>
          <a:p>
            <a:r>
              <a:rPr lang="en-GB" sz="1100" i="1">
                <a:solidFill>
                  <a:schemeClr val="bg2"/>
                </a:solidFill>
              </a:rPr>
              <a:t>Source: Labour Force Survey Apr-Jun 2015-2022, UK Data Service.</a:t>
            </a:r>
          </a:p>
        </p:txBody>
      </p:sp>
    </p:spTree>
    <p:extLst>
      <p:ext uri="{BB962C8B-B14F-4D97-AF65-F5344CB8AC3E}">
        <p14:creationId xmlns:p14="http://schemas.microsoft.com/office/powerpoint/2010/main" val="3136133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58284-3CFF-4015-96E7-69DA19E1FFD7}"/>
              </a:ext>
            </a:extLst>
          </p:cNvPr>
          <p:cNvSpPr>
            <a:spLocks noGrp="1"/>
          </p:cNvSpPr>
          <p:nvPr>
            <p:ph type="title"/>
          </p:nvPr>
        </p:nvSpPr>
        <p:spPr/>
        <p:txBody>
          <a:bodyPr>
            <a:normAutofit/>
          </a:bodyPr>
          <a:lstStyle/>
          <a:p>
            <a:r>
              <a:rPr lang="en-GB"/>
              <a:t>Sector workforce changes were not always equal to changes in NTE workers</a:t>
            </a:r>
          </a:p>
        </p:txBody>
      </p:sp>
      <p:sp>
        <p:nvSpPr>
          <p:cNvPr id="4" name="Content Placeholder 3">
            <a:extLst>
              <a:ext uri="{FF2B5EF4-FFF2-40B4-BE49-F238E27FC236}">
                <a16:creationId xmlns:a16="http://schemas.microsoft.com/office/drawing/2014/main" id="{4FE9AC03-D1B9-4575-9871-CD34F629E1B9}"/>
              </a:ext>
            </a:extLst>
          </p:cNvPr>
          <p:cNvSpPr>
            <a:spLocks noGrp="1"/>
          </p:cNvSpPr>
          <p:nvPr>
            <p:ph sz="half" idx="2"/>
          </p:nvPr>
        </p:nvSpPr>
        <p:spPr/>
        <p:txBody>
          <a:bodyPr>
            <a:normAutofit fontScale="92500" lnSpcReduction="10000"/>
          </a:bodyPr>
          <a:lstStyle/>
          <a:p>
            <a:r>
              <a:rPr lang="en-GB"/>
              <a:t>Health saw increase in NTE workers but much larger fall in workers overall</a:t>
            </a:r>
          </a:p>
          <a:p>
            <a:r>
              <a:rPr lang="en-GB"/>
              <a:t>Info &amp; Comms did not experience NTE change though sector grew significantly</a:t>
            </a:r>
          </a:p>
          <a:p>
            <a:r>
              <a:rPr lang="en-GB"/>
              <a:t>Hospitality and Retail both saw lower decline in NTE than overall workers</a:t>
            </a:r>
          </a:p>
          <a:p>
            <a:r>
              <a:rPr lang="en-GB"/>
              <a:t>Professional instead saw fall in NTE but growth overall</a:t>
            </a:r>
          </a:p>
        </p:txBody>
      </p:sp>
      <p:graphicFrame>
        <p:nvGraphicFramePr>
          <p:cNvPr id="10" name="Content Placeholder 9">
            <a:extLst>
              <a:ext uri="{FF2B5EF4-FFF2-40B4-BE49-F238E27FC236}">
                <a16:creationId xmlns:a16="http://schemas.microsoft.com/office/drawing/2014/main" id="{9411C8FC-0916-4E48-83B2-CEA004E792D7}"/>
              </a:ext>
            </a:extLst>
          </p:cNvPr>
          <p:cNvGraphicFramePr>
            <a:graphicFrameLocks noGrp="1"/>
          </p:cNvGraphicFramePr>
          <p:nvPr>
            <p:ph sz="half" idx="1"/>
            <p:extLst>
              <p:ext uri="{D42A27DB-BD31-4B8C-83A1-F6EECF244321}">
                <p14:modId xmlns:p14="http://schemas.microsoft.com/office/powerpoint/2010/main" val="765963064"/>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5468E8B5-D969-4925-9432-D28149F0E676}"/>
              </a:ext>
            </a:extLst>
          </p:cNvPr>
          <p:cNvSpPr txBox="1"/>
          <p:nvPr/>
        </p:nvSpPr>
        <p:spPr>
          <a:xfrm>
            <a:off x="838200" y="6267450"/>
            <a:ext cx="8553450" cy="261610"/>
          </a:xfrm>
          <a:prstGeom prst="rect">
            <a:avLst/>
          </a:prstGeom>
          <a:noFill/>
        </p:spPr>
        <p:txBody>
          <a:bodyPr wrap="square" rtlCol="0">
            <a:spAutoFit/>
          </a:bodyPr>
          <a:lstStyle/>
          <a:p>
            <a:r>
              <a:rPr lang="en-GB" sz="1100" i="1">
                <a:solidFill>
                  <a:schemeClr val="bg2"/>
                </a:solidFill>
              </a:rPr>
              <a:t>Source: Labour Force Survey Apr-Jun 2015-2022, UK Data Service.</a:t>
            </a:r>
          </a:p>
        </p:txBody>
      </p:sp>
    </p:spTree>
    <p:extLst>
      <p:ext uri="{BB962C8B-B14F-4D97-AF65-F5344CB8AC3E}">
        <p14:creationId xmlns:p14="http://schemas.microsoft.com/office/powerpoint/2010/main" val="933122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989E3-D81C-4FCC-B9A9-0719837AD440}"/>
              </a:ext>
            </a:extLst>
          </p:cNvPr>
          <p:cNvSpPr>
            <a:spLocks noGrp="1"/>
          </p:cNvSpPr>
          <p:nvPr>
            <p:ph type="title"/>
          </p:nvPr>
        </p:nvSpPr>
        <p:spPr/>
        <p:txBody>
          <a:bodyPr/>
          <a:lstStyle/>
          <a:p>
            <a:r>
              <a:rPr lang="en-GB"/>
              <a:t>NTE work in Hospitality and Retail</a:t>
            </a:r>
          </a:p>
        </p:txBody>
      </p:sp>
      <p:sp>
        <p:nvSpPr>
          <p:cNvPr id="4" name="Content Placeholder 3">
            <a:extLst>
              <a:ext uri="{FF2B5EF4-FFF2-40B4-BE49-F238E27FC236}">
                <a16:creationId xmlns:a16="http://schemas.microsoft.com/office/drawing/2014/main" id="{5355BDF4-2A3C-407D-89C1-1B54A09C5072}"/>
              </a:ext>
            </a:extLst>
          </p:cNvPr>
          <p:cNvSpPr>
            <a:spLocks noGrp="1"/>
          </p:cNvSpPr>
          <p:nvPr>
            <p:ph sz="half" idx="2"/>
          </p:nvPr>
        </p:nvSpPr>
        <p:spPr/>
        <p:txBody>
          <a:bodyPr/>
          <a:lstStyle/>
          <a:p>
            <a:r>
              <a:rPr lang="en-GB"/>
              <a:t>Both hospitality and retail saw falls in both total and NTE workforce</a:t>
            </a:r>
          </a:p>
          <a:p>
            <a:r>
              <a:rPr lang="en-GB"/>
              <a:t>Retail has seen drop in share of workers in NTE, especially from 2021 (from 34% to 25%)</a:t>
            </a:r>
          </a:p>
          <a:p>
            <a:r>
              <a:rPr lang="en-GB"/>
              <a:t>Hospitality seen less change from 2017 to 2022 (from 57% to 54%), though fluctuating in 2020-2021</a:t>
            </a:r>
          </a:p>
        </p:txBody>
      </p:sp>
      <p:graphicFrame>
        <p:nvGraphicFramePr>
          <p:cNvPr id="5" name="Content Placeholder 4">
            <a:extLst>
              <a:ext uri="{FF2B5EF4-FFF2-40B4-BE49-F238E27FC236}">
                <a16:creationId xmlns:a16="http://schemas.microsoft.com/office/drawing/2014/main" id="{72363BF4-EEFB-4325-8FEE-80B16FB6FFF5}"/>
              </a:ext>
            </a:extLst>
          </p:cNvPr>
          <p:cNvGraphicFramePr>
            <a:graphicFrameLocks noGrp="1"/>
          </p:cNvGraphicFramePr>
          <p:nvPr>
            <p:ph sz="half" idx="1"/>
            <p:extLst>
              <p:ext uri="{D42A27DB-BD31-4B8C-83A1-F6EECF244321}">
                <p14:modId xmlns:p14="http://schemas.microsoft.com/office/powerpoint/2010/main" val="2987962799"/>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89166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9FEF0-0074-40CE-8B82-EF6E4FB74860}"/>
              </a:ext>
            </a:extLst>
          </p:cNvPr>
          <p:cNvSpPr>
            <a:spLocks noGrp="1"/>
          </p:cNvSpPr>
          <p:nvPr>
            <p:ph type="title"/>
          </p:nvPr>
        </p:nvSpPr>
        <p:spPr/>
        <p:txBody>
          <a:bodyPr/>
          <a:lstStyle/>
          <a:p>
            <a:r>
              <a:rPr lang="en-GB"/>
              <a:t>Trends by occupation</a:t>
            </a:r>
          </a:p>
        </p:txBody>
      </p:sp>
      <p:sp>
        <p:nvSpPr>
          <p:cNvPr id="5" name="Content Placeholder 4">
            <a:extLst>
              <a:ext uri="{FF2B5EF4-FFF2-40B4-BE49-F238E27FC236}">
                <a16:creationId xmlns:a16="http://schemas.microsoft.com/office/drawing/2014/main" id="{EB1678EB-2C75-4668-99CE-22280194724A}"/>
              </a:ext>
            </a:extLst>
          </p:cNvPr>
          <p:cNvSpPr>
            <a:spLocks noGrp="1"/>
          </p:cNvSpPr>
          <p:nvPr>
            <p:ph sz="half" idx="2"/>
          </p:nvPr>
        </p:nvSpPr>
        <p:spPr>
          <a:xfrm>
            <a:off x="7343248" y="1825625"/>
            <a:ext cx="4010551" cy="4351338"/>
          </a:xfrm>
        </p:spPr>
        <p:txBody>
          <a:bodyPr>
            <a:normAutofit/>
          </a:bodyPr>
          <a:lstStyle/>
          <a:p>
            <a:r>
              <a:rPr lang="en-GB"/>
              <a:t>Almost a third of all NTE workers are in Professional, with large increase in numbers (48k, 13%)</a:t>
            </a:r>
          </a:p>
          <a:p>
            <a:r>
              <a:rPr lang="en-GB"/>
              <a:t>Largest declines in Managerial (98k, 38%) and Associate Professional (88k, 30%)</a:t>
            </a:r>
          </a:p>
        </p:txBody>
      </p:sp>
      <p:graphicFrame>
        <p:nvGraphicFramePr>
          <p:cNvPr id="8" name="Content Placeholder 7">
            <a:extLst>
              <a:ext uri="{FF2B5EF4-FFF2-40B4-BE49-F238E27FC236}">
                <a16:creationId xmlns:a16="http://schemas.microsoft.com/office/drawing/2014/main" id="{E9F9F476-8D7C-4B35-B83F-4E898167A44F}"/>
              </a:ext>
            </a:extLst>
          </p:cNvPr>
          <p:cNvGraphicFramePr>
            <a:graphicFrameLocks noGrp="1"/>
          </p:cNvGraphicFramePr>
          <p:nvPr>
            <p:ph sz="half" idx="1"/>
            <p:extLst>
              <p:ext uri="{D42A27DB-BD31-4B8C-83A1-F6EECF244321}">
                <p14:modId xmlns:p14="http://schemas.microsoft.com/office/powerpoint/2010/main" val="2635350790"/>
              </p:ext>
            </p:extLst>
          </p:nvPr>
        </p:nvGraphicFramePr>
        <p:xfrm>
          <a:off x="838199" y="1825625"/>
          <a:ext cx="6437731"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2A188B98-CFE5-4351-8CF4-2707BE2C2176}"/>
              </a:ext>
            </a:extLst>
          </p:cNvPr>
          <p:cNvSpPr txBox="1"/>
          <p:nvPr/>
        </p:nvSpPr>
        <p:spPr>
          <a:xfrm>
            <a:off x="838200" y="6267450"/>
            <a:ext cx="8553450" cy="261610"/>
          </a:xfrm>
          <a:prstGeom prst="rect">
            <a:avLst/>
          </a:prstGeom>
          <a:noFill/>
        </p:spPr>
        <p:txBody>
          <a:bodyPr wrap="square" rtlCol="0">
            <a:spAutoFit/>
          </a:bodyPr>
          <a:lstStyle/>
          <a:p>
            <a:r>
              <a:rPr lang="en-GB" sz="1100" i="1">
                <a:solidFill>
                  <a:schemeClr val="bg2"/>
                </a:solidFill>
              </a:rPr>
              <a:t>Source: Labour Force Survey Apr-Jun 2015-2022, UK Data Service.</a:t>
            </a:r>
          </a:p>
        </p:txBody>
      </p:sp>
    </p:spTree>
    <p:extLst>
      <p:ext uri="{BB962C8B-B14F-4D97-AF65-F5344CB8AC3E}">
        <p14:creationId xmlns:p14="http://schemas.microsoft.com/office/powerpoint/2010/main" val="24189730"/>
      </p:ext>
    </p:extLst>
  </p:cSld>
  <p:clrMapOvr>
    <a:masterClrMapping/>
  </p:clrMapOvr>
</p:sld>
</file>

<file path=ppt/theme/theme1.xml><?xml version="1.0" encoding="utf-8"?>
<a:theme xmlns:a="http://schemas.openxmlformats.org/drawingml/2006/main" name="GLA Theme light">
  <a:themeElements>
    <a:clrScheme name="City Intelligence">
      <a:dk1>
        <a:srgbClr val="000000"/>
      </a:dk1>
      <a:lt1>
        <a:srgbClr val="FFFFFF"/>
      </a:lt1>
      <a:dk2>
        <a:srgbClr val="353D42"/>
      </a:dk2>
      <a:lt2>
        <a:srgbClr val="868B8E"/>
      </a:lt2>
      <a:accent1>
        <a:srgbClr val="008BC1"/>
      </a:accent1>
      <a:accent2>
        <a:srgbClr val="EE266D"/>
      </a:accent2>
      <a:accent3>
        <a:srgbClr val="4C9E4C"/>
      </a:accent3>
      <a:accent4>
        <a:srgbClr val="9E0059"/>
      </a:accent4>
      <a:accent5>
        <a:srgbClr val="DD072B"/>
      </a:accent5>
      <a:accent6>
        <a:srgbClr val="C617A1"/>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A Theme light" id="{0DB60B21-503E-490B-BAD6-BC2592CFDA01}" vid="{A37F429F-E5DC-4E1D-91B3-893E496228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7fc9ebc1-6786-4aad-aee1-fdcde6e01ff9">
      <Terms xmlns="http://schemas.microsoft.com/office/infopath/2007/PartnerControls"/>
    </lcf76f155ced4ddcb4097134ff3c332f>
    <TaxCatchAll xmlns="fd7425d0-09b7-49b7-b351-1ad2162dc0d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35EDF9DD8DBB143AE8CD71BDB6B0E3B" ma:contentTypeVersion="15" ma:contentTypeDescription="Create a new document." ma:contentTypeScope="" ma:versionID="f6f28cdb5a9692a6c52c88c0d72e532e">
  <xsd:schema xmlns:xsd="http://www.w3.org/2001/XMLSchema" xmlns:xs="http://www.w3.org/2001/XMLSchema" xmlns:p="http://schemas.microsoft.com/office/2006/metadata/properties" xmlns:ns2="7fc9ebc1-6786-4aad-aee1-fdcde6e01ff9" xmlns:ns3="fd7425d0-09b7-49b7-b351-1ad2162dc0d7" targetNamespace="http://schemas.microsoft.com/office/2006/metadata/properties" ma:root="true" ma:fieldsID="d5bf8c08f73f601645ffb79004a62600" ns2:_="" ns3:_="">
    <xsd:import namespace="7fc9ebc1-6786-4aad-aee1-fdcde6e01ff9"/>
    <xsd:import namespace="fd7425d0-09b7-49b7-b351-1ad2162dc0d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c9ebc1-6786-4aad-aee1-fdcde6e01f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5651981c-07c9-48be-a366-aa18a08a638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fd7425d0-09b7-49b7-b351-1ad2162dc0d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20544d0c-2e96-4949-8e6e-e90d9b14e1b3}" ma:internalName="TaxCatchAll" ma:showField="CatchAllData" ma:web="fd7425d0-09b7-49b7-b351-1ad2162dc0d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45FBEE-25CF-4B8B-8790-829A60393ACC}">
  <ds:schemaRefs>
    <ds:schemaRef ds:uri="7fc9ebc1-6786-4aad-aee1-fdcde6e01ff9"/>
    <ds:schemaRef ds:uri="fd7425d0-09b7-49b7-b351-1ad2162dc0d7"/>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47FFC60-E0E8-42D1-9FE3-814F082879C3}">
  <ds:schemaRefs>
    <ds:schemaRef ds:uri="http://schemas.microsoft.com/sharepoint/v3/contenttype/forms"/>
  </ds:schemaRefs>
</ds:datastoreItem>
</file>

<file path=customXml/itemProps3.xml><?xml version="1.0" encoding="utf-8"?>
<ds:datastoreItem xmlns:ds="http://schemas.openxmlformats.org/officeDocument/2006/customXml" ds:itemID="{0EE0D285-B0EF-4D00-9456-F8D39EDBD720}">
  <ds:schemaRefs>
    <ds:schemaRef ds:uri="7fc9ebc1-6786-4aad-aee1-fdcde6e01ff9"/>
    <ds:schemaRef ds:uri="fd7425d0-09b7-49b7-b351-1ad2162dc0d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GLA Theme light</Template>
  <TotalTime>0</TotalTime>
  <Words>1578</Words>
  <Application>Microsoft Office PowerPoint</Application>
  <PresentationFormat>Widescreen</PresentationFormat>
  <Paragraphs>106</Paragraphs>
  <Slides>13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FoundryFormSans</vt:lpstr>
      <vt:lpstr>GLA Theme light</vt:lpstr>
      <vt:lpstr>London’s Night Time Economy</vt:lpstr>
      <vt:lpstr>Headline figures</vt:lpstr>
      <vt:lpstr>1.4 million people work in London’s NTE, down from 1.6 million in 2017</vt:lpstr>
      <vt:lpstr>Share of NTE workforce usually working evenings constant around 60% </vt:lpstr>
      <vt:lpstr>Most NTE workers do not work exclusively in night time</vt:lpstr>
      <vt:lpstr>Health and ICT saw the only increases in NTE workforce size from 2017</vt:lpstr>
      <vt:lpstr>Sector workforce changes were not always equal to changes in NTE workers</vt:lpstr>
      <vt:lpstr>NTE work in Hospitality and Retail</vt:lpstr>
      <vt:lpstr>Trends by occupation</vt:lpstr>
      <vt:lpstr>Findings from London survey</vt:lpstr>
      <vt:lpstr>NTE worker decline – do people want to work at night? </vt:lpstr>
      <vt:lpstr>How many people work at night as opposed to evenings?</vt:lpstr>
      <vt:lpstr>Consider number of businesses particularly active in NTE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London’s Night Time Economy</dc:title>
  <dc:creator>Ammar Ljubijankic</dc:creator>
  <cp:lastModifiedBy>Ammar Ljubijankic</cp:lastModifiedBy>
  <cp:revision>1</cp:revision>
  <dcterms:created xsi:type="dcterms:W3CDTF">2022-12-22T13:02:43Z</dcterms:created>
  <dcterms:modified xsi:type="dcterms:W3CDTF">2023-01-06T14:41:47Z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0x010100535EDF9DD8DBB143AE8CD71BDB6B0E3B</vt:lpwstr>
  </property>
  <property fmtid="{D5CDD505-2E9C-101B-9397-08002B2CF9AE}" pid="3" name="MediaServiceImageTags">
    <vt:lpwstr/>
  </property>
</Properties>
</file>