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EEA64-C51A-4621-A832-21F1BC562D6D}" v="16" dt="2022-12-22T15:50:57.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61" autoAdjust="0"/>
  </p:normalViewPr>
  <p:slideViewPr>
    <p:cSldViewPr snapToGrid="0">
      <p:cViewPr varScale="1">
        <p:scale>
          <a:sx n="85" d="100"/>
          <a:sy n="85" d="100"/>
        </p:scale>
        <p:origin x="8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Ljubijankic" userId="a00b5204-d72f-418c-8b5e-7555aa3641ec" providerId="ADAL" clId="{540EEA64-C51A-4621-A832-21F1BC562D6D}"/>
    <pc:docChg chg="undo custSel addSld modSld">
      <pc:chgData name="Ammar Ljubijankic" userId="a00b5204-d72f-418c-8b5e-7555aa3641ec" providerId="ADAL" clId="{540EEA64-C51A-4621-A832-21F1BC562D6D}" dt="2022-12-22T15:57:09.420" v="2199" actId="20577"/>
      <pc:docMkLst>
        <pc:docMk/>
      </pc:docMkLst>
      <pc:sldChg chg="modSp new mod modNotesTx">
        <pc:chgData name="Ammar Ljubijankic" userId="a00b5204-d72f-418c-8b5e-7555aa3641ec" providerId="ADAL" clId="{540EEA64-C51A-4621-A832-21F1BC562D6D}" dt="2022-12-22T13:22:02.449" v="1229" actId="20577"/>
        <pc:sldMkLst>
          <pc:docMk/>
          <pc:sldMk cId="2799171006" sldId="256"/>
        </pc:sldMkLst>
        <pc:spChg chg="mod">
          <ac:chgData name="Ammar Ljubijankic" userId="a00b5204-d72f-418c-8b5e-7555aa3641ec" providerId="ADAL" clId="{540EEA64-C51A-4621-A832-21F1BC562D6D}" dt="2022-12-22T13:03:11.469" v="32" actId="20577"/>
          <ac:spMkLst>
            <pc:docMk/>
            <pc:sldMk cId="2799171006" sldId="256"/>
            <ac:spMk id="2" creationId="{42BB7248-A0D3-4D9D-BBA1-A5C53A3F2158}"/>
          </ac:spMkLst>
        </pc:spChg>
        <pc:spChg chg="mod">
          <ac:chgData name="Ammar Ljubijankic" userId="a00b5204-d72f-418c-8b5e-7555aa3641ec" providerId="ADAL" clId="{540EEA64-C51A-4621-A832-21F1BC562D6D}" dt="2022-12-22T13:03:16.258" v="45" actId="20577"/>
          <ac:spMkLst>
            <pc:docMk/>
            <pc:sldMk cId="2799171006" sldId="256"/>
            <ac:spMk id="3" creationId="{B75A8329-6AF5-4E7C-8F45-68316A429251}"/>
          </ac:spMkLst>
        </pc:spChg>
      </pc:sldChg>
      <pc:sldChg chg="addSp delSp modSp new mod modClrScheme chgLayout modNotesTx">
        <pc:chgData name="Ammar Ljubijankic" userId="a00b5204-d72f-418c-8b5e-7555aa3641ec" providerId="ADAL" clId="{540EEA64-C51A-4621-A832-21F1BC562D6D}" dt="2022-12-22T13:22:36.122" v="1304" actId="27918"/>
        <pc:sldMkLst>
          <pc:docMk/>
          <pc:sldMk cId="1081200937" sldId="257"/>
        </pc:sldMkLst>
        <pc:spChg chg="mod ord">
          <ac:chgData name="Ammar Ljubijankic" userId="a00b5204-d72f-418c-8b5e-7555aa3641ec" providerId="ADAL" clId="{540EEA64-C51A-4621-A832-21F1BC562D6D}" dt="2022-12-22T13:04:54.471" v="150" actId="20577"/>
          <ac:spMkLst>
            <pc:docMk/>
            <pc:sldMk cId="1081200937" sldId="257"/>
            <ac:spMk id="2" creationId="{6BDF6154-1E72-4BA0-9864-E0D0F80E21EC}"/>
          </ac:spMkLst>
        </pc:spChg>
        <pc:spChg chg="del">
          <ac:chgData name="Ammar Ljubijankic" userId="a00b5204-d72f-418c-8b5e-7555aa3641ec" providerId="ADAL" clId="{540EEA64-C51A-4621-A832-21F1BC562D6D}" dt="2022-12-22T13:03:35.695" v="64"/>
          <ac:spMkLst>
            <pc:docMk/>
            <pc:sldMk cId="1081200937" sldId="257"/>
            <ac:spMk id="3" creationId="{F90C6494-F2C1-4D23-B4BC-9AD061E58CDF}"/>
          </ac:spMkLst>
        </pc:spChg>
        <pc:graphicFrameChg chg="add mod ord">
          <ac:chgData name="Ammar Ljubijankic" userId="a00b5204-d72f-418c-8b5e-7555aa3641ec" providerId="ADAL" clId="{540EEA64-C51A-4621-A832-21F1BC562D6D}" dt="2022-12-22T13:04:08.077" v="67"/>
          <ac:graphicFrameMkLst>
            <pc:docMk/>
            <pc:sldMk cId="1081200937" sldId="257"/>
            <ac:graphicFrameMk id="4" creationId="{C8A8581A-FD78-4971-B4E3-A35AACC2C6FC}"/>
          </ac:graphicFrameMkLst>
        </pc:graphicFrameChg>
      </pc:sldChg>
      <pc:sldChg chg="addSp delSp modSp new mod modNotesTx">
        <pc:chgData name="Ammar Ljubijankic" userId="a00b5204-d72f-418c-8b5e-7555aa3641ec" providerId="ADAL" clId="{540EEA64-C51A-4621-A832-21F1BC562D6D}" dt="2022-12-22T13:22:27.229" v="1303" actId="20577"/>
        <pc:sldMkLst>
          <pc:docMk/>
          <pc:sldMk cId="1939810192" sldId="258"/>
        </pc:sldMkLst>
        <pc:spChg chg="mod">
          <ac:chgData name="Ammar Ljubijankic" userId="a00b5204-d72f-418c-8b5e-7555aa3641ec" providerId="ADAL" clId="{540EEA64-C51A-4621-A832-21F1BC562D6D}" dt="2022-12-22T13:17:29.037" v="637" actId="20577"/>
          <ac:spMkLst>
            <pc:docMk/>
            <pc:sldMk cId="1939810192" sldId="258"/>
            <ac:spMk id="2" creationId="{8992C19C-A3C9-484B-B427-1D5AFC12A2A1}"/>
          </ac:spMkLst>
        </pc:spChg>
        <pc:spChg chg="del">
          <ac:chgData name="Ammar Ljubijankic" userId="a00b5204-d72f-418c-8b5e-7555aa3641ec" providerId="ADAL" clId="{540EEA64-C51A-4621-A832-21F1BC562D6D}" dt="2022-12-22T13:05:12.172" v="156"/>
          <ac:spMkLst>
            <pc:docMk/>
            <pc:sldMk cId="1939810192" sldId="258"/>
            <ac:spMk id="3" creationId="{A2980247-56F6-4D12-8497-1CA31FE124CA}"/>
          </ac:spMkLst>
        </pc:spChg>
        <pc:graphicFrameChg chg="add mod">
          <ac:chgData name="Ammar Ljubijankic" userId="a00b5204-d72f-418c-8b5e-7555aa3641ec" providerId="ADAL" clId="{540EEA64-C51A-4621-A832-21F1BC562D6D}" dt="2022-12-22T13:05:11.324" v="154"/>
          <ac:graphicFrameMkLst>
            <pc:docMk/>
            <pc:sldMk cId="1939810192" sldId="258"/>
            <ac:graphicFrameMk id="4" creationId="{781A5F60-BB25-40CB-8212-C6366C87D470}"/>
          </ac:graphicFrameMkLst>
        </pc:graphicFrameChg>
        <pc:graphicFrameChg chg="add mod">
          <ac:chgData name="Ammar Ljubijankic" userId="a00b5204-d72f-418c-8b5e-7555aa3641ec" providerId="ADAL" clId="{540EEA64-C51A-4621-A832-21F1BC562D6D}" dt="2022-12-22T13:05:15.341" v="157"/>
          <ac:graphicFrameMkLst>
            <pc:docMk/>
            <pc:sldMk cId="1939810192" sldId="258"/>
            <ac:graphicFrameMk id="5" creationId="{781A5F60-BB25-40CB-8212-C6366C87D470}"/>
          </ac:graphicFrameMkLst>
        </pc:graphicFrameChg>
      </pc:sldChg>
      <pc:sldChg chg="addSp delSp modSp new mod modClrScheme chgLayout">
        <pc:chgData name="Ammar Ljubijankic" userId="a00b5204-d72f-418c-8b5e-7555aa3641ec" providerId="ADAL" clId="{540EEA64-C51A-4621-A832-21F1BC562D6D}" dt="2022-12-22T15:57:09.420" v="2199" actId="20577"/>
        <pc:sldMkLst>
          <pc:docMk/>
          <pc:sldMk cId="3136133071" sldId="259"/>
        </pc:sldMkLst>
        <pc:spChg chg="mod ord">
          <ac:chgData name="Ammar Ljubijankic" userId="a00b5204-d72f-418c-8b5e-7555aa3641ec" providerId="ADAL" clId="{540EEA64-C51A-4621-A832-21F1BC562D6D}" dt="2022-12-22T14:21:05.976" v="1324" actId="700"/>
          <ac:spMkLst>
            <pc:docMk/>
            <pc:sldMk cId="3136133071" sldId="259"/>
            <ac:spMk id="2" creationId="{7389FEF0-0074-40CE-8B82-EF6E4FB74860}"/>
          </ac:spMkLst>
        </pc:spChg>
        <pc:spChg chg="del mod ord">
          <ac:chgData name="Ammar Ljubijankic" userId="a00b5204-d72f-418c-8b5e-7555aa3641ec" providerId="ADAL" clId="{540EEA64-C51A-4621-A832-21F1BC562D6D}" dt="2022-12-22T14:21:05.976" v="1324" actId="700"/>
          <ac:spMkLst>
            <pc:docMk/>
            <pc:sldMk cId="3136133071" sldId="259"/>
            <ac:spMk id="3" creationId="{AB25D3CD-CBE8-41F8-A0DE-15E02B3574A5}"/>
          </ac:spMkLst>
        </pc:spChg>
        <pc:spChg chg="add del mod ord">
          <ac:chgData name="Ammar Ljubijankic" userId="a00b5204-d72f-418c-8b5e-7555aa3641ec" providerId="ADAL" clId="{540EEA64-C51A-4621-A832-21F1BC562D6D}" dt="2022-12-22T15:07:10.071" v="1631"/>
          <ac:spMkLst>
            <pc:docMk/>
            <pc:sldMk cId="3136133071" sldId="259"/>
            <ac:spMk id="4" creationId="{02E4F9A0-8EE8-47BD-ADA5-FD35656BA319}"/>
          </ac:spMkLst>
        </pc:spChg>
        <pc:spChg chg="add mod ord">
          <ac:chgData name="Ammar Ljubijankic" userId="a00b5204-d72f-418c-8b5e-7555aa3641ec" providerId="ADAL" clId="{540EEA64-C51A-4621-A832-21F1BC562D6D}" dt="2022-12-22T15:57:09.420" v="2199" actId="20577"/>
          <ac:spMkLst>
            <pc:docMk/>
            <pc:sldMk cId="3136133071" sldId="259"/>
            <ac:spMk id="5" creationId="{EB1678EB-2C75-4668-99CE-22280194724A}"/>
          </ac:spMkLst>
        </pc:spChg>
        <pc:graphicFrameChg chg="add mod">
          <ac:chgData name="Ammar Ljubijankic" userId="a00b5204-d72f-418c-8b5e-7555aa3641ec" providerId="ADAL" clId="{540EEA64-C51A-4621-A832-21F1BC562D6D}" dt="2022-12-22T14:32:09.394" v="1629"/>
          <ac:graphicFrameMkLst>
            <pc:docMk/>
            <pc:sldMk cId="3136133071" sldId="259"/>
            <ac:graphicFrameMk id="6" creationId="{A7A82BCE-B429-4175-B015-69E3DEB044F0}"/>
          </ac:graphicFrameMkLst>
        </pc:graphicFrameChg>
        <pc:graphicFrameChg chg="add mod">
          <ac:chgData name="Ammar Ljubijankic" userId="a00b5204-d72f-418c-8b5e-7555aa3641ec" providerId="ADAL" clId="{540EEA64-C51A-4621-A832-21F1BC562D6D}" dt="2022-12-22T15:07:10.071" v="1631"/>
          <ac:graphicFrameMkLst>
            <pc:docMk/>
            <pc:sldMk cId="3136133071" sldId="259"/>
            <ac:graphicFrameMk id="7" creationId="{DE3293CF-E542-46A0-8059-1CB8F5360B80}"/>
          </ac:graphicFrameMkLst>
        </pc:graphicFrameChg>
        <pc:graphicFrameChg chg="add mod">
          <ac:chgData name="Ammar Ljubijankic" userId="a00b5204-d72f-418c-8b5e-7555aa3641ec" providerId="ADAL" clId="{540EEA64-C51A-4621-A832-21F1BC562D6D}" dt="2022-12-22T15:50:11.649" v="1765"/>
          <ac:graphicFrameMkLst>
            <pc:docMk/>
            <pc:sldMk cId="3136133071" sldId="259"/>
            <ac:graphicFrameMk id="8" creationId="{A7A82BCE-B429-4175-B015-69E3DEB044F0}"/>
          </ac:graphicFrameMkLst>
        </pc:graphicFrameChg>
      </pc:sldChg>
      <pc:sldChg chg="addSp delSp modSp add mod">
        <pc:chgData name="Ammar Ljubijankic" userId="a00b5204-d72f-418c-8b5e-7555aa3641ec" providerId="ADAL" clId="{540EEA64-C51A-4621-A832-21F1BC562D6D}" dt="2022-12-22T15:54:19.144" v="1994" actId="20577"/>
        <pc:sldMkLst>
          <pc:docMk/>
          <pc:sldMk cId="24189730" sldId="260"/>
        </pc:sldMkLst>
        <pc:spChg chg="mod">
          <ac:chgData name="Ammar Ljubijankic" userId="a00b5204-d72f-418c-8b5e-7555aa3641ec" providerId="ADAL" clId="{540EEA64-C51A-4621-A832-21F1BC562D6D}" dt="2022-12-22T15:50:16.199" v="1776" actId="20577"/>
          <ac:spMkLst>
            <pc:docMk/>
            <pc:sldMk cId="24189730" sldId="260"/>
            <ac:spMk id="2" creationId="{7389FEF0-0074-40CE-8B82-EF6E4FB74860}"/>
          </ac:spMkLst>
        </pc:spChg>
        <pc:spChg chg="add del mod">
          <ac:chgData name="Ammar Ljubijankic" userId="a00b5204-d72f-418c-8b5e-7555aa3641ec" providerId="ADAL" clId="{540EEA64-C51A-4621-A832-21F1BC562D6D}" dt="2022-12-22T15:50:54.741" v="1781"/>
          <ac:spMkLst>
            <pc:docMk/>
            <pc:sldMk cId="24189730" sldId="260"/>
            <ac:spMk id="4" creationId="{29064483-6E3A-4962-82DC-E74F4C2FA49D}"/>
          </ac:spMkLst>
        </pc:spChg>
        <pc:spChg chg="mod">
          <ac:chgData name="Ammar Ljubijankic" userId="a00b5204-d72f-418c-8b5e-7555aa3641ec" providerId="ADAL" clId="{540EEA64-C51A-4621-A832-21F1BC562D6D}" dt="2022-12-22T15:54:19.144" v="1994" actId="20577"/>
          <ac:spMkLst>
            <pc:docMk/>
            <pc:sldMk cId="24189730" sldId="260"/>
            <ac:spMk id="5" creationId="{EB1678EB-2C75-4668-99CE-22280194724A}"/>
          </ac:spMkLst>
        </pc:spChg>
        <pc:graphicFrameChg chg="del">
          <ac:chgData name="Ammar Ljubijankic" userId="a00b5204-d72f-418c-8b5e-7555aa3641ec" providerId="ADAL" clId="{540EEA64-C51A-4621-A832-21F1BC562D6D}" dt="2022-12-22T15:50:52.938" v="1779" actId="478"/>
          <ac:graphicFrameMkLst>
            <pc:docMk/>
            <pc:sldMk cId="24189730" sldId="260"/>
            <ac:graphicFrameMk id="7" creationId="{DE3293CF-E542-46A0-8059-1CB8F5360B80}"/>
          </ac:graphicFrameMkLst>
        </pc:graphicFrameChg>
        <pc:graphicFrameChg chg="add mod">
          <ac:chgData name="Ammar Ljubijankic" userId="a00b5204-d72f-418c-8b5e-7555aa3641ec" providerId="ADAL" clId="{540EEA64-C51A-4621-A832-21F1BC562D6D}" dt="2022-12-22T15:50:57.512" v="1782" actId="14100"/>
          <ac:graphicFrameMkLst>
            <pc:docMk/>
            <pc:sldMk cId="24189730" sldId="260"/>
            <ac:graphicFrameMk id="8" creationId="{E9F9F476-8D7C-4B35-B83F-4E898167A44F}"/>
          </ac:graphicFrameMkLst>
        </pc:graphicFrameChg>
      </pc:sldChg>
      <pc:sldMasterChg chg="addSldLayout">
        <pc:chgData name="Ammar Ljubijankic" userId="a00b5204-d72f-418c-8b5e-7555aa3641ec" providerId="ADAL" clId="{540EEA64-C51A-4621-A832-21F1BC562D6D}" dt="2022-12-22T13:02:54.151" v="0" actId="680"/>
        <pc:sldMasterMkLst>
          <pc:docMk/>
          <pc:sldMasterMk cId="3096228966" sldId="2147483648"/>
        </pc:sldMasterMkLst>
        <pc:sldLayoutChg chg="add">
          <pc:chgData name="Ammar Ljubijankic" userId="a00b5204-d72f-418c-8b5e-7555aa3641ec" providerId="ADAL" clId="{540EEA64-C51A-4621-A832-21F1BC562D6D}" dt="2022-12-22T13:02:54.151" v="0" actId="680"/>
          <pc:sldLayoutMkLst>
            <pc:docMk/>
            <pc:sldMasterMk cId="3096228966" sldId="2147483648"/>
            <pc:sldLayoutMk cId="4263704067"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Night Time Economy workers in London</a:t>
            </a:r>
          </a:p>
          <a:p>
            <a:pPr algn="l">
              <a:defRPr/>
            </a:pPr>
            <a:r>
              <a:rPr lang="en-GB">
                <a:solidFill>
                  <a:schemeClr val="accent1"/>
                </a:solidFill>
              </a:rPr>
              <a:t>Number of workers </a:t>
            </a:r>
            <a:r>
              <a:rPr lang="en-GB" sz="1400" b="0" i="0" u="none" strike="noStrike" kern="1200" spc="0" baseline="0">
                <a:solidFill>
                  <a:srgbClr val="000000">
                    <a:lumMod val="65000"/>
                    <a:lumOff val="35000"/>
                  </a:srgbClr>
                </a:solidFill>
                <a:latin typeface="Arial" panose="020B0604020202020204" pitchFamily="34" charset="0"/>
                <a:ea typeface="+mn-ea"/>
                <a:cs typeface="Arial" panose="020B0604020202020204" pitchFamily="34" charset="0"/>
              </a:rPr>
              <a:t>(LHS) </a:t>
            </a:r>
            <a:r>
              <a:rPr lang="en-GB"/>
              <a:t>and </a:t>
            </a:r>
            <a:r>
              <a:rPr lang="en-GB">
                <a:solidFill>
                  <a:schemeClr val="accent2"/>
                </a:solidFill>
              </a:rPr>
              <a:t>share of total </a:t>
            </a:r>
            <a:r>
              <a:rPr lang="en-GB"/>
              <a:t>(%, RHS)</a:t>
            </a:r>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Summary!$H$11</c:f>
              <c:strCache>
                <c:ptCount val="1"/>
                <c:pt idx="0">
                  <c:v>Number of workers</c:v>
                </c:pt>
              </c:strCache>
            </c:strRef>
          </c:tx>
          <c:spPr>
            <a:ln w="19050" cap="rnd">
              <a:solidFill>
                <a:schemeClr val="accent1"/>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Summary!$H$12:$H$19</c:f>
              <c:numCache>
                <c:formatCode>_-* #,##0_-;\-* #,##0_-;_-* "-"??_-;_-@_-</c:formatCode>
                <c:ptCount val="8"/>
                <c:pt idx="0">
                  <c:v>1515000</c:v>
                </c:pt>
                <c:pt idx="1">
                  <c:v>1544000</c:v>
                </c:pt>
                <c:pt idx="2">
                  <c:v>1597000</c:v>
                </c:pt>
                <c:pt idx="3">
                  <c:v>1460000</c:v>
                </c:pt>
                <c:pt idx="4">
                  <c:v>1525000</c:v>
                </c:pt>
                <c:pt idx="5">
                  <c:v>1455000</c:v>
                </c:pt>
                <c:pt idx="6">
                  <c:v>1468000</c:v>
                </c:pt>
                <c:pt idx="7">
                  <c:v>1371000</c:v>
                </c:pt>
              </c:numCache>
            </c:numRef>
          </c:val>
          <c:smooth val="0"/>
          <c:extLst>
            <c:ext xmlns:c16="http://schemas.microsoft.com/office/drawing/2014/chart" uri="{C3380CC4-5D6E-409C-BE32-E72D297353CC}">
              <c16:uniqueId val="{00000000-44C3-43B2-8B73-E89D208016C4}"/>
            </c:ext>
          </c:extLst>
        </c:ser>
        <c:dLbls>
          <c:showLegendKey val="0"/>
          <c:showVal val="0"/>
          <c:showCatName val="0"/>
          <c:showSerName val="0"/>
          <c:showPercent val="0"/>
          <c:showBubbleSize val="0"/>
        </c:dLbls>
        <c:marker val="1"/>
        <c:smooth val="0"/>
        <c:axId val="621885272"/>
        <c:axId val="621883632"/>
      </c:lineChart>
      <c:lineChart>
        <c:grouping val="standard"/>
        <c:varyColors val="0"/>
        <c:ser>
          <c:idx val="1"/>
          <c:order val="1"/>
          <c:tx>
            <c:strRef>
              <c:f>Summary!$I$11</c:f>
              <c:strCache>
                <c:ptCount val="1"/>
                <c:pt idx="0">
                  <c:v>Share of all employed</c:v>
                </c:pt>
              </c:strCache>
            </c:strRef>
          </c:tx>
          <c:spPr>
            <a:ln w="19050" cap="rnd">
              <a:solidFill>
                <a:schemeClr val="accent2"/>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Summary!$I$12:$I$19</c:f>
              <c:numCache>
                <c:formatCode>0.0%</c:formatCode>
                <c:ptCount val="8"/>
                <c:pt idx="0">
                  <c:v>0.31062781471948198</c:v>
                </c:pt>
                <c:pt idx="1">
                  <c:v>0.30508365498582901</c:v>
                </c:pt>
                <c:pt idx="2">
                  <c:v>0.30669912270559202</c:v>
                </c:pt>
                <c:pt idx="3">
                  <c:v>0.27821180534163598</c:v>
                </c:pt>
                <c:pt idx="4">
                  <c:v>0.29126290312159903</c:v>
                </c:pt>
                <c:pt idx="5">
                  <c:v>0.272737174082748</c:v>
                </c:pt>
                <c:pt idx="6">
                  <c:v>0.27926002587193699</c:v>
                </c:pt>
                <c:pt idx="7">
                  <c:v>0.26442910651106299</c:v>
                </c:pt>
              </c:numCache>
            </c:numRef>
          </c:val>
          <c:smooth val="0"/>
          <c:extLst>
            <c:ext xmlns:c16="http://schemas.microsoft.com/office/drawing/2014/chart" uri="{C3380CC4-5D6E-409C-BE32-E72D297353CC}">
              <c16:uniqueId val="{00000001-44C3-43B2-8B73-E89D208016C4}"/>
            </c:ext>
          </c:extLst>
        </c:ser>
        <c:dLbls>
          <c:showLegendKey val="0"/>
          <c:showVal val="0"/>
          <c:showCatName val="0"/>
          <c:showSerName val="0"/>
          <c:showPercent val="0"/>
          <c:showBubbleSize val="0"/>
        </c:dLbls>
        <c:marker val="1"/>
        <c:smooth val="0"/>
        <c:axId val="1030202744"/>
        <c:axId val="1030198480"/>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in val="100000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valAx>
        <c:axId val="1030198480"/>
        <c:scaling>
          <c:orientation val="minMax"/>
        </c:scaling>
        <c:delete val="0"/>
        <c:axPos val="r"/>
        <c:numFmt formatCode="0%" sourceLinked="0"/>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0202744"/>
        <c:crosses val="max"/>
        <c:crossBetween val="between"/>
        <c:majorUnit val="5.000000000000001E-2"/>
      </c:valAx>
      <c:catAx>
        <c:axId val="1030202744"/>
        <c:scaling>
          <c:orientation val="minMax"/>
        </c:scaling>
        <c:delete val="1"/>
        <c:axPos val="b"/>
        <c:numFmt formatCode="General" sourceLinked="1"/>
        <c:majorTickMark val="out"/>
        <c:minorTickMark val="none"/>
        <c:tickLblPos val="nextTo"/>
        <c:crossAx val="1030198480"/>
        <c:crosses val="autoZero"/>
        <c:auto val="1"/>
        <c:lblAlgn val="ctr"/>
        <c:lblOffset val="100"/>
        <c:noMultiLvlLbl val="0"/>
      </c:catAx>
      <c:spPr>
        <a:noFill/>
        <a:ln>
          <a:noFill/>
        </a:ln>
        <a:effectLst/>
      </c:spPr>
    </c:plotArea>
    <c:legend>
      <c:legendPos val="t"/>
      <c:layout>
        <c:manualLayout>
          <c:xMode val="edge"/>
          <c:yMode val="edge"/>
          <c:x val="2.0565921107687624E-2"/>
          <c:y val="0.1221858655889292"/>
          <c:w val="0.46901312335958006"/>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Night Time Economy workers in London</a:t>
            </a:r>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 (detail)'!$F$13</c:f>
              <c:strCache>
                <c:ptCount val="1"/>
                <c:pt idx="0">
                  <c:v>during evenings</c:v>
                </c:pt>
              </c:strCache>
            </c:strRef>
          </c:tx>
          <c:spPr>
            <a:ln w="19050" cap="rnd">
              <a:solidFill>
                <a:schemeClr val="accent1"/>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(detail)'!$F$14:$F$21</c:f>
              <c:numCache>
                <c:formatCode>_-* #,##0_-;\-* #,##0_-;_-* "-"??_-;_-@_-</c:formatCode>
                <c:ptCount val="8"/>
                <c:pt idx="0">
                  <c:v>900000</c:v>
                </c:pt>
                <c:pt idx="1">
                  <c:v>921000</c:v>
                </c:pt>
                <c:pt idx="2">
                  <c:v>990000</c:v>
                </c:pt>
                <c:pt idx="3">
                  <c:v>884000</c:v>
                </c:pt>
                <c:pt idx="4">
                  <c:v>896000</c:v>
                </c:pt>
                <c:pt idx="5">
                  <c:v>920000</c:v>
                </c:pt>
                <c:pt idx="6">
                  <c:v>935000</c:v>
                </c:pt>
                <c:pt idx="7">
                  <c:v>831000</c:v>
                </c:pt>
              </c:numCache>
            </c:numRef>
          </c:val>
          <c:smooth val="0"/>
          <c:extLst>
            <c:ext xmlns:c16="http://schemas.microsoft.com/office/drawing/2014/chart" uri="{C3380CC4-5D6E-409C-BE32-E72D297353CC}">
              <c16:uniqueId val="{00000000-C0F6-42CF-BCA9-7F7A157DFCCE}"/>
            </c:ext>
          </c:extLst>
        </c:ser>
        <c:ser>
          <c:idx val="1"/>
          <c:order val="1"/>
          <c:tx>
            <c:strRef>
              <c:f>'Summary (detail)'!$G$13</c:f>
              <c:strCache>
                <c:ptCount val="1"/>
                <c:pt idx="0">
                  <c:v>during nights</c:v>
                </c:pt>
              </c:strCache>
            </c:strRef>
          </c:tx>
          <c:spPr>
            <a:ln w="19050" cap="rnd">
              <a:solidFill>
                <a:schemeClr val="accent2"/>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(detail)'!$G$14:$G$21</c:f>
              <c:numCache>
                <c:formatCode>_-* #,##0_-;\-* #,##0_-;_-* "-"??_-;_-@_-</c:formatCode>
                <c:ptCount val="8"/>
                <c:pt idx="0">
                  <c:v>84000</c:v>
                </c:pt>
                <c:pt idx="1">
                  <c:v>78000</c:v>
                </c:pt>
                <c:pt idx="2">
                  <c:v>72000</c:v>
                </c:pt>
                <c:pt idx="3">
                  <c:v>98000</c:v>
                </c:pt>
                <c:pt idx="4">
                  <c:v>103000</c:v>
                </c:pt>
                <c:pt idx="5">
                  <c:v>78000</c:v>
                </c:pt>
                <c:pt idx="6">
                  <c:v>65000</c:v>
                </c:pt>
                <c:pt idx="7">
                  <c:v>84000</c:v>
                </c:pt>
              </c:numCache>
            </c:numRef>
          </c:val>
          <c:smooth val="0"/>
          <c:extLst>
            <c:ext xmlns:c16="http://schemas.microsoft.com/office/drawing/2014/chart" uri="{C3380CC4-5D6E-409C-BE32-E72D297353CC}">
              <c16:uniqueId val="{00000001-C0F6-42CF-BCA9-7F7A157DFCCE}"/>
            </c:ext>
          </c:extLst>
        </c:ser>
        <c:ser>
          <c:idx val="2"/>
          <c:order val="2"/>
          <c:tx>
            <c:strRef>
              <c:f>'Summary (detail)'!$H$13</c:f>
              <c:strCache>
                <c:ptCount val="1"/>
                <c:pt idx="0">
                  <c:v>both evenings and nights</c:v>
                </c:pt>
              </c:strCache>
            </c:strRef>
          </c:tx>
          <c:spPr>
            <a:ln w="19050" cap="rnd">
              <a:solidFill>
                <a:schemeClr val="accent3"/>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(detail)'!$H$14:$H$21</c:f>
              <c:numCache>
                <c:formatCode>_-* #,##0_-;\-* #,##0_-;_-* "-"??_-;_-@_-</c:formatCode>
                <c:ptCount val="8"/>
                <c:pt idx="0">
                  <c:v>532000</c:v>
                </c:pt>
                <c:pt idx="1">
                  <c:v>545000</c:v>
                </c:pt>
                <c:pt idx="2">
                  <c:v>535000</c:v>
                </c:pt>
                <c:pt idx="3">
                  <c:v>478000</c:v>
                </c:pt>
                <c:pt idx="4">
                  <c:v>527000</c:v>
                </c:pt>
                <c:pt idx="5">
                  <c:v>457000</c:v>
                </c:pt>
                <c:pt idx="6">
                  <c:v>468000</c:v>
                </c:pt>
                <c:pt idx="7">
                  <c:v>457000</c:v>
                </c:pt>
              </c:numCache>
            </c:numRef>
          </c:val>
          <c:smooth val="0"/>
          <c:extLst>
            <c:ext xmlns:c16="http://schemas.microsoft.com/office/drawing/2014/chart" uri="{C3380CC4-5D6E-409C-BE32-E72D297353CC}">
              <c16:uniqueId val="{00000002-C0F6-42CF-BCA9-7F7A157DFCCE}"/>
            </c:ext>
          </c:extLst>
        </c:ser>
        <c:dLbls>
          <c:showLegendKey val="0"/>
          <c:showVal val="0"/>
          <c:showCatName val="0"/>
          <c:showSerName val="0"/>
          <c:showPercent val="0"/>
          <c:showBubbleSize val="0"/>
        </c:dLbls>
        <c:smooth val="0"/>
        <c:axId val="621885272"/>
        <c:axId val="621883632"/>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ax val="1000000"/>
          <c:min val="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spPr>
        <a:noFill/>
        <a:ln>
          <a:noFill/>
        </a:ln>
        <a:effectLst/>
      </c:spPr>
    </c:plotArea>
    <c:legend>
      <c:legendPos val="t"/>
      <c:layout>
        <c:manualLayout>
          <c:xMode val="edge"/>
          <c:yMode val="edge"/>
          <c:x val="2.6604568450682795E-2"/>
          <c:y val="8.5407293113060861E-2"/>
          <c:w val="0.79472572178477685"/>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GB" b="1"/>
              <a:t>NTE workers by industry</a:t>
            </a:r>
            <a:r>
              <a:rPr lang="en-GB" b="1" baseline="0"/>
              <a:t> sector</a:t>
            </a:r>
          </a:p>
          <a:p>
            <a:pPr algn="l">
              <a:defRPr/>
            </a:pPr>
            <a:r>
              <a:rPr lang="en-GB" baseline="0"/>
              <a:t>Workers in 2017 and 2020, selected sectors</a:t>
            </a:r>
            <a:endParaRPr lang="en-GB"/>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0"/>
          <c:tx>
            <c:strRef>
              <c:f>Industry!$M$11</c:f>
              <c:strCache>
                <c:ptCount val="1"/>
                <c:pt idx="0">
                  <c:v>2022</c:v>
                </c:pt>
              </c:strCache>
            </c:strRef>
          </c:tx>
          <c:spPr>
            <a:solidFill>
              <a:schemeClr val="accent1"/>
            </a:solidFill>
            <a:ln>
              <a:noFill/>
            </a:ln>
            <a:effectLst/>
          </c:spPr>
          <c:invertIfNegative val="0"/>
          <c:cat>
            <c:strRef>
              <c:f>(Industry!$E$18:$E$21,Industry!$E$24,Industry!$E$28)</c:f>
              <c:strCache>
                <c:ptCount val="6"/>
                <c:pt idx="0">
                  <c:v>Wholesale and retail trade; repair of motor
vehicles and motorcycles</c:v>
                </c:pt>
                <c:pt idx="1">
                  <c:v>Transportation and storage</c:v>
                </c:pt>
                <c:pt idx="2">
                  <c:v>Accommodation and food service activities</c:v>
                </c:pt>
                <c:pt idx="3">
                  <c:v>Information and communication</c:v>
                </c:pt>
                <c:pt idx="4">
                  <c:v>Professional, scientific and technical activities</c:v>
                </c:pt>
                <c:pt idx="5">
                  <c:v>Human health and social work activities</c:v>
                </c:pt>
              </c:strCache>
              <c:extLst/>
            </c:strRef>
          </c:cat>
          <c:val>
            <c:numRef>
              <c:f>(Industry!$M$18:$M$21,Industry!$M$24,Industry!$M$28)</c:f>
              <c:numCache>
                <c:formatCode>_-* #,##0_-;\-* #,##0_-;_-* "-"??_-;_-@_-</c:formatCode>
                <c:ptCount val="6"/>
                <c:pt idx="0">
                  <c:v>104000</c:v>
                </c:pt>
                <c:pt idx="1">
                  <c:v>111000</c:v>
                </c:pt>
                <c:pt idx="2">
                  <c:v>110000</c:v>
                </c:pt>
                <c:pt idx="3">
                  <c:v>124000</c:v>
                </c:pt>
                <c:pt idx="4">
                  <c:v>141000</c:v>
                </c:pt>
                <c:pt idx="5">
                  <c:v>208000</c:v>
                </c:pt>
              </c:numCache>
              <c:extLst/>
            </c:numRef>
          </c:val>
          <c:extLst>
            <c:ext xmlns:c16="http://schemas.microsoft.com/office/drawing/2014/chart" uri="{C3380CC4-5D6E-409C-BE32-E72D297353CC}">
              <c16:uniqueId val="{00000000-E925-47B0-99E3-EA708706C8AA}"/>
            </c:ext>
          </c:extLst>
        </c:ser>
        <c:ser>
          <c:idx val="0"/>
          <c:order val="1"/>
          <c:tx>
            <c:strRef>
              <c:f>Industry!$H$11</c:f>
              <c:strCache>
                <c:ptCount val="1"/>
                <c:pt idx="0">
                  <c:v>2017</c:v>
                </c:pt>
              </c:strCache>
            </c:strRef>
          </c:tx>
          <c:spPr>
            <a:solidFill>
              <a:schemeClr val="bg1">
                <a:lumMod val="75000"/>
              </a:schemeClr>
            </a:solidFill>
            <a:ln>
              <a:noFill/>
            </a:ln>
            <a:effectLst/>
          </c:spPr>
          <c:invertIfNegative val="0"/>
          <c:cat>
            <c:strRef>
              <c:f>(Industry!$E$18:$E$21,Industry!$E$24,Industry!$E$28)</c:f>
              <c:strCache>
                <c:ptCount val="6"/>
                <c:pt idx="0">
                  <c:v>Wholesale and retail trade; repair of motor
vehicles and motorcycles</c:v>
                </c:pt>
                <c:pt idx="1">
                  <c:v>Transportation and storage</c:v>
                </c:pt>
                <c:pt idx="2">
                  <c:v>Accommodation and food service activities</c:v>
                </c:pt>
                <c:pt idx="3">
                  <c:v>Information and communication</c:v>
                </c:pt>
                <c:pt idx="4">
                  <c:v>Professional, scientific and technical activities</c:v>
                </c:pt>
                <c:pt idx="5">
                  <c:v>Human health and social work activities</c:v>
                </c:pt>
              </c:strCache>
              <c:extLst/>
            </c:strRef>
          </c:cat>
          <c:val>
            <c:numRef>
              <c:f>(Industry!$H$18:$H$21,Industry!$H$24,Industry!$H$28)</c:f>
              <c:numCache>
                <c:formatCode>_-* #,##0_-;\-* #,##0_-;_-* "-"??_-;_-@_-</c:formatCode>
                <c:ptCount val="6"/>
                <c:pt idx="0">
                  <c:v>144000</c:v>
                </c:pt>
                <c:pt idx="1">
                  <c:v>143000</c:v>
                </c:pt>
                <c:pt idx="2">
                  <c:v>150000</c:v>
                </c:pt>
                <c:pt idx="3">
                  <c:v>123000</c:v>
                </c:pt>
                <c:pt idx="4">
                  <c:v>176000</c:v>
                </c:pt>
                <c:pt idx="5">
                  <c:v>190000</c:v>
                </c:pt>
              </c:numCache>
              <c:extLst/>
            </c:numRef>
          </c:val>
          <c:extLst>
            <c:ext xmlns:c16="http://schemas.microsoft.com/office/drawing/2014/chart" uri="{C3380CC4-5D6E-409C-BE32-E72D297353CC}">
              <c16:uniqueId val="{00000001-E925-47B0-99E3-EA708706C8AA}"/>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2656"/>
        <c:crosses val="autoZero"/>
        <c:auto val="1"/>
        <c:lblAlgn val="ctr"/>
        <c:lblOffset val="100"/>
        <c:noMultiLvlLbl val="0"/>
      </c:catAx>
      <c:valAx>
        <c:axId val="97952656"/>
        <c:scaling>
          <c:orientation val="minMax"/>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3968"/>
        <c:crosses val="autoZero"/>
        <c:crossBetween val="between"/>
      </c:valAx>
      <c:spPr>
        <a:noFill/>
        <a:ln>
          <a:noFill/>
        </a:ln>
        <a:effectLst/>
      </c:spPr>
    </c:plotArea>
    <c:legend>
      <c:legendPos val="t"/>
      <c:layout>
        <c:manualLayout>
          <c:xMode val="edge"/>
          <c:yMode val="edge"/>
          <c:x val="3.4022747156605408E-2"/>
          <c:y val="0.20916666666666667"/>
          <c:w val="0.158598803649214"/>
          <c:h val="5.7545159796201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NTE workers by occupation group</a:t>
            </a:r>
          </a:p>
          <a:p>
            <a:pPr algn="l">
              <a:defRPr/>
            </a:pPr>
            <a:r>
              <a:rPr lang="en-GB" b="0"/>
              <a:t>Selected occupations</a:t>
            </a:r>
          </a:p>
        </c:rich>
      </c:tx>
      <c:layout>
        <c:manualLayout>
          <c:xMode val="edge"/>
          <c:yMode val="edge"/>
          <c:x val="3.0690095992796936E-2"/>
          <c:y val="2.1192050033262064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Occupation!$E$12</c:f>
              <c:strCache>
                <c:ptCount val="1"/>
                <c:pt idx="0">
                  <c:v>Managers, Directors And Senior Officials</c:v>
                </c:pt>
              </c:strCache>
            </c:strRef>
          </c:tx>
          <c:spPr>
            <a:ln w="28575" cap="rnd">
              <a:solidFill>
                <a:schemeClr val="accent1"/>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Occupation!$F$12:$M$12</c:f>
              <c:numCache>
                <c:formatCode>_-* #,##0_-;\-* #,##0_-;_-* "-"??_-;_-@_-</c:formatCode>
                <c:ptCount val="8"/>
                <c:pt idx="0">
                  <c:v>225000</c:v>
                </c:pt>
                <c:pt idx="1">
                  <c:v>244000</c:v>
                </c:pt>
                <c:pt idx="2">
                  <c:v>260000</c:v>
                </c:pt>
                <c:pt idx="3">
                  <c:v>196000</c:v>
                </c:pt>
                <c:pt idx="4">
                  <c:v>250000</c:v>
                </c:pt>
                <c:pt idx="5">
                  <c:v>207000</c:v>
                </c:pt>
                <c:pt idx="6">
                  <c:v>197000</c:v>
                </c:pt>
                <c:pt idx="7">
                  <c:v>162000</c:v>
                </c:pt>
              </c:numCache>
            </c:numRef>
          </c:val>
          <c:smooth val="0"/>
          <c:extLst>
            <c:ext xmlns:c16="http://schemas.microsoft.com/office/drawing/2014/chart" uri="{C3380CC4-5D6E-409C-BE32-E72D297353CC}">
              <c16:uniqueId val="{00000000-0468-4A1D-A2B0-BAA62F359132}"/>
            </c:ext>
          </c:extLst>
        </c:ser>
        <c:ser>
          <c:idx val="1"/>
          <c:order val="1"/>
          <c:tx>
            <c:strRef>
              <c:f>Occupation!$E$13</c:f>
              <c:strCache>
                <c:ptCount val="1"/>
                <c:pt idx="0">
                  <c:v>Professional Occupations</c:v>
                </c:pt>
              </c:strCache>
            </c:strRef>
          </c:tx>
          <c:spPr>
            <a:ln w="28575" cap="rnd">
              <a:solidFill>
                <a:schemeClr val="accent2"/>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Occupation!$F$13:$M$13</c:f>
              <c:numCache>
                <c:formatCode>_-* #,##0_-;\-* #,##0_-;_-* "-"??_-;_-@_-</c:formatCode>
                <c:ptCount val="8"/>
                <c:pt idx="0">
                  <c:v>314000</c:v>
                </c:pt>
                <c:pt idx="1">
                  <c:v>389000</c:v>
                </c:pt>
                <c:pt idx="2">
                  <c:v>382000</c:v>
                </c:pt>
                <c:pt idx="3">
                  <c:v>368000</c:v>
                </c:pt>
                <c:pt idx="4">
                  <c:v>377000</c:v>
                </c:pt>
                <c:pt idx="5">
                  <c:v>425000</c:v>
                </c:pt>
                <c:pt idx="6">
                  <c:v>455000</c:v>
                </c:pt>
                <c:pt idx="7">
                  <c:v>430000</c:v>
                </c:pt>
              </c:numCache>
            </c:numRef>
          </c:val>
          <c:smooth val="0"/>
          <c:extLst>
            <c:ext xmlns:c16="http://schemas.microsoft.com/office/drawing/2014/chart" uri="{C3380CC4-5D6E-409C-BE32-E72D297353CC}">
              <c16:uniqueId val="{00000001-0468-4A1D-A2B0-BAA62F359132}"/>
            </c:ext>
          </c:extLst>
        </c:ser>
        <c:ser>
          <c:idx val="2"/>
          <c:order val="2"/>
          <c:tx>
            <c:strRef>
              <c:f>Occupation!$E$14</c:f>
              <c:strCache>
                <c:ptCount val="1"/>
                <c:pt idx="0">
                  <c:v>Associate Professional Occupations</c:v>
                </c:pt>
              </c:strCache>
            </c:strRef>
          </c:tx>
          <c:spPr>
            <a:ln w="28575" cap="rnd">
              <a:solidFill>
                <a:schemeClr val="accent3"/>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Occupation!$F$14:$M$14</c:f>
              <c:numCache>
                <c:formatCode>_-* #,##0_-;\-* #,##0_-;_-* "-"??_-;_-@_-</c:formatCode>
                <c:ptCount val="8"/>
                <c:pt idx="0">
                  <c:v>305000</c:v>
                </c:pt>
                <c:pt idx="1">
                  <c:v>255000</c:v>
                </c:pt>
                <c:pt idx="2">
                  <c:v>294000</c:v>
                </c:pt>
                <c:pt idx="3">
                  <c:v>258000</c:v>
                </c:pt>
                <c:pt idx="4">
                  <c:v>270000</c:v>
                </c:pt>
                <c:pt idx="5">
                  <c:v>287000</c:v>
                </c:pt>
                <c:pt idx="6">
                  <c:v>248000</c:v>
                </c:pt>
                <c:pt idx="7">
                  <c:v>206000</c:v>
                </c:pt>
              </c:numCache>
            </c:numRef>
          </c:val>
          <c:smooth val="0"/>
          <c:extLst>
            <c:ext xmlns:c16="http://schemas.microsoft.com/office/drawing/2014/chart" uri="{C3380CC4-5D6E-409C-BE32-E72D297353CC}">
              <c16:uniqueId val="{00000002-0468-4A1D-A2B0-BAA62F359132}"/>
            </c:ext>
          </c:extLst>
        </c:ser>
        <c:ser>
          <c:idx val="8"/>
          <c:order val="8"/>
          <c:tx>
            <c:strRef>
              <c:f>Occupation!$E$20</c:f>
              <c:strCache>
                <c:ptCount val="1"/>
                <c:pt idx="0">
                  <c:v>Elementary Occupations</c:v>
                </c:pt>
              </c:strCache>
            </c:strRef>
          </c:tx>
          <c:spPr>
            <a:ln w="28575" cap="rnd">
              <a:solidFill>
                <a:schemeClr val="accent6"/>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Occupation!$F$20:$M$20</c:f>
              <c:numCache>
                <c:formatCode>_-* #,##0_-;\-* #,##0_-;_-* "-"??_-;_-@_-</c:formatCode>
                <c:ptCount val="8"/>
                <c:pt idx="0">
                  <c:v>175000</c:v>
                </c:pt>
                <c:pt idx="1">
                  <c:v>161000</c:v>
                </c:pt>
                <c:pt idx="2">
                  <c:v>145000</c:v>
                </c:pt>
                <c:pt idx="3">
                  <c:v>162000</c:v>
                </c:pt>
                <c:pt idx="4">
                  <c:v>166000</c:v>
                </c:pt>
                <c:pt idx="5">
                  <c:v>123000</c:v>
                </c:pt>
                <c:pt idx="6">
                  <c:v>125000</c:v>
                </c:pt>
                <c:pt idx="7">
                  <c:v>158000</c:v>
                </c:pt>
              </c:numCache>
            </c:numRef>
          </c:val>
          <c:smooth val="0"/>
          <c:extLst>
            <c:ext xmlns:c16="http://schemas.microsoft.com/office/drawing/2014/chart" uri="{C3380CC4-5D6E-409C-BE32-E72D297353CC}">
              <c16:uniqueId val="{00000003-0468-4A1D-A2B0-BAA62F359132}"/>
            </c:ext>
          </c:extLst>
        </c:ser>
        <c:dLbls>
          <c:showLegendKey val="0"/>
          <c:showVal val="0"/>
          <c:showCatName val="0"/>
          <c:showSerName val="0"/>
          <c:showPercent val="0"/>
          <c:showBubbleSize val="0"/>
        </c:dLbls>
        <c:smooth val="0"/>
        <c:axId val="605682824"/>
        <c:axId val="605671016"/>
        <c:extLst>
          <c:ext xmlns:c15="http://schemas.microsoft.com/office/drawing/2012/chart" uri="{02D57815-91ED-43cb-92C2-25804820EDAC}">
            <c15:filteredLineSeries>
              <c15:ser>
                <c:idx val="3"/>
                <c:order val="3"/>
                <c:tx>
                  <c:strRef>
                    <c:extLst>
                      <c:ext uri="{02D57815-91ED-43cb-92C2-25804820EDAC}">
                        <c15:formulaRef>
                          <c15:sqref>Occupation!$E$15</c15:sqref>
                        </c15:formulaRef>
                      </c:ext>
                    </c:extLst>
                    <c:strCache>
                      <c:ptCount val="1"/>
                      <c:pt idx="0">
                        <c:v>Administrative And Secretarial Occupations</c:v>
                      </c:pt>
                    </c:strCache>
                  </c:strRef>
                </c:tx>
                <c:spPr>
                  <a:ln w="28575" cap="rnd">
                    <a:solidFill>
                      <a:schemeClr val="accent4"/>
                    </a:solidFill>
                    <a:round/>
                  </a:ln>
                  <a:effectLst/>
                </c:spPr>
                <c:marker>
                  <c:symbol val="none"/>
                </c:marker>
                <c:cat>
                  <c:numRef>
                    <c:extLst>
                      <c:ex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c:ext uri="{02D57815-91ED-43cb-92C2-25804820EDAC}">
                        <c15:formulaRef>
                          <c15:sqref>Occupation!$F$15:$M$15</c15:sqref>
                        </c15:formulaRef>
                      </c:ext>
                    </c:extLst>
                    <c:numCache>
                      <c:formatCode>_-* #,##0_-;\-* #,##0_-;_-* "-"??_-;_-@_-</c:formatCode>
                      <c:ptCount val="8"/>
                      <c:pt idx="0">
                        <c:v>72000</c:v>
                      </c:pt>
                      <c:pt idx="1">
                        <c:v>63000</c:v>
                      </c:pt>
                      <c:pt idx="2">
                        <c:v>76000</c:v>
                      </c:pt>
                      <c:pt idx="3">
                        <c:v>55000</c:v>
                      </c:pt>
                      <c:pt idx="4">
                        <c:v>54000</c:v>
                      </c:pt>
                      <c:pt idx="5">
                        <c:v>56000</c:v>
                      </c:pt>
                      <c:pt idx="6">
                        <c:v>73000</c:v>
                      </c:pt>
                      <c:pt idx="7">
                        <c:v>74000</c:v>
                      </c:pt>
                    </c:numCache>
                  </c:numRef>
                </c:val>
                <c:smooth val="0"/>
                <c:extLst>
                  <c:ext xmlns:c16="http://schemas.microsoft.com/office/drawing/2014/chart" uri="{C3380CC4-5D6E-409C-BE32-E72D297353CC}">
                    <c16:uniqueId val="{00000004-0468-4A1D-A2B0-BAA62F359132}"/>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Occupation!$E$16</c15:sqref>
                        </c15:formulaRef>
                      </c:ext>
                    </c:extLst>
                    <c:strCache>
                      <c:ptCount val="1"/>
                      <c:pt idx="0">
                        <c:v>Skilled Trades Occupations</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Occupation!$F$16:$M$16</c15:sqref>
                        </c15:formulaRef>
                      </c:ext>
                    </c:extLst>
                    <c:numCache>
                      <c:formatCode>_-* #,##0_-;\-* #,##0_-;_-* "-"??_-;_-@_-</c:formatCode>
                      <c:ptCount val="8"/>
                      <c:pt idx="0">
                        <c:v>99000</c:v>
                      </c:pt>
                      <c:pt idx="1">
                        <c:v>87000</c:v>
                      </c:pt>
                      <c:pt idx="2">
                        <c:v>103000</c:v>
                      </c:pt>
                      <c:pt idx="3">
                        <c:v>95000</c:v>
                      </c:pt>
                      <c:pt idx="4">
                        <c:v>75000</c:v>
                      </c:pt>
                      <c:pt idx="5">
                        <c:v>71000</c:v>
                      </c:pt>
                      <c:pt idx="6">
                        <c:v>101000</c:v>
                      </c:pt>
                      <c:pt idx="7">
                        <c:v>66000</c:v>
                      </c:pt>
                    </c:numCache>
                  </c:numRef>
                </c:val>
                <c:smooth val="0"/>
                <c:extLst>
                  <c:ext xmlns:c16="http://schemas.microsoft.com/office/drawing/2014/chart" uri="{C3380CC4-5D6E-409C-BE32-E72D297353CC}">
                    <c16:uniqueId val="{00000005-0468-4A1D-A2B0-BAA62F359132}"/>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Occupation!$E$17</c15:sqref>
                        </c15:formulaRef>
                      </c:ext>
                    </c:extLst>
                    <c:strCache>
                      <c:ptCount val="1"/>
                      <c:pt idx="0">
                        <c:v>Caring, Leisure And Other Service Occupations</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Occupation!$F$17:$M$17</c15:sqref>
                        </c15:formulaRef>
                      </c:ext>
                    </c:extLst>
                    <c:numCache>
                      <c:formatCode>_-* #,##0_-;\-* #,##0_-;_-* "-"??_-;_-@_-</c:formatCode>
                      <c:ptCount val="8"/>
                      <c:pt idx="0">
                        <c:v>117000</c:v>
                      </c:pt>
                      <c:pt idx="1">
                        <c:v>129000</c:v>
                      </c:pt>
                      <c:pt idx="2">
                        <c:v>126000</c:v>
                      </c:pt>
                      <c:pt idx="3">
                        <c:v>132000</c:v>
                      </c:pt>
                      <c:pt idx="4">
                        <c:v>132000</c:v>
                      </c:pt>
                      <c:pt idx="5">
                        <c:v>106000</c:v>
                      </c:pt>
                      <c:pt idx="6">
                        <c:v>115000</c:v>
                      </c:pt>
                      <c:pt idx="7">
                        <c:v>136000</c:v>
                      </c:pt>
                    </c:numCache>
                  </c:numRef>
                </c:val>
                <c:smooth val="0"/>
                <c:extLst>
                  <c:ext xmlns:c16="http://schemas.microsoft.com/office/drawing/2014/chart" uri="{C3380CC4-5D6E-409C-BE32-E72D297353CC}">
                    <c16:uniqueId val="{00000006-0468-4A1D-A2B0-BAA62F359132}"/>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Occupation!$E$18</c15:sqref>
                        </c15:formulaRef>
                      </c:ext>
                    </c:extLst>
                    <c:strCache>
                      <c:ptCount val="1"/>
                      <c:pt idx="0">
                        <c:v>Sales And Customer Service Occupations</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Occupation!$F$18:$M$18</c15:sqref>
                        </c15:formulaRef>
                      </c:ext>
                    </c:extLst>
                    <c:numCache>
                      <c:formatCode>_-* #,##0_-;\-* #,##0_-;_-* "-"??_-;_-@_-</c:formatCode>
                      <c:ptCount val="8"/>
                      <c:pt idx="0">
                        <c:v>107000</c:v>
                      </c:pt>
                      <c:pt idx="1">
                        <c:v>101000</c:v>
                      </c:pt>
                      <c:pt idx="2">
                        <c:v>105000</c:v>
                      </c:pt>
                      <c:pt idx="3">
                        <c:v>96000</c:v>
                      </c:pt>
                      <c:pt idx="4">
                        <c:v>95000</c:v>
                      </c:pt>
                      <c:pt idx="5">
                        <c:v>111000</c:v>
                      </c:pt>
                      <c:pt idx="6">
                        <c:v>87000</c:v>
                      </c:pt>
                      <c:pt idx="7">
                        <c:v>62000</c:v>
                      </c:pt>
                    </c:numCache>
                  </c:numRef>
                </c:val>
                <c:smooth val="0"/>
                <c:extLst>
                  <c:ext xmlns:c16="http://schemas.microsoft.com/office/drawing/2014/chart" uri="{C3380CC4-5D6E-409C-BE32-E72D297353CC}">
                    <c16:uniqueId val="{00000007-0468-4A1D-A2B0-BAA62F359132}"/>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Occupation!$E$19</c15:sqref>
                        </c15:formulaRef>
                      </c:ext>
                    </c:extLst>
                    <c:strCache>
                      <c:ptCount val="1"/>
                      <c:pt idx="0">
                        <c:v>Process, Plant And Machine Operatives</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Occupation!$F$19:$M$19</c15:sqref>
                        </c15:formulaRef>
                      </c:ext>
                    </c:extLst>
                    <c:numCache>
                      <c:formatCode>_-* #,##0_-;\-* #,##0_-;_-* "-"??_-;_-@_-</c:formatCode>
                      <c:ptCount val="8"/>
                      <c:pt idx="0">
                        <c:v>100000</c:v>
                      </c:pt>
                      <c:pt idx="1">
                        <c:v>115000</c:v>
                      </c:pt>
                      <c:pt idx="2">
                        <c:v>106000</c:v>
                      </c:pt>
                      <c:pt idx="3">
                        <c:v>97000</c:v>
                      </c:pt>
                      <c:pt idx="4">
                        <c:v>106000</c:v>
                      </c:pt>
                      <c:pt idx="5">
                        <c:v>69000</c:v>
                      </c:pt>
                      <c:pt idx="6">
                        <c:v>60000</c:v>
                      </c:pt>
                      <c:pt idx="7">
                        <c:v>78000</c:v>
                      </c:pt>
                    </c:numCache>
                  </c:numRef>
                </c:val>
                <c:smooth val="0"/>
                <c:extLst>
                  <c:ext xmlns:c16="http://schemas.microsoft.com/office/drawing/2014/chart" uri="{C3380CC4-5D6E-409C-BE32-E72D297353CC}">
                    <c16:uniqueId val="{00000008-0468-4A1D-A2B0-BAA62F359132}"/>
                  </c:ext>
                </c:extLst>
              </c15:ser>
            </c15:filteredLineSeries>
          </c:ext>
        </c:extLst>
      </c:lineChart>
      <c:catAx>
        <c:axId val="605682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71016"/>
        <c:crosses val="autoZero"/>
        <c:auto val="1"/>
        <c:lblAlgn val="ctr"/>
        <c:lblOffset val="100"/>
        <c:noMultiLvlLbl val="0"/>
      </c:catAx>
      <c:valAx>
        <c:axId val="605671016"/>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82824"/>
        <c:crosses val="autoZero"/>
        <c:crossBetween val="between"/>
      </c:valAx>
      <c:spPr>
        <a:noFill/>
        <a:ln>
          <a:noFill/>
        </a:ln>
        <a:effectLst/>
      </c:spPr>
    </c:plotArea>
    <c:legend>
      <c:legendPos val="t"/>
      <c:layout>
        <c:manualLayout>
          <c:xMode val="edge"/>
          <c:yMode val="edge"/>
          <c:x val="2.2182961601038401E-2"/>
          <c:y val="0.15540836691058846"/>
          <c:w val="0.89999992411893681"/>
          <c:h val="5.633386433973136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90195-1A6F-432C-B466-651AF0758A22}" type="datetimeFigureOut">
              <a:rPr lang="en-GB" smtClean="0"/>
              <a:t>22/12/2022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EDD18-AA25-459A-BC5F-5B6E4EB8A722}" type="slidenum">
              <a:rPr lang="en-GB" smtClean="0"/>
              <a:t>‹#›</a:t>
            </a:fld>
            <a:endParaRPr lang="en-GB"/>
          </a:p>
        </p:txBody>
      </p:sp>
    </p:spTree>
    <p:extLst>
      <p:ext uri="{BB962C8B-B14F-4D97-AF65-F5344CB8AC3E}">
        <p14:creationId xmlns:p14="http://schemas.microsoft.com/office/powerpoint/2010/main" val="20063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way we define NTE workers is that they need to report that it is usual for them to work either evenings, nights, or both. This does not mean they exclusively work in the night time. It is also not clearly defined what hours belong to evenings or nights.</a:t>
            </a:r>
          </a:p>
        </p:txBody>
      </p:sp>
      <p:sp>
        <p:nvSpPr>
          <p:cNvPr id="4" name="Slide Number Placeholder 3"/>
          <p:cNvSpPr>
            <a:spLocks noGrp="1"/>
          </p:cNvSpPr>
          <p:nvPr>
            <p:ph type="sldNum" sz="quarter" idx="5"/>
          </p:nvPr>
        </p:nvSpPr>
        <p:spPr/>
        <p:txBody>
          <a:bodyPr/>
          <a:lstStyle/>
          <a:p>
            <a:fld id="{4D6EDD18-AA25-459A-BC5F-5B6E4EB8A722}" type="slidenum">
              <a:rPr lang="en-GB" smtClean="0"/>
              <a:t>1</a:t>
            </a:fld>
            <a:endParaRPr lang="en-GB"/>
          </a:p>
        </p:txBody>
      </p:sp>
    </p:spTree>
    <p:extLst>
      <p:ext uri="{BB962C8B-B14F-4D97-AF65-F5344CB8AC3E}">
        <p14:creationId xmlns:p14="http://schemas.microsoft.com/office/powerpoint/2010/main" val="204727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Change from 1.6m to 1.37m is a drop of  more than 14% from 2017 to 2022. During the same period, the number of NTE workers in the rest of the UK declined from 7.8m to 7.3m, a decrease of 6% - less than half of the relative decline in London.</a:t>
            </a:r>
          </a:p>
        </p:txBody>
      </p:sp>
      <p:sp>
        <p:nvSpPr>
          <p:cNvPr id="4" name="Slide Number Placeholder 3"/>
          <p:cNvSpPr>
            <a:spLocks noGrp="1"/>
          </p:cNvSpPr>
          <p:nvPr>
            <p:ph type="sldNum" sz="quarter" idx="5"/>
          </p:nvPr>
        </p:nvSpPr>
        <p:spPr/>
        <p:txBody>
          <a:bodyPr/>
          <a:lstStyle/>
          <a:p>
            <a:fld id="{4D6EDD18-AA25-459A-BC5F-5B6E4EB8A722}" type="slidenum">
              <a:rPr lang="en-GB" smtClean="0"/>
              <a:t>2</a:t>
            </a:fld>
            <a:endParaRPr lang="en-GB"/>
          </a:p>
        </p:txBody>
      </p:sp>
    </p:spTree>
    <p:extLst>
      <p:ext uri="{BB962C8B-B14F-4D97-AF65-F5344CB8AC3E}">
        <p14:creationId xmlns:p14="http://schemas.microsoft.com/office/powerpoint/2010/main" val="378195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vast majority of NTE workers reported they usually worked evenings, around 60% across all years. In contrast, 5-7% report usually working during the night and the remaining third report working both evenings and night. The decline has therefore not been due to any single one of these groups.</a:t>
            </a:r>
          </a:p>
        </p:txBody>
      </p:sp>
      <p:sp>
        <p:nvSpPr>
          <p:cNvPr id="4" name="Slide Number Placeholder 3"/>
          <p:cNvSpPr>
            <a:spLocks noGrp="1"/>
          </p:cNvSpPr>
          <p:nvPr>
            <p:ph type="sldNum" sz="quarter" idx="5"/>
          </p:nvPr>
        </p:nvSpPr>
        <p:spPr/>
        <p:txBody>
          <a:bodyPr/>
          <a:lstStyle/>
          <a:p>
            <a:fld id="{4D6EDD18-AA25-459A-BC5F-5B6E4EB8A722}" type="slidenum">
              <a:rPr lang="en-GB" smtClean="0"/>
              <a:t>3</a:t>
            </a:fld>
            <a:endParaRPr lang="en-GB"/>
          </a:p>
        </p:txBody>
      </p:sp>
    </p:spTree>
    <p:extLst>
      <p:ext uri="{BB962C8B-B14F-4D97-AF65-F5344CB8AC3E}">
        <p14:creationId xmlns:p14="http://schemas.microsoft.com/office/powerpoint/2010/main" val="356328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4</a:t>
            </a:fld>
            <a:endParaRPr lang="en-GB"/>
          </a:p>
        </p:txBody>
      </p:sp>
    </p:spTree>
    <p:extLst>
      <p:ext uri="{BB962C8B-B14F-4D97-AF65-F5344CB8AC3E}">
        <p14:creationId xmlns:p14="http://schemas.microsoft.com/office/powerpoint/2010/main" val="39541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5</a:t>
            </a:fld>
            <a:endParaRPr lang="en-GB"/>
          </a:p>
        </p:txBody>
      </p:sp>
    </p:spTree>
    <p:extLst>
      <p:ext uri="{BB962C8B-B14F-4D97-AF65-F5344CB8AC3E}">
        <p14:creationId xmlns:p14="http://schemas.microsoft.com/office/powerpoint/2010/main" val="131908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lstStyle>
            <a:lvl1pPr algn="l">
              <a:defRPr sz="6000">
                <a:solidFill>
                  <a:srgbClr val="353D42"/>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rgbClr val="353D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8603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85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0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81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77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379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92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295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25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92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32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49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3668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43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256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66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92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06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41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73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372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9CFFDBDF-69F2-416F-A5D5-8D9C11FD50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20000" y="6480000"/>
            <a:ext cx="2213006" cy="216000"/>
          </a:xfrm>
          <a:prstGeom prst="rect">
            <a:avLst/>
          </a:prstGeom>
        </p:spPr>
      </p:pic>
    </p:spTree>
    <p:extLst>
      <p:ext uri="{BB962C8B-B14F-4D97-AF65-F5344CB8AC3E}">
        <p14:creationId xmlns:p14="http://schemas.microsoft.com/office/powerpoint/2010/main" val="406321609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248-A0D3-4D9D-BBA1-A5C53A3F2158}"/>
              </a:ext>
            </a:extLst>
          </p:cNvPr>
          <p:cNvSpPr>
            <a:spLocks noGrp="1"/>
          </p:cNvSpPr>
          <p:nvPr>
            <p:ph type="ctrTitle"/>
          </p:nvPr>
        </p:nvSpPr>
        <p:spPr/>
        <p:txBody>
          <a:bodyPr/>
          <a:lstStyle/>
          <a:p>
            <a:r>
              <a:rPr lang="en-GB" dirty="0"/>
              <a:t>London’s Night Time Economy</a:t>
            </a:r>
          </a:p>
        </p:txBody>
      </p:sp>
      <p:sp>
        <p:nvSpPr>
          <p:cNvPr id="3" name="Subtitle 2">
            <a:extLst>
              <a:ext uri="{FF2B5EF4-FFF2-40B4-BE49-F238E27FC236}">
                <a16:creationId xmlns:a16="http://schemas.microsoft.com/office/drawing/2014/main" id="{B75A8329-6AF5-4E7C-8F45-68316A429251}"/>
              </a:ext>
            </a:extLst>
          </p:cNvPr>
          <p:cNvSpPr>
            <a:spLocks noGrp="1"/>
          </p:cNvSpPr>
          <p:nvPr>
            <p:ph type="subTitle" idx="1"/>
          </p:nvPr>
        </p:nvSpPr>
        <p:spPr/>
        <p:txBody>
          <a:bodyPr/>
          <a:lstStyle/>
          <a:p>
            <a:r>
              <a:rPr lang="en-GB" dirty="0"/>
              <a:t>GLA Economics</a:t>
            </a:r>
          </a:p>
        </p:txBody>
      </p:sp>
    </p:spTree>
    <p:extLst>
      <p:ext uri="{BB962C8B-B14F-4D97-AF65-F5344CB8AC3E}">
        <p14:creationId xmlns:p14="http://schemas.microsoft.com/office/powerpoint/2010/main" val="279917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6154-1E72-4BA0-9864-E0D0F80E21EC}"/>
              </a:ext>
            </a:extLst>
          </p:cNvPr>
          <p:cNvSpPr>
            <a:spLocks noGrp="1"/>
          </p:cNvSpPr>
          <p:nvPr>
            <p:ph type="title"/>
          </p:nvPr>
        </p:nvSpPr>
        <p:spPr/>
        <p:txBody>
          <a:bodyPr/>
          <a:lstStyle/>
          <a:p>
            <a:r>
              <a:rPr lang="en-GB" dirty="0"/>
              <a:t>1.4 million people work in London’s NTE, down from 1.7 million in 2017</a:t>
            </a:r>
          </a:p>
        </p:txBody>
      </p:sp>
      <p:graphicFrame>
        <p:nvGraphicFramePr>
          <p:cNvPr id="4" name="Content Placeholder 3">
            <a:extLst>
              <a:ext uri="{FF2B5EF4-FFF2-40B4-BE49-F238E27FC236}">
                <a16:creationId xmlns:a16="http://schemas.microsoft.com/office/drawing/2014/main" id="{C8A8581A-FD78-4971-B4E3-A35AACC2C6FC}"/>
              </a:ext>
            </a:extLst>
          </p:cNvPr>
          <p:cNvGraphicFramePr>
            <a:graphicFrameLocks noGrp="1"/>
          </p:cNvGraphicFramePr>
          <p:nvPr>
            <p:ph idx="1"/>
            <p:extLst>
              <p:ext uri="{D42A27DB-BD31-4B8C-83A1-F6EECF244321}">
                <p14:modId xmlns:p14="http://schemas.microsoft.com/office/powerpoint/2010/main" val="213701383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120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C19C-A3C9-484B-B427-1D5AFC12A2A1}"/>
              </a:ext>
            </a:extLst>
          </p:cNvPr>
          <p:cNvSpPr>
            <a:spLocks noGrp="1"/>
          </p:cNvSpPr>
          <p:nvPr>
            <p:ph type="title"/>
          </p:nvPr>
        </p:nvSpPr>
        <p:spPr/>
        <p:txBody>
          <a:bodyPr/>
          <a:lstStyle/>
          <a:p>
            <a:r>
              <a:rPr lang="en-GB" dirty="0"/>
              <a:t>Share of NTE workforce usually working evenings constant around 60% </a:t>
            </a:r>
          </a:p>
        </p:txBody>
      </p:sp>
      <p:graphicFrame>
        <p:nvGraphicFramePr>
          <p:cNvPr id="5" name="Content Placeholder 4">
            <a:extLst>
              <a:ext uri="{FF2B5EF4-FFF2-40B4-BE49-F238E27FC236}">
                <a16:creationId xmlns:a16="http://schemas.microsoft.com/office/drawing/2014/main" id="{781A5F60-BB25-40CB-8212-C6366C87D470}"/>
              </a:ext>
            </a:extLst>
          </p:cNvPr>
          <p:cNvGraphicFramePr>
            <a:graphicFrameLocks noGrp="1"/>
          </p:cNvGraphicFramePr>
          <p:nvPr>
            <p:ph idx="1"/>
            <p:extLst>
              <p:ext uri="{D42A27DB-BD31-4B8C-83A1-F6EECF244321}">
                <p14:modId xmlns:p14="http://schemas.microsoft.com/office/powerpoint/2010/main" val="18266626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981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dirty="0"/>
              <a:t>Trends by industry</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p:txBody>
          <a:bodyPr>
            <a:normAutofit fontScale="85000" lnSpcReduction="20000"/>
          </a:bodyPr>
          <a:lstStyle/>
          <a:p>
            <a:r>
              <a:rPr lang="en-GB" dirty="0"/>
              <a:t>Health had the largest share of NTE workers throughout, and saw numbers increase (17k, 9%)</a:t>
            </a:r>
          </a:p>
          <a:p>
            <a:r>
              <a:rPr lang="en-GB" dirty="0"/>
              <a:t>Most significant falls within: </a:t>
            </a:r>
          </a:p>
          <a:p>
            <a:pPr lvl="1"/>
            <a:r>
              <a:rPr lang="en-GB" dirty="0"/>
              <a:t>Retail (40k, 28%); </a:t>
            </a:r>
          </a:p>
          <a:p>
            <a:pPr lvl="1"/>
            <a:r>
              <a:rPr lang="en-GB" dirty="0"/>
              <a:t>Hospitality (40k, 27%); </a:t>
            </a:r>
          </a:p>
          <a:p>
            <a:pPr lvl="1"/>
            <a:r>
              <a:rPr lang="en-GB" dirty="0"/>
              <a:t>Prof. services (35k, 20%); and </a:t>
            </a:r>
          </a:p>
          <a:p>
            <a:pPr lvl="1"/>
            <a:r>
              <a:rPr lang="en-GB" dirty="0"/>
              <a:t>Transport (32k, 22%)</a:t>
            </a:r>
          </a:p>
          <a:p>
            <a:r>
              <a:rPr lang="en-GB" dirty="0"/>
              <a:t>Almost all decline in Retail (40k) and Hospitality (31k) from people working during evenings</a:t>
            </a:r>
          </a:p>
          <a:p>
            <a:r>
              <a:rPr lang="en-GB" dirty="0"/>
              <a:t>Health saw large increase in people working both evenings and nights (25k)</a:t>
            </a:r>
          </a:p>
          <a:p>
            <a:endParaRPr lang="en-GB" dirty="0"/>
          </a:p>
        </p:txBody>
      </p:sp>
      <p:graphicFrame>
        <p:nvGraphicFramePr>
          <p:cNvPr id="7" name="Content Placeholder 6">
            <a:extLst>
              <a:ext uri="{FF2B5EF4-FFF2-40B4-BE49-F238E27FC236}">
                <a16:creationId xmlns:a16="http://schemas.microsoft.com/office/drawing/2014/main" id="{DE3293CF-E542-46A0-8059-1CB8F5360B80}"/>
              </a:ext>
            </a:extLst>
          </p:cNvPr>
          <p:cNvGraphicFramePr>
            <a:graphicFrameLocks noGrp="1"/>
          </p:cNvGraphicFramePr>
          <p:nvPr>
            <p:ph sz="half" idx="1"/>
            <p:extLst>
              <p:ext uri="{D42A27DB-BD31-4B8C-83A1-F6EECF244321}">
                <p14:modId xmlns:p14="http://schemas.microsoft.com/office/powerpoint/2010/main" val="2396832377"/>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613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dirty="0"/>
              <a:t>Trends by occupation</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a:xfrm>
            <a:off x="7343248" y="1825625"/>
            <a:ext cx="4010551" cy="4351338"/>
          </a:xfrm>
        </p:spPr>
        <p:txBody>
          <a:bodyPr>
            <a:normAutofit/>
          </a:bodyPr>
          <a:lstStyle/>
          <a:p>
            <a:r>
              <a:rPr lang="en-GB" dirty="0"/>
              <a:t>Almost a third of all NTE workers are in Professional, with large increase in numbers (48k, 13%)</a:t>
            </a:r>
          </a:p>
          <a:p>
            <a:r>
              <a:rPr lang="en-GB" dirty="0"/>
              <a:t>Largest declines in Managerial (98k, 38%) and Associate Professional (88k, 30%)</a:t>
            </a:r>
          </a:p>
        </p:txBody>
      </p:sp>
      <p:graphicFrame>
        <p:nvGraphicFramePr>
          <p:cNvPr id="8" name="Content Placeholder 7">
            <a:extLst>
              <a:ext uri="{FF2B5EF4-FFF2-40B4-BE49-F238E27FC236}">
                <a16:creationId xmlns:a16="http://schemas.microsoft.com/office/drawing/2014/main" id="{E9F9F476-8D7C-4B35-B83F-4E898167A44F}"/>
              </a:ext>
            </a:extLst>
          </p:cNvPr>
          <p:cNvGraphicFramePr>
            <a:graphicFrameLocks noGrp="1"/>
          </p:cNvGraphicFramePr>
          <p:nvPr>
            <p:ph sz="half" idx="1"/>
            <p:extLst>
              <p:ext uri="{D42A27DB-BD31-4B8C-83A1-F6EECF244321}">
                <p14:modId xmlns:p14="http://schemas.microsoft.com/office/powerpoint/2010/main" val="2635350790"/>
              </p:ext>
            </p:extLst>
          </p:nvPr>
        </p:nvGraphicFramePr>
        <p:xfrm>
          <a:off x="838199" y="1825625"/>
          <a:ext cx="6437731"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89730"/>
      </p:ext>
    </p:extLst>
  </p:cSld>
  <p:clrMapOvr>
    <a:masterClrMapping/>
  </p:clrMapOvr>
</p:sld>
</file>

<file path=ppt/theme/theme1.xml><?xml version="1.0" encoding="utf-8"?>
<a:theme xmlns:a="http://schemas.openxmlformats.org/drawingml/2006/main" name="GLA Theme light">
  <a:themeElements>
    <a:clrScheme name="City Intelligence">
      <a:dk1>
        <a:srgbClr val="000000"/>
      </a:dk1>
      <a:lt1>
        <a:srgbClr val="FFFFFF"/>
      </a:lt1>
      <a:dk2>
        <a:srgbClr val="353D42"/>
      </a:dk2>
      <a:lt2>
        <a:srgbClr val="868B8E"/>
      </a:lt2>
      <a:accent1>
        <a:srgbClr val="008BC1"/>
      </a:accent1>
      <a:accent2>
        <a:srgbClr val="EE266D"/>
      </a:accent2>
      <a:accent3>
        <a:srgbClr val="4C9E4C"/>
      </a:accent3>
      <a:accent4>
        <a:srgbClr val="9E0059"/>
      </a:accent4>
      <a:accent5>
        <a:srgbClr val="DD072B"/>
      </a:accent5>
      <a:accent6>
        <a:srgbClr val="C617A1"/>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A Theme light" id="{0DB60B21-503E-490B-BAD6-BC2592CFDA01}" vid="{A37F429F-E5DC-4E1D-91B3-893E496228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GLA Theme light</Template>
  <TotalTime>174</TotalTime>
  <Words>374</Words>
  <Application>Microsoft Office PowerPoint</Application>
  <PresentationFormat>Widescreen</PresentationFormat>
  <Paragraphs>31</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GLA Theme light</vt:lpstr>
      <vt:lpstr>London’s Night Time Economy</vt:lpstr>
      <vt:lpstr>1.4 million people work in London’s NTE, down from 1.7 million in 2017</vt:lpstr>
      <vt:lpstr>Share of NTE workforce usually working evenings constant around 60% </vt:lpstr>
      <vt:lpstr>Trends by industry</vt:lpstr>
      <vt:lpstr>Trends by occupation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London’s Night Time Economy</dc:title>
  <dc:creator>Ammar Ljubijankic</dc:creator>
  <cp:lastModifiedBy>Ammar Ljubijankic</cp:lastModifiedBy>
  <cp:revision>1</cp:revision>
  <dcterms:created xsi:type="dcterms:W3CDTF">2022-12-22T13:02:43Z</dcterms:created>
  <dcterms:modified xsi:type="dcterms:W3CDTF">2022-12-22T15:57:14Z</dcterms:modified>
</cp:coreProperties>
</file>