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3"/>
  </p:notesMasterIdLst>
  <p:sldIdLst>
    <p:sldId id="256" r:id="rId5"/>
    <p:sldId id="267" r:id="rId6"/>
    <p:sldId id="257" r:id="rId7"/>
    <p:sldId id="258" r:id="rId8"/>
    <p:sldId id="268"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r Ljubijankic" initials="AL" lastIdx="2" clrIdx="0">
    <p:extLst>
      <p:ext uri="{19B8F6BF-5375-455C-9EA6-DF929625EA0E}">
        <p15:presenceInfo xmlns:p15="http://schemas.microsoft.com/office/powerpoint/2012/main" userId="Ammar Ljubijank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3512" dt="2023-01-11T16:25:47.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69"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delSld modSld sldOrd">
      <pc:chgData name="Ammar Ljubijankic" userId="a00b5204-d72f-418c-8b5e-7555aa3641ec" providerId="ADAL" clId="{540EEA64-C51A-4621-A832-21F1BC562D6D}" dt="2023-01-11T16:32:19.663" v="12248" actId="27918"/>
      <pc:docMkLst>
        <pc:docMk/>
      </pc:docMkLst>
      <pc:sldChg chg="modSp new mod modNotesTx">
        <pc:chgData name="Ammar Ljubijankic" userId="a00b5204-d72f-418c-8b5e-7555aa3641ec" providerId="ADAL" clId="{540EEA64-C51A-4621-A832-21F1BC562D6D}" dt="2023-01-11T16:04:43.998" v="12039" actId="20577"/>
        <pc:sldMkLst>
          <pc:docMk/>
          <pc:sldMk cId="2799171006" sldId="256"/>
        </pc:sldMkLst>
        <pc:spChg chg="mod">
          <ac:chgData name="Ammar Ljubijankic" userId="a00b5204-d72f-418c-8b5e-7555aa3641ec" providerId="ADAL" clId="{540EEA64-C51A-4621-A832-21F1BC562D6D}" dt="2023-01-11T16:04:43.998" v="12039"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3-01-11T13:52:38.956" v="11696" actId="12"/>
        <pc:sldMkLst>
          <pc:docMk/>
          <pc:sldMk cId="1081200937" sldId="257"/>
        </pc:sldMkLst>
        <pc:spChg chg="mod ord">
          <ac:chgData name="Ammar Ljubijankic" userId="a00b5204-d72f-418c-8b5e-7555aa3641ec" providerId="ADAL" clId="{540EEA64-C51A-4621-A832-21F1BC562D6D}" dt="2023-01-09T14:41:33.118" v="10942" actId="20577"/>
          <ac:spMkLst>
            <pc:docMk/>
            <pc:sldMk cId="1081200937" sldId="257"/>
            <ac:spMk id="2" creationId="{6BDF6154-1E72-4BA0-9864-E0D0F80E21EC}"/>
          </ac:spMkLst>
        </pc:spChg>
        <pc:spChg chg="add mod">
          <ac:chgData name="Ammar Ljubijankic" userId="a00b5204-d72f-418c-8b5e-7555aa3641ec" providerId="ADAL" clId="{540EEA64-C51A-4621-A832-21F1BC562D6D}" dt="2023-01-04T16:00:51.522" v="4527" actId="207"/>
          <ac:spMkLst>
            <pc:docMk/>
            <pc:sldMk cId="1081200937" sldId="257"/>
            <ac:spMk id="3" creationId="{3B6FDA12-8914-4B47-ABE3-1A4FC12D3C1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graphicFrameChg chg="add mod ord">
          <ac:chgData name="Ammar Ljubijankic" userId="a00b5204-d72f-418c-8b5e-7555aa3641ec" providerId="ADAL" clId="{540EEA64-C51A-4621-A832-21F1BC562D6D}" dt="2022-12-22T13:04:08.077" v="67"/>
          <ac:graphicFrameMkLst>
            <pc:docMk/>
            <pc:sldMk cId="1081200937" sldId="257"/>
            <ac:graphicFrameMk id="4" creationId="{C8A8581A-FD78-4971-B4E3-A35AACC2C6FC}"/>
          </ac:graphicFrameMkLst>
        </pc:graphicFrameChg>
      </pc:sldChg>
      <pc:sldChg chg="addSp delSp modSp new mod modNotesTx">
        <pc:chgData name="Ammar Ljubijankic" userId="a00b5204-d72f-418c-8b5e-7555aa3641ec" providerId="ADAL" clId="{540EEA64-C51A-4621-A832-21F1BC562D6D}" dt="2023-01-11T13:53:13.426" v="11706" actId="20577"/>
        <pc:sldMkLst>
          <pc:docMk/>
          <pc:sldMk cId="1939810192" sldId="258"/>
        </pc:sldMkLst>
        <pc:spChg chg="mod">
          <ac:chgData name="Ammar Ljubijankic" userId="a00b5204-d72f-418c-8b5e-7555aa3641ec" providerId="ADAL" clId="{540EEA64-C51A-4621-A832-21F1BC562D6D}" dt="2023-01-09T14:49:30.589" v="11320"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spChg chg="add mod">
          <ac:chgData name="Ammar Ljubijankic" userId="a00b5204-d72f-418c-8b5e-7555aa3641ec" providerId="ADAL" clId="{540EEA64-C51A-4621-A832-21F1BC562D6D}" dt="2023-01-04T16:00:54.139" v="4528"/>
          <ac:spMkLst>
            <pc:docMk/>
            <pc:sldMk cId="1939810192" sldId="258"/>
            <ac:spMk id="4" creationId="{B066D66D-D0F9-419F-99CF-A809CB1D1AEB}"/>
          </ac:spMkLst>
        </pc:spChg>
        <pc:spChg chg="add del mod">
          <ac:chgData name="Ammar Ljubijankic" userId="a00b5204-d72f-418c-8b5e-7555aa3641ec" providerId="ADAL" clId="{540EEA64-C51A-4621-A832-21F1BC562D6D}" dt="2023-01-09T14:39:22.320" v="10781"/>
          <ac:spMkLst>
            <pc:docMk/>
            <pc:sldMk cId="1939810192" sldId="258"/>
            <ac:spMk id="6" creationId="{244EB380-F86F-4EBB-A885-CA68E8E2A533}"/>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del mod">
          <ac:chgData name="Ammar Ljubijankic" userId="a00b5204-d72f-418c-8b5e-7555aa3641ec" providerId="ADAL" clId="{540EEA64-C51A-4621-A832-21F1BC562D6D}" dt="2023-01-09T14:39:20.980" v="10779" actId="478"/>
          <ac:graphicFrameMkLst>
            <pc:docMk/>
            <pc:sldMk cId="1939810192" sldId="258"/>
            <ac:graphicFrameMk id="5" creationId="{781A5F60-BB25-40CB-8212-C6366C87D470}"/>
          </ac:graphicFrameMkLst>
        </pc:graphicFrameChg>
        <pc:graphicFrameChg chg="add mod">
          <ac:chgData name="Ammar Ljubijankic" userId="a00b5204-d72f-418c-8b5e-7555aa3641ec" providerId="ADAL" clId="{540EEA64-C51A-4621-A832-21F1BC562D6D}" dt="2023-01-09T14:57:09.900" v="11681" actId="20577"/>
          <ac:graphicFrameMkLst>
            <pc:docMk/>
            <pc:sldMk cId="1939810192" sldId="258"/>
            <ac:graphicFrameMk id="7" creationId="{781A5F60-BB25-40CB-8212-C6366C87D470}"/>
          </ac:graphicFrameMkLst>
        </pc:graphicFrameChg>
      </pc:sldChg>
      <pc:sldChg chg="addSp delSp modSp new mod modClrScheme chgLayout modNotesTx">
        <pc:chgData name="Ammar Ljubijankic" userId="a00b5204-d72f-418c-8b5e-7555aa3641ec" providerId="ADAL" clId="{540EEA64-C51A-4621-A832-21F1BC562D6D}" dt="2023-01-11T14:00:39.927" v="11906" actId="403"/>
        <pc:sldMkLst>
          <pc:docMk/>
          <pc:sldMk cId="3136133071" sldId="259"/>
        </pc:sldMkLst>
        <pc:spChg chg="mod ord">
          <ac:chgData name="Ammar Ljubijankic" userId="a00b5204-d72f-418c-8b5e-7555aa3641ec" providerId="ADAL" clId="{540EEA64-C51A-4621-A832-21F1BC562D6D}" dt="2023-01-06T13:30:58" v="7754" actId="20577"/>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del mod">
          <ac:chgData name="Ammar Ljubijankic" userId="a00b5204-d72f-418c-8b5e-7555aa3641ec" providerId="ADAL" clId="{540EEA64-C51A-4621-A832-21F1BC562D6D}" dt="2022-12-23T13:25:14.636" v="3114"/>
          <ac:spMkLst>
            <pc:docMk/>
            <pc:sldMk cId="3136133071" sldId="259"/>
            <ac:spMk id="4" creationId="{0B4270E1-9D1D-43F3-9FE0-FD4CC11E4C2A}"/>
          </ac:spMkLst>
        </pc:spChg>
        <pc:spChg chg="add mod ord">
          <ac:chgData name="Ammar Ljubijankic" userId="a00b5204-d72f-418c-8b5e-7555aa3641ec" providerId="ADAL" clId="{540EEA64-C51A-4621-A832-21F1BC562D6D}" dt="2023-01-06T13:31:13.126" v="7756" actId="27636"/>
          <ac:spMkLst>
            <pc:docMk/>
            <pc:sldMk cId="3136133071" sldId="259"/>
            <ac:spMk id="5" creationId="{EB1678EB-2C75-4668-99CE-22280194724A}"/>
          </ac:spMkLst>
        </pc:spChg>
        <pc:spChg chg="add mod">
          <ac:chgData name="Ammar Ljubijankic" userId="a00b5204-d72f-418c-8b5e-7555aa3641ec" providerId="ADAL" clId="{540EEA64-C51A-4621-A832-21F1BC562D6D}" dt="2023-01-04T16:00:55.289" v="4529"/>
          <ac:spMkLst>
            <pc:docMk/>
            <pc:sldMk cId="3136133071" sldId="259"/>
            <ac:spMk id="6" creationId="{49A122BF-92D8-4424-9EF8-1C0BA64B4830}"/>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del mod">
          <ac:chgData name="Ammar Ljubijankic" userId="a00b5204-d72f-418c-8b5e-7555aa3641ec" providerId="ADAL" clId="{540EEA64-C51A-4621-A832-21F1BC562D6D}" dt="2022-12-23T13:25:12.436" v="3109" actId="478"/>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graphicFrameChg chg="add mod">
          <ac:chgData name="Ammar Ljubijankic" userId="a00b5204-d72f-418c-8b5e-7555aa3641ec" providerId="ADAL" clId="{540EEA64-C51A-4621-A832-21F1BC562D6D}" dt="2022-12-23T13:25:13.778" v="3112"/>
          <ac:graphicFrameMkLst>
            <pc:docMk/>
            <pc:sldMk cId="3136133071" sldId="259"/>
            <ac:graphicFrameMk id="8" creationId="{DE3293CF-E542-46A0-8059-1CB8F5360B80}"/>
          </ac:graphicFrameMkLst>
        </pc:graphicFrameChg>
        <pc:graphicFrameChg chg="add mod">
          <ac:chgData name="Ammar Ljubijankic" userId="a00b5204-d72f-418c-8b5e-7555aa3641ec" providerId="ADAL" clId="{540EEA64-C51A-4621-A832-21F1BC562D6D}" dt="2023-01-11T14:00:39.927" v="11906" actId="403"/>
          <ac:graphicFrameMkLst>
            <pc:docMk/>
            <pc:sldMk cId="3136133071" sldId="259"/>
            <ac:graphicFrameMk id="9" creationId="{DE3293CF-E542-46A0-8059-1CB8F5360B80}"/>
          </ac:graphicFrameMkLst>
        </pc:graphicFrameChg>
      </pc:sldChg>
      <pc:sldChg chg="addSp delSp modSp add mod">
        <pc:chgData name="Ammar Ljubijankic" userId="a00b5204-d72f-418c-8b5e-7555aa3641ec" providerId="ADAL" clId="{540EEA64-C51A-4621-A832-21F1BC562D6D}" dt="2023-01-11T13:58:02.238" v="11770" actId="20577"/>
        <pc:sldMkLst>
          <pc:docMk/>
          <pc:sldMk cId="24189730" sldId="260"/>
        </pc:sldMkLst>
        <pc:spChg chg="mod">
          <ac:chgData name="Ammar Ljubijankic" userId="a00b5204-d72f-418c-8b5e-7555aa3641ec" providerId="ADAL" clId="{540EEA64-C51A-4621-A832-21F1BC562D6D}" dt="2022-12-22T15:50:16.199" v="1776"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mod">
          <ac:chgData name="Ammar Ljubijankic" userId="a00b5204-d72f-418c-8b5e-7555aa3641ec" providerId="ADAL" clId="{540EEA64-C51A-4621-A832-21F1BC562D6D}" dt="2023-01-11T13:58:02.238" v="11770" actId="20577"/>
          <ac:spMkLst>
            <pc:docMk/>
            <pc:sldMk cId="24189730" sldId="260"/>
            <ac:spMk id="5" creationId="{EB1678EB-2C75-4668-99CE-22280194724A}"/>
          </ac:spMkLst>
        </pc:spChg>
        <pc:spChg chg="add mod">
          <ac:chgData name="Ammar Ljubijankic" userId="a00b5204-d72f-418c-8b5e-7555aa3641ec" providerId="ADAL" clId="{540EEA64-C51A-4621-A832-21F1BC562D6D}" dt="2023-01-04T16:00:58.512" v="4531"/>
          <ac:spMkLst>
            <pc:docMk/>
            <pc:sldMk cId="24189730" sldId="260"/>
            <ac:spMk id="6" creationId="{2A188B98-CFE5-4351-8CF4-2707BE2C2176}"/>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mod">
          <ac:chgData name="Ammar Ljubijankic" userId="a00b5204-d72f-418c-8b5e-7555aa3641ec" providerId="ADAL" clId="{540EEA64-C51A-4621-A832-21F1BC562D6D}" dt="2023-01-11T13:57:41.058" v="11750" actId="403"/>
          <ac:graphicFrameMkLst>
            <pc:docMk/>
            <pc:sldMk cId="24189730" sldId="260"/>
            <ac:graphicFrameMk id="8" creationId="{E9F9F476-8D7C-4B35-B83F-4E898167A44F}"/>
          </ac:graphicFrameMkLst>
        </pc:graphicFrameChg>
      </pc:sldChg>
      <pc:sldChg chg="addSp delSp modSp new mod modClrScheme chgLayout modNotesTx">
        <pc:chgData name="Ammar Ljubijankic" userId="a00b5204-d72f-418c-8b5e-7555aa3641ec" providerId="ADAL" clId="{540EEA64-C51A-4621-A832-21F1BC562D6D}" dt="2023-01-11T14:05:23.431" v="11911" actId="27636"/>
        <pc:sldMkLst>
          <pc:docMk/>
          <pc:sldMk cId="2354753383" sldId="261"/>
        </pc:sldMkLst>
        <pc:spChg chg="del mod ord">
          <ac:chgData name="Ammar Ljubijankic" userId="a00b5204-d72f-418c-8b5e-7555aa3641ec" providerId="ADAL" clId="{540EEA64-C51A-4621-A832-21F1BC562D6D}" dt="2022-12-23T14:28:15.359" v="3300" actId="700"/>
          <ac:spMkLst>
            <pc:docMk/>
            <pc:sldMk cId="2354753383" sldId="261"/>
            <ac:spMk id="2" creationId="{06D0171D-5CAD-47D2-AFEA-FE1E2BE9D94A}"/>
          </ac:spMkLst>
        </pc:spChg>
        <pc:spChg chg="del mod ord">
          <ac:chgData name="Ammar Ljubijankic" userId="a00b5204-d72f-418c-8b5e-7555aa3641ec" providerId="ADAL" clId="{540EEA64-C51A-4621-A832-21F1BC562D6D}" dt="2022-12-23T14:28:15.359" v="3300" actId="700"/>
          <ac:spMkLst>
            <pc:docMk/>
            <pc:sldMk cId="2354753383" sldId="261"/>
            <ac:spMk id="3" creationId="{74127B72-37C0-470F-BBBC-6845315C6B05}"/>
          </ac:spMkLst>
        </pc:spChg>
        <pc:spChg chg="mod ord">
          <ac:chgData name="Ammar Ljubijankic" userId="a00b5204-d72f-418c-8b5e-7555aa3641ec" providerId="ADAL" clId="{540EEA64-C51A-4621-A832-21F1BC562D6D}" dt="2023-01-11T14:05:23.431" v="11911" actId="27636"/>
          <ac:spMkLst>
            <pc:docMk/>
            <pc:sldMk cId="2354753383" sldId="261"/>
            <ac:spMk id="4" creationId="{90094C3F-47D3-4640-BB11-9D132B8C3C53}"/>
          </ac:spMkLst>
        </pc:spChg>
        <pc:spChg chg="add mod">
          <ac:chgData name="Ammar Ljubijankic" userId="a00b5204-d72f-418c-8b5e-7555aa3641ec" providerId="ADAL" clId="{540EEA64-C51A-4621-A832-21F1BC562D6D}" dt="2023-01-04T16:01:35.214" v="4595" actId="20577"/>
          <ac:spMkLst>
            <pc:docMk/>
            <pc:sldMk cId="2354753383" sldId="261"/>
            <ac:spMk id="5" creationId="{C6A3F50C-A361-470C-9717-E3E264C69367}"/>
          </ac:spMkLst>
        </pc:spChg>
        <pc:spChg chg="add del mod ord">
          <ac:chgData name="Ammar Ljubijankic" userId="a00b5204-d72f-418c-8b5e-7555aa3641ec" providerId="ADAL" clId="{540EEA64-C51A-4621-A832-21F1BC562D6D}" dt="2022-12-23T14:28:19.278" v="3301" actId="700"/>
          <ac:spMkLst>
            <pc:docMk/>
            <pc:sldMk cId="2354753383" sldId="261"/>
            <ac:spMk id="5" creationId="{F7B3F3E2-00C4-45D1-870A-E848E371DC99}"/>
          </ac:spMkLst>
        </pc:spChg>
        <pc:spChg chg="add mod ord">
          <ac:chgData name="Ammar Ljubijankic" userId="a00b5204-d72f-418c-8b5e-7555aa3641ec" providerId="ADAL" clId="{540EEA64-C51A-4621-A832-21F1BC562D6D}" dt="2023-01-09T12:55:07.175" v="10479" actId="20577"/>
          <ac:spMkLst>
            <pc:docMk/>
            <pc:sldMk cId="2354753383" sldId="261"/>
            <ac:spMk id="6" creationId="{4A738471-722F-4D3A-B04B-5FD494B9EB72}"/>
          </ac:spMkLst>
        </pc:spChg>
      </pc:sldChg>
      <pc:sldChg chg="addSp delSp modSp new del mod ord modNotesTx">
        <pc:chgData name="Ammar Ljubijankic" userId="a00b5204-d72f-418c-8b5e-7555aa3641ec" providerId="ADAL" clId="{540EEA64-C51A-4621-A832-21F1BC562D6D}" dt="2023-01-11T16:05:03.328" v="12042" actId="47"/>
        <pc:sldMkLst>
          <pc:docMk/>
          <pc:sldMk cId="933122035" sldId="262"/>
        </pc:sldMkLst>
        <pc:spChg chg="mod">
          <ac:chgData name="Ammar Ljubijankic" userId="a00b5204-d72f-418c-8b5e-7555aa3641ec" providerId="ADAL" clId="{540EEA64-C51A-4621-A832-21F1BC562D6D}" dt="2023-01-05T13:51:12.162" v="5597" actId="20577"/>
          <ac:spMkLst>
            <pc:docMk/>
            <pc:sldMk cId="933122035" sldId="262"/>
            <ac:spMk id="2" creationId="{3C058284-3CFF-4015-96E7-69DA19E1FFD7}"/>
          </ac:spMkLst>
        </pc:spChg>
        <pc:spChg chg="del mod">
          <ac:chgData name="Ammar Ljubijankic" userId="a00b5204-d72f-418c-8b5e-7555aa3641ec" providerId="ADAL" clId="{540EEA64-C51A-4621-A832-21F1BC562D6D}" dt="2022-12-23T13:20:23.138" v="2472"/>
          <ac:spMkLst>
            <pc:docMk/>
            <pc:sldMk cId="933122035" sldId="262"/>
            <ac:spMk id="3" creationId="{D88F069D-5EB5-4E1B-B41E-644A01F73ED8}"/>
          </ac:spMkLst>
        </pc:spChg>
        <pc:spChg chg="mod">
          <ac:chgData name="Ammar Ljubijankic" userId="a00b5204-d72f-418c-8b5e-7555aa3641ec" providerId="ADAL" clId="{540EEA64-C51A-4621-A832-21F1BC562D6D}" dt="2023-01-05T13:51:54.476" v="5663" actId="20577"/>
          <ac:spMkLst>
            <pc:docMk/>
            <pc:sldMk cId="933122035" sldId="262"/>
            <ac:spMk id="4" creationId="{4FE9AC03-D1B9-4575-9871-CD34F629E1B9}"/>
          </ac:spMkLst>
        </pc:spChg>
        <pc:spChg chg="add mod">
          <ac:chgData name="Ammar Ljubijankic" userId="a00b5204-d72f-418c-8b5e-7555aa3641ec" providerId="ADAL" clId="{540EEA64-C51A-4621-A832-21F1BC562D6D}" dt="2023-01-04T16:00:56.656" v="4530"/>
          <ac:spMkLst>
            <pc:docMk/>
            <pc:sldMk cId="933122035" sldId="262"/>
            <ac:spMk id="5" creationId="{5468E8B5-D969-4925-9432-D28149F0E676}"/>
          </ac:spMkLst>
        </pc:spChg>
        <pc:spChg chg="add del mod">
          <ac:chgData name="Ammar Ljubijankic" userId="a00b5204-d72f-418c-8b5e-7555aa3641ec" providerId="ADAL" clId="{540EEA64-C51A-4621-A832-21F1BC562D6D}" dt="2022-12-23T13:25:51.862" v="3117"/>
          <ac:spMkLst>
            <pc:docMk/>
            <pc:sldMk cId="933122035" sldId="262"/>
            <ac:spMk id="9" creationId="{9EFB2920-3210-4D9B-9E4F-5CE23397D2F7}"/>
          </ac:spMkLst>
        </pc:spChg>
        <pc:graphicFrameChg chg="add mod">
          <ac:chgData name="Ammar Ljubijankic" userId="a00b5204-d72f-418c-8b5e-7555aa3641ec" providerId="ADAL" clId="{540EEA64-C51A-4621-A832-21F1BC562D6D}" dt="2022-12-23T13:20:16.524" v="2466"/>
          <ac:graphicFrameMkLst>
            <pc:docMk/>
            <pc:sldMk cId="933122035" sldId="262"/>
            <ac:graphicFrameMk id="5" creationId="{9411C8FC-0916-4E48-83B2-CEA004E792D7}"/>
          </ac:graphicFrameMkLst>
        </pc:graphicFrameChg>
        <pc:graphicFrameChg chg="add mod">
          <ac:chgData name="Ammar Ljubijankic" userId="a00b5204-d72f-418c-8b5e-7555aa3641ec" providerId="ADAL" clId="{540EEA64-C51A-4621-A832-21F1BC562D6D}" dt="2022-12-23T13:20:18.937" v="2469"/>
          <ac:graphicFrameMkLst>
            <pc:docMk/>
            <pc:sldMk cId="933122035" sldId="262"/>
            <ac:graphicFrameMk id="6" creationId="{9411C8FC-0916-4E48-83B2-CEA004E792D7}"/>
          </ac:graphicFrameMkLst>
        </pc:graphicFrameChg>
        <pc:graphicFrameChg chg="add del mod">
          <ac:chgData name="Ammar Ljubijankic" userId="a00b5204-d72f-418c-8b5e-7555aa3641ec" providerId="ADAL" clId="{540EEA64-C51A-4621-A832-21F1BC562D6D}" dt="2022-12-23T13:25:50.861" v="3115" actId="478"/>
          <ac:graphicFrameMkLst>
            <pc:docMk/>
            <pc:sldMk cId="933122035" sldId="262"/>
            <ac:graphicFrameMk id="7" creationId="{9411C8FC-0916-4E48-83B2-CEA004E792D7}"/>
          </ac:graphicFrameMkLst>
        </pc:graphicFrameChg>
        <pc:graphicFrameChg chg="add mod">
          <ac:chgData name="Ammar Ljubijankic" userId="a00b5204-d72f-418c-8b5e-7555aa3641ec" providerId="ADAL" clId="{540EEA64-C51A-4621-A832-21F1BC562D6D}" dt="2023-01-11T13:59:53.126" v="11890" actId="403"/>
          <ac:graphicFrameMkLst>
            <pc:docMk/>
            <pc:sldMk cId="933122035" sldId="262"/>
            <ac:graphicFrameMk id="10" creationId="{9411C8FC-0916-4E48-83B2-CEA004E792D7}"/>
          </ac:graphicFrameMkLst>
        </pc:graphicFrameChg>
      </pc:sldChg>
      <pc:sldChg chg="addSp delSp modSp new del mod modClrScheme addCm modCm chgLayout modNotesTx">
        <pc:chgData name="Ammar Ljubijankic" userId="a00b5204-d72f-418c-8b5e-7555aa3641ec" providerId="ADAL" clId="{540EEA64-C51A-4621-A832-21F1BC562D6D}" dt="2023-01-11T16:04:54.267" v="12040" actId="47"/>
        <pc:sldMkLst>
          <pc:docMk/>
          <pc:sldMk cId="343650028" sldId="263"/>
        </pc:sldMkLst>
        <pc:spChg chg="mod ord">
          <ac:chgData name="Ammar Ljubijankic" userId="a00b5204-d72f-418c-8b5e-7555aa3641ec" providerId="ADAL" clId="{540EEA64-C51A-4621-A832-21F1BC562D6D}" dt="2023-01-09T13:57:36.023" v="10711" actId="20577"/>
          <ac:spMkLst>
            <pc:docMk/>
            <pc:sldMk cId="343650028" sldId="263"/>
            <ac:spMk id="2" creationId="{20FBCA0E-EB6F-4A73-A130-3EF43FDA7C82}"/>
          </ac:spMkLst>
        </pc:spChg>
        <pc:spChg chg="add del mod ord">
          <ac:chgData name="Ammar Ljubijankic" userId="a00b5204-d72f-418c-8b5e-7555aa3641ec" providerId="ADAL" clId="{540EEA64-C51A-4621-A832-21F1BC562D6D}" dt="2023-01-04T15:57:48.091" v="4043" actId="700"/>
          <ac:spMkLst>
            <pc:docMk/>
            <pc:sldMk cId="343650028" sldId="263"/>
            <ac:spMk id="3" creationId="{A737F311-66AD-4CEF-A530-5EB6F64E4E25}"/>
          </ac:spMkLst>
        </pc:spChg>
        <pc:spChg chg="add del mod">
          <ac:chgData name="Ammar Ljubijankic" userId="a00b5204-d72f-418c-8b5e-7555aa3641ec" providerId="ADAL" clId="{540EEA64-C51A-4621-A832-21F1BC562D6D}" dt="2023-01-06T11:42:02.065" v="7166"/>
          <ac:spMkLst>
            <pc:docMk/>
            <pc:sldMk cId="343650028" sldId="263"/>
            <ac:spMk id="4" creationId="{1ECABA71-D8EB-49B7-8E1E-F912D0C7FC90}"/>
          </ac:spMkLst>
        </pc:spChg>
        <pc:spChg chg="del">
          <ac:chgData name="Ammar Ljubijankic" userId="a00b5204-d72f-418c-8b5e-7555aa3641ec" providerId="ADAL" clId="{540EEA64-C51A-4621-A832-21F1BC562D6D}" dt="2023-01-04T15:57:48.091" v="4043" actId="700"/>
          <ac:spMkLst>
            <pc:docMk/>
            <pc:sldMk cId="343650028" sldId="263"/>
            <ac:spMk id="4" creationId="{2F83065C-0669-446D-81EF-0FD0BB32ED0E}"/>
          </ac:spMkLst>
        </pc:spChg>
        <pc:spChg chg="add del mod ord">
          <ac:chgData name="Ammar Ljubijankic" userId="a00b5204-d72f-418c-8b5e-7555aa3641ec" providerId="ADAL" clId="{540EEA64-C51A-4621-A832-21F1BC562D6D}" dt="2023-01-04T15:57:48.979" v="4045"/>
          <ac:spMkLst>
            <pc:docMk/>
            <pc:sldMk cId="343650028" sldId="263"/>
            <ac:spMk id="6" creationId="{E3E7A6F6-057C-4738-924F-296F9384E25E}"/>
          </ac:spMkLst>
        </pc:spChg>
        <pc:spChg chg="add mod">
          <ac:chgData name="Ammar Ljubijankic" userId="a00b5204-d72f-418c-8b5e-7555aa3641ec" providerId="ADAL" clId="{540EEA64-C51A-4621-A832-21F1BC562D6D}" dt="2023-01-04T16:01:55.559" v="4629" actId="20577"/>
          <ac:spMkLst>
            <pc:docMk/>
            <pc:sldMk cId="343650028" sldId="263"/>
            <ac:spMk id="8" creationId="{C0BB2580-6A34-45EE-A200-2F6E11D642F1}"/>
          </ac:spMkLst>
        </pc:spChg>
        <pc:graphicFrameChg chg="add mod">
          <ac:chgData name="Ammar Ljubijankic" userId="a00b5204-d72f-418c-8b5e-7555aa3641ec" providerId="ADAL" clId="{540EEA64-C51A-4621-A832-21F1BC562D6D}" dt="2023-01-04T15:57:42.512" v="4042"/>
          <ac:graphicFrameMkLst>
            <pc:docMk/>
            <pc:sldMk cId="343650028" sldId="263"/>
            <ac:graphicFrameMk id="5" creationId="{227602D3-3BFE-461A-AC73-B24819A3BEB7}"/>
          </ac:graphicFrameMkLst>
        </pc:graphicFrameChg>
        <pc:graphicFrameChg chg="add del mod">
          <ac:chgData name="Ammar Ljubijankic" userId="a00b5204-d72f-418c-8b5e-7555aa3641ec" providerId="ADAL" clId="{540EEA64-C51A-4621-A832-21F1BC562D6D}" dt="2023-01-06T11:42:00.495" v="7164" actId="478"/>
          <ac:graphicFrameMkLst>
            <pc:docMk/>
            <pc:sldMk cId="343650028" sldId="263"/>
            <ac:graphicFrameMk id="7" creationId="{227602D3-3BFE-461A-AC73-B24819A3BEB7}"/>
          </ac:graphicFrameMkLst>
        </pc:graphicFrameChg>
        <pc:graphicFrameChg chg="add mod">
          <ac:chgData name="Ammar Ljubijankic" userId="a00b5204-d72f-418c-8b5e-7555aa3641ec" providerId="ADAL" clId="{540EEA64-C51A-4621-A832-21F1BC562D6D}" dt="2023-01-06T11:42:10.522" v="7168"/>
          <ac:graphicFrameMkLst>
            <pc:docMk/>
            <pc:sldMk cId="343650028" sldId="263"/>
            <ac:graphicFrameMk id="9" creationId="{227602D3-3BFE-461A-AC73-B24819A3BEB7}"/>
          </ac:graphicFrameMkLst>
        </pc:graphicFrameChg>
      </pc:sldChg>
      <pc:sldChg chg="addSp modSp new del mod">
        <pc:chgData name="Ammar Ljubijankic" userId="a00b5204-d72f-418c-8b5e-7555aa3641ec" providerId="ADAL" clId="{540EEA64-C51A-4621-A832-21F1BC562D6D}" dt="2023-01-09T12:54:03.923" v="10403" actId="47"/>
        <pc:sldMkLst>
          <pc:docMk/>
          <pc:sldMk cId="1792016163" sldId="264"/>
        </pc:sldMkLst>
        <pc:spChg chg="mod">
          <ac:chgData name="Ammar Ljubijankic" userId="a00b5204-d72f-418c-8b5e-7555aa3641ec" providerId="ADAL" clId="{540EEA64-C51A-4621-A832-21F1BC562D6D}" dt="2022-12-23T11:55:38.219" v="2438" actId="20577"/>
          <ac:spMkLst>
            <pc:docMk/>
            <pc:sldMk cId="1792016163" sldId="264"/>
            <ac:spMk id="2" creationId="{8D1AADCC-6AEB-4DAB-8BB7-80D0DC52C85D}"/>
          </ac:spMkLst>
        </pc:spChg>
        <pc:spChg chg="add mod">
          <ac:chgData name="Ammar Ljubijankic" userId="a00b5204-d72f-418c-8b5e-7555aa3641ec" providerId="ADAL" clId="{540EEA64-C51A-4621-A832-21F1BC562D6D}" dt="2023-01-04T16:01:40.024" v="4597"/>
          <ac:spMkLst>
            <pc:docMk/>
            <pc:sldMk cId="1792016163" sldId="264"/>
            <ac:spMk id="5" creationId="{6249D0E2-58FD-49CA-92DE-8463C4F0612E}"/>
          </ac:spMkLst>
        </pc:spChg>
      </pc:sldChg>
      <pc:sldChg chg="addSp modSp new del mod addCm modCm modNotesTx">
        <pc:chgData name="Ammar Ljubijankic" userId="a00b5204-d72f-418c-8b5e-7555aa3641ec" providerId="ADAL" clId="{540EEA64-C51A-4621-A832-21F1BC562D6D}" dt="2023-01-09T12:56:38.279" v="10540" actId="2696"/>
        <pc:sldMkLst>
          <pc:docMk/>
          <pc:sldMk cId="3318310154" sldId="265"/>
        </pc:sldMkLst>
        <pc:spChg chg="mod">
          <ac:chgData name="Ammar Ljubijankic" userId="a00b5204-d72f-418c-8b5e-7555aa3641ec" providerId="ADAL" clId="{540EEA64-C51A-4621-A832-21F1BC562D6D}" dt="2023-01-09T12:51:03.655" v="10281" actId="20577"/>
          <ac:spMkLst>
            <pc:docMk/>
            <pc:sldMk cId="3318310154" sldId="265"/>
            <ac:spMk id="2" creationId="{F7B9CE61-B073-4263-AC19-5D71AB79D2BC}"/>
          </ac:spMkLst>
        </pc:spChg>
        <pc:spChg chg="mod">
          <ac:chgData name="Ammar Ljubijankic" userId="a00b5204-d72f-418c-8b5e-7555aa3641ec" providerId="ADAL" clId="{540EEA64-C51A-4621-A832-21F1BC562D6D}" dt="2023-01-09T12:56:34.397" v="10538" actId="21"/>
          <ac:spMkLst>
            <pc:docMk/>
            <pc:sldMk cId="3318310154" sldId="265"/>
            <ac:spMk id="3" creationId="{08E2A6D4-1EFC-4063-B2AE-DBC8629E99E7}"/>
          </ac:spMkLst>
        </pc:spChg>
        <pc:spChg chg="add mod">
          <ac:chgData name="Ammar Ljubijankic" userId="a00b5204-d72f-418c-8b5e-7555aa3641ec" providerId="ADAL" clId="{540EEA64-C51A-4621-A832-21F1BC562D6D}" dt="2023-01-04T16:01:38.471" v="4596"/>
          <ac:spMkLst>
            <pc:docMk/>
            <pc:sldMk cId="3318310154" sldId="265"/>
            <ac:spMk id="4" creationId="{3D6D30B4-7820-4E09-8B01-4FACB7C2B90E}"/>
          </ac:spMkLst>
        </pc:spChg>
      </pc:sldChg>
      <pc:sldChg chg="addSp delSp modSp new del mod modNotesTx">
        <pc:chgData name="Ammar Ljubijankic" userId="a00b5204-d72f-418c-8b5e-7555aa3641ec" providerId="ADAL" clId="{540EEA64-C51A-4621-A832-21F1BC562D6D}" dt="2023-01-11T16:05:02.420" v="12041" actId="47"/>
        <pc:sldMkLst>
          <pc:docMk/>
          <pc:sldMk cId="1389166271" sldId="266"/>
        </pc:sldMkLst>
        <pc:spChg chg="mod">
          <ac:chgData name="Ammar Ljubijankic" userId="a00b5204-d72f-418c-8b5e-7555aa3641ec" providerId="ADAL" clId="{540EEA64-C51A-4621-A832-21F1BC562D6D}" dt="2023-01-11T13:58:51.053" v="11863" actId="20577"/>
          <ac:spMkLst>
            <pc:docMk/>
            <pc:sldMk cId="1389166271" sldId="266"/>
            <ac:spMk id="2" creationId="{206989E3-D81C-4FCC-B9A9-0719837AD440}"/>
          </ac:spMkLst>
        </pc:spChg>
        <pc:spChg chg="del">
          <ac:chgData name="Ammar Ljubijankic" userId="a00b5204-d72f-418c-8b5e-7555aa3641ec" providerId="ADAL" clId="{540EEA64-C51A-4621-A832-21F1BC562D6D}" dt="2023-01-05T13:58:37.249" v="6104"/>
          <ac:spMkLst>
            <pc:docMk/>
            <pc:sldMk cId="1389166271" sldId="266"/>
            <ac:spMk id="3" creationId="{754DE68E-E7D7-4C6B-8007-84232E923D98}"/>
          </ac:spMkLst>
        </pc:spChg>
        <pc:spChg chg="mod">
          <ac:chgData name="Ammar Ljubijankic" userId="a00b5204-d72f-418c-8b5e-7555aa3641ec" providerId="ADAL" clId="{540EEA64-C51A-4621-A832-21F1BC562D6D}" dt="2023-01-11T13:59:16.334" v="11872" actId="255"/>
          <ac:spMkLst>
            <pc:docMk/>
            <pc:sldMk cId="1389166271" sldId="266"/>
            <ac:spMk id="4" creationId="{5355BDF4-2A3C-407D-89C1-1B54A09C5072}"/>
          </ac:spMkLst>
        </pc:spChg>
        <pc:graphicFrameChg chg="add mod">
          <ac:chgData name="Ammar Ljubijankic" userId="a00b5204-d72f-418c-8b5e-7555aa3641ec" providerId="ADAL" clId="{540EEA64-C51A-4621-A832-21F1BC562D6D}" dt="2023-01-11T13:57:01.408" v="11738" actId="404"/>
          <ac:graphicFrameMkLst>
            <pc:docMk/>
            <pc:sldMk cId="1389166271" sldId="266"/>
            <ac:graphicFrameMk id="5" creationId="{72363BF4-EEFB-4325-8FEE-80B16FB6FFF5}"/>
          </ac:graphicFrameMkLst>
        </pc:graphicFrameChg>
      </pc:sldChg>
      <pc:sldChg chg="modSp new mod modNotesTx">
        <pc:chgData name="Ammar Ljubijankic" userId="a00b5204-d72f-418c-8b5e-7555aa3641ec" providerId="ADAL" clId="{540EEA64-C51A-4621-A832-21F1BC562D6D}" dt="2023-01-11T16:28:40.837" v="12242" actId="20577"/>
        <pc:sldMkLst>
          <pc:docMk/>
          <pc:sldMk cId="2553511309" sldId="267"/>
        </pc:sldMkLst>
        <pc:spChg chg="mod">
          <ac:chgData name="Ammar Ljubijankic" userId="a00b5204-d72f-418c-8b5e-7555aa3641ec" providerId="ADAL" clId="{540EEA64-C51A-4621-A832-21F1BC562D6D}" dt="2023-01-06T13:13:55.718" v="7566" actId="20577"/>
          <ac:spMkLst>
            <pc:docMk/>
            <pc:sldMk cId="2553511309" sldId="267"/>
            <ac:spMk id="2" creationId="{24187A63-3C11-4643-83B5-788A799C02A1}"/>
          </ac:spMkLst>
        </pc:spChg>
        <pc:spChg chg="mod">
          <ac:chgData name="Ammar Ljubijankic" userId="a00b5204-d72f-418c-8b5e-7555aa3641ec" providerId="ADAL" clId="{540EEA64-C51A-4621-A832-21F1BC562D6D}" dt="2023-01-11T16:28:40.837" v="12242" actId="20577"/>
          <ac:spMkLst>
            <pc:docMk/>
            <pc:sldMk cId="2553511309" sldId="267"/>
            <ac:spMk id="3" creationId="{39940BE7-4EB8-4BAC-A990-4E674FBFA4C9}"/>
          </ac:spMkLst>
        </pc:spChg>
      </pc:sldChg>
      <pc:sldChg chg="addSp delSp modSp new mod modClrScheme chgLayout modNotesTx">
        <pc:chgData name="Ammar Ljubijankic" userId="a00b5204-d72f-418c-8b5e-7555aa3641ec" providerId="ADAL" clId="{540EEA64-C51A-4621-A832-21F1BC562D6D}" dt="2023-01-11T16:32:19.663" v="12248" actId="27918"/>
        <pc:sldMkLst>
          <pc:docMk/>
          <pc:sldMk cId="202257740" sldId="268"/>
        </pc:sldMkLst>
        <pc:spChg chg="mod ord">
          <ac:chgData name="Ammar Ljubijankic" userId="a00b5204-d72f-418c-8b5e-7555aa3641ec" providerId="ADAL" clId="{540EEA64-C51A-4621-A832-21F1BC562D6D}" dt="2023-01-11T16:26:55.445" v="12083" actId="20577"/>
          <ac:spMkLst>
            <pc:docMk/>
            <pc:sldMk cId="202257740" sldId="268"/>
            <ac:spMk id="2" creationId="{984A9804-3B6E-48ED-A48D-7F6C01A68204}"/>
          </ac:spMkLst>
        </pc:spChg>
        <pc:spChg chg="mod ord">
          <ac:chgData name="Ammar Ljubijankic" userId="a00b5204-d72f-418c-8b5e-7555aa3641ec" providerId="ADAL" clId="{540EEA64-C51A-4621-A832-21F1BC562D6D}" dt="2023-01-11T16:26:28.236" v="12062" actId="20577"/>
          <ac:spMkLst>
            <pc:docMk/>
            <pc:sldMk cId="202257740" sldId="268"/>
            <ac:spMk id="3" creationId="{155FF8B2-4349-40A8-961B-FE0B73355E29}"/>
          </ac:spMkLst>
        </pc:spChg>
        <pc:spChg chg="add del mod ord">
          <ac:chgData name="Ammar Ljubijankic" userId="a00b5204-d72f-418c-8b5e-7555aa3641ec" providerId="ADAL" clId="{540EEA64-C51A-4621-A832-21F1BC562D6D}" dt="2023-01-11T16:25:47.810" v="12047"/>
          <ac:spMkLst>
            <pc:docMk/>
            <pc:sldMk cId="202257740" sldId="268"/>
            <ac:spMk id="4" creationId="{D12F4CDC-0547-44C5-8BB7-0AABE61D9D2E}"/>
          </ac:spMkLst>
        </pc:spChg>
        <pc:graphicFrameChg chg="add mod">
          <ac:chgData name="Ammar Ljubijankic" userId="a00b5204-d72f-418c-8b5e-7555aa3641ec" providerId="ADAL" clId="{540EEA64-C51A-4621-A832-21F1BC562D6D}" dt="2023-01-11T16:25:47.810" v="12047"/>
          <ac:graphicFrameMkLst>
            <pc:docMk/>
            <pc:sldMk cId="202257740" sldId="268"/>
            <ac:graphicFrameMk id="5" creationId="{22786D26-206D-40CE-9FB1-EAC6C1C589C8}"/>
          </ac:graphicFrameMkLst>
        </pc:graphicFrame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London%20at%20Nigh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a:p>
            <a:pPr algn="l">
              <a:defRPr/>
            </a:pPr>
            <a:r>
              <a:rPr lang="en-GB">
                <a:solidFill>
                  <a:schemeClr val="accent1"/>
                </a:solidFill>
              </a:rPr>
              <a:t>Number of workers </a:t>
            </a:r>
            <a:r>
              <a:rPr lang="en-GB" sz="14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a:t>and </a:t>
            </a:r>
            <a:r>
              <a:rPr lang="en-GB">
                <a:solidFill>
                  <a:schemeClr val="accent2"/>
                </a:solidFill>
              </a:rPr>
              <a:t>share of total </a:t>
            </a:r>
            <a:r>
              <a:rPr lang="en-GB"/>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44C3-43B2-8B73-E89D208016C4}"/>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44C3-43B2-8B73-E89D208016C4}"/>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221858655889292"/>
          <c:w val="0.46901312335958006"/>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dirty="0"/>
              <a:t>Night Time Economy workers in London</a:t>
            </a:r>
          </a:p>
          <a:p>
            <a:pPr algn="l">
              <a:defRPr/>
            </a:pPr>
            <a:r>
              <a:rPr lang="en-GB" b="0" dirty="0"/>
              <a:t>Usual</a:t>
            </a:r>
            <a:r>
              <a:rPr lang="en-GB" b="0" baseline="0" dirty="0"/>
              <a:t> work pattern of NTE workers</a:t>
            </a:r>
            <a:endParaRPr lang="en-GB" b="0" dirty="0"/>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(detail)'!$F$13</c:f>
              <c:strCache>
                <c:ptCount val="1"/>
                <c:pt idx="0">
                  <c:v>during evenings</c:v>
                </c:pt>
              </c:strCache>
            </c:strRef>
          </c:tx>
          <c:spPr>
            <a:ln w="19050" cap="rnd">
              <a:solidFill>
                <a:schemeClr val="accent1"/>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(detail)'!$F$14:$F$21</c:f>
              <c:numCache>
                <c:formatCode>_-* #,##0_-;\-* #,##0_-;_-* "-"??_-;_-@_-</c:formatCode>
                <c:ptCount val="8"/>
                <c:pt idx="0">
                  <c:v>900000</c:v>
                </c:pt>
                <c:pt idx="1">
                  <c:v>921000</c:v>
                </c:pt>
                <c:pt idx="2">
                  <c:v>990000</c:v>
                </c:pt>
                <c:pt idx="3">
                  <c:v>884000</c:v>
                </c:pt>
                <c:pt idx="4">
                  <c:v>896000</c:v>
                </c:pt>
                <c:pt idx="5">
                  <c:v>920000</c:v>
                </c:pt>
                <c:pt idx="6">
                  <c:v>935000</c:v>
                </c:pt>
                <c:pt idx="7">
                  <c:v>831000</c:v>
                </c:pt>
              </c:numCache>
            </c:numRef>
          </c:val>
          <c:smooth val="0"/>
          <c:extLst>
            <c:ext xmlns:c16="http://schemas.microsoft.com/office/drawing/2014/chart" uri="{C3380CC4-5D6E-409C-BE32-E72D297353CC}">
              <c16:uniqueId val="{00000000-268F-4637-B397-8F4DA823D03E}"/>
            </c:ext>
          </c:extLst>
        </c:ser>
        <c:ser>
          <c:idx val="1"/>
          <c:order val="1"/>
          <c:tx>
            <c:strRef>
              <c:f>'Summary (detail)'!$G$13</c:f>
              <c:strCache>
                <c:ptCount val="1"/>
                <c:pt idx="0">
                  <c:v>during nights</c:v>
                </c:pt>
              </c:strCache>
            </c:strRef>
          </c:tx>
          <c:spPr>
            <a:ln w="19050" cap="rnd">
              <a:solidFill>
                <a:schemeClr val="accent2"/>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(detail)'!$G$14:$G$21</c:f>
              <c:numCache>
                <c:formatCode>_-* #,##0_-;\-* #,##0_-;_-* "-"??_-;_-@_-</c:formatCode>
                <c:ptCount val="8"/>
                <c:pt idx="0">
                  <c:v>84000</c:v>
                </c:pt>
                <c:pt idx="1">
                  <c:v>78000</c:v>
                </c:pt>
                <c:pt idx="2">
                  <c:v>72000</c:v>
                </c:pt>
                <c:pt idx="3">
                  <c:v>98000</c:v>
                </c:pt>
                <c:pt idx="4">
                  <c:v>103000</c:v>
                </c:pt>
                <c:pt idx="5">
                  <c:v>78000</c:v>
                </c:pt>
                <c:pt idx="6">
                  <c:v>65000</c:v>
                </c:pt>
                <c:pt idx="7">
                  <c:v>84000</c:v>
                </c:pt>
              </c:numCache>
            </c:numRef>
          </c:val>
          <c:smooth val="0"/>
          <c:extLst>
            <c:ext xmlns:c16="http://schemas.microsoft.com/office/drawing/2014/chart" uri="{C3380CC4-5D6E-409C-BE32-E72D297353CC}">
              <c16:uniqueId val="{00000001-268F-4637-B397-8F4DA823D03E}"/>
            </c:ext>
          </c:extLst>
        </c:ser>
        <c:ser>
          <c:idx val="2"/>
          <c:order val="2"/>
          <c:tx>
            <c:strRef>
              <c:f>'Summary (detail)'!$H$13</c:f>
              <c:strCache>
                <c:ptCount val="1"/>
                <c:pt idx="0">
                  <c:v>both evenings and nights</c:v>
                </c:pt>
              </c:strCache>
            </c:strRef>
          </c:tx>
          <c:spPr>
            <a:ln w="19050" cap="rnd">
              <a:solidFill>
                <a:schemeClr val="accent3"/>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(detail)'!$H$14:$H$21</c:f>
              <c:numCache>
                <c:formatCode>_-* #,##0_-;\-* #,##0_-;_-* "-"??_-;_-@_-</c:formatCode>
                <c:ptCount val="8"/>
                <c:pt idx="0">
                  <c:v>532000</c:v>
                </c:pt>
                <c:pt idx="1">
                  <c:v>545000</c:v>
                </c:pt>
                <c:pt idx="2">
                  <c:v>535000</c:v>
                </c:pt>
                <c:pt idx="3">
                  <c:v>478000</c:v>
                </c:pt>
                <c:pt idx="4">
                  <c:v>527000</c:v>
                </c:pt>
                <c:pt idx="5">
                  <c:v>457000</c:v>
                </c:pt>
                <c:pt idx="6">
                  <c:v>468000</c:v>
                </c:pt>
                <c:pt idx="7">
                  <c:v>457000</c:v>
                </c:pt>
              </c:numCache>
            </c:numRef>
          </c:val>
          <c:smooth val="0"/>
          <c:extLst>
            <c:ext xmlns:c16="http://schemas.microsoft.com/office/drawing/2014/chart" uri="{C3380CC4-5D6E-409C-BE32-E72D297353CC}">
              <c16:uniqueId val="{00000002-268F-4637-B397-8F4DA823D03E}"/>
            </c:ext>
          </c:extLst>
        </c:ser>
        <c:dLbls>
          <c:showLegendKey val="0"/>
          <c:showVal val="0"/>
          <c:showCatName val="0"/>
          <c:showSerName val="0"/>
          <c:showPercent val="0"/>
          <c:showBubbleSize val="0"/>
        </c:dLbls>
        <c:smooth val="0"/>
        <c:axId val="621885272"/>
        <c:axId val="621883632"/>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ax val="1000000"/>
          <c:min val="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spPr>
        <a:noFill/>
        <a:ln>
          <a:noFill/>
        </a:ln>
        <a:effectLst/>
      </c:spPr>
    </c:plotArea>
    <c:legend>
      <c:legendPos val="t"/>
      <c:layout>
        <c:manualLayout>
          <c:xMode val="edge"/>
          <c:yMode val="edge"/>
          <c:x val="2.1379189014416673E-2"/>
          <c:y val="0.14203378363160943"/>
          <c:w val="0.55207926468020507"/>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t>Night &amp; Evening workers in 2022</a:t>
            </a:r>
          </a:p>
          <a:p>
            <a:pPr algn="l">
              <a:defRPr/>
            </a:pPr>
            <a:r>
              <a:rPr lang="en-US"/>
              <a:t>Number of workers who usually work…</a:t>
            </a:r>
          </a:p>
        </c:rich>
      </c:tx>
      <c:layout>
        <c:manualLayout>
          <c:xMode val="edge"/>
          <c:yMode val="edge"/>
          <c:x val="2.1222222222222222E-2"/>
          <c:y val="2.767101559163681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'Summary (combi)'!$F$12</c:f>
              <c:strCache>
                <c:ptCount val="1"/>
                <c:pt idx="0">
                  <c:v>Number of workers who usually work…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(combi)'!$F$32:$F$37</c:f>
              <c:strCache>
                <c:ptCount val="6"/>
                <c:pt idx="0">
                  <c:v>evenings and nights</c:v>
                </c:pt>
                <c:pt idx="1">
                  <c:v>days and nights</c:v>
                </c:pt>
                <c:pt idx="2">
                  <c:v>nights only</c:v>
                </c:pt>
                <c:pt idx="3">
                  <c:v>evenings only</c:v>
                </c:pt>
                <c:pt idx="4">
                  <c:v>day, evening and night</c:v>
                </c:pt>
                <c:pt idx="5">
                  <c:v>days and evenings</c:v>
                </c:pt>
              </c:strCache>
            </c:strRef>
          </c:cat>
          <c:val>
            <c:numRef>
              <c:f>'Summary (combi)'!$G$32:$G$37</c:f>
              <c:numCache>
                <c:formatCode>_-* #,##0_-;\-* #,##0_-;_-* "-"??_-;_-@_-</c:formatCode>
                <c:ptCount val="6"/>
                <c:pt idx="0">
                  <c:v>18000</c:v>
                </c:pt>
                <c:pt idx="1">
                  <c:v>33000</c:v>
                </c:pt>
                <c:pt idx="2">
                  <c:v>51000</c:v>
                </c:pt>
                <c:pt idx="3">
                  <c:v>54000</c:v>
                </c:pt>
                <c:pt idx="4">
                  <c:v>439000</c:v>
                </c:pt>
                <c:pt idx="5">
                  <c:v>776000</c:v>
                </c:pt>
              </c:numCache>
            </c:numRef>
          </c:val>
          <c:extLst>
            <c:ext xmlns:c16="http://schemas.microsoft.com/office/drawing/2014/chart" uri="{C3380CC4-5D6E-409C-BE32-E72D297353CC}">
              <c16:uniqueId val="{00000000-6C26-48CE-8BFB-B8B3409932B6}"/>
            </c:ext>
          </c:extLst>
        </c:ser>
        <c:dLbls>
          <c:dLblPos val="outEnd"/>
          <c:showLegendKey val="0"/>
          <c:showVal val="1"/>
          <c:showCatName val="0"/>
          <c:showSerName val="0"/>
          <c:showPercent val="0"/>
          <c:showBubbleSize val="0"/>
        </c:dLbls>
        <c:gapWidth val="219"/>
        <c:overlap val="-27"/>
        <c:axId val="394862896"/>
        <c:axId val="394865848"/>
      </c:barChart>
      <c:catAx>
        <c:axId val="39486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94865848"/>
        <c:crosses val="autoZero"/>
        <c:auto val="1"/>
        <c:lblAlgn val="ctr"/>
        <c:lblOffset val="100"/>
        <c:noMultiLvlLbl val="0"/>
      </c:catAx>
      <c:valAx>
        <c:axId val="394865848"/>
        <c:scaling>
          <c:orientation val="minMax"/>
          <c:max val="8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94862896"/>
        <c:crosses val="autoZero"/>
        <c:crossBetween val="between"/>
        <c:majorUnit val="2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dirty="0"/>
              <a:t>NTE workers by industry sector</a:t>
            </a:r>
          </a:p>
          <a:p>
            <a:pPr algn="l">
              <a:defRPr sz="1800"/>
            </a:pPr>
            <a:r>
              <a:rPr lang="en-GB" sz="1800" dirty="0"/>
              <a:t>Workers in 2017 and 2022, selected sectors</a:t>
            </a:r>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1"/>
          <c:order val="0"/>
          <c:tx>
            <c:strRef>
              <c:f>Industry!$M$11</c:f>
              <c:strCache>
                <c:ptCount val="1"/>
                <c:pt idx="0">
                  <c:v>2022</c:v>
                </c:pt>
              </c:strCache>
            </c:strRef>
          </c:tx>
          <c:spPr>
            <a:solidFill>
              <a:schemeClr val="accent1"/>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(Industry!$M$18:$M$21,Industry!$M$24,Industry!$M$28)</c:f>
              <c:numCache>
                <c:formatCode>_-* #,##0_-;\-* #,##0_-;_-* "-"??_-;_-@_-</c:formatCode>
                <c:ptCount val="6"/>
                <c:pt idx="0">
                  <c:v>104000</c:v>
                </c:pt>
                <c:pt idx="1">
                  <c:v>111000</c:v>
                </c:pt>
                <c:pt idx="2">
                  <c:v>110000</c:v>
                </c:pt>
                <c:pt idx="3">
                  <c:v>124000</c:v>
                </c:pt>
                <c:pt idx="4">
                  <c:v>141000</c:v>
                </c:pt>
                <c:pt idx="5">
                  <c:v>208000</c:v>
                </c:pt>
              </c:numCache>
              <c:extLst/>
            </c:numRef>
          </c:val>
          <c:extLst>
            <c:ext xmlns:c16="http://schemas.microsoft.com/office/drawing/2014/chart" uri="{C3380CC4-5D6E-409C-BE32-E72D297353CC}">
              <c16:uniqueId val="{00000000-BCFC-4057-811E-7C752943DA58}"/>
            </c:ext>
          </c:extLst>
        </c:ser>
        <c:ser>
          <c:idx val="0"/>
          <c:order val="1"/>
          <c:tx>
            <c:strRef>
              <c:f>Industry!$H$11</c:f>
              <c:strCache>
                <c:ptCount val="1"/>
                <c:pt idx="0">
                  <c:v>2017</c:v>
                </c:pt>
              </c:strCache>
            </c:strRef>
          </c:tx>
          <c:spPr>
            <a:solidFill>
              <a:schemeClr val="bg1">
                <a:lumMod val="75000"/>
              </a:schemeClr>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(Industry!$H$18:$H$21,Industry!$H$24,Industry!$H$28)</c:f>
              <c:numCache>
                <c:formatCode>_-* #,##0_-;\-* #,##0_-;_-* "-"??_-;_-@_-</c:formatCode>
                <c:ptCount val="6"/>
                <c:pt idx="0">
                  <c:v>144000</c:v>
                </c:pt>
                <c:pt idx="1">
                  <c:v>143000</c:v>
                </c:pt>
                <c:pt idx="2">
                  <c:v>150000</c:v>
                </c:pt>
                <c:pt idx="3">
                  <c:v>123000</c:v>
                </c:pt>
                <c:pt idx="4">
                  <c:v>176000</c:v>
                </c:pt>
                <c:pt idx="5">
                  <c:v>190000</c:v>
                </c:pt>
              </c:numCache>
              <c:extLst/>
            </c:numRef>
          </c:val>
          <c:extLst>
            <c:ext xmlns:c16="http://schemas.microsoft.com/office/drawing/2014/chart" uri="{C3380CC4-5D6E-409C-BE32-E72D297353CC}">
              <c16:uniqueId val="{00000001-BCFC-4057-811E-7C752943DA58}"/>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3968"/>
        <c:crosses val="autoZero"/>
        <c:crossBetween val="between"/>
        <c:majorUnit val="75000"/>
      </c:valAx>
      <c:spPr>
        <a:noFill/>
        <a:ln>
          <a:noFill/>
        </a:ln>
        <a:effectLst/>
      </c:spPr>
    </c:plotArea>
    <c:legend>
      <c:legendPos val="t"/>
      <c:layout>
        <c:manualLayout>
          <c:xMode val="edge"/>
          <c:yMode val="edge"/>
          <c:x val="3.1571715300293346E-2"/>
          <c:y val="0.22667855266586967"/>
          <c:w val="0.538500849158561"/>
          <c:h val="5.7545159796201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a:t>NTE workers by occupation group</a:t>
            </a:r>
          </a:p>
          <a:p>
            <a:pPr algn="l">
              <a:defRPr sz="1800"/>
            </a:pPr>
            <a:r>
              <a:rPr lang="en-GB" sz="1800" b="0"/>
              <a:t>Selected occupations</a:t>
            </a:r>
          </a:p>
        </c:rich>
      </c:tx>
      <c:layout>
        <c:manualLayout>
          <c:xMode val="edge"/>
          <c:yMode val="edge"/>
          <c:x val="3.0690095992796936E-2"/>
          <c:y val="2.1192050033262064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Occupation!$E$12</c:f>
              <c:strCache>
                <c:ptCount val="1"/>
                <c:pt idx="0">
                  <c:v>Managers, Directors And Senior Officials</c:v>
                </c:pt>
              </c:strCache>
            </c:strRef>
          </c:tx>
          <c:spPr>
            <a:ln w="28575" cap="rnd">
              <a:solidFill>
                <a:schemeClr val="accent1"/>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Occupation!$F$12:$M$12</c:f>
              <c:numCache>
                <c:formatCode>_-* #,##0_-;\-* #,##0_-;_-* "-"??_-;_-@_-</c:formatCode>
                <c:ptCount val="8"/>
                <c:pt idx="0">
                  <c:v>225000</c:v>
                </c:pt>
                <c:pt idx="1">
                  <c:v>244000</c:v>
                </c:pt>
                <c:pt idx="2">
                  <c:v>260000</c:v>
                </c:pt>
                <c:pt idx="3">
                  <c:v>196000</c:v>
                </c:pt>
                <c:pt idx="4">
                  <c:v>250000</c:v>
                </c:pt>
                <c:pt idx="5">
                  <c:v>207000</c:v>
                </c:pt>
                <c:pt idx="6">
                  <c:v>197000</c:v>
                </c:pt>
                <c:pt idx="7">
                  <c:v>162000</c:v>
                </c:pt>
              </c:numCache>
            </c:numRef>
          </c:val>
          <c:smooth val="0"/>
          <c:extLst>
            <c:ext xmlns:c16="http://schemas.microsoft.com/office/drawing/2014/chart" uri="{C3380CC4-5D6E-409C-BE32-E72D297353CC}">
              <c16:uniqueId val="{00000000-0468-4A1D-A2B0-BAA62F359132}"/>
            </c:ext>
          </c:extLst>
        </c:ser>
        <c:ser>
          <c:idx val="1"/>
          <c:order val="1"/>
          <c:tx>
            <c:strRef>
              <c:f>Occupation!$E$13</c:f>
              <c:strCache>
                <c:ptCount val="1"/>
                <c:pt idx="0">
                  <c:v>Professional Occupations</c:v>
                </c:pt>
              </c:strCache>
            </c:strRef>
          </c:tx>
          <c:spPr>
            <a:ln w="28575" cap="rnd">
              <a:solidFill>
                <a:schemeClr val="accent2"/>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Occupation!$F$13:$M$13</c:f>
              <c:numCache>
                <c:formatCode>_-* #,##0_-;\-* #,##0_-;_-* "-"??_-;_-@_-</c:formatCode>
                <c:ptCount val="8"/>
                <c:pt idx="0">
                  <c:v>314000</c:v>
                </c:pt>
                <c:pt idx="1">
                  <c:v>389000</c:v>
                </c:pt>
                <c:pt idx="2">
                  <c:v>382000</c:v>
                </c:pt>
                <c:pt idx="3">
                  <c:v>368000</c:v>
                </c:pt>
                <c:pt idx="4">
                  <c:v>377000</c:v>
                </c:pt>
                <c:pt idx="5">
                  <c:v>425000</c:v>
                </c:pt>
                <c:pt idx="6">
                  <c:v>455000</c:v>
                </c:pt>
                <c:pt idx="7">
                  <c:v>430000</c:v>
                </c:pt>
              </c:numCache>
            </c:numRef>
          </c:val>
          <c:smooth val="0"/>
          <c:extLst>
            <c:ext xmlns:c16="http://schemas.microsoft.com/office/drawing/2014/chart" uri="{C3380CC4-5D6E-409C-BE32-E72D297353CC}">
              <c16:uniqueId val="{00000001-0468-4A1D-A2B0-BAA62F359132}"/>
            </c:ext>
          </c:extLst>
        </c:ser>
        <c:ser>
          <c:idx val="2"/>
          <c:order val="2"/>
          <c:tx>
            <c:strRef>
              <c:f>Occupation!$E$14</c:f>
              <c:strCache>
                <c:ptCount val="1"/>
                <c:pt idx="0">
                  <c:v>Associate Professional Occupations</c:v>
                </c:pt>
              </c:strCache>
            </c:strRef>
          </c:tx>
          <c:spPr>
            <a:ln w="28575" cap="rnd">
              <a:solidFill>
                <a:schemeClr val="accent3"/>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Occupation!$F$14:$M$14</c:f>
              <c:numCache>
                <c:formatCode>_-* #,##0_-;\-* #,##0_-;_-* "-"??_-;_-@_-</c:formatCode>
                <c:ptCount val="8"/>
                <c:pt idx="0">
                  <c:v>305000</c:v>
                </c:pt>
                <c:pt idx="1">
                  <c:v>255000</c:v>
                </c:pt>
                <c:pt idx="2">
                  <c:v>294000</c:v>
                </c:pt>
                <c:pt idx="3">
                  <c:v>258000</c:v>
                </c:pt>
                <c:pt idx="4">
                  <c:v>270000</c:v>
                </c:pt>
                <c:pt idx="5">
                  <c:v>287000</c:v>
                </c:pt>
                <c:pt idx="6">
                  <c:v>248000</c:v>
                </c:pt>
                <c:pt idx="7">
                  <c:v>206000</c:v>
                </c:pt>
              </c:numCache>
            </c:numRef>
          </c:val>
          <c:smooth val="0"/>
          <c:extLst>
            <c:ext xmlns:c16="http://schemas.microsoft.com/office/drawing/2014/chart" uri="{C3380CC4-5D6E-409C-BE32-E72D297353CC}">
              <c16:uniqueId val="{00000002-0468-4A1D-A2B0-BAA62F359132}"/>
            </c:ext>
          </c:extLst>
        </c:ser>
        <c:ser>
          <c:idx val="8"/>
          <c:order val="8"/>
          <c:tx>
            <c:strRef>
              <c:f>Occupation!$E$20</c:f>
              <c:strCache>
                <c:ptCount val="1"/>
                <c:pt idx="0">
                  <c:v>Elementary Occupations</c:v>
                </c:pt>
              </c:strCache>
            </c:strRef>
          </c:tx>
          <c:spPr>
            <a:ln w="28575" cap="rnd">
              <a:solidFill>
                <a:schemeClr val="accent6"/>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Occupation!$F$20:$M$20</c:f>
              <c:numCache>
                <c:formatCode>_-* #,##0_-;\-* #,##0_-;_-* "-"??_-;_-@_-</c:formatCode>
                <c:ptCount val="8"/>
                <c:pt idx="0">
                  <c:v>175000</c:v>
                </c:pt>
                <c:pt idx="1">
                  <c:v>161000</c:v>
                </c:pt>
                <c:pt idx="2">
                  <c:v>145000</c:v>
                </c:pt>
                <c:pt idx="3">
                  <c:v>162000</c:v>
                </c:pt>
                <c:pt idx="4">
                  <c:v>166000</c:v>
                </c:pt>
                <c:pt idx="5">
                  <c:v>123000</c:v>
                </c:pt>
                <c:pt idx="6">
                  <c:v>125000</c:v>
                </c:pt>
                <c:pt idx="7">
                  <c:v>158000</c:v>
                </c:pt>
              </c:numCache>
            </c:numRef>
          </c:val>
          <c:smooth val="0"/>
          <c:extLst>
            <c:ext xmlns:c16="http://schemas.microsoft.com/office/drawing/2014/chart" uri="{C3380CC4-5D6E-409C-BE32-E72D297353CC}">
              <c16:uniqueId val="{00000003-0468-4A1D-A2B0-BAA62F359132}"/>
            </c:ext>
          </c:extLst>
        </c:ser>
        <c:dLbls>
          <c:showLegendKey val="0"/>
          <c:showVal val="0"/>
          <c:showCatName val="0"/>
          <c:showSerName val="0"/>
          <c:showPercent val="0"/>
          <c:showBubbleSize val="0"/>
        </c:dLbls>
        <c:smooth val="0"/>
        <c:axId val="605682824"/>
        <c:axId val="605671016"/>
        <c:extLst>
          <c:ext xmlns:c15="http://schemas.microsoft.com/office/drawing/2012/chart" uri="{02D57815-91ED-43cb-92C2-25804820EDAC}">
            <c15:filteredLineSeries>
              <c15:ser>
                <c:idx val="3"/>
                <c:order val="3"/>
                <c:tx>
                  <c:strRef>
                    <c:extLst>
                      <c:ext uri="{02D57815-91ED-43cb-92C2-25804820EDAC}">
                        <c15:formulaRef>
                          <c15:sqref>Occupation!$E$15</c15:sqref>
                        </c15:formulaRef>
                      </c:ext>
                    </c:extLst>
                    <c:strCache>
                      <c:ptCount val="1"/>
                      <c:pt idx="0">
                        <c:v>Administrative And Secretarial Occupations</c:v>
                      </c:pt>
                    </c:strCache>
                  </c:strRef>
                </c:tx>
                <c:spPr>
                  <a:ln w="28575" cap="rnd">
                    <a:solidFill>
                      <a:schemeClr val="accent4"/>
                    </a:solidFill>
                    <a:round/>
                  </a:ln>
                  <a:effectLst/>
                </c:spPr>
                <c:marker>
                  <c:symbol val="none"/>
                </c:marker>
                <c:cat>
                  <c:numRef>
                    <c:extLst>
                      <c:ex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Occupation!$F$15:$M$15</c15:sqref>
                        </c15:formulaRef>
                      </c:ext>
                    </c:extLst>
                    <c:numCache>
                      <c:formatCode>_-* #,##0_-;\-* #,##0_-;_-* "-"??_-;_-@_-</c:formatCode>
                      <c:ptCount val="8"/>
                      <c:pt idx="0">
                        <c:v>72000</c:v>
                      </c:pt>
                      <c:pt idx="1">
                        <c:v>63000</c:v>
                      </c:pt>
                      <c:pt idx="2">
                        <c:v>76000</c:v>
                      </c:pt>
                      <c:pt idx="3">
                        <c:v>55000</c:v>
                      </c:pt>
                      <c:pt idx="4">
                        <c:v>54000</c:v>
                      </c:pt>
                      <c:pt idx="5">
                        <c:v>56000</c:v>
                      </c:pt>
                      <c:pt idx="6">
                        <c:v>73000</c:v>
                      </c:pt>
                      <c:pt idx="7">
                        <c:v>74000</c:v>
                      </c:pt>
                    </c:numCache>
                  </c:numRef>
                </c:val>
                <c:smooth val="0"/>
                <c:extLst>
                  <c:ext xmlns:c16="http://schemas.microsoft.com/office/drawing/2014/chart" uri="{C3380CC4-5D6E-409C-BE32-E72D297353CC}">
                    <c16:uniqueId val="{00000004-0468-4A1D-A2B0-BAA62F359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Occupation!$E$16</c15:sqref>
                        </c15:formulaRef>
                      </c:ext>
                    </c:extLst>
                    <c:strCache>
                      <c:ptCount val="1"/>
                      <c:pt idx="0">
                        <c:v>Skilled Trades Occupations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Occupation!$F$16:$M$16</c15:sqref>
                        </c15:formulaRef>
                      </c:ext>
                    </c:extLst>
                    <c:numCache>
                      <c:formatCode>_-* #,##0_-;\-* #,##0_-;_-* "-"??_-;_-@_-</c:formatCode>
                      <c:ptCount val="8"/>
                      <c:pt idx="0">
                        <c:v>99000</c:v>
                      </c:pt>
                      <c:pt idx="1">
                        <c:v>87000</c:v>
                      </c:pt>
                      <c:pt idx="2">
                        <c:v>103000</c:v>
                      </c:pt>
                      <c:pt idx="3">
                        <c:v>95000</c:v>
                      </c:pt>
                      <c:pt idx="4">
                        <c:v>75000</c:v>
                      </c:pt>
                      <c:pt idx="5">
                        <c:v>71000</c:v>
                      </c:pt>
                      <c:pt idx="6">
                        <c:v>101000</c:v>
                      </c:pt>
                      <c:pt idx="7">
                        <c:v>66000</c:v>
                      </c:pt>
                    </c:numCache>
                  </c:numRef>
                </c:val>
                <c:smooth val="0"/>
                <c:extLst xmlns:c15="http://schemas.microsoft.com/office/drawing/2012/chart">
                  <c:ext xmlns:c16="http://schemas.microsoft.com/office/drawing/2014/chart" uri="{C3380CC4-5D6E-409C-BE32-E72D297353CC}">
                    <c16:uniqueId val="{00000005-0468-4A1D-A2B0-BAA62F359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Occupation!$E$17</c15:sqref>
                        </c15:formulaRef>
                      </c:ext>
                    </c:extLst>
                    <c:strCache>
                      <c:ptCount val="1"/>
                      <c:pt idx="0">
                        <c:v>Caring, Leisure And Other Service Occupations</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Occupation!$F$17:$M$17</c15:sqref>
                        </c15:formulaRef>
                      </c:ext>
                    </c:extLst>
                    <c:numCache>
                      <c:formatCode>_-* #,##0_-;\-* #,##0_-;_-* "-"??_-;_-@_-</c:formatCode>
                      <c:ptCount val="8"/>
                      <c:pt idx="0">
                        <c:v>117000</c:v>
                      </c:pt>
                      <c:pt idx="1">
                        <c:v>129000</c:v>
                      </c:pt>
                      <c:pt idx="2">
                        <c:v>126000</c:v>
                      </c:pt>
                      <c:pt idx="3">
                        <c:v>132000</c:v>
                      </c:pt>
                      <c:pt idx="4">
                        <c:v>132000</c:v>
                      </c:pt>
                      <c:pt idx="5">
                        <c:v>106000</c:v>
                      </c:pt>
                      <c:pt idx="6">
                        <c:v>115000</c:v>
                      </c:pt>
                      <c:pt idx="7">
                        <c:v>136000</c:v>
                      </c:pt>
                    </c:numCache>
                  </c:numRef>
                </c:val>
                <c:smooth val="0"/>
                <c:extLst xmlns:c15="http://schemas.microsoft.com/office/drawing/2012/chart">
                  <c:ext xmlns:c16="http://schemas.microsoft.com/office/drawing/2014/chart" uri="{C3380CC4-5D6E-409C-BE32-E72D297353CC}">
                    <c16:uniqueId val="{00000006-0468-4A1D-A2B0-BAA62F359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Occupation!$E$18</c15:sqref>
                        </c15:formulaRef>
                      </c:ext>
                    </c:extLst>
                    <c:strCache>
                      <c:ptCount val="1"/>
                      <c:pt idx="0">
                        <c:v>Sales And Customer Service Occupations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Occupation!$F$18:$M$18</c15:sqref>
                        </c15:formulaRef>
                      </c:ext>
                    </c:extLst>
                    <c:numCache>
                      <c:formatCode>_-* #,##0_-;\-* #,##0_-;_-* "-"??_-;_-@_-</c:formatCode>
                      <c:ptCount val="8"/>
                      <c:pt idx="0">
                        <c:v>107000</c:v>
                      </c:pt>
                      <c:pt idx="1">
                        <c:v>101000</c:v>
                      </c:pt>
                      <c:pt idx="2">
                        <c:v>105000</c:v>
                      </c:pt>
                      <c:pt idx="3">
                        <c:v>96000</c:v>
                      </c:pt>
                      <c:pt idx="4">
                        <c:v>95000</c:v>
                      </c:pt>
                      <c:pt idx="5">
                        <c:v>111000</c:v>
                      </c:pt>
                      <c:pt idx="6">
                        <c:v>87000</c:v>
                      </c:pt>
                      <c:pt idx="7">
                        <c:v>62000</c:v>
                      </c:pt>
                    </c:numCache>
                  </c:numRef>
                </c:val>
                <c:smooth val="0"/>
                <c:extLst xmlns:c15="http://schemas.microsoft.com/office/drawing/2012/chart">
                  <c:ext xmlns:c16="http://schemas.microsoft.com/office/drawing/2014/chart" uri="{C3380CC4-5D6E-409C-BE32-E72D297353CC}">
                    <c16:uniqueId val="{00000007-0468-4A1D-A2B0-BAA62F3591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Occupation!$E$19</c15:sqref>
                        </c15:formulaRef>
                      </c:ext>
                    </c:extLst>
                    <c:strCache>
                      <c:ptCount val="1"/>
                      <c:pt idx="0">
                        <c:v>Process, Plant And Machine Operatives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Occupation!$F$19:$M$19</c15:sqref>
                        </c15:formulaRef>
                      </c:ext>
                    </c:extLst>
                    <c:numCache>
                      <c:formatCode>_-* #,##0_-;\-* #,##0_-;_-* "-"??_-;_-@_-</c:formatCode>
                      <c:ptCount val="8"/>
                      <c:pt idx="0">
                        <c:v>100000</c:v>
                      </c:pt>
                      <c:pt idx="1">
                        <c:v>115000</c:v>
                      </c:pt>
                      <c:pt idx="2">
                        <c:v>106000</c:v>
                      </c:pt>
                      <c:pt idx="3">
                        <c:v>97000</c:v>
                      </c:pt>
                      <c:pt idx="4">
                        <c:v>106000</c:v>
                      </c:pt>
                      <c:pt idx="5">
                        <c:v>69000</c:v>
                      </c:pt>
                      <c:pt idx="6">
                        <c:v>60000</c:v>
                      </c:pt>
                      <c:pt idx="7">
                        <c:v>78000</c:v>
                      </c:pt>
                    </c:numCache>
                  </c:numRef>
                </c:val>
                <c:smooth val="0"/>
                <c:extLst xmlns:c15="http://schemas.microsoft.com/office/drawing/2012/chart">
                  <c:ext xmlns:c16="http://schemas.microsoft.com/office/drawing/2014/chart" uri="{C3380CC4-5D6E-409C-BE32-E72D297353CC}">
                    <c16:uniqueId val="{00000008-0468-4A1D-A2B0-BAA62F359132}"/>
                  </c:ext>
                </c:extLst>
              </c15:ser>
            </c15:filteredLineSeries>
          </c:ext>
        </c:extLst>
      </c:lineChart>
      <c:catAx>
        <c:axId val="60568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71016"/>
        <c:crosses val="autoZero"/>
        <c:auto val="1"/>
        <c:lblAlgn val="ctr"/>
        <c:lblOffset val="100"/>
        <c:noMultiLvlLbl val="0"/>
      </c:catAx>
      <c:valAx>
        <c:axId val="60567101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82824"/>
        <c:crosses val="autoZero"/>
        <c:crossBetween val="between"/>
        <c:majorUnit val="100000"/>
      </c:valAx>
      <c:spPr>
        <a:noFill/>
        <a:ln>
          <a:noFill/>
        </a:ln>
        <a:effectLst/>
      </c:spPr>
    </c:plotArea>
    <c:legend>
      <c:legendPos val="t"/>
      <c:layout>
        <c:manualLayout>
          <c:xMode val="edge"/>
          <c:yMode val="edge"/>
          <c:x val="2.2182961601038401E-2"/>
          <c:y val="0.15540836691058846"/>
          <c:w val="0.89999992411893681"/>
          <c:h val="9.135764677439445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11/01/2023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note: based on Labour Force Survey data, April-June. Only recorded on people who </a:t>
            </a:r>
            <a:r>
              <a:rPr lang="en-GB" b="1" dirty="0"/>
              <a:t>work in London</a:t>
            </a:r>
            <a:r>
              <a:rPr lang="en-GB" b="0" dirty="0"/>
              <a:t>, so do not necessarily live in London.</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2</a:t>
            </a:fld>
            <a:endParaRPr lang="en-GB"/>
          </a:p>
        </p:txBody>
      </p:sp>
    </p:spTree>
    <p:extLst>
      <p:ext uri="{BB962C8B-B14F-4D97-AF65-F5344CB8AC3E}">
        <p14:creationId xmlns:p14="http://schemas.microsoft.com/office/powerpoint/2010/main" val="316695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share of people working in London who in the night time economy is around 26%, down from 31% in 2017. (NOTE: THIS CONTRAST WITH SURVEY SAYING 36% WORK NIGHTS ONCE A WEEK!!)</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Change from 1.6m to 1.37m is a drop of  more than 14% from 2017 to 2022, or 226k. During the same period, the number of NTE workers in the rest of the UK declined from 7.8m to 7.3m, a decrease of 6% - less than half of the relative decline in London.</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vast majority of NTE workers reported they usually worked evenings, around 60% across all years. In contrast, 5-7% report usually working during the night and the remaining third report working both evenings and night. </a:t>
            </a:r>
          </a:p>
          <a:p>
            <a:pPr marL="171450" indent="-171450">
              <a:buFont typeface="Arial" panose="020B0604020202020204" pitchFamily="34" charset="0"/>
              <a:buChar char="•"/>
            </a:pPr>
            <a:r>
              <a:rPr lang="en-GB" dirty="0"/>
              <a:t>As the chart shows, the largest fall in the </a:t>
            </a:r>
            <a:r>
              <a:rPr lang="en-GB" b="1" dirty="0"/>
              <a:t>number</a:t>
            </a:r>
            <a:r>
              <a:rPr lang="en-GB" b="0" dirty="0"/>
              <a:t> of NTE workers is among those who work evenings, by around 160k (out of 226k). </a:t>
            </a:r>
          </a:p>
          <a:p>
            <a:pPr marL="171450" indent="-171450">
              <a:buFont typeface="Arial" panose="020B0604020202020204" pitchFamily="34" charset="0"/>
              <a:buChar char="•"/>
            </a:pPr>
            <a:r>
              <a:rPr lang="en-GB" b="0" dirty="0"/>
              <a:t>Also, around 206k of the total decrease are from people for whom it is also usual to work during the day!</a:t>
            </a:r>
          </a:p>
          <a:p>
            <a:pPr marL="171450" indent="-171450">
              <a:buFont typeface="Arial" panose="020B0604020202020204" pitchFamily="34" charset="0"/>
              <a:buChar char="•"/>
            </a:pPr>
            <a:r>
              <a:rPr lang="en-GB" b="0" dirty="0"/>
              <a:t>This overall means that the fall in the number of NTE workers is due to fall in share of people who partially work both in day time and evening/night. </a:t>
            </a:r>
            <a:r>
              <a:rPr lang="en-GB" b="1" dirty="0"/>
              <a:t>Not necessarily decrease in people employed but more likely shift in working pattern so more people only work during day time.</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356328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Returning to the definition of night time workers, I previously said that being a NTE worker does not mean you exclusively work in evenings or nights. In fact, most workers only do part of their job later in the day.</a:t>
            </a:r>
          </a:p>
          <a:p>
            <a:pPr marL="171450" indent="-171450">
              <a:buFont typeface="Arial" panose="020B0604020202020204" pitchFamily="34" charset="0"/>
              <a:buChar char="•"/>
            </a:pPr>
            <a:r>
              <a:rPr lang="en-GB" dirty="0"/>
              <a:t>More than half of NTE workers in 2022, around 776k or 57%, usually work both during the daytime and in the evenings, and a further third (around 440k, 32%) find themselves working across the entire day. Ultimately, only around a tenth do not work in the daytime at all.</a:t>
            </a:r>
          </a:p>
          <a:p>
            <a:pPr marL="171450" indent="-171450">
              <a:buFont typeface="Arial" panose="020B0604020202020204" pitchFamily="34" charset="0"/>
              <a:buChar char="•"/>
            </a:pPr>
            <a:r>
              <a:rPr lang="en-GB" dirty="0"/>
              <a:t>Further, of all the workers who usually work both during the day and in either evenings or nights (or both), almost two thirds never work shifts. This implies that when they do work in the NTE, it is part of their usual working day, which could mean they need to work late. </a:t>
            </a:r>
          </a:p>
          <a:p>
            <a:pPr marL="171450" indent="-171450">
              <a:buFont typeface="Arial" panose="020B0604020202020204" pitchFamily="34" charset="0"/>
              <a:buChar char="•"/>
            </a:pPr>
            <a:r>
              <a:rPr lang="en-GB" dirty="0"/>
              <a:t>As a result, the kind of workers we find in the NTE are therefore quite varied and not necessarily those who work in, say, service-oriented businesses which serve customers at night.</a:t>
            </a:r>
          </a:p>
        </p:txBody>
      </p:sp>
      <p:sp>
        <p:nvSpPr>
          <p:cNvPr id="4" name="Slide Number Placeholder 3"/>
          <p:cNvSpPr>
            <a:spLocks noGrp="1"/>
          </p:cNvSpPr>
          <p:nvPr>
            <p:ph type="sldNum" sz="quarter" idx="5"/>
          </p:nvPr>
        </p:nvSpPr>
        <p:spPr/>
        <p:txBody>
          <a:bodyPr/>
          <a:lstStyle/>
          <a:p>
            <a:fld id="{4D6EDD18-AA25-459A-BC5F-5B6E4EB8A722}" type="slidenum">
              <a:rPr lang="en-GB" smtClean="0"/>
              <a:t>5</a:t>
            </a:fld>
            <a:endParaRPr lang="en-GB"/>
          </a:p>
        </p:txBody>
      </p:sp>
    </p:spTree>
    <p:extLst>
      <p:ext uri="{BB962C8B-B14F-4D97-AF65-F5344CB8AC3E}">
        <p14:creationId xmlns:p14="http://schemas.microsoft.com/office/powerpoint/2010/main" val="292407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four industries with the largest falls (as listed) in total make up a decrease of 147k, more than half of the total decrease of 226k between 2017 and 2022. </a:t>
            </a:r>
          </a:p>
        </p:txBody>
      </p:sp>
      <p:sp>
        <p:nvSpPr>
          <p:cNvPr id="4" name="Slide Number Placeholder 3"/>
          <p:cNvSpPr>
            <a:spLocks noGrp="1"/>
          </p:cNvSpPr>
          <p:nvPr>
            <p:ph type="sldNum" sz="quarter" idx="5"/>
          </p:nvPr>
        </p:nvSpPr>
        <p:spPr/>
        <p:txBody>
          <a:bodyPr/>
          <a:lstStyle/>
          <a:p>
            <a:fld id="{4D6EDD18-AA25-459A-BC5F-5B6E4EB8A722}" type="slidenum">
              <a:rPr lang="en-GB" smtClean="0"/>
              <a:t>6</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7</a:t>
            </a:fld>
            <a:endParaRPr lang="en-GB"/>
          </a:p>
        </p:txBody>
      </p:sp>
    </p:spTree>
    <p:extLst>
      <p:ext uri="{BB962C8B-B14F-4D97-AF65-F5344CB8AC3E}">
        <p14:creationId xmlns:p14="http://schemas.microsoft.com/office/powerpoint/2010/main" val="131908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Findings from a survey commissioned by GLA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contrast to data, more than 44% of surveyed NTE workers say they work more in night time than before pandemic </a:t>
            </a:r>
          </a:p>
          <a:p>
            <a:endParaRPr lang="en-GB" dirty="0"/>
          </a:p>
          <a:p>
            <a:r>
              <a:rPr lang="en-GB" dirty="0"/>
              <a:t>34% of people say the work NTE, more than 26% suggested by data.</a:t>
            </a:r>
          </a:p>
        </p:txBody>
      </p:sp>
      <p:sp>
        <p:nvSpPr>
          <p:cNvPr id="4" name="Slide Number Placeholder 3"/>
          <p:cNvSpPr>
            <a:spLocks noGrp="1"/>
          </p:cNvSpPr>
          <p:nvPr>
            <p:ph type="sldNum" sz="quarter" idx="5"/>
          </p:nvPr>
        </p:nvSpPr>
        <p:spPr/>
        <p:txBody>
          <a:bodyPr/>
          <a:lstStyle/>
          <a:p>
            <a:fld id="{4D6EDD18-AA25-459A-BC5F-5B6E4EB8A722}" type="slidenum">
              <a:rPr lang="en-GB" smtClean="0"/>
              <a:t>8</a:t>
            </a:fld>
            <a:endParaRPr lang="en-GB"/>
          </a:p>
        </p:txBody>
      </p:sp>
    </p:spTree>
    <p:extLst>
      <p:ext uri="{BB962C8B-B14F-4D97-AF65-F5344CB8AC3E}">
        <p14:creationId xmlns:p14="http://schemas.microsoft.com/office/powerpoint/2010/main" val="40173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normAutofit/>
          </a:bodyPr>
          <a:lstStyle/>
          <a:p>
            <a:r>
              <a:rPr lang="en-GB" dirty="0"/>
              <a:t>Update on Evening and Night workers in London</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a:t>GLA Economics</a:t>
            </a:r>
          </a:p>
        </p:txBody>
      </p:sp>
    </p:spTree>
    <p:extLst>
      <p:ext uri="{BB962C8B-B14F-4D97-AF65-F5344CB8AC3E}">
        <p14:creationId xmlns:p14="http://schemas.microsoft.com/office/powerpoint/2010/main" val="279917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A63-3C11-4643-83B5-788A799C02A1}"/>
              </a:ext>
            </a:extLst>
          </p:cNvPr>
          <p:cNvSpPr>
            <a:spLocks noGrp="1"/>
          </p:cNvSpPr>
          <p:nvPr>
            <p:ph type="title"/>
          </p:nvPr>
        </p:nvSpPr>
        <p:spPr/>
        <p:txBody>
          <a:bodyPr/>
          <a:lstStyle/>
          <a:p>
            <a:r>
              <a:rPr lang="en-GB" dirty="0"/>
              <a:t>Headline figures</a:t>
            </a:r>
          </a:p>
        </p:txBody>
      </p:sp>
      <p:sp>
        <p:nvSpPr>
          <p:cNvPr id="3" name="Content Placeholder 2">
            <a:extLst>
              <a:ext uri="{FF2B5EF4-FFF2-40B4-BE49-F238E27FC236}">
                <a16:creationId xmlns:a16="http://schemas.microsoft.com/office/drawing/2014/main" id="{39940BE7-4EB8-4BAC-A990-4E674FBFA4C9}"/>
              </a:ext>
            </a:extLst>
          </p:cNvPr>
          <p:cNvSpPr>
            <a:spLocks noGrp="1"/>
          </p:cNvSpPr>
          <p:nvPr>
            <p:ph idx="1"/>
          </p:nvPr>
        </p:nvSpPr>
        <p:spPr/>
        <p:txBody>
          <a:bodyPr/>
          <a:lstStyle/>
          <a:p>
            <a:r>
              <a:rPr lang="en-GB" dirty="0"/>
              <a:t>We define Evening &amp; Night (</a:t>
            </a:r>
            <a:r>
              <a:rPr lang="en-GB" b="1" dirty="0"/>
              <a:t>E&amp;N</a:t>
            </a:r>
            <a:r>
              <a:rPr lang="en-GB" dirty="0"/>
              <a:t>) workers as people for whom it is usual to work evenings, nights, or both</a:t>
            </a:r>
          </a:p>
          <a:p>
            <a:r>
              <a:rPr lang="en-GB" dirty="0"/>
              <a:t>1.37 million people were E&amp;N workers in London in 2022</a:t>
            </a:r>
          </a:p>
          <a:p>
            <a:r>
              <a:rPr lang="en-GB" dirty="0"/>
              <a:t>Majority of them work, at least in part, during the daytime too</a:t>
            </a:r>
          </a:p>
          <a:p>
            <a:r>
              <a:rPr lang="en-GB" dirty="0"/>
              <a:t>The share of the total workforce in London working evenings and/or nights has been decreasing for more than five years</a:t>
            </a:r>
          </a:p>
          <a:p>
            <a:endParaRPr lang="en-GB" dirty="0"/>
          </a:p>
        </p:txBody>
      </p:sp>
    </p:spTree>
    <p:extLst>
      <p:ext uri="{BB962C8B-B14F-4D97-AF65-F5344CB8AC3E}">
        <p14:creationId xmlns:p14="http://schemas.microsoft.com/office/powerpoint/2010/main" val="255351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dirty="0"/>
              <a:t>1.37 million people work in London’s NTE, down from 1.6 million in 2017</a:t>
            </a:r>
          </a:p>
        </p:txBody>
      </p:sp>
      <p:graphicFrame>
        <p:nvGraphicFramePr>
          <p:cNvPr id="4" name="Content Placeholder 3">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213701383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B6FDA12-8914-4B47-ABE3-1A4FC12D3C1C}"/>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108120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19C-A3C9-484B-B427-1D5AFC12A2A1}"/>
              </a:ext>
            </a:extLst>
          </p:cNvPr>
          <p:cNvSpPr>
            <a:spLocks noGrp="1"/>
          </p:cNvSpPr>
          <p:nvPr>
            <p:ph type="title"/>
          </p:nvPr>
        </p:nvSpPr>
        <p:spPr/>
        <p:txBody>
          <a:bodyPr/>
          <a:lstStyle/>
          <a:p>
            <a:r>
              <a:rPr lang="en-GB" dirty="0"/>
              <a:t>Decline mostly among people working evenings</a:t>
            </a:r>
          </a:p>
        </p:txBody>
      </p:sp>
      <p:sp>
        <p:nvSpPr>
          <p:cNvPr id="4" name="TextBox 3">
            <a:extLst>
              <a:ext uri="{FF2B5EF4-FFF2-40B4-BE49-F238E27FC236}">
                <a16:creationId xmlns:a16="http://schemas.microsoft.com/office/drawing/2014/main" id="{B066D66D-D0F9-419F-99CF-A809CB1D1AEB}"/>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graphicFrame>
        <p:nvGraphicFramePr>
          <p:cNvPr id="7" name="Content Placeholder 6">
            <a:extLst>
              <a:ext uri="{FF2B5EF4-FFF2-40B4-BE49-F238E27FC236}">
                <a16:creationId xmlns:a16="http://schemas.microsoft.com/office/drawing/2014/main" id="{781A5F60-BB25-40CB-8212-C6366C87D470}"/>
              </a:ext>
            </a:extLst>
          </p:cNvPr>
          <p:cNvGraphicFramePr>
            <a:graphicFrameLocks noGrp="1"/>
          </p:cNvGraphicFramePr>
          <p:nvPr>
            <p:ph idx="1"/>
            <p:extLst>
              <p:ext uri="{D42A27DB-BD31-4B8C-83A1-F6EECF244321}">
                <p14:modId xmlns:p14="http://schemas.microsoft.com/office/powerpoint/2010/main" val="1474277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98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9804-3B6E-48ED-A48D-7F6C01A68204}"/>
              </a:ext>
            </a:extLst>
          </p:cNvPr>
          <p:cNvSpPr>
            <a:spLocks noGrp="1"/>
          </p:cNvSpPr>
          <p:nvPr>
            <p:ph type="title"/>
          </p:nvPr>
        </p:nvSpPr>
        <p:spPr/>
        <p:txBody>
          <a:bodyPr/>
          <a:lstStyle/>
          <a:p>
            <a:r>
              <a:rPr lang="en-GB" dirty="0"/>
              <a:t>Most E&amp;N workers do not work exclusively evenings or nights</a:t>
            </a:r>
          </a:p>
        </p:txBody>
      </p:sp>
      <p:sp>
        <p:nvSpPr>
          <p:cNvPr id="3" name="Content Placeholder 2">
            <a:extLst>
              <a:ext uri="{FF2B5EF4-FFF2-40B4-BE49-F238E27FC236}">
                <a16:creationId xmlns:a16="http://schemas.microsoft.com/office/drawing/2014/main" id="{155FF8B2-4349-40A8-961B-FE0B73355E29}"/>
              </a:ext>
            </a:extLst>
          </p:cNvPr>
          <p:cNvSpPr>
            <a:spLocks noGrp="1"/>
          </p:cNvSpPr>
          <p:nvPr>
            <p:ph sz="half" idx="1"/>
          </p:nvPr>
        </p:nvSpPr>
        <p:spPr/>
        <p:txBody>
          <a:bodyPr>
            <a:normAutofit/>
          </a:bodyPr>
          <a:lstStyle/>
          <a:p>
            <a:r>
              <a:rPr lang="en-GB" dirty="0"/>
              <a:t>Most NTE workers likely only work in evenings and nights in part</a:t>
            </a:r>
          </a:p>
          <a:p>
            <a:pPr lvl="1"/>
            <a:endParaRPr lang="en-GB" dirty="0"/>
          </a:p>
          <a:p>
            <a:r>
              <a:rPr lang="en-GB" dirty="0"/>
              <a:t>Nearly two thirds of NTE workers who also work during the daytime never work shifts</a:t>
            </a:r>
          </a:p>
        </p:txBody>
      </p:sp>
      <p:graphicFrame>
        <p:nvGraphicFramePr>
          <p:cNvPr id="5" name="Content Placeholder 4">
            <a:extLst>
              <a:ext uri="{FF2B5EF4-FFF2-40B4-BE49-F238E27FC236}">
                <a16:creationId xmlns:a16="http://schemas.microsoft.com/office/drawing/2014/main" id="{22786D26-206D-40CE-9FB1-EAC6C1C589C8}"/>
              </a:ext>
            </a:extLst>
          </p:cNvPr>
          <p:cNvGraphicFramePr>
            <a:graphicFrameLocks noGrp="1"/>
          </p:cNvGraphicFramePr>
          <p:nvPr>
            <p:ph sz="half" idx="2"/>
            <p:extLst>
              <p:ext uri="{D42A27DB-BD31-4B8C-83A1-F6EECF244321}">
                <p14:modId xmlns:p14="http://schemas.microsoft.com/office/powerpoint/2010/main" val="1193091176"/>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25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Health and ICT saw the only increases in NTE workforce size from 2017</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62500" lnSpcReduction="20000"/>
          </a:bodyPr>
          <a:lstStyle/>
          <a:p>
            <a:pPr>
              <a:lnSpc>
                <a:spcPct val="120000"/>
              </a:lnSpc>
            </a:pPr>
            <a:r>
              <a:rPr lang="en-GB" dirty="0"/>
              <a:t>Health had the largest share of NTE workers throughout, and saw numbers increase (18k, 9%)</a:t>
            </a:r>
          </a:p>
          <a:p>
            <a:pPr>
              <a:lnSpc>
                <a:spcPct val="120000"/>
              </a:lnSpc>
            </a:pPr>
            <a:r>
              <a:rPr lang="en-GB" dirty="0"/>
              <a:t>Most significant falls within: </a:t>
            </a:r>
          </a:p>
          <a:p>
            <a:pPr lvl="1">
              <a:lnSpc>
                <a:spcPct val="120000"/>
              </a:lnSpc>
            </a:pPr>
            <a:r>
              <a:rPr lang="en-GB" dirty="0"/>
              <a:t>Retail (40k, 28%); </a:t>
            </a:r>
          </a:p>
          <a:p>
            <a:pPr lvl="1">
              <a:lnSpc>
                <a:spcPct val="120000"/>
              </a:lnSpc>
            </a:pPr>
            <a:r>
              <a:rPr lang="en-GB" dirty="0"/>
              <a:t>Hospitality (40k, 27%); </a:t>
            </a:r>
          </a:p>
          <a:p>
            <a:pPr lvl="1">
              <a:lnSpc>
                <a:spcPct val="120000"/>
              </a:lnSpc>
            </a:pPr>
            <a:r>
              <a:rPr lang="en-GB" dirty="0"/>
              <a:t>Prof. services (35k, 20%); and </a:t>
            </a:r>
          </a:p>
          <a:p>
            <a:pPr lvl="1">
              <a:lnSpc>
                <a:spcPct val="120000"/>
              </a:lnSpc>
            </a:pPr>
            <a:r>
              <a:rPr lang="en-GB" dirty="0"/>
              <a:t>Transport (32k, 22%)</a:t>
            </a:r>
          </a:p>
          <a:p>
            <a:pPr>
              <a:lnSpc>
                <a:spcPct val="120000"/>
              </a:lnSpc>
            </a:pPr>
            <a:r>
              <a:rPr lang="en-GB" dirty="0"/>
              <a:t>Almost all decline in Retail (40k) and Hospitality (31k) from people working during evenings</a:t>
            </a:r>
          </a:p>
          <a:p>
            <a:pPr>
              <a:lnSpc>
                <a:spcPct val="120000"/>
              </a:lnSpc>
            </a:pPr>
            <a:r>
              <a:rPr lang="en-GB" dirty="0"/>
              <a:t>Health saw large increase in people working both evenings and nights (25k)</a:t>
            </a:r>
          </a:p>
          <a:p>
            <a:pPr>
              <a:lnSpc>
                <a:spcPct val="120000"/>
              </a:lnSpc>
            </a:pPr>
            <a:endParaRPr lang="en-GB" dirty="0"/>
          </a:p>
        </p:txBody>
      </p:sp>
      <p:graphicFrame>
        <p:nvGraphicFramePr>
          <p:cNvPr id="9" name="Content Placeholder 8">
            <a:extLst>
              <a:ext uri="{FF2B5EF4-FFF2-40B4-BE49-F238E27FC236}">
                <a16:creationId xmlns:a16="http://schemas.microsoft.com/office/drawing/2014/main" id="{DE3293CF-E542-46A0-8059-1CB8F5360B80}"/>
              </a:ext>
            </a:extLst>
          </p:cNvPr>
          <p:cNvGraphicFramePr>
            <a:graphicFrameLocks noGrp="1"/>
          </p:cNvGraphicFramePr>
          <p:nvPr>
            <p:ph sz="half" idx="1"/>
            <p:extLst>
              <p:ext uri="{D42A27DB-BD31-4B8C-83A1-F6EECF244321}">
                <p14:modId xmlns:p14="http://schemas.microsoft.com/office/powerpoint/2010/main" val="126304762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9A122BF-92D8-4424-9EF8-1C0BA64B4830}"/>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313613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a:t>Trends by occupation</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dirty="0"/>
              <a:t>Almost a third of all NTE workers are in Professional occ., with large increase in numbers (48k, 13%)</a:t>
            </a:r>
          </a:p>
          <a:p>
            <a:r>
              <a:rPr lang="en-GB" dirty="0"/>
              <a:t>Largest declines in Managerial (98k, 38%) and Associate Professional occ. (88k, 30%)</a:t>
            </a:r>
          </a:p>
        </p:txBody>
      </p:sp>
      <p:graphicFrame>
        <p:nvGraphicFramePr>
          <p:cNvPr id="8" name="Content Placeholder 7">
            <a:extLst>
              <a:ext uri="{FF2B5EF4-FFF2-40B4-BE49-F238E27FC236}">
                <a16:creationId xmlns:a16="http://schemas.microsoft.com/office/drawing/2014/main" id="{E9F9F476-8D7C-4B35-B83F-4E898167A44F}"/>
              </a:ext>
            </a:extLst>
          </p:cNvPr>
          <p:cNvGraphicFramePr>
            <a:graphicFrameLocks noGrp="1"/>
          </p:cNvGraphicFramePr>
          <p:nvPr>
            <p:ph sz="half" idx="1"/>
            <p:extLst>
              <p:ext uri="{D42A27DB-BD31-4B8C-83A1-F6EECF244321}">
                <p14:modId xmlns:p14="http://schemas.microsoft.com/office/powerpoint/2010/main" val="788775216"/>
              </p:ext>
            </p:extLst>
          </p:nvPr>
        </p:nvGraphicFramePr>
        <p:xfrm>
          <a:off x="838199" y="1825625"/>
          <a:ext cx="6437731"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A188B98-CFE5-4351-8CF4-2707BE2C21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2418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738471-722F-4D3A-B04B-5FD494B9EB72}"/>
              </a:ext>
            </a:extLst>
          </p:cNvPr>
          <p:cNvSpPr>
            <a:spLocks noGrp="1"/>
          </p:cNvSpPr>
          <p:nvPr>
            <p:ph type="title"/>
          </p:nvPr>
        </p:nvSpPr>
        <p:spPr/>
        <p:txBody>
          <a:bodyPr/>
          <a:lstStyle/>
          <a:p>
            <a:r>
              <a:rPr lang="en-GB" dirty="0"/>
              <a:t>More than a third of survey respondents work in Night Time Economy</a:t>
            </a:r>
          </a:p>
        </p:txBody>
      </p:sp>
      <p:sp>
        <p:nvSpPr>
          <p:cNvPr id="4" name="Content Placeholder 3">
            <a:extLst>
              <a:ext uri="{FF2B5EF4-FFF2-40B4-BE49-F238E27FC236}">
                <a16:creationId xmlns:a16="http://schemas.microsoft.com/office/drawing/2014/main" id="{90094C3F-47D3-4640-BB11-9D132B8C3C53}"/>
              </a:ext>
            </a:extLst>
          </p:cNvPr>
          <p:cNvSpPr>
            <a:spLocks noGrp="1"/>
          </p:cNvSpPr>
          <p:nvPr>
            <p:ph idx="1"/>
          </p:nvPr>
        </p:nvSpPr>
        <p:spPr/>
        <p:txBody>
          <a:bodyPr>
            <a:normAutofit fontScale="92500"/>
          </a:bodyPr>
          <a:lstStyle/>
          <a:p>
            <a:r>
              <a:rPr lang="en-GB" sz="3200" dirty="0"/>
              <a:t>Most NTE workers (55%) work less than half their hours in NTE</a:t>
            </a:r>
          </a:p>
          <a:p>
            <a:pPr lvl="1"/>
            <a:r>
              <a:rPr lang="en-GB" sz="2800" dirty="0"/>
              <a:t>While 51% of NTE workers do early evenings (6-9PM) at least once a week, around 26% work past midnight that often</a:t>
            </a:r>
          </a:p>
          <a:p>
            <a:pPr marL="457200" lvl="1" indent="0">
              <a:buNone/>
            </a:pPr>
            <a:endParaRPr lang="en-GB" sz="2800" dirty="0"/>
          </a:p>
          <a:p>
            <a:r>
              <a:rPr lang="en-GB" sz="3200" dirty="0"/>
              <a:t>53% of NTE workers mostly do so from home</a:t>
            </a:r>
          </a:p>
          <a:p>
            <a:pPr marL="0" indent="0">
              <a:buNone/>
            </a:pPr>
            <a:endParaRPr lang="en-GB" sz="3200" dirty="0"/>
          </a:p>
          <a:p>
            <a:r>
              <a:rPr lang="en-GB" sz="3200" dirty="0"/>
              <a:t>Almost half of NTE workers like working nights* and 34% believe their experience has improved since the pandemic</a:t>
            </a:r>
          </a:p>
          <a:p>
            <a:endParaRPr lang="en-GB" sz="3200" dirty="0"/>
          </a:p>
        </p:txBody>
      </p:sp>
      <p:sp>
        <p:nvSpPr>
          <p:cNvPr id="5" name="TextBox 4">
            <a:extLst>
              <a:ext uri="{FF2B5EF4-FFF2-40B4-BE49-F238E27FC236}">
                <a16:creationId xmlns:a16="http://schemas.microsoft.com/office/drawing/2014/main" id="{C6A3F50C-A361-470C-9717-E3E264C69367}"/>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Redfield and Wilton Strategies, survey commissioned by GLA.</a:t>
            </a:r>
          </a:p>
        </p:txBody>
      </p:sp>
    </p:spTree>
    <p:extLst>
      <p:ext uri="{BB962C8B-B14F-4D97-AF65-F5344CB8AC3E}">
        <p14:creationId xmlns:p14="http://schemas.microsoft.com/office/powerpoint/2010/main" val="2354753383"/>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FFC60-E0E8-42D1-9FE3-814F082879C3}">
  <ds:schemaRefs>
    <ds:schemaRef ds:uri="http://schemas.microsoft.com/sharepoint/v3/contenttype/forms"/>
  </ds:schemaRefs>
</ds:datastoreItem>
</file>

<file path=customXml/itemProps2.xml><?xml version="1.0" encoding="utf-8"?>
<ds:datastoreItem xmlns:ds="http://schemas.openxmlformats.org/officeDocument/2006/customXml" ds:itemID="{CC45FBEE-25CF-4B8B-8790-829A60393ACC}">
  <ds:schemaRefs>
    <ds:schemaRef ds:uri="7fc9ebc1-6786-4aad-aee1-fdcde6e01ff9"/>
    <ds:schemaRef ds:uri="fd7425d0-09b7-49b7-b351-1ad2162dc0d7"/>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EE0D285-B0EF-4D00-9456-F8D39EDBD720}">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GLA Theme light</Template>
  <TotalTime>256</TotalTime>
  <Words>1105</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GLA Theme light</vt:lpstr>
      <vt:lpstr>Update on Evening and Night workers in London</vt:lpstr>
      <vt:lpstr>Headline figures</vt:lpstr>
      <vt:lpstr>1.37 million people work in London’s NTE, down from 1.6 million in 2017</vt:lpstr>
      <vt:lpstr>Decline mostly among people working evenings</vt:lpstr>
      <vt:lpstr>Most E&amp;N workers do not work exclusively evenings or nights</vt:lpstr>
      <vt:lpstr>Health and ICT saw the only increases in NTE workforce size from 2017</vt:lpstr>
      <vt:lpstr>Trends by occupation</vt:lpstr>
      <vt:lpstr>More than a third of survey respondents work in Night Time Economy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2023-01-11T16:32:30Z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