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5_FEEA5912.xml" ContentType="application/vnd.ms-powerpoint.comment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62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12FB27-1B4C-E44B-C091-7573519CE921}" name="Ammar Ljubijankic" initials="AL" userId="Ammar Ljubijankic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b="1"/>
              <a:t>Employment rate in London, 2018-2022</a:t>
            </a:r>
          </a:p>
        </c:rich>
      </c:tx>
      <c:layout>
        <c:manualLayout>
          <c:xMode val="edge"/>
          <c:yMode val="edge"/>
          <c:x val="1.9416666666666652E-2"/>
          <c:y val="2.2727272727272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5"/>
          <c:order val="2"/>
          <c:tx>
            <c:v>nmin</c:v>
          </c:tx>
          <c:spPr>
            <a:noFill/>
            <a:ln w="25400">
              <a:noFill/>
            </a:ln>
            <a:effectLst/>
          </c:spPr>
          <c:val>
            <c:numRef>
              <c:f>Sheet1!$N$8:$N$12</c:f>
              <c:numCache>
                <c:formatCode>0.0%</c:formatCode>
                <c:ptCount val="5"/>
                <c:pt idx="0">
                  <c:v>0.70463219684893286</c:v>
                </c:pt>
                <c:pt idx="1">
                  <c:v>0.69771089605071857</c:v>
                </c:pt>
                <c:pt idx="2">
                  <c:v>0.72264261495216964</c:v>
                </c:pt>
                <c:pt idx="3">
                  <c:v>0.70565663090509456</c:v>
                </c:pt>
                <c:pt idx="4">
                  <c:v>0.70248608412271363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2D-4750-98F9-DBFDB06B782A}"/>
            </c:ext>
          </c:extLst>
        </c:ser>
        <c:ser>
          <c:idx val="4"/>
          <c:order val="3"/>
          <c:tx>
            <c:v>nmax</c:v>
          </c:tx>
          <c:spPr>
            <a:solidFill>
              <a:schemeClr val="accent2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</c:spPr>
          <c:val>
            <c:numRef>
              <c:f>Sheet1!$O$8:$O$12</c:f>
              <c:numCache>
                <c:formatCode>0.0%</c:formatCode>
                <c:ptCount val="5"/>
                <c:pt idx="0">
                  <c:v>1.5979500096974242E-2</c:v>
                </c:pt>
                <c:pt idx="1">
                  <c:v>1.7453542916538778E-2</c:v>
                </c:pt>
                <c:pt idx="2">
                  <c:v>2.0106816782684778E-2</c:v>
                </c:pt>
                <c:pt idx="3">
                  <c:v>1.8874549086368875E-2</c:v>
                </c:pt>
                <c:pt idx="4">
                  <c:v>2.073756799092874E-2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2D-4750-98F9-DBFDB06B782A}"/>
            </c:ext>
          </c:extLst>
        </c:ser>
        <c:ser>
          <c:idx val="3"/>
          <c:order val="4"/>
          <c:tx>
            <c:v>pmin</c:v>
          </c:tx>
          <c:spPr>
            <a:noFill/>
            <a:ln w="25400">
              <a:noFill/>
            </a:ln>
            <a:effectLst/>
          </c:spPr>
          <c:val>
            <c:numRef>
              <c:f>Sheet1!$P$8:$P$12</c:f>
              <c:numCache>
                <c:formatCode>0.0%</c:formatCode>
                <c:ptCount val="5"/>
                <c:pt idx="0">
                  <c:v>6.3764824941615728E-2</c:v>
                </c:pt>
                <c:pt idx="1">
                  <c:v>6.1545286382313269E-2</c:v>
                </c:pt>
                <c:pt idx="2">
                  <c:v>3.952991508771464E-2</c:v>
                </c:pt>
                <c:pt idx="3">
                  <c:v>6.4050850683482818E-2</c:v>
                </c:pt>
                <c:pt idx="4">
                  <c:v>6.4841096131090237E-2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2D-4750-98F9-DBFDB06B782A}"/>
            </c:ext>
          </c:extLst>
        </c:ser>
        <c:ser>
          <c:idx val="2"/>
          <c:order val="5"/>
          <c:tx>
            <c:v>pmax</c:v>
          </c:tx>
          <c:spPr>
            <a:solidFill>
              <a:schemeClr val="accent1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</c:spPr>
          <c:val>
            <c:numRef>
              <c:f>Sheet1!$Q$8:$Q$12</c:f>
              <c:numCache>
                <c:formatCode>0.0%</c:formatCode>
                <c:ptCount val="5"/>
                <c:pt idx="0">
                  <c:v>1.6388814324532319E-2</c:v>
                </c:pt>
                <c:pt idx="1">
                  <c:v>1.7729728188980776E-2</c:v>
                </c:pt>
                <c:pt idx="2">
                  <c:v>2.1086051752421842E-2</c:v>
                </c:pt>
                <c:pt idx="3">
                  <c:v>2.0765963345535488E-2</c:v>
                </c:pt>
                <c:pt idx="4">
                  <c:v>2.2535686420780854E-2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2D-4750-98F9-DBFDB06B7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329504"/>
        <c:axId val="313330160"/>
      </c:areaChart>
      <c:lineChart>
        <c:grouping val="standar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Parents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Sheet1!$B$8:$B$12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Sheet1!$C$8:$C$12</c:f>
              <c:numCache>
                <c:formatCode>0.0%</c:formatCode>
                <c:ptCount val="5"/>
                <c:pt idx="0">
                  <c:v>0.79257092904978899</c:v>
                </c:pt>
                <c:pt idx="1">
                  <c:v>0.785574589444061</c:v>
                </c:pt>
                <c:pt idx="2">
                  <c:v>0.79282237269877998</c:v>
                </c:pt>
                <c:pt idx="3">
                  <c:v>0.798965012347714</c:v>
                </c:pt>
                <c:pt idx="4">
                  <c:v>0.79933259145512303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2D-4750-98F9-DBFDB06B782A}"/>
            </c:ext>
          </c:extLst>
        </c:ser>
        <c:ser>
          <c:idx val="1"/>
          <c:order val="1"/>
          <c:tx>
            <c:strRef>
              <c:f>Sheet1!$H$6</c:f>
              <c:strCache>
                <c:ptCount val="1"/>
                <c:pt idx="0">
                  <c:v>Non-parents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Sheet1!$H$8:$H$12</c:f>
              <c:numCache>
                <c:formatCode>0.0%</c:formatCode>
                <c:ptCount val="5"/>
                <c:pt idx="0">
                  <c:v>0.71262194689741998</c:v>
                </c:pt>
                <c:pt idx="1">
                  <c:v>0.70643766750898795</c:v>
                </c:pt>
                <c:pt idx="2">
                  <c:v>0.73269602334351203</c:v>
                </c:pt>
                <c:pt idx="3">
                  <c:v>0.715093905448279</c:v>
                </c:pt>
                <c:pt idx="4">
                  <c:v>0.712854868118178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32D-4750-98F9-DBFDB06B7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329504"/>
        <c:axId val="313330160"/>
      </c:lineChart>
      <c:catAx>
        <c:axId val="31332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30160"/>
        <c:crosses val="autoZero"/>
        <c:auto val="1"/>
        <c:lblAlgn val="ctr"/>
        <c:lblOffset val="100"/>
        <c:noMultiLvlLbl val="0"/>
      </c:catAx>
      <c:valAx>
        <c:axId val="31333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29504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2.2126745026436911E-2"/>
          <c:y val="8.2990795015234389E-2"/>
          <c:w val="0.2820758356338286"/>
          <c:h val="6.2257248244319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Employment rates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Sheet1!$C$38</c:f>
              <c:strCache>
                <c:ptCount val="1"/>
                <c:pt idx="0">
                  <c:v>Parents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Sheet1!$D$40:$D$44</c:f>
                <c:numCache>
                  <c:formatCode>General</c:formatCode>
                  <c:ptCount val="5"/>
                  <c:pt idx="0">
                    <c:v>1.1267843210390399E-2</c:v>
                  </c:pt>
                  <c:pt idx="1">
                    <c:v>1.05909783386849E-2</c:v>
                  </c:pt>
                  <c:pt idx="2">
                    <c:v>1.73185149047532E-2</c:v>
                  </c:pt>
                  <c:pt idx="3">
                    <c:v>1.36186819696885E-2</c:v>
                  </c:pt>
                  <c:pt idx="4">
                    <c:v>1.8830962783656601E-2</c:v>
                  </c:pt>
                </c:numCache>
              </c:numRef>
            </c:plus>
            <c:minus>
              <c:numRef>
                <c:f>Sheet1!$D$40:$D$44</c:f>
                <c:numCache>
                  <c:formatCode>General</c:formatCode>
                  <c:ptCount val="5"/>
                  <c:pt idx="0">
                    <c:v>1.1267843210390399E-2</c:v>
                  </c:pt>
                  <c:pt idx="1">
                    <c:v>1.05909783386849E-2</c:v>
                  </c:pt>
                  <c:pt idx="2">
                    <c:v>1.73185149047532E-2</c:v>
                  </c:pt>
                  <c:pt idx="3">
                    <c:v>1.36186819696885E-2</c:v>
                  </c:pt>
                  <c:pt idx="4">
                    <c:v>1.8830962783656601E-2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Sheet1!$B$40:$B$44</c:f>
              <c:strCache>
                <c:ptCount val="5"/>
                <c:pt idx="0">
                  <c:v>All</c:v>
                </c:pt>
                <c:pt idx="1">
                  <c:v>Male</c:v>
                </c:pt>
                <c:pt idx="2">
                  <c:v>Female</c:v>
                </c:pt>
                <c:pt idx="3">
                  <c:v>White</c:v>
                </c:pt>
                <c:pt idx="4">
                  <c:v>BAME</c:v>
                </c:pt>
              </c:strCache>
            </c:strRef>
          </c:cat>
          <c:val>
            <c:numRef>
              <c:f>Sheet1!$C$40:$C$44</c:f>
              <c:numCache>
                <c:formatCode>0.0%</c:formatCode>
                <c:ptCount val="5"/>
                <c:pt idx="0">
                  <c:v>0.79933259145512303</c:v>
                </c:pt>
                <c:pt idx="1">
                  <c:v>0.92668473911135196</c:v>
                </c:pt>
                <c:pt idx="2">
                  <c:v>0.69307009183924895</c:v>
                </c:pt>
                <c:pt idx="3">
                  <c:v>0.84620568430829102</c:v>
                </c:pt>
                <c:pt idx="4">
                  <c:v>0.72710600508254997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A-44E5-A79B-2336FF931D20}"/>
            </c:ext>
          </c:extLst>
        </c:ser>
        <c:ser>
          <c:idx val="1"/>
          <c:order val="1"/>
          <c:tx>
            <c:strRef>
              <c:f>Sheet1!$F$38</c:f>
              <c:strCache>
                <c:ptCount val="1"/>
                <c:pt idx="0">
                  <c:v>Non-parents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Sheet1!$G$40:$G$44</c:f>
                <c:numCache>
                  <c:formatCode>General</c:formatCode>
                  <c:ptCount val="5"/>
                  <c:pt idx="0">
                    <c:v>1.03687839954644E-2</c:v>
                  </c:pt>
                  <c:pt idx="1">
                    <c:v>1.3783532832492101E-2</c:v>
                  </c:pt>
                  <c:pt idx="2">
                    <c:v>1.4223407773721899E-2</c:v>
                  </c:pt>
                  <c:pt idx="3">
                    <c:v>1.2150622865273601E-2</c:v>
                  </c:pt>
                  <c:pt idx="4">
                    <c:v>2.0722296241639598E-2</c:v>
                  </c:pt>
                </c:numCache>
              </c:numRef>
            </c:plus>
            <c:minus>
              <c:numRef>
                <c:f>Sheet1!$G$40:$G$44</c:f>
                <c:numCache>
                  <c:formatCode>General</c:formatCode>
                  <c:ptCount val="5"/>
                  <c:pt idx="0">
                    <c:v>1.03687839954644E-2</c:v>
                  </c:pt>
                  <c:pt idx="1">
                    <c:v>1.3783532832492101E-2</c:v>
                  </c:pt>
                  <c:pt idx="2">
                    <c:v>1.4223407773721899E-2</c:v>
                  </c:pt>
                  <c:pt idx="3">
                    <c:v>1.2150622865273601E-2</c:v>
                  </c:pt>
                  <c:pt idx="4">
                    <c:v>2.0722296241639598E-2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Sheet1!$B$40:$B$44</c:f>
              <c:strCache>
                <c:ptCount val="5"/>
                <c:pt idx="0">
                  <c:v>All</c:v>
                </c:pt>
                <c:pt idx="1">
                  <c:v>Male</c:v>
                </c:pt>
                <c:pt idx="2">
                  <c:v>Female</c:v>
                </c:pt>
                <c:pt idx="3">
                  <c:v>White</c:v>
                </c:pt>
                <c:pt idx="4">
                  <c:v>BAME</c:v>
                </c:pt>
              </c:strCache>
            </c:strRef>
          </c:cat>
          <c:val>
            <c:numRef>
              <c:f>Sheet1!$F$40:$F$44</c:f>
              <c:numCache>
                <c:formatCode>0.0%</c:formatCode>
                <c:ptCount val="5"/>
                <c:pt idx="0">
                  <c:v>0.712854868118178</c:v>
                </c:pt>
                <c:pt idx="1">
                  <c:v>0.72742104358135695</c:v>
                </c:pt>
                <c:pt idx="2">
                  <c:v>0.69684902421049899</c:v>
                </c:pt>
                <c:pt idx="3">
                  <c:v>0.76244388299010402</c:v>
                </c:pt>
                <c:pt idx="4">
                  <c:v>0.633415987774545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2A-44E5-A79B-2336FF931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Share of weighted counts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Sheet1!$C$38</c:f>
              <c:strCache>
                <c:ptCount val="1"/>
                <c:pt idx="0">
                  <c:v>Parents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Sheet1!$B$73:$B$77</c:f>
              <c:strCache>
                <c:ptCount val="5"/>
                <c:pt idx="0">
                  <c:v>Aged 16-17</c:v>
                </c:pt>
                <c:pt idx="1">
                  <c:v>Aged 18-24</c:v>
                </c:pt>
                <c:pt idx="2">
                  <c:v>Aged 25-34</c:v>
                </c:pt>
                <c:pt idx="3">
                  <c:v>Aged 35-49</c:v>
                </c:pt>
                <c:pt idx="4">
                  <c:v>Aged 50-64</c:v>
                </c:pt>
              </c:strCache>
            </c:strRef>
          </c:cat>
          <c:val>
            <c:numRef>
              <c:f>Sheet1!$K$73:$K$77</c:f>
              <c:numCache>
                <c:formatCode>0%</c:formatCode>
                <c:ptCount val="5"/>
                <c:pt idx="0">
                  <c:v>1.337823434551639E-3</c:v>
                </c:pt>
                <c:pt idx="1">
                  <c:v>1.1158236609669815E-2</c:v>
                </c:pt>
                <c:pt idx="2">
                  <c:v>0.15190402620029492</c:v>
                </c:pt>
                <c:pt idx="3">
                  <c:v>0.63914796430529242</c:v>
                </c:pt>
                <c:pt idx="4">
                  <c:v>0.1964519494501912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BD-45A2-BCAB-BFEE575805D8}"/>
            </c:ext>
          </c:extLst>
        </c:ser>
        <c:ser>
          <c:idx val="1"/>
          <c:order val="1"/>
          <c:tx>
            <c:strRef>
              <c:f>Sheet1!$F$38</c:f>
              <c:strCache>
                <c:ptCount val="1"/>
                <c:pt idx="0">
                  <c:v>Non-parents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Sheet1!$B$73:$B$77</c:f>
              <c:strCache>
                <c:ptCount val="5"/>
                <c:pt idx="0">
                  <c:v>Aged 16-17</c:v>
                </c:pt>
                <c:pt idx="1">
                  <c:v>Aged 18-24</c:v>
                </c:pt>
                <c:pt idx="2">
                  <c:v>Aged 25-34</c:v>
                </c:pt>
                <c:pt idx="3">
                  <c:v>Aged 35-49</c:v>
                </c:pt>
                <c:pt idx="4">
                  <c:v>Aged 50-64</c:v>
                </c:pt>
              </c:strCache>
            </c:strRef>
          </c:cat>
          <c:val>
            <c:numRef>
              <c:f>Sheet1!$L$73:$L$77</c:f>
              <c:numCache>
                <c:formatCode>0%</c:formatCode>
                <c:ptCount val="5"/>
                <c:pt idx="0">
                  <c:v>5.0123086443735511E-2</c:v>
                </c:pt>
                <c:pt idx="1">
                  <c:v>0.17207888715811484</c:v>
                </c:pt>
                <c:pt idx="2">
                  <c:v>0.27586283970074654</c:v>
                </c:pt>
                <c:pt idx="3">
                  <c:v>0.28367485512048218</c:v>
                </c:pt>
                <c:pt idx="4">
                  <c:v>0.21826033157692104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BD-45A2-BCAB-BFEE57580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Employment rates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Sheet1!$E$102</c:f>
              <c:strCache>
                <c:ptCount val="1"/>
                <c:pt idx="0">
                  <c:v>London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Sheet1!$F$104:$F$107</c:f>
                <c:numCache>
                  <c:formatCode>General</c:formatCode>
                  <c:ptCount val="4"/>
                  <c:pt idx="0">
                    <c:v>1.05909783386849E-2</c:v>
                  </c:pt>
                  <c:pt idx="1">
                    <c:v>1.73185149047532E-2</c:v>
                  </c:pt>
                  <c:pt idx="2">
                    <c:v>1.3783532832492101E-2</c:v>
                  </c:pt>
                  <c:pt idx="3">
                    <c:v>1.4223407773721899E-2</c:v>
                  </c:pt>
                </c:numCache>
              </c:numRef>
            </c:plus>
            <c:minus>
              <c:numRef>
                <c:f>Sheet1!$F$104:$F$107</c:f>
                <c:numCache>
                  <c:formatCode>General</c:formatCode>
                  <c:ptCount val="4"/>
                  <c:pt idx="0">
                    <c:v>1.05909783386849E-2</c:v>
                  </c:pt>
                  <c:pt idx="1">
                    <c:v>1.73185149047532E-2</c:v>
                  </c:pt>
                  <c:pt idx="2">
                    <c:v>1.3783532832492101E-2</c:v>
                  </c:pt>
                  <c:pt idx="3">
                    <c:v>1.4223407773721899E-2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Sheet1!$C$104:$D$107</c:f>
              <c:multiLvlStrCache>
                <c:ptCount val="4"/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</c:lvl>
                <c:lvl>
                  <c:pt idx="0">
                    <c:v>Parents</c:v>
                  </c:pt>
                  <c:pt idx="2">
                    <c:v>Non-parents</c:v>
                  </c:pt>
                </c:lvl>
              </c:multiLvlStrCache>
            </c:multiLvlStrRef>
          </c:cat>
          <c:val>
            <c:numRef>
              <c:f>Sheet1!$E$104:$E$107</c:f>
              <c:numCache>
                <c:formatCode>0.0%</c:formatCode>
                <c:ptCount val="4"/>
                <c:pt idx="0">
                  <c:v>0.92668473911135196</c:v>
                </c:pt>
                <c:pt idx="1">
                  <c:v>0.69307009183924895</c:v>
                </c:pt>
                <c:pt idx="2">
                  <c:v>0.72742104358135695</c:v>
                </c:pt>
                <c:pt idx="3">
                  <c:v>0.69684902421049899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7-4DBB-BB26-7157810C8AC8}"/>
            </c:ext>
          </c:extLst>
        </c:ser>
        <c:ser>
          <c:idx val="1"/>
          <c:order val="1"/>
          <c:tx>
            <c:strRef>
              <c:f>Sheet1!$H$102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Sheet1!$I$104:$I$107</c:f>
                <c:numCache>
                  <c:formatCode>General</c:formatCode>
                  <c:ptCount val="4"/>
                  <c:pt idx="0">
                    <c:v>3.6682658956604798E-3</c:v>
                  </c:pt>
                  <c:pt idx="1">
                    <c:v>5.4472118452649296E-3</c:v>
                  </c:pt>
                  <c:pt idx="2">
                    <c:v>5.3424684010458098E-3</c:v>
                  </c:pt>
                  <c:pt idx="3">
                    <c:v>4.4586455593805798E-3</c:v>
                  </c:pt>
                </c:numCache>
              </c:numRef>
            </c:plus>
            <c:minus>
              <c:numRef>
                <c:f>Sheet1!$I$104:$I$107</c:f>
                <c:numCache>
                  <c:formatCode>General</c:formatCode>
                  <c:ptCount val="4"/>
                  <c:pt idx="0">
                    <c:v>3.6682658956604798E-3</c:v>
                  </c:pt>
                  <c:pt idx="1">
                    <c:v>5.4472118452649296E-3</c:v>
                  </c:pt>
                  <c:pt idx="2">
                    <c:v>5.3424684010458098E-3</c:v>
                  </c:pt>
                  <c:pt idx="3">
                    <c:v>4.4586455593805798E-3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Sheet1!$C$104:$D$107</c:f>
              <c:multiLvlStrCache>
                <c:ptCount val="4"/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</c:lvl>
                <c:lvl>
                  <c:pt idx="0">
                    <c:v>Parents</c:v>
                  </c:pt>
                  <c:pt idx="2">
                    <c:v>Non-parents</c:v>
                  </c:pt>
                </c:lvl>
              </c:multiLvlStrCache>
            </c:multiLvlStrRef>
          </c:cat>
          <c:val>
            <c:numRef>
              <c:f>Sheet1!$H$104:$H$107</c:f>
              <c:numCache>
                <c:formatCode>0.0%</c:formatCode>
                <c:ptCount val="4"/>
                <c:pt idx="0">
                  <c:v>0.92779677610091504</c:v>
                </c:pt>
                <c:pt idx="1">
                  <c:v>0.75566507798009697</c:v>
                </c:pt>
                <c:pt idx="2">
                  <c:v>0.72201975027028897</c:v>
                </c:pt>
                <c:pt idx="3">
                  <c:v>0.695811478623517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C7-4DBB-BB26-7157810C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b="1"/>
              <a:t>Employment rate,</a:t>
            </a:r>
            <a:r>
              <a:rPr lang="en-GB" b="1" baseline="0"/>
              <a:t> female parents</a:t>
            </a:r>
            <a:r>
              <a:rPr lang="en-GB" b="1"/>
              <a:t>, 2018-2022</a:t>
            </a:r>
          </a:p>
        </c:rich>
      </c:tx>
      <c:layout>
        <c:manualLayout>
          <c:xMode val="edge"/>
          <c:yMode val="edge"/>
          <c:x val="1.9416666666666652E-2"/>
          <c:y val="2.2727272727272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3"/>
          <c:order val="2"/>
          <c:tx>
            <c:strRef>
              <c:f>Sheet1!$N$37</c:f>
              <c:strCache>
                <c:ptCount val="1"/>
                <c:pt idx="0">
                  <c:v>lmin</c:v>
                </c:pt>
              </c:strCache>
            </c:strRef>
          </c:tx>
          <c:spPr>
            <a:noFill/>
            <a:ln w="25400">
              <a:noFill/>
            </a:ln>
            <a:effectLst/>
          </c:spPr>
          <c:val>
            <c:numRef>
              <c:f>Sheet1!$N$38:$N$42</c:f>
              <c:numCache>
                <c:formatCode>0.0%</c:formatCode>
                <c:ptCount val="5"/>
                <c:pt idx="0">
                  <c:v>0.67070957270610998</c:v>
                </c:pt>
                <c:pt idx="1">
                  <c:v>0.67534028762930876</c:v>
                </c:pt>
                <c:pt idx="2">
                  <c:v>0.67890648670510312</c:v>
                </c:pt>
                <c:pt idx="3">
                  <c:v>0.68601687503403153</c:v>
                </c:pt>
                <c:pt idx="4">
                  <c:v>0.67575157693449572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D6-4572-88B7-AE39D517864D}"/>
            </c:ext>
          </c:extLst>
        </c:ser>
        <c:ser>
          <c:idx val="2"/>
          <c:order val="3"/>
          <c:tx>
            <c:strRef>
              <c:f>Sheet1!$O$37</c:f>
              <c:strCache>
                <c:ptCount val="1"/>
                <c:pt idx="0">
                  <c:v>lmax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  <a:effectLst/>
          </c:spPr>
          <c:val>
            <c:numRef>
              <c:f>Sheet1!$O$38:$O$42</c:f>
              <c:numCache>
                <c:formatCode>0.0%</c:formatCode>
                <c:ptCount val="5"/>
                <c:pt idx="0">
                  <c:v>2.6060549218728024E-2</c:v>
                </c:pt>
                <c:pt idx="1">
                  <c:v>2.6856977483998401E-2</c:v>
                </c:pt>
                <c:pt idx="2">
                  <c:v>3.2339718410387741E-2</c:v>
                </c:pt>
                <c:pt idx="3">
                  <c:v>3.271041115092288E-2</c:v>
                </c:pt>
                <c:pt idx="4">
                  <c:v>3.4637029809506448E-2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D6-4572-88B7-AE39D517864D}"/>
            </c:ext>
          </c:extLst>
        </c:ser>
        <c:ser>
          <c:idx val="5"/>
          <c:order val="4"/>
          <c:tx>
            <c:strRef>
              <c:f>Sheet1!$P$37</c:f>
              <c:strCache>
                <c:ptCount val="1"/>
                <c:pt idx="0">
                  <c:v>umin</c:v>
                </c:pt>
              </c:strCache>
            </c:strRef>
          </c:tx>
          <c:spPr>
            <a:noFill/>
            <a:ln w="25400">
              <a:noFill/>
            </a:ln>
            <a:effectLst/>
          </c:spPr>
          <c:val>
            <c:numRef>
              <c:f>Sheet1!$P$38:$P$42</c:f>
              <c:numCache>
                <c:formatCode>0.0%</c:formatCode>
                <c:ptCount val="5"/>
                <c:pt idx="0">
                  <c:v>4.1048370867461048E-2</c:v>
                </c:pt>
                <c:pt idx="1">
                  <c:v>4.4288656140220817E-2</c:v>
                </c:pt>
                <c:pt idx="2">
                  <c:v>3.782899966567399E-2</c:v>
                </c:pt>
                <c:pt idx="3">
                  <c:v>3.2086818103311487E-2</c:v>
                </c:pt>
                <c:pt idx="4">
                  <c:v>3.9829259390829819E-2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D6-4572-88B7-AE39D517864D}"/>
            </c:ext>
          </c:extLst>
        </c:ser>
        <c:ser>
          <c:idx val="4"/>
          <c:order val="5"/>
          <c:tx>
            <c:strRef>
              <c:f>Sheet1!$Q$37</c:f>
              <c:strCache>
                <c:ptCount val="1"/>
                <c:pt idx="0">
                  <c:v>umax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  <a:effectLst/>
          </c:spPr>
          <c:val>
            <c:numRef>
              <c:f>Sheet1!$Q$38:$Q$42</c:f>
              <c:numCache>
                <c:formatCode>0.0%</c:formatCode>
                <c:ptCount val="5"/>
                <c:pt idx="0">
                  <c:v>8.3920848192557962E-3</c:v>
                </c:pt>
                <c:pt idx="1">
                  <c:v>8.5144671961021601E-3</c:v>
                </c:pt>
                <c:pt idx="2">
                  <c:v>1.021825034791024E-2</c:v>
                </c:pt>
                <c:pt idx="3">
                  <c:v>1.056007149377014E-2</c:v>
                </c:pt>
                <c:pt idx="4">
                  <c:v>1.0894423690529953E-2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D6-4572-88B7-AE39D5178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329504"/>
        <c:axId val="313330160"/>
      </c:areaChart>
      <c:lineChart>
        <c:grouping val="standard"/>
        <c:varyColors val="0"/>
        <c:ser>
          <c:idx val="0"/>
          <c:order val="0"/>
          <c:tx>
            <c:strRef>
              <c:f>Sheet1!$C$36</c:f>
              <c:strCache>
                <c:ptCount val="1"/>
                <c:pt idx="0">
                  <c:v>London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Sheet1!$B$8:$B$12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Sheet1!$C$38:$C$42</c:f>
              <c:numCache>
                <c:formatCode>0.0%</c:formatCode>
                <c:ptCount val="5"/>
                <c:pt idx="0">
                  <c:v>0.68373984731547399</c:v>
                </c:pt>
                <c:pt idx="1">
                  <c:v>0.68876877637130796</c:v>
                </c:pt>
                <c:pt idx="2">
                  <c:v>0.69507634591029699</c:v>
                </c:pt>
                <c:pt idx="3">
                  <c:v>0.70237208060949297</c:v>
                </c:pt>
                <c:pt idx="4">
                  <c:v>0.69307009183924895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D6-4572-88B7-AE39D517864D}"/>
            </c:ext>
          </c:extLst>
        </c:ser>
        <c:ser>
          <c:idx val="1"/>
          <c:order val="1"/>
          <c:tx>
            <c:strRef>
              <c:f>Sheet1!$H$36</c:f>
              <c:strCache>
                <c:ptCount val="1"/>
                <c:pt idx="0">
                  <c:v>UK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Sheet1!$H$38:$H$42</c:f>
              <c:numCache>
                <c:formatCode>0.0%</c:formatCode>
                <c:ptCount val="5"/>
                <c:pt idx="0">
                  <c:v>0.74201453520192695</c:v>
                </c:pt>
                <c:pt idx="1">
                  <c:v>0.75074315485157905</c:v>
                </c:pt>
                <c:pt idx="2">
                  <c:v>0.75418432995511997</c:v>
                </c:pt>
                <c:pt idx="3">
                  <c:v>0.75609414003515096</c:v>
                </c:pt>
                <c:pt idx="4">
                  <c:v>0.75566507798009697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CD6-4572-88B7-AE39D5178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329504"/>
        <c:axId val="313330160"/>
      </c:lineChart>
      <c:catAx>
        <c:axId val="31332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30160"/>
        <c:crosses val="autoZero"/>
        <c:auto val="1"/>
        <c:lblAlgn val="ctr"/>
        <c:lblOffset val="100"/>
        <c:noMultiLvlLbl val="0"/>
      </c:catAx>
      <c:valAx>
        <c:axId val="31333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29504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2.4542203963634983E-2"/>
          <c:y val="8.5909437510944903E-2"/>
          <c:w val="0.27800850368834246"/>
          <c:h val="6.2257248244319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Share</a:t>
            </a:r>
            <a:r>
              <a:rPr lang="en-GB" b="1" baseline="0"/>
              <a:t> of weighted count</a:t>
            </a:r>
            <a:r>
              <a:rPr lang="en-GB" b="1"/>
              <a:t>,, women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2"/>
          <c:order val="0"/>
          <c:tx>
            <c:strRef>
              <c:f>Sheet1!$C$139</c:f>
              <c:strCache>
                <c:ptCount val="1"/>
                <c:pt idx="0">
                  <c:v>Female_Aged 16-17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9EBDB03-5CD5-4FC2-808E-807135755E1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BBE-4144-9B83-4671398620E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A2F1840-4437-4B80-847F-2EEBFA649A4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Sheet1!$D$139:$G$139</c:f>
              <c:numCache>
                <c:formatCode>_-* #,##0_-;\-* #,##0_-;_-* "-"??_-;_-@_-</c:formatCode>
                <c:ptCount val="4"/>
                <c:pt idx="0" formatCode="#,##0">
                  <c:v>1181</c:v>
                </c:pt>
                <c:pt idx="1">
                  <c:v>127791</c:v>
                </c:pt>
                <c:pt idx="2" formatCode="#,##0">
                  <c:v>2406</c:v>
                </c:pt>
                <c:pt idx="3">
                  <c:v>713128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Sheet1!$I$139:$L$139</c15:f>
                <c15:dlblRangeCache>
                  <c:ptCount val="4"/>
                  <c:pt idx="0">
                    <c:v>0%</c:v>
                  </c:pt>
                  <c:pt idx="1">
                    <c:v>7%</c:v>
                  </c:pt>
                  <c:pt idx="2">
                    <c:v>0%</c:v>
                  </c:pt>
                  <c:pt idx="3">
                    <c:v>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EBBE-4144-9B83-4671398620ED}"/>
            </c:ext>
          </c:extLst>
        </c:ser>
        <c:ser>
          <c:idx val="1"/>
          <c:order val="1"/>
          <c:tx>
            <c:strRef>
              <c:f>Sheet1!$C$140</c:f>
              <c:strCache>
                <c:ptCount val="1"/>
                <c:pt idx="0">
                  <c:v>Female_Aged 18-24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5718625-8DD3-483F-AC71-EF19AB7AD89C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DEC4141-D2A3-4BA2-B17B-95029488883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0545462-DE1F-4DCE-9671-9A2059A80A8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02EE4DA-9395-4EF0-9B85-FDD4D051EA5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Sheet1!$D$140:$G$140</c:f>
              <c:numCache>
                <c:formatCode>_-* #,##0_-;\-* #,##0_-;_-* "-"??_-;_-@_-</c:formatCode>
                <c:ptCount val="4"/>
                <c:pt idx="0" formatCode="#,##0">
                  <c:v>19494</c:v>
                </c:pt>
                <c:pt idx="1">
                  <c:v>383792</c:v>
                </c:pt>
                <c:pt idx="2" formatCode="#,##0">
                  <c:v>221947</c:v>
                </c:pt>
                <c:pt idx="3">
                  <c:v>2399574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Sheet1!$I$140:$L$140</c15:f>
                <c15:dlblRangeCache>
                  <c:ptCount val="4"/>
                  <c:pt idx="0">
                    <c:v>2%</c:v>
                  </c:pt>
                  <c:pt idx="1">
                    <c:v>20%</c:v>
                  </c:pt>
                  <c:pt idx="2">
                    <c:v>3%</c:v>
                  </c:pt>
                  <c:pt idx="3">
                    <c:v>19%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EBBE-4144-9B83-4671398620ED}"/>
            </c:ext>
          </c:extLst>
        </c:ser>
        <c:ser>
          <c:idx val="0"/>
          <c:order val="2"/>
          <c:tx>
            <c:strRef>
              <c:f>Sheet1!$C$141</c:f>
              <c:strCache>
                <c:ptCount val="1"/>
                <c:pt idx="0">
                  <c:v>Female_Aged 25-34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1754DBE-4B06-4505-96D1-244AD15B08A9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DD6C6AE-6F81-4E39-A73A-28F7C5C3041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A65C899-7277-48AE-B4DA-A9C9334AFC4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174ACAB-2A8C-4963-B51E-9CD2B501BA3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Sheet1!$D$141:$G$141</c:f>
              <c:numCache>
                <c:formatCode>_-* #,##0_-;\-* #,##0_-;_-* "-"??_-;_-@_-</c:formatCode>
                <c:ptCount val="4"/>
                <c:pt idx="0" formatCode="#,##0">
                  <c:v>208032</c:v>
                </c:pt>
                <c:pt idx="1">
                  <c:v>576634</c:v>
                </c:pt>
                <c:pt idx="2" formatCode="#,##0">
                  <c:v>1998546</c:v>
                </c:pt>
                <c:pt idx="3">
                  <c:v>2418598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Sheet1!$I$141:$L$141</c15:f>
                <c15:dlblRangeCache>
                  <c:ptCount val="4"/>
                  <c:pt idx="0">
                    <c:v>18%</c:v>
                  </c:pt>
                  <c:pt idx="1">
                    <c:v>29%</c:v>
                  </c:pt>
                  <c:pt idx="2">
                    <c:v>25%</c:v>
                  </c:pt>
                  <c:pt idx="3">
                    <c:v>19%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EBBE-4144-9B83-4671398620ED}"/>
            </c:ext>
          </c:extLst>
        </c:ser>
        <c:ser>
          <c:idx val="4"/>
          <c:order val="3"/>
          <c:tx>
            <c:strRef>
              <c:f>Sheet1!$C$142</c:f>
              <c:strCache>
                <c:ptCount val="1"/>
                <c:pt idx="0">
                  <c:v>Female_Aged 35-49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81FA7D5-A2C4-4699-A203-AECE1F0276D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2C70B85-616D-46D5-8C27-AD77A1EC9F4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63B25E4-DCC5-4483-8619-43DB5922F8C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A149E63-28C4-469D-92BC-BC489DB6087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Sheet1!$D$142:$G$142</c:f>
              <c:numCache>
                <c:formatCode>_-* #,##0_-;\-* #,##0_-;_-* "-"??_-;_-@_-</c:formatCode>
                <c:ptCount val="4"/>
                <c:pt idx="0" formatCode="#,##0">
                  <c:v>758924</c:v>
                </c:pt>
                <c:pt idx="1">
                  <c:v>296755</c:v>
                </c:pt>
                <c:pt idx="2" formatCode="#,##0">
                  <c:v>4665672</c:v>
                </c:pt>
                <c:pt idx="3">
                  <c:v>1745044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Sheet1!$I$142:$L$142</c15:f>
                <c15:dlblRangeCache>
                  <c:ptCount val="4"/>
                  <c:pt idx="0">
                    <c:v>65%</c:v>
                  </c:pt>
                  <c:pt idx="1">
                    <c:v>15%</c:v>
                  </c:pt>
                  <c:pt idx="2">
                    <c:v>58%</c:v>
                  </c:pt>
                  <c:pt idx="3">
                    <c:v>14%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3-EBBE-4144-9B83-4671398620ED}"/>
            </c:ext>
          </c:extLst>
        </c:ser>
        <c:ser>
          <c:idx val="3"/>
          <c:order val="4"/>
          <c:tx>
            <c:strRef>
              <c:f>Sheet1!$C$143</c:f>
              <c:strCache>
                <c:ptCount val="1"/>
                <c:pt idx="0">
                  <c:v>Female_Aged 50-64</c:v>
                </c:pt>
              </c:strCache>
            </c:strRef>
          </c:tx>
          <c:spPr>
            <a:solidFill>
              <a:srgbClr val="DCA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E93B706-C889-4D71-9C48-A67A57512E9B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E9A7279-82E6-4B79-A699-B9B41FF79DF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048C662-3151-402D-BCBE-1A7EB060CEC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9C1A70F-3EC7-4774-9DF9-19F11F38E76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Sheet1!$D$143:$G$143</c:f>
              <c:numCache>
                <c:formatCode>_-* #,##0_-;\-* #,##0_-;_-* "-"??_-;_-@_-</c:formatCode>
                <c:ptCount val="4"/>
                <c:pt idx="0" formatCode="#,##0">
                  <c:v>172875</c:v>
                </c:pt>
                <c:pt idx="1">
                  <c:v>578515</c:v>
                </c:pt>
                <c:pt idx="2" formatCode="#,##0">
                  <c:v>1089298</c:v>
                </c:pt>
                <c:pt idx="3">
                  <c:v>5568332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Sheet1!$I$143:$L$143</c15:f>
                <c15:dlblRangeCache>
                  <c:ptCount val="4"/>
                  <c:pt idx="0">
                    <c:v>15%</c:v>
                  </c:pt>
                  <c:pt idx="1">
                    <c:v>29%</c:v>
                  </c:pt>
                  <c:pt idx="2">
                    <c:v>14%</c:v>
                  </c:pt>
                  <c:pt idx="3">
                    <c:v>43%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8-EBBE-4144-9B83-4671398620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89999984808975397"/>
          <c:h val="5.59473528815181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5_FEEA59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54127-3D58-4E94-8D15-719129280362}" authorId="{2312FB27-1B4C-E44B-C091-7573519CE921}" created="2023-03-27T14:28:33.879">
    <pc:sldMkLst xmlns:pc="http://schemas.microsoft.com/office/powerpoint/2013/main/command">
      <pc:docMk/>
      <pc:sldMk cId="4276771090" sldId="261"/>
    </pc:sldMkLst>
    <p188:txBody>
      <a:bodyPr/>
      <a:lstStyle/>
      <a:p>
        <a:r>
          <a:rPr lang="en-GB"/>
          <a:t>may relegate slide to appendix</a:t>
        </a:r>
      </a:p>
    </p188:txBody>
  </p188:cm>
</p188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0.30237</cdr:x>
      <cdr:y>0.4987</cdr:y>
    </cdr:from>
    <cdr:to>
      <cdr:x>0.49051</cdr:x>
      <cdr:y>0.82347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36CBB1A4-4C23-448B-AC17-9EBE9D84A169}"/>
            </a:ext>
          </a:extLst>
        </cdr:cNvPr>
        <cdr:cNvSpPr/>
      </cdr:nvSpPr>
      <cdr:spPr>
        <a:xfrm xmlns:a="http://schemas.openxmlformats.org/drawingml/2006/main">
          <a:off x="3179618" y="2170026"/>
          <a:ext cx="1978429" cy="1413164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C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>
            <a:noFill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13E36-9F1A-48BF-8B08-3FA708884CC2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94F1A-23BD-4085-BE21-19A50FF7A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4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LPEG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5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Overall, parental employment rates are above non-parents for almost all groups (notably not women). This is probably due to age composition, with working age people more likely to be parents.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3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shares are pretty much for the UK overall too – i.e. that the prop of parents who are 18-64 is ~100% while it is 95% for non-parents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27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0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u="sng" dirty="0">
                <a:solidFill>
                  <a:schemeClr val="bg2"/>
                </a:solidFill>
              </a:rPr>
              <a:t>Base case</a:t>
            </a:r>
            <a:r>
              <a:rPr lang="en-GB" sz="1200" i="1" dirty="0">
                <a:solidFill>
                  <a:schemeClr val="bg2"/>
                </a:solidFill>
              </a:rPr>
              <a:t>: non-parent, non-London, male, white, age 25-34, youngest child aged &lt;2yrs, single, no work-limiting health, no children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68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London has more mothers in 35-49 age range, and since London has a lot of students, there is a lower share of 25-34 aged ones. So age does not explain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2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DC4E-818D-4CFE-ACB9-532515375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rgbClr val="353D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0AD7C-6114-4009-B012-5F41EAC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53D4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85BC0E-8CDC-4817-B071-3EFFD002A68D}"/>
              </a:ext>
            </a:extLst>
          </p:cNvPr>
          <p:cNvGrpSpPr/>
          <p:nvPr/>
        </p:nvGrpSpPr>
        <p:grpSpPr>
          <a:xfrm>
            <a:off x="1180806" y="960120"/>
            <a:ext cx="97200" cy="4937760"/>
            <a:chOff x="1180806" y="2240010"/>
            <a:chExt cx="172278" cy="23779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2198DA-53F7-4181-AA7E-F24DA9548EA5}"/>
                </a:ext>
              </a:extLst>
            </p:cNvPr>
            <p:cNvSpPr/>
            <p:nvPr/>
          </p:nvSpPr>
          <p:spPr>
            <a:xfrm>
              <a:off x="1180806" y="4077990"/>
              <a:ext cx="172278" cy="540000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6C6836-5015-40AD-90FA-3D30AA3FCC19}"/>
                </a:ext>
              </a:extLst>
            </p:cNvPr>
            <p:cNvSpPr/>
            <p:nvPr/>
          </p:nvSpPr>
          <p:spPr>
            <a:xfrm>
              <a:off x="1180806" y="2240010"/>
              <a:ext cx="172278" cy="540000"/>
            </a:xfrm>
            <a:prstGeom prst="rect">
              <a:avLst/>
            </a:prstGeom>
            <a:solidFill>
              <a:srgbClr val="EE2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462169-F53D-472E-B9F0-8BCAF010191A}"/>
                </a:ext>
              </a:extLst>
            </p:cNvPr>
            <p:cNvSpPr/>
            <p:nvPr/>
          </p:nvSpPr>
          <p:spPr>
            <a:xfrm>
              <a:off x="1180806" y="2852670"/>
              <a:ext cx="172278" cy="54000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CCB3D9-D2C3-4887-B78B-3D946E2278E9}"/>
                </a:ext>
              </a:extLst>
            </p:cNvPr>
            <p:cNvSpPr/>
            <p:nvPr/>
          </p:nvSpPr>
          <p:spPr>
            <a:xfrm>
              <a:off x="1180806" y="3465330"/>
              <a:ext cx="172278" cy="540000"/>
            </a:xfrm>
            <a:prstGeom prst="rect">
              <a:avLst/>
            </a:prstGeom>
            <a:solidFill>
              <a:srgbClr val="008D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81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7C3A4-8EA0-4145-8790-905346091B74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42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DFC76-2A4A-4A7E-8CCD-2D159D47F2C2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063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5277-1FEB-4CDE-B25E-8AA9C0A881B6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15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81048-5CA2-44E4-A753-29972A116E2D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132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D5722E-8D7C-4F62-89F5-12A42A4601D4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962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D48D96-3103-457A-A2FD-7002BE6E61E6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215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6DBD1-D888-4D34-9A3D-59132998F70A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92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05F84-5AA6-4A84-B528-1DB8E335E0C8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08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5E0F69-15B5-489C-B5D4-DDA2A74895CE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636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88D74-66C0-40CA-8272-A8366D7E6837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20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360BC-E53B-4B54-928D-D93681B77E0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232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3F0F0-2B5B-48CB-9F07-B3AC788AE4F8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863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CC2CC3-ED51-4C63-9B75-589BEA5EE2CF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5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4E6FF-7F48-4E3D-A23C-F90B3484792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60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DBFA5-FA16-43B0-B8B0-D8050CE97301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63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65CC2-48FE-4807-BC1F-228C581D3634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55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A0B44-40F0-4082-918F-ECE64121F3E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87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5127E-B30C-4914-B78D-3DDA509194C9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7D743-7AE0-440A-B15A-60464AA4E7F9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30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C2362-CB36-4D46-BA08-89833C947ADC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97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C109B-B4CF-4D7F-9261-981195E2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06725-62F0-4F31-9A72-AD8DEEA2F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FDBDF-69F2-416F-A5D5-8D9C11FD508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6480000"/>
            <a:ext cx="2213006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7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53D4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FEEA59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4199-33A2-4DF9-BCE3-E9D2A9C10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London’s puzzling employment gap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55525-D09E-40A3-9176-6883F0BCD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Why are women in London less likely to work when they are parents relative to UK peers?</a:t>
            </a:r>
          </a:p>
        </p:txBody>
      </p:sp>
    </p:spTree>
    <p:extLst>
      <p:ext uri="{BB962C8B-B14F-4D97-AF65-F5344CB8AC3E}">
        <p14:creationId xmlns:p14="http://schemas.microsoft.com/office/powerpoint/2010/main" val="378384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7A33-9C21-4E27-B1D0-5B587E01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Yet, London has same share of working-age mothers as UK average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55F2C6E-3988-4394-A53E-48BE8D1FF6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767710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BECD-8174-4DCB-84A6-96C77E20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has been no trend in employment rates in London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13964D-6674-4693-A9B5-79D93BC64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8591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54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E782-3750-458C-95F7-1F3A2130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Employment gaps: parents are more likely to be in work…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0FBC8B-C2AE-4A51-AD77-4D2A57D0A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5075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257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42A9-DCAB-4641-B4AB-E7EBD285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because parents are far more likely to be working-age than not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132749E-72A7-4287-9D46-AC8FCCDB2A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696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4CB7-C1FF-4324-8EC3-FA0349B4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Female parents in London have lower employment rates than UK average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4FFDAF-D2CD-43DE-8B5E-C234C78F8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4538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875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33A0-478F-40BC-B11F-72605AAF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and it has persisted for some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574711-08DA-4ED8-802F-1C972E075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195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726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66A8-5F84-451D-8500-9A009BB7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Regressions to find underlying reasons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EF4DC-715E-4829-9CB0-F56D71F6E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Realistically, there should be an underlying reason why the gap exists rather than being intrinsically linked to London.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We use the following simple model to explore possible explanations, where the </a:t>
                </a:r>
                <a:r>
                  <a:rPr lang="en-GB" sz="2400" dirty="0">
                    <a:solidFill>
                      <a:srgbClr val="FF0000"/>
                    </a:solidFill>
                  </a:rPr>
                  <a:t>coefficient of interest </a:t>
                </a:r>
                <a:r>
                  <a:rPr lang="en-GB" sz="2400" dirty="0"/>
                  <a:t>represents the gap:</a:t>
                </a:r>
              </a:p>
              <a:p>
                <a:pPr marL="0" indent="0">
                  <a:buNone/>
                </a:pPr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𝐸𝑚𝑝𝑙𝑜𝑦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𝑃𝑎𝑟𝑒𝑛𝑡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𝐿𝑜𝑛𝑑𝑜𝑛𝑒𝑟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𝑃𝑎𝑟𝑒𝑛𝑡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𝐿𝑜𝑛𝑑𝑜𝑛𝑒𝑟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We do not claim to find causal links, but rather look for a demographic characteristic/composition effect explaining the gap.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EF4DC-715E-4829-9CB0-F56D71F6E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 r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0CE882-98E4-4C00-8CFC-8C55291CACD9}"/>
              </a:ext>
            </a:extLst>
          </p:cNvPr>
          <p:cNvSpPr txBox="1"/>
          <p:nvPr/>
        </p:nvSpPr>
        <p:spPr>
          <a:xfrm>
            <a:off x="681487" y="6176963"/>
            <a:ext cx="905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2"/>
                </a:solidFill>
              </a:rPr>
              <a:t>Note: regression run on sample of women only.</a:t>
            </a:r>
          </a:p>
        </p:txBody>
      </p:sp>
    </p:spTree>
    <p:extLst>
      <p:ext uri="{BB962C8B-B14F-4D97-AF65-F5344CB8AC3E}">
        <p14:creationId xmlns:p14="http://schemas.microsoft.com/office/powerpoint/2010/main" val="57711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11D6-5A91-49C8-B037-E531D820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gap remains stubborn when disentangling characteristics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3BC103-A57A-496F-871F-08D5FBC67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 regress employment on personal and family characteristics for women</a:t>
            </a:r>
          </a:p>
          <a:p>
            <a:r>
              <a:rPr lang="en-GB" dirty="0"/>
              <a:t>Each model introduces a single additional covariate</a:t>
            </a:r>
          </a:p>
          <a:p>
            <a:r>
              <a:rPr lang="en-GB" dirty="0"/>
              <a:t>Point estimates and 95% CI shown in chart for coefficient of interest</a:t>
            </a:r>
          </a:p>
          <a:p>
            <a:r>
              <a:rPr lang="en-GB" dirty="0"/>
              <a:t>The gap remains in all models except when </a:t>
            </a:r>
            <a:r>
              <a:rPr lang="en-GB" u="sng" dirty="0"/>
              <a:t>including work-limiting health issues 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EC227-68C2-46AC-81A4-368F37020BAA}"/>
              </a:ext>
            </a:extLst>
          </p:cNvPr>
          <p:cNvSpPr txBox="1"/>
          <p:nvPr/>
        </p:nvSpPr>
        <p:spPr>
          <a:xfrm>
            <a:off x="681487" y="6176963"/>
            <a:ext cx="905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2"/>
                </a:solidFill>
              </a:rPr>
              <a:t>Note: other covariate coefficients not shown.</a:t>
            </a:r>
          </a:p>
        </p:txBody>
      </p:sp>
      <p:pic>
        <p:nvPicPr>
          <p:cNvPr id="14" name="Content Placeholder 13" descr="Chart, diagram&#10;&#10;Description automatically generated">
            <a:extLst>
              <a:ext uri="{FF2B5EF4-FFF2-40B4-BE49-F238E27FC236}">
                <a16:creationId xmlns:a16="http://schemas.microsoft.com/office/drawing/2014/main" id="{A4364476-10E1-4AA9-B79D-11FB65D3F6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94D55F-EF6F-44C0-AFF7-8793E2B79C33}"/>
              </a:ext>
            </a:extLst>
          </p:cNvPr>
          <p:cNvSpPr/>
          <p:nvPr/>
        </p:nvSpPr>
        <p:spPr>
          <a:xfrm>
            <a:off x="1232826" y="4761780"/>
            <a:ext cx="3398809" cy="759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36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A5B5-EAAB-4139-B6AC-4C3DA8D7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C202-EAF9-4371-956B-E2E0E1EA24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A4F36-E14E-43A5-A21A-881B4D441D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651724"/>
      </p:ext>
    </p:extLst>
  </p:cSld>
  <p:clrMapOvr>
    <a:masterClrMapping/>
  </p:clrMapOvr>
</p:sld>
</file>

<file path=ppt/theme/theme1.xml><?xml version="1.0" encoding="utf-8"?>
<a:theme xmlns:a="http://schemas.openxmlformats.org/drawingml/2006/main" name="GLA Theme light">
  <a:themeElements>
    <a:clrScheme name="City Intelligence">
      <a:dk1>
        <a:srgbClr val="000000"/>
      </a:dk1>
      <a:lt1>
        <a:srgbClr val="FFFFFF"/>
      </a:lt1>
      <a:dk2>
        <a:srgbClr val="353D42"/>
      </a:dk2>
      <a:lt2>
        <a:srgbClr val="868B8E"/>
      </a:lt2>
      <a:accent1>
        <a:srgbClr val="008BC1"/>
      </a:accent1>
      <a:accent2>
        <a:srgbClr val="EE266D"/>
      </a:accent2>
      <a:accent3>
        <a:srgbClr val="4C9E4C"/>
      </a:accent3>
      <a:accent4>
        <a:srgbClr val="9E0059"/>
      </a:accent4>
      <a:accent5>
        <a:srgbClr val="DD072B"/>
      </a:accent5>
      <a:accent6>
        <a:srgbClr val="C617A1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A Theme light" id="{0DB60B21-503E-490B-BAD6-BC2592CFDA01}" vid="{A37F429F-E5DC-4E1D-91B3-893E496228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GLA Theme light</Template>
  <TotalTime>340</TotalTime>
  <Words>421</Words>
  <Application>Microsoft Office PowerPoint</Application>
  <PresentationFormat>Widescreen</PresentationFormat>
  <Paragraphs>46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GLA Theme light</vt:lpstr>
      <vt:lpstr>London’s puzzling employment gap</vt:lpstr>
      <vt:lpstr>There has been no trend in employment rates in London</vt:lpstr>
      <vt:lpstr>Employment gaps: parents are more likely to be in work…</vt:lpstr>
      <vt:lpstr>… because parents are far more likely to be working-age than not</vt:lpstr>
      <vt:lpstr>Female parents in London have lower employment rates than UK average</vt:lpstr>
      <vt:lpstr>… and it has persisted for some time</vt:lpstr>
      <vt:lpstr>Regressions to find underlying reasons</vt:lpstr>
      <vt:lpstr>The gap remains stubborn when disentangling characteristics</vt:lpstr>
      <vt:lpstr>Appendix</vt:lpstr>
      <vt:lpstr>Yet, London has same share of working-age mothers as UK average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Parental employment</dc:title>
  <dc:creator>Ammar Ljubijankic</dc:creator>
  <cp:lastModifiedBy>Ammar Ljubijankic</cp:lastModifiedBy>
  <cp:revision>12</cp:revision>
  <dcterms:created xsi:type="dcterms:W3CDTF">2023-03-21T13:23:58Z</dcterms:created>
  <dcterms:modified xsi:type="dcterms:W3CDTF">2023-03-27T15:20:41Z</dcterms:modified>
</cp:coreProperties>
</file>