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78" r:id="rId7"/>
    <p:sldId id="260" r:id="rId8"/>
    <p:sldId id="279" r:id="rId9"/>
    <p:sldId id="261" r:id="rId10"/>
    <p:sldId id="274" r:id="rId11"/>
    <p:sldId id="280" r:id="rId12"/>
    <p:sldId id="275" r:id="rId13"/>
    <p:sldId id="281" r:id="rId14"/>
    <p:sldId id="276" r:id="rId15"/>
    <p:sldId id="277" r:id="rId16"/>
    <p:sldId id="262" r:id="rId17"/>
    <p:sldId id="263" r:id="rId18"/>
    <p:sldId id="264" r:id="rId19"/>
    <p:sldId id="266" r:id="rId20"/>
    <p:sldId id="282" r:id="rId21"/>
    <p:sldId id="283" r:id="rId22"/>
    <p:sldId id="284" r:id="rId23"/>
    <p:sldId id="285" r:id="rId24"/>
    <p:sldId id="289" r:id="rId25"/>
    <p:sldId id="286" r:id="rId26"/>
    <p:sldId id="287" r:id="rId27"/>
    <p:sldId id="288" r:id="rId28"/>
    <p:sldId id="273" r:id="rId2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2213B-68CA-48C2-BB39-196D63CE193C}" v="2" dt="2023-07-10T13:54:43.260"/>
    <p1510:client id="{1AF7BE26-EE7A-4333-D1E1-2C3B105AC6C0}" v="109" dt="2023-07-08T20:37:05.727"/>
    <p1510:client id="{3E4566A6-4131-262D-B92C-B8DE88003D6D}" v="2" dt="2023-07-09T23:20:01.949"/>
    <p1510:client id="{8022A551-A0FF-C203-F609-3E68E51DFDA3}" v="26" dt="2023-07-08T23:00:35.363"/>
    <p1510:client id="{C504EED8-88E8-8B3A-347A-C29666CBBBAF}" v="1108" dt="2023-07-08T23:05:31.222"/>
    <p1510:client id="{C63673F6-5B68-0EC1-5CEB-88D51076AE54}" v="106" dt="2023-07-10T11:39:26.230"/>
    <p1510:client id="{DCCE92B2-A633-4750-8985-5DF50C974BC5}" v="375" dt="2023-07-09T10:36:34.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647DB79-6D03-4F27-97C6-44F415CCC058}"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F70CF32-D37B-47AE-A7E8-C08387F8E1B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B8C5F804-0BA2-44E0-A7FE-E51617D9137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467D9CC-8F01-4B01-B64A-B946D610278F}"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2103C35A-04C3-45E8-BCC5-9A77A7D51111}"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55351FB4-71FE-4825-AA23-1225865DB45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33C25067-7D90-4528-A860-E2FB6A73266E}"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ED92EEF-130E-4632-9285-74DCEB4FCBD7}"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EB8128D-885E-44CB-B033-2B97453A0F56}"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876320" y="1122480"/>
            <a:ext cx="8790840" cy="11064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70A5156-7FF0-45D3-911F-2E5C1D6ABB2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8A3DB54-38A4-48E2-8DE9-F19F7B11C25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C8C799C-30FC-4E58-B120-EE6F17E23AD2}"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EF8F6C0-E0A6-4369-94AD-A78DA314F80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EA05B24-87B5-4A89-8C43-7BE2CACC2110}"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16FB9FC-D7BA-464C-9FC8-F3722BFE00F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E7A7C46F-D063-48F4-AF9B-015FD3C433E9}"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769D5EAA-2F47-4511-A106-F940AA13BD84}"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64A4E57-8745-4C20-B281-559269086889}"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64239BD-C9FE-4222-BB4C-7442528E287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F54AA4E-341A-40BC-9E09-A577278B064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876320" y="1122480"/>
            <a:ext cx="8790840" cy="11064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B28BC1C-29EF-4665-808F-214EB27ACAC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4EB3C3A-2EBD-4998-BBEA-E6E9E6C0451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9D1BCBD-DAB2-40AC-9D6F-864179483C51}"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A0A3F32-D35C-4663-A793-0C4F29BCC29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02" name="Picture 2" descr="\\DROBO-FS\QuickDrops\JB\PPTX NG\Droplets\LightingOverlay.png"/>
          <p:cNvPicPr/>
          <p:nvPr/>
        </p:nvPicPr>
        <p:blipFill>
          <a:blip r:embed="rId15">
            <a:alphaModFix amt="30000"/>
          </a:blip>
          <a:stretch/>
        </p:blipFill>
        <p:spPr>
          <a:xfrm>
            <a:off x="0" y="0"/>
            <a:ext cx="12191400" cy="6857280"/>
          </a:xfrm>
          <a:prstGeom prst="rect">
            <a:avLst/>
          </a:prstGeom>
          <a:ln w="0">
            <a:noFill/>
          </a:ln>
        </p:spPr>
      </p:pic>
      <p:grpSp>
        <p:nvGrpSpPr>
          <p:cNvPr id="103" name="Group 7"/>
          <p:cNvGrpSpPr/>
          <p:nvPr/>
        </p:nvGrpSpPr>
        <p:grpSpPr>
          <a:xfrm>
            <a:off x="-14400" y="0"/>
            <a:ext cx="12053160" cy="6857280"/>
            <a:chOff x="-14400" y="0"/>
            <a:chExt cx="12053160" cy="6857280"/>
          </a:xfrm>
        </p:grpSpPr>
        <p:grpSp>
          <p:nvGrpSpPr>
            <p:cNvPr id="2" name="Group 8"/>
            <p:cNvGrpSpPr/>
            <p:nvPr/>
          </p:nvGrpSpPr>
          <p:grpSpPr>
            <a:xfrm>
              <a:off x="-14400" y="0"/>
              <a:ext cx="1220400" cy="6857280"/>
              <a:chOff x="-14400" y="0"/>
              <a:chExt cx="1220400" cy="6857280"/>
            </a:xfrm>
          </p:grpSpPr>
          <p:sp>
            <p:nvSpPr>
              <p:cNvPr id="3" name="Rectangle 5"/>
              <p:cNvSpPr/>
              <p:nvPr/>
            </p:nvSpPr>
            <p:spPr>
              <a:xfrm>
                <a:off x="114480" y="4680"/>
                <a:ext cx="23040" cy="218052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 name="Freeform 6"/>
              <p:cNvSpPr/>
              <p:nvPr/>
            </p:nvSpPr>
            <p:spPr>
              <a:xfrm>
                <a:off x="3348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 name="Freeform 7"/>
              <p:cNvSpPr/>
              <p:nvPr/>
            </p:nvSpPr>
            <p:spPr>
              <a:xfrm>
                <a:off x="2844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 name="Freeform 8"/>
              <p:cNvSpPr/>
              <p:nvPr/>
            </p:nvSpPr>
            <p:spPr>
              <a:xfrm>
                <a:off x="200160" y="4680"/>
                <a:ext cx="369000" cy="181044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 name="Freeform 9"/>
              <p:cNvSpPr/>
              <p:nvPr/>
            </p:nvSpPr>
            <p:spPr>
              <a:xfrm>
                <a:off x="503280" y="1801800"/>
                <a:ext cx="189720" cy="18828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 name="Freeform 10"/>
              <p:cNvSpPr/>
              <p:nvPr/>
            </p:nvSpPr>
            <p:spPr>
              <a:xfrm>
                <a:off x="285840" y="4680"/>
                <a:ext cx="369000" cy="142956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 name="Freeform 11"/>
              <p:cNvSpPr/>
              <p:nvPr/>
            </p:nvSpPr>
            <p:spPr>
              <a:xfrm>
                <a:off x="54612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0" name="Freeform 12"/>
              <p:cNvSpPr/>
              <p:nvPr/>
            </p:nvSpPr>
            <p:spPr>
              <a:xfrm>
                <a:off x="588960" y="1420920"/>
                <a:ext cx="189720" cy="18972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1" name="Freeform 13"/>
              <p:cNvSpPr/>
              <p:nvPr/>
            </p:nvSpPr>
            <p:spPr>
              <a:xfrm>
                <a:off x="58896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2" name="Freeform 14"/>
              <p:cNvSpPr/>
              <p:nvPr/>
            </p:nvSpPr>
            <p:spPr>
              <a:xfrm>
                <a:off x="641520" y="0"/>
                <a:ext cx="421560" cy="52632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3" name="Freeform 15"/>
              <p:cNvSpPr/>
              <p:nvPr/>
            </p:nvSpPr>
            <p:spPr>
              <a:xfrm>
                <a:off x="102060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15" name="Freeform 17"/>
              <p:cNvSpPr/>
              <p:nvPr/>
            </p:nvSpPr>
            <p:spPr>
              <a:xfrm>
                <a:off x="9360" y="1801800"/>
                <a:ext cx="123120" cy="12636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 name="Freeform 18"/>
              <p:cNvSpPr/>
              <p:nvPr/>
            </p:nvSpPr>
            <p:spPr>
              <a:xfrm>
                <a:off x="-9360" y="3549600"/>
                <a:ext cx="146880" cy="48024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 name="Freeform 19"/>
              <p:cNvSpPr/>
              <p:nvPr/>
            </p:nvSpPr>
            <p:spPr>
              <a:xfrm>
                <a:off x="12852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8" name="Freeform 20"/>
              <p:cNvSpPr/>
              <p:nvPr/>
            </p:nvSpPr>
            <p:spPr>
              <a:xfrm>
                <a:off x="204840" y="1849320"/>
                <a:ext cx="113760" cy="10728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9" name="Rectangle 21"/>
              <p:cNvSpPr/>
              <p:nvPr/>
            </p:nvSpPr>
            <p:spPr>
              <a:xfrm>
                <a:off x="133200" y="4662360"/>
                <a:ext cx="23040" cy="218052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0" name="Freeform 22"/>
              <p:cNvSpPr/>
              <p:nvPr/>
            </p:nvSpPr>
            <p:spPr>
              <a:xfrm>
                <a:off x="223920" y="5041800"/>
                <a:ext cx="369000" cy="180108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1" name="Freeform 23"/>
              <p:cNvSpPr/>
              <p:nvPr/>
            </p:nvSpPr>
            <p:spPr>
              <a:xfrm>
                <a:off x="525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 name="Freeform 24"/>
              <p:cNvSpPr/>
              <p:nvPr/>
            </p:nvSpPr>
            <p:spPr>
              <a:xfrm>
                <a:off x="-14400" y="5627520"/>
                <a:ext cx="84960" cy="121536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 name="Freeform 25"/>
              <p:cNvSpPr/>
              <p:nvPr/>
            </p:nvSpPr>
            <p:spPr>
              <a:xfrm>
                <a:off x="52704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 name="Freeform 26"/>
              <p:cNvSpPr/>
              <p:nvPr/>
            </p:nvSpPr>
            <p:spPr>
              <a:xfrm>
                <a:off x="309600" y="5423040"/>
                <a:ext cx="374040" cy="142488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 name="Freeform 27"/>
              <p:cNvSpPr/>
              <p:nvPr/>
            </p:nvSpPr>
            <p:spPr>
              <a:xfrm>
                <a:off x="56988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6" name="Freeform 28"/>
              <p:cNvSpPr/>
              <p:nvPr/>
            </p:nvSpPr>
            <p:spPr>
              <a:xfrm>
                <a:off x="61272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7" name="Freeform 29"/>
              <p:cNvSpPr/>
              <p:nvPr/>
            </p:nvSpPr>
            <p:spPr>
              <a:xfrm>
                <a:off x="61272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8" name="Freeform 30"/>
              <p:cNvSpPr/>
              <p:nvPr/>
            </p:nvSpPr>
            <p:spPr>
              <a:xfrm>
                <a:off x="669960" y="6330960"/>
                <a:ext cx="416880" cy="51696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9" name="Freeform 31"/>
              <p:cNvSpPr/>
              <p:nvPr/>
            </p:nvSpPr>
            <p:spPr>
              <a:xfrm>
                <a:off x="104940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nvGrpSpPr>
            <p:cNvPr id="30" name="Group 9"/>
            <p:cNvGrpSpPr/>
            <p:nvPr/>
          </p:nvGrpSpPr>
          <p:grpSpPr>
            <a:xfrm>
              <a:off x="11364840" y="0"/>
              <a:ext cx="673920" cy="6847920"/>
              <a:chOff x="11364840" y="0"/>
              <a:chExt cx="673920" cy="6847920"/>
            </a:xfrm>
          </p:grpSpPr>
          <p:sp>
            <p:nvSpPr>
              <p:cNvPr id="31" name="Freeform 32"/>
              <p:cNvSpPr/>
              <p:nvPr/>
            </p:nvSpPr>
            <p:spPr>
              <a:xfrm>
                <a:off x="11484000" y="0"/>
                <a:ext cx="416880" cy="51192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2" name="Freeform 33"/>
              <p:cNvSpPr/>
              <p:nvPr/>
            </p:nvSpPr>
            <p:spPr>
              <a:xfrm>
                <a:off x="11364840" y="474840"/>
                <a:ext cx="156600" cy="15156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3" name="Freeform 34"/>
              <p:cNvSpPr/>
              <p:nvPr/>
            </p:nvSpPr>
            <p:spPr>
              <a:xfrm>
                <a:off x="11631600" y="1539720"/>
                <a:ext cx="18828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4" name="Freeform 35"/>
              <p:cNvSpPr/>
              <p:nvPr/>
            </p:nvSpPr>
            <p:spPr>
              <a:xfrm>
                <a:off x="11531520" y="5694480"/>
                <a:ext cx="297720" cy="115344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5" name="Freeform 36"/>
              <p:cNvSpPr/>
              <p:nvPr/>
            </p:nvSpPr>
            <p:spPr>
              <a:xfrm>
                <a:off x="11773080" y="5551560"/>
                <a:ext cx="156600" cy="15480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6" name="Freeform 37"/>
              <p:cNvSpPr/>
              <p:nvPr/>
            </p:nvSpPr>
            <p:spPr>
              <a:xfrm>
                <a:off x="11711160" y="4680"/>
                <a:ext cx="304200" cy="154404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7" name="Freeform 38"/>
              <p:cNvSpPr/>
              <p:nvPr/>
            </p:nvSpPr>
            <p:spPr>
              <a:xfrm>
                <a:off x="11636280" y="4867200"/>
                <a:ext cx="18828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8" name="Freeform 39"/>
              <p:cNvSpPr/>
              <p:nvPr/>
            </p:nvSpPr>
            <p:spPr>
              <a:xfrm>
                <a:off x="11441160" y="5046840"/>
                <a:ext cx="307080" cy="180108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9" name="Freeform 40"/>
              <p:cNvSpPr/>
              <p:nvPr/>
            </p:nvSpPr>
            <p:spPr>
              <a:xfrm>
                <a:off x="11849040" y="64166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0" name="Rectangle 41"/>
              <p:cNvSpPr/>
              <p:nvPr/>
            </p:nvSpPr>
            <p:spPr>
              <a:xfrm>
                <a:off x="11939760" y="6595920"/>
                <a:ext cx="23040" cy="25164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pic>
        <p:nvPicPr>
          <p:cNvPr id="41" name="Picture 2" descr="\\DROBO-FS\QuickDrops\JB\PPTX NG\Droplets\LightingOverlay.png"/>
          <p:cNvPicPr/>
          <p:nvPr/>
        </p:nvPicPr>
        <p:blipFill>
          <a:blip r:embed="rId15">
            <a:alphaModFix amt="30000"/>
          </a:blip>
          <a:stretch/>
        </p:blipFill>
        <p:spPr>
          <a:xfrm>
            <a:off x="0" y="0"/>
            <a:ext cx="12191400" cy="6857280"/>
          </a:xfrm>
          <a:prstGeom prst="rect">
            <a:avLst/>
          </a:prstGeom>
          <a:ln w="0">
            <a:noFill/>
          </a:ln>
        </p:spPr>
      </p:pic>
      <p:grpSp>
        <p:nvGrpSpPr>
          <p:cNvPr id="42" name="Group 10"/>
          <p:cNvGrpSpPr/>
          <p:nvPr/>
        </p:nvGrpSpPr>
        <p:grpSpPr>
          <a:xfrm>
            <a:off x="0" y="0"/>
            <a:ext cx="2304360" cy="6857280"/>
            <a:chOff x="0" y="0"/>
            <a:chExt cx="2304360" cy="6857280"/>
          </a:xfrm>
        </p:grpSpPr>
        <p:sp>
          <p:nvSpPr>
            <p:cNvPr id="43" name="Rectangle 5"/>
            <p:cNvSpPr/>
            <p:nvPr/>
          </p:nvSpPr>
          <p:spPr>
            <a:xfrm>
              <a:off x="1209600" y="4680"/>
              <a:ext cx="23040" cy="218052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4" name="Freeform 6"/>
            <p:cNvSpPr/>
            <p:nvPr/>
          </p:nvSpPr>
          <p:spPr>
            <a:xfrm>
              <a:off x="112860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5" name="Freeform 7"/>
            <p:cNvSpPr/>
            <p:nvPr/>
          </p:nvSpPr>
          <p:spPr>
            <a:xfrm>
              <a:off x="112392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6" name="Rectangle 8"/>
            <p:cNvSpPr/>
            <p:nvPr/>
          </p:nvSpPr>
          <p:spPr>
            <a:xfrm>
              <a:off x="414360" y="9360"/>
              <a:ext cx="27720" cy="448092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7" name="Freeform 9"/>
            <p:cNvSpPr/>
            <p:nvPr/>
          </p:nvSpPr>
          <p:spPr>
            <a:xfrm>
              <a:off x="3333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8" name="Freeform 10"/>
            <p:cNvSpPr/>
            <p:nvPr/>
          </p:nvSpPr>
          <p:spPr>
            <a:xfrm>
              <a:off x="190440" y="9360"/>
              <a:ext cx="151560" cy="90720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9" name="Freeform 11"/>
            <p:cNvSpPr/>
            <p:nvPr/>
          </p:nvSpPr>
          <p:spPr>
            <a:xfrm>
              <a:off x="1290600" y="14400"/>
              <a:ext cx="375480" cy="180108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0" name="Freeform 12"/>
            <p:cNvSpPr/>
            <p:nvPr/>
          </p:nvSpPr>
          <p:spPr>
            <a:xfrm>
              <a:off x="1600200" y="18018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1" name="Freeform 13"/>
            <p:cNvSpPr/>
            <p:nvPr/>
          </p:nvSpPr>
          <p:spPr>
            <a:xfrm>
              <a:off x="1380960" y="9360"/>
              <a:ext cx="370800" cy="142488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2" name="Freeform 14"/>
            <p:cNvSpPr/>
            <p:nvPr/>
          </p:nvSpPr>
          <p:spPr>
            <a:xfrm>
              <a:off x="164304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3" name="Freeform 15"/>
            <p:cNvSpPr/>
            <p:nvPr/>
          </p:nvSpPr>
          <p:spPr>
            <a:xfrm>
              <a:off x="1685880" y="14209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4" name="Freeform 16"/>
            <p:cNvSpPr/>
            <p:nvPr/>
          </p:nvSpPr>
          <p:spPr>
            <a:xfrm>
              <a:off x="1685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5" name="Freeform 17"/>
            <p:cNvSpPr/>
            <p:nvPr/>
          </p:nvSpPr>
          <p:spPr>
            <a:xfrm>
              <a:off x="1743120" y="4680"/>
              <a:ext cx="418320" cy="52164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6" name="Freeform 18"/>
            <p:cNvSpPr/>
            <p:nvPr/>
          </p:nvSpPr>
          <p:spPr>
            <a:xfrm>
              <a:off x="211932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7" name="Freeform 19"/>
            <p:cNvSpPr/>
            <p:nvPr/>
          </p:nvSpPr>
          <p:spPr>
            <a:xfrm>
              <a:off x="952560" y="4680"/>
              <a:ext cx="151560" cy="90720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8" name="Freeform 20"/>
            <p:cNvSpPr/>
            <p:nvPr/>
          </p:nvSpPr>
          <p:spPr>
            <a:xfrm>
              <a:off x="866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9" name="Freeform 21"/>
            <p:cNvSpPr/>
            <p:nvPr/>
          </p:nvSpPr>
          <p:spPr>
            <a:xfrm>
              <a:off x="890640" y="15541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0" name="Freeform 22"/>
            <p:cNvSpPr/>
            <p:nvPr/>
          </p:nvSpPr>
          <p:spPr>
            <a:xfrm>
              <a:off x="738360" y="5622840"/>
              <a:ext cx="337320" cy="121536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1" name="Freeform 23"/>
            <p:cNvSpPr/>
            <p:nvPr/>
          </p:nvSpPr>
          <p:spPr>
            <a:xfrm>
              <a:off x="647640" y="5479920"/>
              <a:ext cx="156600" cy="15660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2" name="Freeform 24"/>
            <p:cNvSpPr/>
            <p:nvPr/>
          </p:nvSpPr>
          <p:spPr>
            <a:xfrm>
              <a:off x="66600" y="903240"/>
              <a:ext cx="189720" cy="18972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3" name="Freeform 25"/>
            <p:cNvSpPr/>
            <p:nvPr/>
          </p:nvSpPr>
          <p:spPr>
            <a:xfrm>
              <a:off x="0" y="3897360"/>
              <a:ext cx="132480" cy="26604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4" name="Freeform 26"/>
            <p:cNvSpPr/>
            <p:nvPr/>
          </p:nvSpPr>
          <p:spPr>
            <a:xfrm>
              <a:off x="66600" y="414972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5" name="Freeform 27"/>
            <p:cNvSpPr/>
            <p:nvPr/>
          </p:nvSpPr>
          <p:spPr>
            <a:xfrm>
              <a:off x="0" y="1644480"/>
              <a:ext cx="132480" cy="26928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6" name="Freeform 28"/>
            <p:cNvSpPr/>
            <p:nvPr/>
          </p:nvSpPr>
          <p:spPr>
            <a:xfrm>
              <a:off x="66600" y="14684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7" name="Freeform 29"/>
            <p:cNvSpPr/>
            <p:nvPr/>
          </p:nvSpPr>
          <p:spPr>
            <a:xfrm>
              <a:off x="695160" y="4680"/>
              <a:ext cx="308880" cy="155808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8" name="Freeform 30"/>
            <p:cNvSpPr/>
            <p:nvPr/>
          </p:nvSpPr>
          <p:spPr>
            <a:xfrm>
              <a:off x="57240" y="48816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9" name="Freeform 31"/>
            <p:cNvSpPr/>
            <p:nvPr/>
          </p:nvSpPr>
          <p:spPr>
            <a:xfrm>
              <a:off x="138240" y="5060880"/>
              <a:ext cx="304200" cy="177732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0" name="Freeform 32"/>
            <p:cNvSpPr/>
            <p:nvPr/>
          </p:nvSpPr>
          <p:spPr>
            <a:xfrm>
              <a:off x="561960" y="64310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1" name="Rectangle 33"/>
            <p:cNvSpPr/>
            <p:nvPr/>
          </p:nvSpPr>
          <p:spPr>
            <a:xfrm>
              <a:off x="642960" y="6610320"/>
              <a:ext cx="23040" cy="2422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2" name="Freeform 34"/>
            <p:cNvSpPr/>
            <p:nvPr/>
          </p:nvSpPr>
          <p:spPr>
            <a:xfrm>
              <a:off x="76320" y="6431040"/>
              <a:ext cx="189720" cy="1882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3" name="Freeform 35"/>
            <p:cNvSpPr/>
            <p:nvPr/>
          </p:nvSpPr>
          <p:spPr>
            <a:xfrm>
              <a:off x="0" y="5978520"/>
              <a:ext cx="189720" cy="46116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4" name="Freeform 36"/>
            <p:cNvSpPr/>
            <p:nvPr/>
          </p:nvSpPr>
          <p:spPr>
            <a:xfrm>
              <a:off x="1014480" y="1801800"/>
              <a:ext cx="213480" cy="75492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5" name="Freeform 37"/>
            <p:cNvSpPr/>
            <p:nvPr/>
          </p:nvSpPr>
          <p:spPr>
            <a:xfrm>
              <a:off x="938160" y="2548080"/>
              <a:ext cx="165960" cy="15948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6" name="Freeform 38"/>
            <p:cNvSpPr/>
            <p:nvPr/>
          </p:nvSpPr>
          <p:spPr>
            <a:xfrm>
              <a:off x="595440" y="4680"/>
              <a:ext cx="637560" cy="402516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7" name="Freeform 39"/>
            <p:cNvSpPr/>
            <p:nvPr/>
          </p:nvSpPr>
          <p:spPr>
            <a:xfrm>
              <a:off x="122400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8" name="Freeform 40"/>
            <p:cNvSpPr/>
            <p:nvPr/>
          </p:nvSpPr>
          <p:spPr>
            <a:xfrm>
              <a:off x="1300320" y="1849320"/>
              <a:ext cx="108720" cy="1072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9" name="Freeform 41"/>
            <p:cNvSpPr/>
            <p:nvPr/>
          </p:nvSpPr>
          <p:spPr>
            <a:xfrm>
              <a:off x="281160" y="3417840"/>
              <a:ext cx="142200" cy="47412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0" name="Freeform 42"/>
            <p:cNvSpPr/>
            <p:nvPr/>
          </p:nvSpPr>
          <p:spPr>
            <a:xfrm>
              <a:off x="237960" y="3882960"/>
              <a:ext cx="108720" cy="10872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1" name="Freeform 43"/>
            <p:cNvSpPr/>
            <p:nvPr/>
          </p:nvSpPr>
          <p:spPr>
            <a:xfrm>
              <a:off x="4680" y="2166840"/>
              <a:ext cx="113760" cy="45180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2" name="Freeform 44"/>
            <p:cNvSpPr/>
            <p:nvPr/>
          </p:nvSpPr>
          <p:spPr>
            <a:xfrm>
              <a:off x="52560" y="2066760"/>
              <a:ext cx="108720" cy="10872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3" name="Rectangle 45"/>
            <p:cNvSpPr/>
            <p:nvPr/>
          </p:nvSpPr>
          <p:spPr>
            <a:xfrm>
              <a:off x="1228680" y="4662360"/>
              <a:ext cx="23040" cy="218052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4" name="Freeform 46"/>
            <p:cNvSpPr/>
            <p:nvPr/>
          </p:nvSpPr>
          <p:spPr>
            <a:xfrm>
              <a:off x="1319040" y="5041800"/>
              <a:ext cx="370800" cy="180108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5" name="Freeform 47"/>
            <p:cNvSpPr/>
            <p:nvPr/>
          </p:nvSpPr>
          <p:spPr>
            <a:xfrm>
              <a:off x="114768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6" name="Freeform 48"/>
            <p:cNvSpPr/>
            <p:nvPr/>
          </p:nvSpPr>
          <p:spPr>
            <a:xfrm>
              <a:off x="819000" y="3983040"/>
              <a:ext cx="347040" cy="285984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7" name="Freeform 49"/>
            <p:cNvSpPr/>
            <p:nvPr/>
          </p:nvSpPr>
          <p:spPr>
            <a:xfrm>
              <a:off x="728640" y="380700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8" name="Freeform 50"/>
            <p:cNvSpPr/>
            <p:nvPr/>
          </p:nvSpPr>
          <p:spPr>
            <a:xfrm>
              <a:off x="162396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9" name="Freeform 51"/>
            <p:cNvSpPr/>
            <p:nvPr/>
          </p:nvSpPr>
          <p:spPr>
            <a:xfrm>
              <a:off x="1405080" y="5423040"/>
              <a:ext cx="370800" cy="142488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0" name="Freeform 52"/>
            <p:cNvSpPr/>
            <p:nvPr/>
          </p:nvSpPr>
          <p:spPr>
            <a:xfrm>
              <a:off x="166680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1" name="Freeform 53"/>
            <p:cNvSpPr/>
            <p:nvPr/>
          </p:nvSpPr>
          <p:spPr>
            <a:xfrm>
              <a:off x="170964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2" name="Freeform 54"/>
            <p:cNvSpPr/>
            <p:nvPr/>
          </p:nvSpPr>
          <p:spPr>
            <a:xfrm>
              <a:off x="170964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3" name="Freeform 55"/>
            <p:cNvSpPr/>
            <p:nvPr/>
          </p:nvSpPr>
          <p:spPr>
            <a:xfrm>
              <a:off x="1766880" y="6330960"/>
              <a:ext cx="418320" cy="52632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4" name="Freeform 56"/>
            <p:cNvSpPr/>
            <p:nvPr/>
          </p:nvSpPr>
          <p:spPr>
            <a:xfrm>
              <a:off x="214776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5" name="Freeform 57"/>
            <p:cNvSpPr/>
            <p:nvPr/>
          </p:nvSpPr>
          <p:spPr>
            <a:xfrm>
              <a:off x="504720" y="9360"/>
              <a:ext cx="232560" cy="510300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6" name="Freeform 58"/>
            <p:cNvSpPr/>
            <p:nvPr/>
          </p:nvSpPr>
          <p:spPr>
            <a:xfrm>
              <a:off x="633240" y="5103720"/>
              <a:ext cx="185040" cy="18504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sp>
        <p:nvSpPr>
          <p:cNvPr id="97" name="PlaceHolder 1"/>
          <p:cNvSpPr>
            <a:spLocks noGrp="1"/>
          </p:cNvSpPr>
          <p:nvPr>
            <p:ph type="title"/>
          </p:nvPr>
        </p:nvSpPr>
        <p:spPr>
          <a:xfrm>
            <a:off x="1876320" y="1122480"/>
            <a:ext cx="8790840" cy="238680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98" name="PlaceHolder 2"/>
          <p:cNvSpPr>
            <a:spLocks noGrp="1"/>
          </p:cNvSpPr>
          <p:nvPr>
            <p:ph type="ftr" idx="1"/>
          </p:nvPr>
        </p:nvSpPr>
        <p:spPr>
          <a:xfrm>
            <a:off x="1876320" y="5410080"/>
            <a:ext cx="512424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99" name="PlaceHolder 3"/>
          <p:cNvSpPr>
            <a:spLocks noGrp="1"/>
          </p:cNvSpPr>
          <p:nvPr>
            <p:ph type="sldNum" idx="2"/>
          </p:nvPr>
        </p:nvSpPr>
        <p:spPr>
          <a:xfrm>
            <a:off x="9896760" y="5410080"/>
            <a:ext cx="770400" cy="364320"/>
          </a:xfrm>
          <a:prstGeom prst="rect">
            <a:avLst/>
          </a:prstGeom>
          <a:noFill/>
          <a:ln w="0">
            <a:noFill/>
          </a:ln>
        </p:spPr>
        <p:txBody>
          <a:bodyPr lIns="90000" tIns="45000" rIns="90000" bIns="45000"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fld id="{230DA9A2-BE6F-449D-B630-C970CA2331A4}" type="slidenum">
              <a:rPr lang="en-US" sz="1050" b="0" strike="noStrike" spc="-1">
                <a:solidFill>
                  <a:srgbClr val="FFFFFF"/>
                </a:solidFill>
                <a:latin typeface="Tw Cen MT"/>
              </a:rPr>
              <a:t>‹#›</a:t>
            </a:fld>
            <a:endParaRPr lang="en-US" sz="1050" b="0" strike="noStrike" spc="-1">
              <a:latin typeface="Times New Roman"/>
            </a:endParaRPr>
          </a:p>
        </p:txBody>
      </p:sp>
      <p:sp>
        <p:nvSpPr>
          <p:cNvPr id="100" name="PlaceHolder 4"/>
          <p:cNvSpPr>
            <a:spLocks noGrp="1"/>
          </p:cNvSpPr>
          <p:nvPr>
            <p:ph type="dt" idx="3"/>
          </p:nvPr>
        </p:nvSpPr>
        <p:spPr>
          <a:xfrm>
            <a:off x="7077600" y="5410080"/>
            <a:ext cx="274248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38" name="Picture 2" descr="\\DROBO-FS\QuickDrops\JB\PPTX NG\Droplets\LightingOverlay.png"/>
          <p:cNvPicPr/>
          <p:nvPr/>
        </p:nvPicPr>
        <p:blipFill>
          <a:blip r:embed="rId15">
            <a:alphaModFix amt="30000"/>
          </a:blip>
          <a:stretch/>
        </p:blipFill>
        <p:spPr>
          <a:xfrm>
            <a:off x="0" y="0"/>
            <a:ext cx="12191400" cy="6857280"/>
          </a:xfrm>
          <a:prstGeom prst="rect">
            <a:avLst/>
          </a:prstGeom>
          <a:ln w="0">
            <a:noFill/>
          </a:ln>
        </p:spPr>
      </p:pic>
      <p:grpSp>
        <p:nvGrpSpPr>
          <p:cNvPr id="139" name="Group 7"/>
          <p:cNvGrpSpPr/>
          <p:nvPr/>
        </p:nvGrpSpPr>
        <p:grpSpPr>
          <a:xfrm>
            <a:off x="-14400" y="0"/>
            <a:ext cx="12053160" cy="6857280"/>
            <a:chOff x="-14400" y="0"/>
            <a:chExt cx="12053160" cy="6857280"/>
          </a:xfrm>
        </p:grpSpPr>
        <p:grpSp>
          <p:nvGrpSpPr>
            <p:cNvPr id="140" name="Group 8"/>
            <p:cNvGrpSpPr/>
            <p:nvPr/>
          </p:nvGrpSpPr>
          <p:grpSpPr>
            <a:xfrm>
              <a:off x="-14400" y="0"/>
              <a:ext cx="1220400" cy="6857280"/>
              <a:chOff x="-14400" y="0"/>
              <a:chExt cx="1220400" cy="6857280"/>
            </a:xfrm>
          </p:grpSpPr>
          <p:sp>
            <p:nvSpPr>
              <p:cNvPr id="141" name="Rectangle 5"/>
              <p:cNvSpPr/>
              <p:nvPr/>
            </p:nvSpPr>
            <p:spPr>
              <a:xfrm>
                <a:off x="114480" y="4680"/>
                <a:ext cx="23040" cy="218052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2" name="Freeform 6"/>
              <p:cNvSpPr/>
              <p:nvPr/>
            </p:nvSpPr>
            <p:spPr>
              <a:xfrm>
                <a:off x="3348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3" name="Freeform 7"/>
              <p:cNvSpPr/>
              <p:nvPr/>
            </p:nvSpPr>
            <p:spPr>
              <a:xfrm>
                <a:off x="2844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4" name="Freeform 8"/>
              <p:cNvSpPr/>
              <p:nvPr/>
            </p:nvSpPr>
            <p:spPr>
              <a:xfrm>
                <a:off x="200160" y="4680"/>
                <a:ext cx="369000" cy="181044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5" name="Freeform 9"/>
              <p:cNvSpPr/>
              <p:nvPr/>
            </p:nvSpPr>
            <p:spPr>
              <a:xfrm>
                <a:off x="503280" y="1801800"/>
                <a:ext cx="189720" cy="18828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6" name="Freeform 10"/>
              <p:cNvSpPr/>
              <p:nvPr/>
            </p:nvSpPr>
            <p:spPr>
              <a:xfrm>
                <a:off x="285840" y="4680"/>
                <a:ext cx="369000" cy="142956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7" name="Freeform 11"/>
              <p:cNvSpPr/>
              <p:nvPr/>
            </p:nvSpPr>
            <p:spPr>
              <a:xfrm>
                <a:off x="54612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8" name="Freeform 12"/>
              <p:cNvSpPr/>
              <p:nvPr/>
            </p:nvSpPr>
            <p:spPr>
              <a:xfrm>
                <a:off x="588960" y="1420920"/>
                <a:ext cx="189720" cy="18972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9" name="Freeform 13"/>
              <p:cNvSpPr/>
              <p:nvPr/>
            </p:nvSpPr>
            <p:spPr>
              <a:xfrm>
                <a:off x="58896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0" name="Freeform 14"/>
              <p:cNvSpPr/>
              <p:nvPr/>
            </p:nvSpPr>
            <p:spPr>
              <a:xfrm>
                <a:off x="641520" y="0"/>
                <a:ext cx="421560" cy="52632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1" name="Freeform 15"/>
              <p:cNvSpPr/>
              <p:nvPr/>
            </p:nvSpPr>
            <p:spPr>
              <a:xfrm>
                <a:off x="102060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2"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153" name="Freeform 17"/>
              <p:cNvSpPr/>
              <p:nvPr/>
            </p:nvSpPr>
            <p:spPr>
              <a:xfrm>
                <a:off x="9360" y="1801800"/>
                <a:ext cx="123120" cy="12636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4" name="Freeform 18"/>
              <p:cNvSpPr/>
              <p:nvPr/>
            </p:nvSpPr>
            <p:spPr>
              <a:xfrm>
                <a:off x="-9360" y="3549600"/>
                <a:ext cx="146880" cy="48024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5" name="Freeform 19"/>
              <p:cNvSpPr/>
              <p:nvPr/>
            </p:nvSpPr>
            <p:spPr>
              <a:xfrm>
                <a:off x="12852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6" name="Freeform 20"/>
              <p:cNvSpPr/>
              <p:nvPr/>
            </p:nvSpPr>
            <p:spPr>
              <a:xfrm>
                <a:off x="204840" y="1849320"/>
                <a:ext cx="113760" cy="10728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7" name="Rectangle 21"/>
              <p:cNvSpPr/>
              <p:nvPr/>
            </p:nvSpPr>
            <p:spPr>
              <a:xfrm>
                <a:off x="133200" y="4662360"/>
                <a:ext cx="23040" cy="218052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8" name="Freeform 22"/>
              <p:cNvSpPr/>
              <p:nvPr/>
            </p:nvSpPr>
            <p:spPr>
              <a:xfrm>
                <a:off x="223920" y="5041800"/>
                <a:ext cx="369000" cy="180108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9" name="Freeform 23"/>
              <p:cNvSpPr/>
              <p:nvPr/>
            </p:nvSpPr>
            <p:spPr>
              <a:xfrm>
                <a:off x="525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0" name="Freeform 24"/>
              <p:cNvSpPr/>
              <p:nvPr/>
            </p:nvSpPr>
            <p:spPr>
              <a:xfrm>
                <a:off x="-14400" y="5627520"/>
                <a:ext cx="84960" cy="121536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1" name="Freeform 25"/>
              <p:cNvSpPr/>
              <p:nvPr/>
            </p:nvSpPr>
            <p:spPr>
              <a:xfrm>
                <a:off x="52704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2" name="Freeform 26"/>
              <p:cNvSpPr/>
              <p:nvPr/>
            </p:nvSpPr>
            <p:spPr>
              <a:xfrm>
                <a:off x="309600" y="5423040"/>
                <a:ext cx="374040" cy="142488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3" name="Freeform 27"/>
              <p:cNvSpPr/>
              <p:nvPr/>
            </p:nvSpPr>
            <p:spPr>
              <a:xfrm>
                <a:off x="56988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4" name="Freeform 28"/>
              <p:cNvSpPr/>
              <p:nvPr/>
            </p:nvSpPr>
            <p:spPr>
              <a:xfrm>
                <a:off x="61272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5" name="Freeform 29"/>
              <p:cNvSpPr/>
              <p:nvPr/>
            </p:nvSpPr>
            <p:spPr>
              <a:xfrm>
                <a:off x="61272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6" name="Freeform 30"/>
              <p:cNvSpPr/>
              <p:nvPr/>
            </p:nvSpPr>
            <p:spPr>
              <a:xfrm>
                <a:off x="669960" y="6330960"/>
                <a:ext cx="416880" cy="51696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7" name="Freeform 31"/>
              <p:cNvSpPr/>
              <p:nvPr/>
            </p:nvSpPr>
            <p:spPr>
              <a:xfrm>
                <a:off x="104940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nvGrpSpPr>
            <p:cNvPr id="168" name="Group 9"/>
            <p:cNvGrpSpPr/>
            <p:nvPr/>
          </p:nvGrpSpPr>
          <p:grpSpPr>
            <a:xfrm>
              <a:off x="11364840" y="0"/>
              <a:ext cx="673920" cy="6847920"/>
              <a:chOff x="11364840" y="0"/>
              <a:chExt cx="673920" cy="6847920"/>
            </a:xfrm>
          </p:grpSpPr>
          <p:sp>
            <p:nvSpPr>
              <p:cNvPr id="169" name="Freeform 32"/>
              <p:cNvSpPr/>
              <p:nvPr/>
            </p:nvSpPr>
            <p:spPr>
              <a:xfrm>
                <a:off x="11484000" y="0"/>
                <a:ext cx="416880" cy="51192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0" name="Freeform 33"/>
              <p:cNvSpPr/>
              <p:nvPr/>
            </p:nvSpPr>
            <p:spPr>
              <a:xfrm>
                <a:off x="11364840" y="474840"/>
                <a:ext cx="156600" cy="15156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1" name="Freeform 34"/>
              <p:cNvSpPr/>
              <p:nvPr/>
            </p:nvSpPr>
            <p:spPr>
              <a:xfrm>
                <a:off x="11631600" y="1539720"/>
                <a:ext cx="18828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2" name="Freeform 35"/>
              <p:cNvSpPr/>
              <p:nvPr/>
            </p:nvSpPr>
            <p:spPr>
              <a:xfrm>
                <a:off x="11531520" y="5694480"/>
                <a:ext cx="297720" cy="115344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3" name="Freeform 36"/>
              <p:cNvSpPr/>
              <p:nvPr/>
            </p:nvSpPr>
            <p:spPr>
              <a:xfrm>
                <a:off x="11773080" y="5551560"/>
                <a:ext cx="156600" cy="15480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4" name="Freeform 37"/>
              <p:cNvSpPr/>
              <p:nvPr/>
            </p:nvSpPr>
            <p:spPr>
              <a:xfrm>
                <a:off x="11711160" y="4680"/>
                <a:ext cx="304200" cy="154404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5" name="Freeform 38"/>
              <p:cNvSpPr/>
              <p:nvPr/>
            </p:nvSpPr>
            <p:spPr>
              <a:xfrm>
                <a:off x="11636280" y="4867200"/>
                <a:ext cx="18828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6" name="Freeform 39"/>
              <p:cNvSpPr/>
              <p:nvPr/>
            </p:nvSpPr>
            <p:spPr>
              <a:xfrm>
                <a:off x="11441160" y="5046840"/>
                <a:ext cx="307080" cy="180108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7" name="Freeform 40"/>
              <p:cNvSpPr/>
              <p:nvPr/>
            </p:nvSpPr>
            <p:spPr>
              <a:xfrm>
                <a:off x="11849040" y="64166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8" name="Rectangle 41"/>
              <p:cNvSpPr/>
              <p:nvPr/>
            </p:nvSpPr>
            <p:spPr>
              <a:xfrm>
                <a:off x="11939760" y="6595920"/>
                <a:ext cx="23040" cy="25164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sp>
        <p:nvSpPr>
          <p:cNvPr id="179" name="PlaceHolder 1"/>
          <p:cNvSpPr>
            <a:spLocks noGrp="1"/>
          </p:cNvSpPr>
          <p:nvPr>
            <p:ph type="ftr" idx="4"/>
          </p:nvPr>
        </p:nvSpPr>
        <p:spPr>
          <a:xfrm>
            <a:off x="1141560" y="5883120"/>
            <a:ext cx="623844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180" name="PlaceHolder 2"/>
          <p:cNvSpPr>
            <a:spLocks noGrp="1"/>
          </p:cNvSpPr>
          <p:nvPr>
            <p:ph type="sldNum" idx="5"/>
          </p:nvPr>
        </p:nvSpPr>
        <p:spPr>
          <a:xfrm>
            <a:off x="10276200" y="5883120"/>
            <a:ext cx="770400" cy="364320"/>
          </a:xfrm>
          <a:prstGeom prst="rect">
            <a:avLst/>
          </a:prstGeom>
          <a:noFill/>
          <a:ln w="0">
            <a:noFill/>
          </a:ln>
        </p:spPr>
        <p:txBody>
          <a:bodyPr lIns="90000" tIns="45000" rIns="90000" bIns="45000"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fld id="{3274D628-B66E-4494-AD48-F83744CCBCF9}" type="slidenum">
              <a:rPr lang="en-US" sz="1050" b="0" strike="noStrike" spc="-1">
                <a:solidFill>
                  <a:srgbClr val="FFFFFF"/>
                </a:solidFill>
                <a:latin typeface="Tw Cen MT"/>
              </a:rPr>
              <a:t>‹#›</a:t>
            </a:fld>
            <a:endParaRPr lang="en-US" sz="1050" b="0" strike="noStrike" spc="-1">
              <a:latin typeface="Times New Roman"/>
            </a:endParaRPr>
          </a:p>
        </p:txBody>
      </p:sp>
      <p:sp>
        <p:nvSpPr>
          <p:cNvPr id="181" name="PlaceHolder 3"/>
          <p:cNvSpPr>
            <a:spLocks noGrp="1"/>
          </p:cNvSpPr>
          <p:nvPr>
            <p:ph type="dt" idx="6"/>
          </p:nvPr>
        </p:nvSpPr>
        <p:spPr>
          <a:xfrm>
            <a:off x="7457040" y="5883120"/>
            <a:ext cx="274248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8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8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495320" y="593313"/>
            <a:ext cx="9574006" cy="3201716"/>
          </a:xfrm>
        </p:spPr>
        <p:txBody>
          <a:bodyPr lIns="0" tIns="0" rIns="0" bIns="0" anchor="ctr">
            <a:normAutofit/>
          </a:bodyPr>
          <a:lstStyle/>
          <a:p>
            <a:pPr algn="ctr"/>
            <a:br>
              <a:rPr lang="en-US" sz="4800" b="1" cap="all" spc="-1"/>
            </a:br>
            <a:br>
              <a:rPr lang="en-US" sz="4800" b="1" cap="all" spc="-1"/>
            </a:br>
            <a:br>
              <a:rPr lang="en-US" sz="4800" b="1" cap="all" spc="-1"/>
            </a:br>
            <a:r>
              <a:rPr lang="en-US" sz="4800" b="1" strike="noStrike" cap="all" spc="-1">
                <a:solidFill>
                  <a:schemeClr val="bg1"/>
                </a:solidFill>
              </a:rPr>
              <a:t>Virtual </a:t>
            </a:r>
            <a:r>
              <a:rPr lang="en-US" sz="4800" b="1" cap="all" spc="-1">
                <a:solidFill>
                  <a:schemeClr val="bg1"/>
                </a:solidFill>
              </a:rPr>
              <a:t>chemistry Lab </a:t>
            </a:r>
            <a:endParaRPr lang="en-US" sz="4800" b="1" strike="noStrike" spc="-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995200-86B1-463C-06C5-D0430E0B38B3}"/>
              </a:ext>
            </a:extLst>
          </p:cNvPr>
          <p:cNvSpPr>
            <a:spLocks noGrp="1"/>
          </p:cNvSpPr>
          <p:nvPr>
            <p:ph type="subTitle"/>
          </p:nvPr>
        </p:nvSpPr>
        <p:spPr>
          <a:xfrm>
            <a:off x="920719" y="3908937"/>
            <a:ext cx="10463377" cy="1531602"/>
          </a:xfrm>
        </p:spPr>
        <p:txBody>
          <a:bodyPr/>
          <a:lstStyle/>
          <a:p>
            <a:endParaRPr lang="en-US" sz="2000">
              <a:solidFill>
                <a:schemeClr val="bg1"/>
              </a:solidFill>
              <a:ea typeface="+mn-lt"/>
              <a:cs typeface="+mn-lt"/>
            </a:endParaRPr>
          </a:p>
          <a:p>
            <a:pPr marL="0" indent="0">
              <a:buNone/>
            </a:pPr>
            <a:endParaRPr lang="en-US">
              <a:solidFill>
                <a:schemeClr val="bg1"/>
              </a:solidFill>
            </a:endParaRPr>
          </a:p>
        </p:txBody>
      </p:sp>
      <p:sp>
        <p:nvSpPr>
          <p:cNvPr id="6" name="TextBox 5">
            <a:extLst>
              <a:ext uri="{FF2B5EF4-FFF2-40B4-BE49-F238E27FC236}">
                <a16:creationId xmlns:a16="http://schemas.microsoft.com/office/drawing/2014/main" id="{262C1CA9-84A2-EC4B-E763-5D2C36C54A22}"/>
              </a:ext>
            </a:extLst>
          </p:cNvPr>
          <p:cNvSpPr txBox="1"/>
          <p:nvPr/>
        </p:nvSpPr>
        <p:spPr>
          <a:xfrm>
            <a:off x="3875885" y="263241"/>
            <a:ext cx="41588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bg1"/>
                </a:solidFill>
              </a:rPr>
              <a:t>Methodology</a:t>
            </a:r>
          </a:p>
        </p:txBody>
      </p:sp>
      <p:sp>
        <p:nvSpPr>
          <p:cNvPr id="4" name="TextBox 3">
            <a:extLst>
              <a:ext uri="{FF2B5EF4-FFF2-40B4-BE49-F238E27FC236}">
                <a16:creationId xmlns:a16="http://schemas.microsoft.com/office/drawing/2014/main" id="{6A31A5C9-08D5-7E4C-E7F2-D9ED905BA7C0}"/>
              </a:ext>
            </a:extLst>
          </p:cNvPr>
          <p:cNvSpPr txBox="1"/>
          <p:nvPr/>
        </p:nvSpPr>
        <p:spPr>
          <a:xfrm>
            <a:off x="1083734" y="1083733"/>
            <a:ext cx="1028911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ea typeface="Verdana"/>
              </a:rPr>
              <a:t>Learning outcomes: What are the desired learning outcomes of the virtual lab? For example, is the objective to teach fundamental concepts in chemistry, to provide practical laboratory experience, or to enhance critical thinking skills?​</a:t>
            </a:r>
          </a:p>
          <a:p>
            <a:r>
              <a:rPr lang="en-US" sz="2400">
                <a:solidFill>
                  <a:srgbClr val="FFFFFF"/>
                </a:solidFill>
                <a:ea typeface="Verdana"/>
              </a:rPr>
              <a:t>​</a:t>
            </a:r>
          </a:p>
          <a:p>
            <a:r>
              <a:rPr lang="en-US" sz="2400">
                <a:solidFill>
                  <a:srgbClr val="FFFFFF"/>
                </a:solidFill>
                <a:ea typeface="Verdana"/>
              </a:rPr>
              <a:t>Platform and technology: What platform and technology will be used to develop the virtual lab? This will depend on the learning objectives and the target audience, as well as the available resources and technical expertise.​</a:t>
            </a:r>
          </a:p>
          <a:p>
            <a:r>
              <a:rPr lang="en-US" sz="2400">
                <a:solidFill>
                  <a:srgbClr val="FFFFFF"/>
                </a:solidFill>
                <a:ea typeface="Verdana"/>
              </a:rPr>
              <a:t>​</a:t>
            </a:r>
          </a:p>
          <a:p>
            <a:r>
              <a:rPr lang="en-US" sz="2400">
                <a:solidFill>
                  <a:srgbClr val="FFFFFF"/>
                </a:solidFill>
                <a:ea typeface="Verdana"/>
              </a:rPr>
              <a:t>By defining the objectives of the virtual chemistry lab project, developers can ensure that the project is focused and aligned with the needs of the target audience. This can help to ensure the success of the project and the effectiveness of the virtual lab in achieving its intended outcomes.</a:t>
            </a:r>
          </a:p>
        </p:txBody>
      </p:sp>
    </p:spTree>
    <p:extLst>
      <p:ext uri="{BB962C8B-B14F-4D97-AF65-F5344CB8AC3E}">
        <p14:creationId xmlns:p14="http://schemas.microsoft.com/office/powerpoint/2010/main" val="344802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DF35A6-041F-0208-0113-622A5F4CD072}"/>
              </a:ext>
            </a:extLst>
          </p:cNvPr>
          <p:cNvSpPr txBox="1"/>
          <p:nvPr/>
        </p:nvSpPr>
        <p:spPr>
          <a:xfrm>
            <a:off x="4013468" y="220908"/>
            <a:ext cx="41588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bg1"/>
                </a:solidFill>
              </a:rPr>
              <a:t>Methodology</a:t>
            </a:r>
          </a:p>
        </p:txBody>
      </p:sp>
      <p:sp>
        <p:nvSpPr>
          <p:cNvPr id="8" name="TextBox 7">
            <a:extLst>
              <a:ext uri="{FF2B5EF4-FFF2-40B4-BE49-F238E27FC236}">
                <a16:creationId xmlns:a16="http://schemas.microsoft.com/office/drawing/2014/main" id="{1A96F991-A0DC-E7E0-1B9A-5040EB1F6D24}"/>
              </a:ext>
            </a:extLst>
          </p:cNvPr>
          <p:cNvSpPr txBox="1"/>
          <p:nvPr/>
        </p:nvSpPr>
        <p:spPr>
          <a:xfrm>
            <a:off x="1328134" y="1100070"/>
            <a:ext cx="9672570"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Planning the project:</a:t>
            </a:r>
          </a:p>
          <a:p>
            <a:endParaRPr lang="en-US" sz="2400">
              <a:solidFill>
                <a:schemeClr val="bg1"/>
              </a:solidFill>
              <a:ea typeface="+mn-lt"/>
              <a:cs typeface="+mn-lt"/>
            </a:endParaRPr>
          </a:p>
          <a:p>
            <a:r>
              <a:rPr lang="en-US" sz="2400">
                <a:solidFill>
                  <a:schemeClr val="bg1"/>
                </a:solidFill>
                <a:ea typeface="+mn-lt"/>
                <a:cs typeface="+mn-lt"/>
              </a:rPr>
              <a:t>Here are some key steps involved in planning the virtual chemistry lab project:</a:t>
            </a:r>
          </a:p>
          <a:p>
            <a:endParaRPr lang="en-US" sz="2400">
              <a:solidFill>
                <a:schemeClr val="bg1"/>
              </a:solidFill>
              <a:ea typeface="+mn-lt"/>
              <a:cs typeface="+mn-lt"/>
            </a:endParaRPr>
          </a:p>
          <a:p>
            <a:pPr marL="285750" indent="-285750">
              <a:buFont typeface="Arial"/>
              <a:buChar char="•"/>
            </a:pPr>
            <a:r>
              <a:rPr lang="en-US" sz="2400">
                <a:solidFill>
                  <a:schemeClr val="bg1"/>
                </a:solidFill>
                <a:ea typeface="+mn-lt"/>
                <a:cs typeface="+mn-lt"/>
              </a:rPr>
              <a:t>Defining the project scope</a:t>
            </a:r>
          </a:p>
          <a:p>
            <a:pPr marL="285750" indent="-285750">
              <a:buFont typeface="Arial"/>
              <a:buChar char="•"/>
            </a:pPr>
            <a:endParaRPr lang="en-US" sz="2400">
              <a:solidFill>
                <a:schemeClr val="bg1"/>
              </a:solidFill>
              <a:ea typeface="+mn-lt"/>
              <a:cs typeface="+mn-lt"/>
            </a:endParaRPr>
          </a:p>
          <a:p>
            <a:pPr marL="285750" indent="-285750">
              <a:buFont typeface="Arial"/>
              <a:buChar char="•"/>
            </a:pPr>
            <a:r>
              <a:rPr lang="en-US" sz="2400">
                <a:solidFill>
                  <a:schemeClr val="bg1"/>
                </a:solidFill>
                <a:ea typeface="+mn-lt"/>
                <a:cs typeface="+mn-lt"/>
              </a:rPr>
              <a:t>Developing a timeline</a:t>
            </a:r>
          </a:p>
          <a:p>
            <a:pPr marL="285750" indent="-285750">
              <a:buFont typeface="Arial"/>
              <a:buChar char="•"/>
            </a:pPr>
            <a:endParaRPr lang="en-US" sz="2400">
              <a:solidFill>
                <a:schemeClr val="bg1"/>
              </a:solidFill>
              <a:ea typeface="+mn-lt"/>
              <a:cs typeface="+mn-lt"/>
            </a:endParaRPr>
          </a:p>
          <a:p>
            <a:pPr marL="285750" indent="-285750">
              <a:buFont typeface="Arial"/>
              <a:buChar char="•"/>
            </a:pPr>
            <a:r>
              <a:rPr lang="en-US" sz="2400">
                <a:solidFill>
                  <a:schemeClr val="bg1"/>
                </a:solidFill>
                <a:ea typeface="+mn-lt"/>
                <a:cs typeface="+mn-lt"/>
              </a:rPr>
              <a:t>Identifying the resources needed</a:t>
            </a:r>
          </a:p>
          <a:p>
            <a:pPr marL="285750" indent="-285750">
              <a:buFont typeface="Arial"/>
              <a:buChar char="•"/>
            </a:pPr>
            <a:endParaRPr lang="en-US" sz="2400">
              <a:solidFill>
                <a:schemeClr val="bg1"/>
              </a:solidFill>
              <a:ea typeface="+mn-lt"/>
              <a:cs typeface="+mn-lt"/>
            </a:endParaRPr>
          </a:p>
          <a:p>
            <a:pPr marL="285750" indent="-285750">
              <a:buFont typeface="Arial"/>
              <a:buChar char="•"/>
            </a:pPr>
            <a:r>
              <a:rPr lang="en-US" sz="2400">
                <a:solidFill>
                  <a:schemeClr val="bg1"/>
                </a:solidFill>
                <a:ea typeface="+mn-lt"/>
                <a:cs typeface="+mn-lt"/>
              </a:rPr>
              <a:t>Assigning roles and responsibilities</a:t>
            </a:r>
          </a:p>
          <a:p>
            <a:pPr marL="285750" indent="-285750">
              <a:buFont typeface="Arial"/>
              <a:buChar char="•"/>
            </a:pPr>
            <a:endParaRPr lang="en-US" sz="2400">
              <a:solidFill>
                <a:schemeClr val="bg1"/>
              </a:solidFill>
              <a:ea typeface="+mn-lt"/>
              <a:cs typeface="+mn-lt"/>
            </a:endParaRPr>
          </a:p>
          <a:p>
            <a:pPr marL="285750" indent="-285750">
              <a:buFont typeface="Arial"/>
              <a:buChar char="•"/>
            </a:pPr>
            <a:r>
              <a:rPr lang="en-US" sz="2400">
                <a:solidFill>
                  <a:schemeClr val="bg1"/>
                </a:solidFill>
                <a:ea typeface="+mn-lt"/>
                <a:cs typeface="+mn-lt"/>
              </a:rPr>
              <a:t>Developing a communication plan</a:t>
            </a:r>
          </a:p>
          <a:p>
            <a:endParaRPr lang="en-US">
              <a:solidFill>
                <a:schemeClr val="bg1"/>
              </a:solidFill>
            </a:endParaRPr>
          </a:p>
        </p:txBody>
      </p:sp>
    </p:spTree>
    <p:extLst>
      <p:ext uri="{BB962C8B-B14F-4D97-AF65-F5344CB8AC3E}">
        <p14:creationId xmlns:p14="http://schemas.microsoft.com/office/powerpoint/2010/main" val="290827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DF35A6-041F-0208-0113-622A5F4CD072}"/>
              </a:ext>
            </a:extLst>
          </p:cNvPr>
          <p:cNvSpPr txBox="1"/>
          <p:nvPr/>
        </p:nvSpPr>
        <p:spPr>
          <a:xfrm>
            <a:off x="4013468" y="220908"/>
            <a:ext cx="41588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bg1"/>
                </a:solidFill>
              </a:rPr>
              <a:t>Methodology</a:t>
            </a:r>
          </a:p>
        </p:txBody>
      </p:sp>
      <p:sp>
        <p:nvSpPr>
          <p:cNvPr id="8" name="TextBox 7">
            <a:extLst>
              <a:ext uri="{FF2B5EF4-FFF2-40B4-BE49-F238E27FC236}">
                <a16:creationId xmlns:a16="http://schemas.microsoft.com/office/drawing/2014/main" id="{1A96F991-A0DC-E7E0-1B9A-5040EB1F6D24}"/>
              </a:ext>
            </a:extLst>
          </p:cNvPr>
          <p:cNvSpPr txBox="1"/>
          <p:nvPr/>
        </p:nvSpPr>
        <p:spPr>
          <a:xfrm>
            <a:off x="1328134" y="1100070"/>
            <a:ext cx="967257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cs typeface="Arial"/>
              </a:rPr>
              <a:t>By planning the project in detail, we can ensure that the project is completed successfully, on time. In addition, a well-planned project can help to reduce the risks and challenges associated with the development of a virtual chemistry lab and ensure that the project meets the defined objectives we specified above.</a:t>
            </a:r>
          </a:p>
          <a:p>
            <a:endParaRPr lang="en-US" sz="2400">
              <a:solidFill>
                <a:schemeClr val="bg1"/>
              </a:solidFill>
              <a:cs typeface="Arial"/>
            </a:endParaRPr>
          </a:p>
          <a:p>
            <a:r>
              <a:rPr lang="en-US" sz="2400">
                <a:solidFill>
                  <a:schemeClr val="bg1"/>
                </a:solidFill>
                <a:cs typeface="Arial"/>
              </a:rPr>
              <a:t>Choosing the development platform</a:t>
            </a:r>
          </a:p>
          <a:p>
            <a:r>
              <a:rPr lang="en-US" sz="2400">
                <a:solidFill>
                  <a:schemeClr val="bg1"/>
                </a:solidFill>
                <a:cs typeface="Arial"/>
              </a:rPr>
              <a:t>When developing a virtual chemistry lab project, choosing the right development platform is critical to the success of the project. The development platform will determine the tools and resources that can be used to create the virtual lab and will also impact the functionality and user experience of the lab.</a:t>
            </a:r>
          </a:p>
          <a:p>
            <a:endParaRPr lang="en-US" sz="2400">
              <a:solidFill>
                <a:schemeClr val="bg1"/>
              </a:solidFill>
              <a:cs typeface="Arial"/>
            </a:endParaRPr>
          </a:p>
          <a:p>
            <a:endParaRPr lang="en-US" sz="2400">
              <a:solidFill>
                <a:schemeClr val="bg1"/>
              </a:solidFill>
              <a:cs typeface="Arial"/>
            </a:endParaRPr>
          </a:p>
        </p:txBody>
      </p:sp>
    </p:spTree>
    <p:extLst>
      <p:ext uri="{BB962C8B-B14F-4D97-AF65-F5344CB8AC3E}">
        <p14:creationId xmlns:p14="http://schemas.microsoft.com/office/powerpoint/2010/main" val="368208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7A7B3F-9FF5-8538-4902-85BDB977E7A5}"/>
              </a:ext>
            </a:extLst>
          </p:cNvPr>
          <p:cNvSpPr txBox="1"/>
          <p:nvPr/>
        </p:nvSpPr>
        <p:spPr>
          <a:xfrm>
            <a:off x="3831464" y="228063"/>
            <a:ext cx="41588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bg1"/>
                </a:solidFill>
                <a:cs typeface="Arial"/>
              </a:rPr>
              <a:t>Methodology</a:t>
            </a:r>
          </a:p>
        </p:txBody>
      </p:sp>
      <p:sp>
        <p:nvSpPr>
          <p:cNvPr id="7" name="TextBox 6">
            <a:extLst>
              <a:ext uri="{FF2B5EF4-FFF2-40B4-BE49-F238E27FC236}">
                <a16:creationId xmlns:a16="http://schemas.microsoft.com/office/drawing/2014/main" id="{0B095224-8661-B0C2-23D5-FB4780065F64}"/>
              </a:ext>
            </a:extLst>
          </p:cNvPr>
          <p:cNvSpPr txBox="1"/>
          <p:nvPr/>
        </p:nvSpPr>
        <p:spPr>
          <a:xfrm>
            <a:off x="1258373" y="1100070"/>
            <a:ext cx="9948930" cy="5050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1"/>
              </a:spcBef>
            </a:pPr>
            <a:r>
              <a:rPr lang="en-US" sz="2400">
                <a:solidFill>
                  <a:schemeClr val="bg1"/>
                </a:solidFill>
                <a:cs typeface="Arial"/>
              </a:rPr>
              <a:t>We decided to use Unity a cross-platform game engine and development platform which is used to create 2D and 3D video games and interactive experiences for multiple platforms, including desktop computers, mobile devices, and gaming consoles.</a:t>
            </a:r>
            <a:endParaRPr lang="en-US" sz="2400">
              <a:solidFill>
                <a:schemeClr val="bg1"/>
              </a:solidFill>
            </a:endParaRPr>
          </a:p>
          <a:p>
            <a:pPr>
              <a:lnSpc>
                <a:spcPct val="120000"/>
              </a:lnSpc>
              <a:spcBef>
                <a:spcPts val="1001"/>
              </a:spcBef>
            </a:pPr>
            <a:r>
              <a:rPr lang="en-US" sz="2400">
                <a:solidFill>
                  <a:schemeClr val="bg1"/>
                </a:solidFill>
                <a:cs typeface="Arial"/>
              </a:rPr>
              <a:t>Why Unity?</a:t>
            </a:r>
            <a:endParaRPr lang="en-US" sz="2400">
              <a:solidFill>
                <a:schemeClr val="bg1"/>
              </a:solidFill>
            </a:endParaRPr>
          </a:p>
          <a:p>
            <a:r>
              <a:rPr lang="en-US" sz="2400">
                <a:solidFill>
                  <a:schemeClr val="bg1"/>
                </a:solidFill>
                <a:cs typeface="Arial"/>
              </a:rPr>
              <a:t>1- Beginner-friendly : Easy to learn and use.</a:t>
            </a:r>
          </a:p>
          <a:p>
            <a:pPr marL="228600" indent="-228600">
              <a:lnSpc>
                <a:spcPct val="120000"/>
              </a:lnSpc>
              <a:spcBef>
                <a:spcPts val="1001"/>
              </a:spcBef>
            </a:pPr>
            <a:r>
              <a:rPr lang="en-US" sz="2400">
                <a:solidFill>
                  <a:schemeClr val="bg1"/>
                </a:solidFill>
                <a:cs typeface="Arial"/>
              </a:rPr>
              <a:t>2- Cross-Platform Engine : More platforms supported </a:t>
            </a:r>
          </a:p>
          <a:p>
            <a:pPr marL="228600" indent="-228600">
              <a:lnSpc>
                <a:spcPct val="120000"/>
              </a:lnSpc>
              <a:spcBef>
                <a:spcPts val="1001"/>
              </a:spcBef>
            </a:pPr>
            <a:r>
              <a:rPr lang="en-US" sz="2400">
                <a:solidFill>
                  <a:schemeClr val="bg1"/>
                </a:solidFill>
                <a:cs typeface="Arial"/>
              </a:rPr>
              <a:t>3- Unity has a more large and active community</a:t>
            </a:r>
          </a:p>
          <a:p>
            <a:pPr marL="228600" indent="-228600">
              <a:lnSpc>
                <a:spcPct val="120000"/>
              </a:lnSpc>
              <a:spcBef>
                <a:spcPts val="1001"/>
              </a:spcBef>
            </a:pPr>
            <a:r>
              <a:rPr lang="en-US" sz="2400">
                <a:solidFill>
                  <a:schemeClr val="bg1"/>
                </a:solidFill>
                <a:cs typeface="Arial"/>
              </a:rPr>
              <a:t>4- Huge amount of assets ready to use</a:t>
            </a:r>
          </a:p>
          <a:p>
            <a:pPr>
              <a:lnSpc>
                <a:spcPct val="120000"/>
              </a:lnSpc>
              <a:spcBef>
                <a:spcPts val="1001"/>
              </a:spcBef>
            </a:pPr>
            <a:endParaRPr lang="en-US" sz="2400">
              <a:solidFill>
                <a:schemeClr val="bg1"/>
              </a:solidFill>
              <a:cs typeface="Arial"/>
            </a:endParaRPr>
          </a:p>
        </p:txBody>
      </p:sp>
    </p:spTree>
    <p:extLst>
      <p:ext uri="{BB962C8B-B14F-4D97-AF65-F5344CB8AC3E}">
        <p14:creationId xmlns:p14="http://schemas.microsoft.com/office/powerpoint/2010/main" val="278145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EF4BB2-CD44-33AA-D28B-F29E468E3B22}"/>
              </a:ext>
            </a:extLst>
          </p:cNvPr>
          <p:cNvSpPr txBox="1"/>
          <p:nvPr/>
        </p:nvSpPr>
        <p:spPr>
          <a:xfrm>
            <a:off x="3831464" y="228063"/>
            <a:ext cx="41588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bg1"/>
                </a:solidFill>
                <a:cs typeface="Arial"/>
              </a:rPr>
              <a:t>Methodology</a:t>
            </a:r>
          </a:p>
        </p:txBody>
      </p:sp>
      <p:sp>
        <p:nvSpPr>
          <p:cNvPr id="9" name="TextBox 8">
            <a:extLst>
              <a:ext uri="{FF2B5EF4-FFF2-40B4-BE49-F238E27FC236}">
                <a16:creationId xmlns:a16="http://schemas.microsoft.com/office/drawing/2014/main" id="{0DDBEDDB-CC64-CC9B-F66D-57C377456E54}"/>
              </a:ext>
            </a:extLst>
          </p:cNvPr>
          <p:cNvSpPr txBox="1"/>
          <p:nvPr/>
        </p:nvSpPr>
        <p:spPr>
          <a:xfrm>
            <a:off x="1258373" y="1100070"/>
            <a:ext cx="9948930" cy="643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Testing and refining</a:t>
            </a:r>
            <a:endParaRPr lang="en-US" sz="2800" b="1">
              <a:solidFill>
                <a:schemeClr val="bg1"/>
              </a:solidFill>
            </a:endParaRPr>
          </a:p>
          <a:p>
            <a:endParaRPr lang="en-US" sz="2400">
              <a:solidFill>
                <a:schemeClr val="bg1"/>
              </a:solidFill>
              <a:cs typeface="Arial"/>
            </a:endParaRPr>
          </a:p>
          <a:p>
            <a:r>
              <a:rPr lang="en-US" sz="2400">
                <a:solidFill>
                  <a:schemeClr val="bg1"/>
                </a:solidFill>
                <a:ea typeface="+mn-lt"/>
                <a:cs typeface="+mn-lt"/>
              </a:rPr>
              <a:t>Testing and refining the virtual chemistry lab is a critical step in ensuring that the lab is effective in achieving its learning objectives and providing an engaging and immersive learning experience.</a:t>
            </a:r>
            <a:endParaRPr lang="en-US" sz="2400">
              <a:solidFill>
                <a:schemeClr val="bg1"/>
              </a:solidFill>
            </a:endParaRPr>
          </a:p>
          <a:p>
            <a:endParaRPr lang="en-US" sz="2400">
              <a:solidFill>
                <a:schemeClr val="bg1"/>
              </a:solidFill>
              <a:cs typeface="Arial"/>
            </a:endParaRPr>
          </a:p>
          <a:p>
            <a:r>
              <a:rPr lang="en-US" sz="2400">
                <a:solidFill>
                  <a:schemeClr val="bg1"/>
                </a:solidFill>
                <a:cs typeface="Arial"/>
              </a:rPr>
              <a:t>This step was divided into two separate processes</a:t>
            </a:r>
          </a:p>
          <a:p>
            <a:r>
              <a:rPr lang="en-US" sz="2400">
                <a:solidFill>
                  <a:schemeClr val="bg1"/>
                </a:solidFill>
                <a:cs typeface="Arial"/>
              </a:rPr>
              <a:t>1- </a:t>
            </a:r>
            <a:r>
              <a:rPr lang="en-US" sz="2400">
                <a:solidFill>
                  <a:schemeClr val="bg1"/>
                </a:solidFill>
                <a:ea typeface="+mn-lt"/>
                <a:cs typeface="+mn-lt"/>
              </a:rPr>
              <a:t>Test the lab with a diverse group of users: those users included friends and students in faculty of science and of course our supervisor.</a:t>
            </a:r>
            <a:endParaRPr lang="en-US" sz="2400">
              <a:solidFill>
                <a:schemeClr val="bg1"/>
              </a:solidFill>
              <a:cs typeface="Arial"/>
            </a:endParaRPr>
          </a:p>
          <a:p>
            <a:endParaRPr lang="en-US" sz="2400">
              <a:solidFill>
                <a:schemeClr val="bg1"/>
              </a:solidFill>
              <a:cs typeface="Arial"/>
            </a:endParaRPr>
          </a:p>
          <a:p>
            <a:pPr>
              <a:buFont typeface="Arial"/>
            </a:pPr>
            <a:r>
              <a:rPr lang="en-US" sz="2400">
                <a:solidFill>
                  <a:schemeClr val="bg1"/>
                </a:solidFill>
                <a:cs typeface="Arial"/>
              </a:rPr>
              <a:t>2- </a:t>
            </a:r>
            <a:r>
              <a:rPr lang="en-US" sz="2400">
                <a:solidFill>
                  <a:schemeClr val="bg1"/>
                </a:solidFill>
                <a:ea typeface="+mn-lt"/>
                <a:cs typeface="+mn-lt"/>
              </a:rPr>
              <a:t>Refining the lab based on feedbacks: we used the feedbacks to refine the lab, making improvements to the user interface, instructions, simulations, and other elements as needed.</a:t>
            </a:r>
            <a:endParaRPr lang="en-US" sz="2400">
              <a:solidFill>
                <a:schemeClr val="bg1"/>
              </a:solidFill>
              <a:cs typeface="Arial"/>
            </a:endParaRPr>
          </a:p>
          <a:p>
            <a:pPr marL="285750" indent="-285750">
              <a:buFont typeface="Arial"/>
              <a:buChar char="•"/>
            </a:pPr>
            <a:endParaRPr lang="en-US" sz="2400">
              <a:solidFill>
                <a:schemeClr val="bg1"/>
              </a:solidFill>
              <a:cs typeface="Arial"/>
            </a:endParaRPr>
          </a:p>
          <a:p>
            <a:br>
              <a:rPr lang="en-US"/>
            </a:br>
            <a:endParaRPr lang="en-US" sz="2400"/>
          </a:p>
          <a:p>
            <a:pPr>
              <a:lnSpc>
                <a:spcPct val="120000"/>
              </a:lnSpc>
              <a:spcBef>
                <a:spcPts val="1001"/>
              </a:spcBef>
            </a:pPr>
            <a:endParaRPr lang="en-US" sz="2400">
              <a:solidFill>
                <a:schemeClr val="bg1"/>
              </a:solidFill>
              <a:cs typeface="Arial"/>
            </a:endParaRPr>
          </a:p>
        </p:txBody>
      </p:sp>
    </p:spTree>
    <p:extLst>
      <p:ext uri="{BB962C8B-B14F-4D97-AF65-F5344CB8AC3E}">
        <p14:creationId xmlns:p14="http://schemas.microsoft.com/office/powerpoint/2010/main" val="18061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141560" y="88920"/>
            <a:ext cx="4476150" cy="1616137"/>
          </a:xfrm>
          <a:prstGeom prst="rect">
            <a:avLst/>
          </a:prstGeom>
          <a:noFill/>
          <a:ln w="0">
            <a:noFill/>
          </a:ln>
        </p:spPr>
        <p:txBody>
          <a:bodyPr lIns="90000" tIns="45000" rIns="90000" bIns="45000" anchor="ctr">
            <a:normAutofit/>
          </a:bodyPr>
          <a:lstStyle/>
          <a:p>
            <a:pPr>
              <a:lnSpc>
                <a:spcPct val="90000"/>
              </a:lnSpc>
              <a:buNone/>
            </a:pPr>
            <a:r>
              <a:rPr lang="en-US" sz="4000" b="1" u="sng" strike="noStrike" cap="all" spc="-1">
                <a:solidFill>
                  <a:srgbClr val="FFFFFF"/>
                </a:solidFill>
                <a:uFillTx/>
                <a:latin typeface="Tw Cen MT"/>
              </a:rPr>
              <a:t>Type of users</a:t>
            </a:r>
            <a:endParaRPr lang="en-US" sz="4000" b="1" strike="noStrike" spc="-1">
              <a:latin typeface="Arial"/>
            </a:endParaRPr>
          </a:p>
        </p:txBody>
      </p:sp>
      <p:sp>
        <p:nvSpPr>
          <p:cNvPr id="233" name="PlaceHolder 2"/>
          <p:cNvSpPr>
            <a:spLocks noGrp="1"/>
          </p:cNvSpPr>
          <p:nvPr>
            <p:ph/>
          </p:nvPr>
        </p:nvSpPr>
        <p:spPr>
          <a:xfrm>
            <a:off x="1141560" y="1551140"/>
            <a:ext cx="9905400" cy="5012043"/>
          </a:xfrm>
          <a:prstGeom prst="rect">
            <a:avLst/>
          </a:prstGeom>
          <a:noFill/>
          <a:ln w="0">
            <a:noFill/>
          </a:ln>
        </p:spPr>
        <p:txBody>
          <a:bodyPr lIns="90000" tIns="45000" rIns="90000" bIns="45000" anchor="t">
            <a:normAutofit fontScale="94500"/>
          </a:bodyPr>
          <a:lstStyle/>
          <a:p>
            <a:pPr>
              <a:lnSpc>
                <a:spcPct val="120000"/>
              </a:lnSpc>
              <a:spcBef>
                <a:spcPts val="1001"/>
              </a:spcBef>
              <a:buClr>
                <a:srgbClr val="FFFFFF"/>
              </a:buClr>
              <a:buSzPct val="125000"/>
              <a:buFont typeface="Arial"/>
              <a:buChar char="•"/>
            </a:pPr>
            <a:r>
              <a:rPr lang="en-US" sz="2400" b="1" strike="noStrike" spc="-1">
                <a:solidFill>
                  <a:srgbClr val="FFFFFF"/>
                </a:solidFill>
                <a:latin typeface="Tahoma"/>
                <a:ea typeface="Tahoma"/>
              </a:rPr>
              <a:t>Teacher</a:t>
            </a:r>
            <a:r>
              <a:rPr lang="en-US" sz="2400" b="1" spc="-1">
                <a:solidFill>
                  <a:srgbClr val="FFFFFF"/>
                </a:solidFill>
                <a:latin typeface="Tahoma"/>
                <a:ea typeface="Tahoma"/>
              </a:rPr>
              <a:t> </a:t>
            </a:r>
            <a:r>
              <a:rPr lang="en-US" sz="2400" b="1" strike="noStrike" spc="-1">
                <a:solidFill>
                  <a:srgbClr val="FFFFFF"/>
                </a:solidFill>
                <a:latin typeface="Tahoma"/>
                <a:ea typeface="Tahoma"/>
              </a:rPr>
              <a:t>:</a:t>
            </a:r>
            <a:endParaRPr lang="en-US" sz="2400" b="1" strike="noStrike" spc="-1">
              <a:latin typeface="Arial"/>
            </a:endParaRPr>
          </a:p>
          <a:p>
            <a:pPr marL="685800" lvl="1" indent="-228600">
              <a:lnSpc>
                <a:spcPct val="120000"/>
              </a:lnSpc>
              <a:spcBef>
                <a:spcPts val="499"/>
              </a:spcBef>
              <a:buClr>
                <a:srgbClr val="FFFFFF"/>
              </a:buClr>
              <a:buSzPct val="125000"/>
              <a:buFont typeface="Wingdings" charset="2"/>
              <a:buChar char=""/>
            </a:pPr>
            <a:r>
              <a:rPr lang="en-US" b="0" strike="noStrike" spc="-1">
                <a:solidFill>
                  <a:srgbClr val="FFFFFF"/>
                </a:solidFill>
                <a:latin typeface="Tahoma"/>
                <a:ea typeface="Tahoma"/>
              </a:rPr>
              <a:t>Functionalities:</a:t>
            </a:r>
            <a:endParaRPr lang="en-US" b="0" strike="noStrike" spc="-1">
              <a:latin typeface="Arial"/>
            </a:endParaRPr>
          </a:p>
          <a:p>
            <a:pPr lvl="2">
              <a:lnSpc>
                <a:spcPct val="120000"/>
              </a:lnSpc>
              <a:spcBef>
                <a:spcPts val="499"/>
              </a:spcBef>
              <a:buClr>
                <a:srgbClr val="FFFFFF"/>
              </a:buClr>
              <a:buSzPct val="125000"/>
              <a:buFont typeface="Courier New"/>
              <a:buChar char="o"/>
            </a:pPr>
            <a:r>
              <a:rPr lang="en-US" sz="2400" b="0" strike="noStrike" spc="-1">
                <a:solidFill>
                  <a:srgbClr val="FFFFFF"/>
                </a:solidFill>
                <a:latin typeface="Tahoma"/>
                <a:ea typeface="Tahoma"/>
              </a:rPr>
              <a:t>Create an experiment</a:t>
            </a:r>
            <a:r>
              <a:rPr lang="en-US" sz="2400" spc="-1">
                <a:solidFill>
                  <a:srgbClr val="FFFFFF"/>
                </a:solidFill>
                <a:latin typeface="Tahoma"/>
                <a:ea typeface="Tahoma"/>
              </a:rPr>
              <a:t> </a:t>
            </a:r>
            <a:endParaRPr lang="en-US" sz="2400" spc="-1">
              <a:solidFill>
                <a:srgbClr val="000000"/>
              </a:solidFill>
              <a:latin typeface="Arial"/>
              <a:ea typeface="Tahoma"/>
            </a:endParaRPr>
          </a:p>
          <a:p>
            <a:pPr marL="1143000" lvl="2" indent="-228600">
              <a:lnSpc>
                <a:spcPct val="120000"/>
              </a:lnSpc>
              <a:spcBef>
                <a:spcPts val="499"/>
              </a:spcBef>
              <a:buClr>
                <a:srgbClr val="FFFFFF"/>
              </a:buClr>
              <a:buSzPct val="125000"/>
              <a:buFont typeface="Courier New"/>
              <a:buChar char="o"/>
            </a:pPr>
            <a:r>
              <a:rPr lang="en-US" sz="2400" b="0" strike="noStrike" spc="-1">
                <a:solidFill>
                  <a:srgbClr val="FFFFFF"/>
                </a:solidFill>
                <a:latin typeface="Tahoma"/>
                <a:ea typeface="Tahoma"/>
              </a:rPr>
              <a:t>Provide a video or animation to explain the experiment and how the student can do it.</a:t>
            </a:r>
            <a:endParaRPr lang="en-US" sz="2400" b="0" strike="noStrike" spc="-1">
              <a:latin typeface="Arial"/>
            </a:endParaRPr>
          </a:p>
          <a:p>
            <a:pPr marL="914400">
              <a:lnSpc>
                <a:spcPct val="120000"/>
              </a:lnSpc>
              <a:spcBef>
                <a:spcPts val="499"/>
              </a:spcBef>
              <a:buNone/>
              <a:tabLst>
                <a:tab pos="0" algn="l"/>
              </a:tabLst>
            </a:pPr>
            <a:endParaRPr lang="en-US" sz="2400" b="0" strike="noStrike" spc="-1">
              <a:latin typeface="Arial"/>
            </a:endParaRPr>
          </a:p>
          <a:p>
            <a:pPr>
              <a:lnSpc>
                <a:spcPct val="120000"/>
              </a:lnSpc>
              <a:spcBef>
                <a:spcPts val="1001"/>
              </a:spcBef>
              <a:buClr>
                <a:srgbClr val="FFFFFF"/>
              </a:buClr>
              <a:buSzPct val="125000"/>
              <a:buFont typeface="Arial"/>
              <a:buChar char="•"/>
              <a:tabLst>
                <a:tab pos="0" algn="l"/>
              </a:tabLst>
            </a:pPr>
            <a:r>
              <a:rPr lang="en-US" sz="2400" b="1" strike="noStrike" spc="-1">
                <a:solidFill>
                  <a:srgbClr val="FFFFFF"/>
                </a:solidFill>
                <a:latin typeface="Tahoma"/>
                <a:ea typeface="Tahoma"/>
              </a:rPr>
              <a:t>Student</a:t>
            </a:r>
            <a:r>
              <a:rPr lang="en-US" sz="2400" b="1" spc="-1">
                <a:solidFill>
                  <a:srgbClr val="FFFFFF"/>
                </a:solidFill>
                <a:latin typeface="Tahoma"/>
                <a:ea typeface="Tahoma"/>
              </a:rPr>
              <a:t> </a:t>
            </a:r>
            <a:r>
              <a:rPr lang="en-US" sz="2400" b="1" strike="noStrike" spc="-1">
                <a:solidFill>
                  <a:srgbClr val="FFFFFF"/>
                </a:solidFill>
                <a:latin typeface="Tahoma"/>
                <a:ea typeface="Tahoma"/>
              </a:rPr>
              <a:t>:</a:t>
            </a:r>
            <a:endParaRPr lang="en-US" sz="2400" b="1" strike="noStrike" spc="-1">
              <a:latin typeface="Arial"/>
            </a:endParaRPr>
          </a:p>
          <a:p>
            <a:pPr marL="685800" lvl="1" indent="-228600">
              <a:lnSpc>
                <a:spcPct val="120000"/>
              </a:lnSpc>
              <a:spcBef>
                <a:spcPts val="499"/>
              </a:spcBef>
              <a:buClr>
                <a:srgbClr val="FFFFFF"/>
              </a:buClr>
              <a:buSzPct val="125000"/>
              <a:buFont typeface="Wingdings" charset="2"/>
              <a:buChar char=""/>
              <a:tabLst>
                <a:tab pos="0" algn="l"/>
              </a:tabLst>
            </a:pPr>
            <a:r>
              <a:rPr lang="en-US" b="0" strike="noStrike" spc="-1">
                <a:solidFill>
                  <a:srgbClr val="FFFFFF"/>
                </a:solidFill>
                <a:latin typeface="Tahoma"/>
                <a:ea typeface="Tahoma"/>
              </a:rPr>
              <a:t>Functionalities:</a:t>
            </a:r>
            <a:endParaRPr lang="en-US" b="0" strike="noStrike" spc="-1">
              <a:latin typeface="Arial"/>
            </a:endParaRPr>
          </a:p>
          <a:p>
            <a:pPr lvl="2">
              <a:lnSpc>
                <a:spcPct val="120000"/>
              </a:lnSpc>
              <a:spcBef>
                <a:spcPts val="499"/>
              </a:spcBef>
              <a:buClr>
                <a:srgbClr val="FFFFFF"/>
              </a:buClr>
              <a:buSzPct val="125000"/>
              <a:buFont typeface="Courier New"/>
              <a:buChar char="o"/>
              <a:tabLst>
                <a:tab pos="0" algn="l"/>
              </a:tabLst>
            </a:pPr>
            <a:r>
              <a:rPr lang="en-US" sz="2400" b="0" strike="noStrike" spc="-1">
                <a:solidFill>
                  <a:srgbClr val="FFFFFF"/>
                </a:solidFill>
                <a:latin typeface="Tahoma"/>
                <a:ea typeface="Tahoma"/>
              </a:rPr>
              <a:t>Watch the animation provided by the teacher.</a:t>
            </a:r>
            <a:r>
              <a:rPr lang="en-US" sz="2400" spc="-1">
                <a:solidFill>
                  <a:srgbClr val="FFFFFF"/>
                </a:solidFill>
                <a:latin typeface="Tahoma"/>
                <a:ea typeface="Tahoma"/>
              </a:rPr>
              <a:t> </a:t>
            </a:r>
            <a:endParaRPr lang="en-US" sz="2400" b="0" strike="noStrike" spc="-1">
              <a:latin typeface="Arial"/>
            </a:endParaRPr>
          </a:p>
          <a:p>
            <a:pPr marL="1143000" lvl="2" indent="-228600">
              <a:lnSpc>
                <a:spcPct val="120000"/>
              </a:lnSpc>
              <a:spcBef>
                <a:spcPts val="499"/>
              </a:spcBef>
              <a:buClr>
                <a:srgbClr val="FFFFFF"/>
              </a:buClr>
              <a:buSzPct val="125000"/>
              <a:buFont typeface="Courier New"/>
              <a:buChar char="o"/>
              <a:tabLst>
                <a:tab pos="0" algn="l"/>
              </a:tabLst>
            </a:pPr>
            <a:r>
              <a:rPr lang="en-US" sz="2400" b="0" strike="noStrike" spc="-1">
                <a:solidFill>
                  <a:srgbClr val="FFFFFF"/>
                </a:solidFill>
                <a:latin typeface="Tahoma"/>
                <a:ea typeface="Tahoma"/>
              </a:rPr>
              <a:t>Do the experiment as the teacher explains.</a:t>
            </a:r>
            <a:endParaRPr lang="en-US" sz="2400" b="0" strike="noStrike" spc="-1">
              <a:latin typeface="Arial"/>
            </a:endParaRPr>
          </a:p>
          <a:p>
            <a:pPr marL="914400">
              <a:lnSpc>
                <a:spcPct val="120000"/>
              </a:lnSpc>
              <a:spcBef>
                <a:spcPts val="499"/>
              </a:spcBef>
              <a:buNone/>
              <a:tabLst>
                <a:tab pos="0" algn="l"/>
              </a:tabLs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Effect transition="in" filter="fade">
                                      <p:cBhvr additive="repl">
                                        <p:cTn id="7" dur="500"/>
                                        <p:tgtEl>
                                          <p:spTgt spid="233">
                                            <p:txEl>
                                              <p:pRg st="0" end="0"/>
                                            </p:txEl>
                                          </p:spTgt>
                                        </p:tgtEl>
                                      </p:cBhvr>
                                    </p:animEffect>
                                  </p:childTnLst>
                                </p:cTn>
                              </p:par>
                              <p:par>
                                <p:cTn id="8" presetID="10" presetClass="entr" fill="hold" nodeType="withEffect">
                                  <p:stCondLst>
                                    <p:cond delay="0"/>
                                  </p:stCondLst>
                                  <p:childTnLst>
                                    <p:set>
                                      <p:cBhvr>
                                        <p:cTn id="9" dur="1" fill="hold">
                                          <p:stCondLst>
                                            <p:cond delay="0"/>
                                          </p:stCondLst>
                                        </p:cTn>
                                        <p:tgtEl>
                                          <p:spTgt spid="233">
                                            <p:txEl>
                                              <p:pRg st="1" end="1"/>
                                            </p:txEl>
                                          </p:spTgt>
                                        </p:tgtEl>
                                        <p:attrNameLst>
                                          <p:attrName>style.visibility</p:attrName>
                                        </p:attrNameLst>
                                      </p:cBhvr>
                                      <p:to>
                                        <p:strVal val="visible"/>
                                      </p:to>
                                    </p:set>
                                    <p:animEffect transition="in" filter="fade">
                                      <p:cBhvr additive="repl">
                                        <p:cTn id="10" dur="500"/>
                                        <p:tgtEl>
                                          <p:spTgt spid="233">
                                            <p:txEl>
                                              <p:pRg st="1" end="1"/>
                                            </p:txEl>
                                          </p:spTgt>
                                        </p:tgtEl>
                                      </p:cBhvr>
                                    </p:animEffect>
                                  </p:childTnLst>
                                </p:cTn>
                              </p:par>
                              <p:par>
                                <p:cTn id="11" presetID="10" presetClass="entr" fill="hold" nodeType="withEffect">
                                  <p:stCondLst>
                                    <p:cond delay="0"/>
                                  </p:stCondLst>
                                  <p:childTnLst>
                                    <p:set>
                                      <p:cBhvr>
                                        <p:cTn id="12" dur="1" fill="hold">
                                          <p:stCondLst>
                                            <p:cond delay="0"/>
                                          </p:stCondLst>
                                        </p:cTn>
                                        <p:tgtEl>
                                          <p:spTgt spid="233">
                                            <p:txEl>
                                              <p:pRg st="2" end="2"/>
                                            </p:txEl>
                                          </p:spTgt>
                                        </p:tgtEl>
                                        <p:attrNameLst>
                                          <p:attrName>style.visibility</p:attrName>
                                        </p:attrNameLst>
                                      </p:cBhvr>
                                      <p:to>
                                        <p:strVal val="visible"/>
                                      </p:to>
                                    </p:set>
                                    <p:animEffect transition="in" filter="fade">
                                      <p:cBhvr additive="repl">
                                        <p:cTn id="13" dur="500"/>
                                        <p:tgtEl>
                                          <p:spTgt spid="233">
                                            <p:txEl>
                                              <p:pRg st="2" end="2"/>
                                            </p:txEl>
                                          </p:spTgt>
                                        </p:tgtEl>
                                      </p:cBhvr>
                                    </p:animEffect>
                                  </p:childTnLst>
                                </p:cTn>
                              </p:par>
                              <p:par>
                                <p:cTn id="14" presetID="10" presetClass="entr" fill="hold" nodeType="withEffect">
                                  <p:stCondLst>
                                    <p:cond delay="0"/>
                                  </p:stCondLst>
                                  <p:childTnLst>
                                    <p:set>
                                      <p:cBhvr>
                                        <p:cTn id="15" dur="1" fill="hold">
                                          <p:stCondLst>
                                            <p:cond delay="0"/>
                                          </p:stCondLst>
                                        </p:cTn>
                                        <p:tgtEl>
                                          <p:spTgt spid="233">
                                            <p:txEl>
                                              <p:pRg st="3" end="3"/>
                                            </p:txEl>
                                          </p:spTgt>
                                        </p:tgtEl>
                                        <p:attrNameLst>
                                          <p:attrName>style.visibility</p:attrName>
                                        </p:attrNameLst>
                                      </p:cBhvr>
                                      <p:to>
                                        <p:strVal val="visible"/>
                                      </p:to>
                                    </p:set>
                                    <p:animEffect transition="in" filter="fade">
                                      <p:cBhvr additive="repl">
                                        <p:cTn id="16" dur="500"/>
                                        <p:tgtEl>
                                          <p:spTgt spid="23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233">
                                            <p:txEl>
                                              <p:pRg st="5" end="5"/>
                                            </p:txEl>
                                          </p:spTgt>
                                        </p:tgtEl>
                                        <p:attrNameLst>
                                          <p:attrName>style.visibility</p:attrName>
                                        </p:attrNameLst>
                                      </p:cBhvr>
                                      <p:to>
                                        <p:strVal val="visible"/>
                                      </p:to>
                                    </p:set>
                                    <p:animEffect transition="in" filter="fade">
                                      <p:cBhvr additive="repl">
                                        <p:cTn id="21" dur="500"/>
                                        <p:tgtEl>
                                          <p:spTgt spid="233">
                                            <p:txEl>
                                              <p:pRg st="5" end="5"/>
                                            </p:txEl>
                                          </p:spTgt>
                                        </p:tgtEl>
                                      </p:cBhvr>
                                    </p:animEffect>
                                  </p:childTnLst>
                                </p:cTn>
                              </p:par>
                              <p:par>
                                <p:cTn id="22" presetID="10" presetClass="entr" fill="hold" nodeType="withEffect">
                                  <p:stCondLst>
                                    <p:cond delay="0"/>
                                  </p:stCondLst>
                                  <p:childTnLst>
                                    <p:set>
                                      <p:cBhvr>
                                        <p:cTn id="23" dur="1" fill="hold">
                                          <p:stCondLst>
                                            <p:cond delay="0"/>
                                          </p:stCondLst>
                                        </p:cTn>
                                        <p:tgtEl>
                                          <p:spTgt spid="233">
                                            <p:txEl>
                                              <p:pRg st="6" end="6"/>
                                            </p:txEl>
                                          </p:spTgt>
                                        </p:tgtEl>
                                        <p:attrNameLst>
                                          <p:attrName>style.visibility</p:attrName>
                                        </p:attrNameLst>
                                      </p:cBhvr>
                                      <p:to>
                                        <p:strVal val="visible"/>
                                      </p:to>
                                    </p:set>
                                    <p:animEffect transition="in" filter="fade">
                                      <p:cBhvr additive="repl">
                                        <p:cTn id="24" dur="500"/>
                                        <p:tgtEl>
                                          <p:spTgt spid="233">
                                            <p:txEl>
                                              <p:pRg st="6" end="6"/>
                                            </p:txEl>
                                          </p:spTgt>
                                        </p:tgtEl>
                                      </p:cBhvr>
                                    </p:animEffect>
                                  </p:childTnLst>
                                </p:cTn>
                              </p:par>
                              <p:par>
                                <p:cTn id="25" presetID="10" presetClass="entr" fill="hold" nodeType="withEffect">
                                  <p:stCondLst>
                                    <p:cond delay="0"/>
                                  </p:stCondLst>
                                  <p:childTnLst>
                                    <p:set>
                                      <p:cBhvr>
                                        <p:cTn id="26" dur="1" fill="hold">
                                          <p:stCondLst>
                                            <p:cond delay="0"/>
                                          </p:stCondLst>
                                        </p:cTn>
                                        <p:tgtEl>
                                          <p:spTgt spid="233">
                                            <p:txEl>
                                              <p:pRg st="7" end="7"/>
                                            </p:txEl>
                                          </p:spTgt>
                                        </p:tgtEl>
                                        <p:attrNameLst>
                                          <p:attrName>style.visibility</p:attrName>
                                        </p:attrNameLst>
                                      </p:cBhvr>
                                      <p:to>
                                        <p:strVal val="visible"/>
                                      </p:to>
                                    </p:set>
                                    <p:animEffect transition="in" filter="fade">
                                      <p:cBhvr additive="repl">
                                        <p:cTn id="27" dur="500"/>
                                        <p:tgtEl>
                                          <p:spTgt spid="233">
                                            <p:txEl>
                                              <p:pRg st="7" end="7"/>
                                            </p:txEl>
                                          </p:spTgt>
                                        </p:tgtEl>
                                      </p:cBhvr>
                                    </p:animEffect>
                                  </p:childTnLst>
                                </p:cTn>
                              </p:par>
                              <p:par>
                                <p:cTn id="28" presetID="10" presetClass="entr" fill="hold" nodeType="withEffect">
                                  <p:stCondLst>
                                    <p:cond delay="0"/>
                                  </p:stCondLst>
                                  <p:childTnLst>
                                    <p:set>
                                      <p:cBhvr>
                                        <p:cTn id="29" dur="1" fill="hold">
                                          <p:stCondLst>
                                            <p:cond delay="0"/>
                                          </p:stCondLst>
                                        </p:cTn>
                                        <p:tgtEl>
                                          <p:spTgt spid="233">
                                            <p:txEl>
                                              <p:pRg st="8" end="8"/>
                                            </p:txEl>
                                          </p:spTgt>
                                        </p:tgtEl>
                                        <p:attrNameLst>
                                          <p:attrName>style.visibility</p:attrName>
                                        </p:attrNameLst>
                                      </p:cBhvr>
                                      <p:to>
                                        <p:strVal val="visible"/>
                                      </p:to>
                                    </p:set>
                                    <p:animEffect transition="in" filter="fade">
                                      <p:cBhvr additive="repl">
                                        <p:cTn id="30" dur="500"/>
                                        <p:tgtEl>
                                          <p:spTgt spid="2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6" descr="Diagram&#10;&#10;Description automatically generated"/>
          <p:cNvPicPr/>
          <p:nvPr/>
        </p:nvPicPr>
        <p:blipFill>
          <a:blip r:embed="rId2"/>
          <a:stretch/>
        </p:blipFill>
        <p:spPr>
          <a:xfrm>
            <a:off x="2832480" y="0"/>
            <a:ext cx="6526440" cy="68572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1141560" y="438563"/>
            <a:ext cx="9905400" cy="1170884"/>
          </a:xfrm>
          <a:prstGeom prst="rect">
            <a:avLst/>
          </a:prstGeom>
          <a:noFill/>
          <a:ln w="0">
            <a:noFill/>
          </a:ln>
        </p:spPr>
        <p:txBody>
          <a:bodyPr lIns="90000" tIns="45000" rIns="90000" bIns="45000" anchor="ctr">
            <a:noAutofit/>
          </a:bodyPr>
          <a:lstStyle/>
          <a:p>
            <a:r>
              <a:rPr lang="en-US" sz="4000" b="1" strike="noStrike" cap="all" spc="-1">
                <a:solidFill>
                  <a:srgbClr val="FFFFFF"/>
                </a:solidFill>
                <a:latin typeface="Tw Cen MT"/>
              </a:rPr>
              <a:t>Use cases</a:t>
            </a:r>
            <a:r>
              <a:rPr lang="en-US" sz="4000" b="1" cap="all" spc="-1">
                <a:solidFill>
                  <a:srgbClr val="FFFFFF"/>
                </a:solidFill>
                <a:latin typeface="Tw Cen MT"/>
              </a:rPr>
              <a:t> </a:t>
            </a:r>
            <a:endParaRPr lang="en-US" sz="4000" b="1" strike="noStrike" spc="-1">
              <a:latin typeface="Arial"/>
            </a:endParaRPr>
          </a:p>
        </p:txBody>
      </p:sp>
      <p:sp>
        <p:nvSpPr>
          <p:cNvPr id="236" name="TextBox 3"/>
          <p:cNvSpPr/>
          <p:nvPr/>
        </p:nvSpPr>
        <p:spPr>
          <a:xfrm>
            <a:off x="1211977" y="1710884"/>
            <a:ext cx="9905400" cy="48306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750" indent="-285750">
              <a:lnSpc>
                <a:spcPct val="100000"/>
              </a:lnSpc>
              <a:buClr>
                <a:srgbClr val="FFFFFF"/>
              </a:buClr>
              <a:buFont typeface="Arial"/>
              <a:buChar char="•"/>
            </a:pPr>
            <a:r>
              <a:rPr lang="en-US" sz="2800" b="0" strike="noStrike" spc="-1">
                <a:solidFill>
                  <a:srgbClr val="FFFFFF"/>
                </a:solidFill>
                <a:latin typeface="Tw Cen MT"/>
                <a:ea typeface="DejaVu Sans"/>
              </a:rPr>
              <a:t>Both teacher and student have an account so they will login at the beginning to restore their last session data</a:t>
            </a:r>
            <a:endParaRPr lang="en-US" sz="2800" b="0" strike="noStrike" spc="-1">
              <a:latin typeface="Arial"/>
            </a:endParaRPr>
          </a:p>
          <a:p>
            <a:pPr marL="285750" indent="-285750">
              <a:buClr>
                <a:srgbClr val="FFFFFF"/>
              </a:buClr>
              <a:buFont typeface="Arial"/>
              <a:buChar char="•"/>
            </a:pPr>
            <a:endParaRPr lang="en-US" sz="2800" spc="-1">
              <a:solidFill>
                <a:srgbClr val="FFFFFF"/>
              </a:solidFill>
              <a:latin typeface="Tw Cen MT"/>
              <a:ea typeface="DejaVu Sans"/>
            </a:endParaRPr>
          </a:p>
          <a:p>
            <a:pPr marL="285750" indent="-285750">
              <a:buClr>
                <a:srgbClr val="FFFFFF"/>
              </a:buClr>
              <a:buFont typeface="Arial"/>
              <a:buChar char="•"/>
            </a:pPr>
            <a:r>
              <a:rPr lang="en-US" sz="2800" b="0" strike="noStrike" spc="-1">
                <a:solidFill>
                  <a:srgbClr val="FFFFFF"/>
                </a:solidFill>
                <a:latin typeface="Tw Cen MT"/>
                <a:ea typeface="DejaVu Sans"/>
              </a:rPr>
              <a:t>Teacher can create a brand-new experiment</a:t>
            </a:r>
            <a:r>
              <a:rPr lang="en-US" sz="2800" spc="-1">
                <a:solidFill>
                  <a:srgbClr val="FFFFFF"/>
                </a:solidFill>
                <a:latin typeface="Tw Cen MT"/>
                <a:ea typeface="DejaVu Sans"/>
              </a:rPr>
              <a:t> </a:t>
            </a:r>
            <a:r>
              <a:rPr lang="en-US" sz="2800" b="0" strike="noStrike" spc="-1">
                <a:solidFill>
                  <a:srgbClr val="FFFFFF"/>
                </a:solidFill>
                <a:latin typeface="Tw Cen MT"/>
                <a:ea typeface="DejaVu Sans"/>
              </a:rPr>
              <a:t> or use an existing one</a:t>
            </a:r>
            <a:endParaRPr lang="en-US" sz="2800" b="0" strike="noStrike" spc="-1">
              <a:latin typeface="Arial"/>
            </a:endParaRPr>
          </a:p>
          <a:p>
            <a:pPr marL="285750" indent="-285750">
              <a:buClr>
                <a:srgbClr val="FFFFFF"/>
              </a:buClr>
              <a:buFont typeface="Arial"/>
              <a:buChar char="•"/>
            </a:pPr>
            <a:endParaRPr lang="en-US" sz="2800" spc="-1">
              <a:solidFill>
                <a:srgbClr val="FFFFFF"/>
              </a:solidFill>
              <a:latin typeface="Tw Cen MT"/>
              <a:ea typeface="DejaVu Sans"/>
            </a:endParaRPr>
          </a:p>
          <a:p>
            <a:pPr marL="285750" indent="-285750">
              <a:lnSpc>
                <a:spcPct val="100000"/>
              </a:lnSpc>
              <a:buClr>
                <a:srgbClr val="FFFFFF"/>
              </a:buClr>
              <a:buFont typeface="Arial"/>
              <a:buChar char="•"/>
            </a:pPr>
            <a:r>
              <a:rPr lang="en-US" sz="2800" b="0" strike="noStrike" spc="-1">
                <a:solidFill>
                  <a:srgbClr val="FFFFFF"/>
                </a:solidFill>
                <a:latin typeface="Tw Cen MT"/>
                <a:ea typeface="DejaVu Sans"/>
              </a:rPr>
              <a:t>Student just do the experiment that teacher has chosen</a:t>
            </a:r>
            <a:endParaRPr lang="en-US" sz="2800" b="0" strike="noStrike" spc="-1">
              <a:latin typeface="Arial"/>
            </a:endParaRPr>
          </a:p>
          <a:p>
            <a:pPr marL="285750" indent="-285750">
              <a:buClr>
                <a:srgbClr val="FFFFFF"/>
              </a:buClr>
              <a:buFont typeface="Arial"/>
              <a:buChar char="•"/>
            </a:pPr>
            <a:endParaRPr lang="en-US" sz="2800" spc="-1">
              <a:solidFill>
                <a:srgbClr val="FFFFFF"/>
              </a:solidFill>
              <a:latin typeface="Tw Cen MT"/>
              <a:ea typeface="DejaVu Sans"/>
            </a:endParaRPr>
          </a:p>
          <a:p>
            <a:pPr marL="285750" indent="-285750">
              <a:buClr>
                <a:srgbClr val="FFFFFF"/>
              </a:buClr>
              <a:buFont typeface="Arial"/>
              <a:buChar char="•"/>
            </a:pPr>
            <a:r>
              <a:rPr lang="en-US" sz="2800" b="0" strike="noStrike" spc="-1">
                <a:solidFill>
                  <a:srgbClr val="FFFFFF"/>
                </a:solidFill>
                <a:latin typeface="Tw Cen MT"/>
                <a:ea typeface="DejaVu Sans"/>
              </a:rPr>
              <a:t>After the student do the experiment, the system will verify if the student did it as the teacher did or not</a:t>
            </a:r>
            <a:r>
              <a:rPr lang="en-US" sz="2800" spc="-1">
                <a:solidFill>
                  <a:srgbClr val="FFFFFF"/>
                </a:solidFill>
                <a:latin typeface="Tw Cen MT"/>
                <a:ea typeface="DejaVu Sans"/>
              </a:rPr>
              <a:t> </a:t>
            </a:r>
            <a:endParaRPr lang="en-US" sz="2800" b="0" strike="noStrike" spc="-1">
              <a:latin typeface="Arial"/>
            </a:endParaRPr>
          </a:p>
          <a:p>
            <a:pPr>
              <a:lnSpc>
                <a:spcPct val="100000"/>
              </a:lnSpc>
              <a:buNone/>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animEffect transition="in" filter="fade">
                                      <p:cBhvr additive="repl">
                                        <p:cTn id="7" dur="500"/>
                                        <p:tgtEl>
                                          <p:spTgt spid="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36">
                                            <p:txEl>
                                              <p:pRg st="2" end="2"/>
                                            </p:txEl>
                                          </p:spTgt>
                                        </p:tgtEl>
                                        <p:attrNameLst>
                                          <p:attrName>style.visibility</p:attrName>
                                        </p:attrNameLst>
                                      </p:cBhvr>
                                      <p:to>
                                        <p:strVal val="visible"/>
                                      </p:to>
                                    </p:set>
                                    <p:animEffect transition="in" filter="fade">
                                      <p:cBhvr additive="repl">
                                        <p:cTn id="12" dur="500"/>
                                        <p:tgtEl>
                                          <p:spTgt spid="2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236">
                                            <p:txEl>
                                              <p:pRg st="4" end="4"/>
                                            </p:txEl>
                                          </p:spTgt>
                                        </p:tgtEl>
                                        <p:attrNameLst>
                                          <p:attrName>style.visibility</p:attrName>
                                        </p:attrNameLst>
                                      </p:cBhvr>
                                      <p:to>
                                        <p:strVal val="visible"/>
                                      </p:to>
                                    </p:set>
                                    <p:animEffect transition="in" filter="fade">
                                      <p:cBhvr additive="repl">
                                        <p:cTn id="17" dur="500"/>
                                        <p:tgtEl>
                                          <p:spTgt spid="23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236">
                                            <p:txEl>
                                              <p:pRg st="6" end="6"/>
                                            </p:txEl>
                                          </p:spTgt>
                                        </p:tgtEl>
                                        <p:attrNameLst>
                                          <p:attrName>style.visibility</p:attrName>
                                        </p:attrNameLst>
                                      </p:cBhvr>
                                      <p:to>
                                        <p:strVal val="visible"/>
                                      </p:to>
                                    </p:set>
                                    <p:animEffect transition="in" filter="fade">
                                      <p:cBhvr additive="repl">
                                        <p:cTn id="22" dur="500"/>
                                        <p:tgtEl>
                                          <p:spTgt spid="2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371600" y="122040"/>
            <a:ext cx="9905400" cy="1477800"/>
          </a:xfrm>
          <a:prstGeom prst="rect">
            <a:avLst/>
          </a:prstGeom>
          <a:noFill/>
          <a:ln w="0">
            <a:noFill/>
          </a:ln>
        </p:spPr>
        <p:txBody>
          <a:bodyPr lIns="90000" tIns="45000" rIns="90000" bIns="45000" anchor="ctr">
            <a:noAutofit/>
          </a:bodyPr>
          <a:lstStyle/>
          <a:p>
            <a:r>
              <a:rPr lang="en-US" sz="3600" cap="all" spc="-1">
                <a:solidFill>
                  <a:srgbClr val="FFFFFF"/>
                </a:solidFill>
                <a:latin typeface="Tw Cen MT"/>
              </a:rPr>
              <a:t>Initial Design</a:t>
            </a:r>
            <a:br>
              <a:rPr sz="3600"/>
            </a:br>
            <a:endParaRPr lang="en-US" sz="3600" b="0" strike="noStrike" spc="-1">
              <a:latin typeface="Arial"/>
            </a:endParaRPr>
          </a:p>
        </p:txBody>
      </p:sp>
      <p:pic>
        <p:nvPicPr>
          <p:cNvPr id="240" name="Picture 2"/>
          <p:cNvPicPr/>
          <p:nvPr/>
        </p:nvPicPr>
        <p:blipFill>
          <a:blip r:embed="rId2"/>
          <a:stretch/>
        </p:blipFill>
        <p:spPr>
          <a:xfrm>
            <a:off x="1530720" y="1143000"/>
            <a:ext cx="9908280" cy="411444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screenshot of a login form&#10;&#10;Description automatically generated">
            <a:extLst>
              <a:ext uri="{FF2B5EF4-FFF2-40B4-BE49-F238E27FC236}">
                <a16:creationId xmlns:a16="http://schemas.microsoft.com/office/drawing/2014/main" id="{743E3CB0-1FFC-AB0B-97D1-B3FD50D40C9F}"/>
              </a:ext>
            </a:extLst>
          </p:cNvPr>
          <p:cNvPicPr>
            <a:picLocks noChangeAspect="1"/>
          </p:cNvPicPr>
          <p:nvPr/>
        </p:nvPicPr>
        <p:blipFill>
          <a:blip r:embed="rId2"/>
          <a:stretch>
            <a:fillRect/>
          </a:stretch>
        </p:blipFill>
        <p:spPr>
          <a:xfrm>
            <a:off x="1300348" y="185619"/>
            <a:ext cx="10046524" cy="6486761"/>
          </a:xfrm>
          <a:prstGeom prst="rect">
            <a:avLst/>
          </a:prstGeom>
        </p:spPr>
      </p:pic>
    </p:spTree>
    <p:extLst>
      <p:ext uri="{BB962C8B-B14F-4D97-AF65-F5344CB8AC3E}">
        <p14:creationId xmlns:p14="http://schemas.microsoft.com/office/powerpoint/2010/main" val="120493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1088643" y="406814"/>
            <a:ext cx="9905400" cy="1477800"/>
          </a:xfrm>
          <a:prstGeom prst="rect">
            <a:avLst/>
          </a:prstGeom>
          <a:noFill/>
          <a:ln w="0">
            <a:noFill/>
          </a:ln>
        </p:spPr>
        <p:txBody>
          <a:bodyPr lIns="90000" tIns="45000" rIns="90000" bIns="45000" anchor="ctr">
            <a:noAutofit/>
          </a:bodyPr>
          <a:lstStyle/>
          <a:p>
            <a:pPr>
              <a:lnSpc>
                <a:spcPct val="90000"/>
              </a:lnSpc>
              <a:buNone/>
            </a:pPr>
            <a:r>
              <a:rPr lang="en-US" sz="4000" b="1" u="sng" strike="noStrike" cap="all" spc="-1">
                <a:solidFill>
                  <a:srgbClr val="FFFFFF"/>
                </a:solidFill>
                <a:uFillTx/>
                <a:latin typeface="Tw Cen MT"/>
              </a:rPr>
              <a:t>Submitted By:-</a:t>
            </a:r>
            <a:endParaRPr lang="en-US" sz="4000" b="1" strike="noStrike" spc="-1">
              <a:latin typeface="Arial"/>
            </a:endParaRPr>
          </a:p>
        </p:txBody>
      </p:sp>
      <p:sp>
        <p:nvSpPr>
          <p:cNvPr id="223" name="PlaceHolder 2"/>
          <p:cNvSpPr>
            <a:spLocks noGrp="1"/>
          </p:cNvSpPr>
          <p:nvPr>
            <p:ph/>
          </p:nvPr>
        </p:nvSpPr>
        <p:spPr>
          <a:xfrm>
            <a:off x="1141560" y="2228473"/>
            <a:ext cx="9852484" cy="3562127"/>
          </a:xfrm>
          <a:prstGeom prst="rect">
            <a:avLst/>
          </a:prstGeom>
          <a:noFill/>
          <a:ln w="0">
            <a:noFill/>
          </a:ln>
        </p:spPr>
        <p:txBody>
          <a:bodyPr lIns="90000" tIns="45000" rIns="90000" bIns="45000" anchor="t">
            <a:normAutofit/>
          </a:bodyPr>
          <a:lstStyle/>
          <a:p>
            <a:pPr marL="488315" indent="-457200">
              <a:lnSpc>
                <a:spcPts val="1704"/>
              </a:lnSpc>
            </a:pPr>
            <a:r>
              <a:rPr lang="en-US" sz="2400" strike="noStrike" spc="-1">
                <a:solidFill>
                  <a:srgbClr val="FFFFFF"/>
                </a:solidFill>
                <a:latin typeface="Tw Cen MT"/>
              </a:rPr>
              <a:t>Omar </a:t>
            </a:r>
            <a:r>
              <a:rPr lang="en-US" sz="2400" spc="-1">
                <a:solidFill>
                  <a:srgbClr val="FFFFFF"/>
                </a:solidFill>
                <a:latin typeface="Tw Cen MT"/>
              </a:rPr>
              <a:t>Abdel Nasser </a:t>
            </a:r>
            <a:r>
              <a:rPr lang="en-US" sz="2400" strike="noStrike" spc="-1">
                <a:solidFill>
                  <a:srgbClr val="FFFFFF"/>
                </a:solidFill>
                <a:latin typeface="Tw Cen MT"/>
              </a:rPr>
              <a:t>Ibraheem</a:t>
            </a:r>
            <a:r>
              <a:rPr lang="en-US" sz="2400" spc="-1">
                <a:solidFill>
                  <a:srgbClr val="FFFFFF"/>
                </a:solidFill>
                <a:latin typeface="Tw Cen MT"/>
              </a:rPr>
              <a:t>       </a:t>
            </a:r>
            <a:r>
              <a:rPr lang="en-US" sz="2400" strike="noStrike" spc="-1">
                <a:solidFill>
                  <a:srgbClr val="FFFFFF"/>
                </a:solidFill>
                <a:latin typeface="Tw Cen MT"/>
              </a:rPr>
              <a:t>404077</a:t>
            </a:r>
            <a:endParaRPr lang="en-US" sz="2400" strike="noStrike" spc="-1">
              <a:latin typeface="Times New Roman"/>
            </a:endParaRPr>
          </a:p>
          <a:p>
            <a:pPr marL="488315" indent="-457200">
              <a:lnSpc>
                <a:spcPts val="1704"/>
              </a:lnSpc>
            </a:pPr>
            <a:endParaRPr lang="en-US" sz="2400" strike="noStrike" spc="-1">
              <a:latin typeface="Times New Roman"/>
            </a:endParaRPr>
          </a:p>
          <a:p>
            <a:pPr>
              <a:lnSpc>
                <a:spcPts val="1740"/>
              </a:lnSpc>
            </a:pPr>
            <a:r>
              <a:rPr lang="en-US" sz="2400" spc="-1">
                <a:solidFill>
                  <a:srgbClr val="FFFFFF"/>
                </a:solidFill>
                <a:latin typeface="Tw Cen MT"/>
              </a:rPr>
              <a:t>   Yusuf</a:t>
            </a:r>
            <a:r>
              <a:rPr lang="en-US" sz="2400" strike="noStrike" spc="-1">
                <a:solidFill>
                  <a:srgbClr val="FFFFFF"/>
                </a:solidFill>
                <a:latin typeface="Tw Cen MT"/>
              </a:rPr>
              <a:t> Ashour Abdelrahman</a:t>
            </a:r>
            <a:r>
              <a:rPr lang="en-US" sz="2400" spc="-1">
                <a:solidFill>
                  <a:srgbClr val="FFFFFF"/>
                </a:solidFill>
                <a:latin typeface="Tw Cen MT"/>
              </a:rPr>
              <a:t>            </a:t>
            </a:r>
            <a:r>
              <a:rPr lang="en-US" sz="2400" strike="noStrike" spc="-1">
                <a:solidFill>
                  <a:srgbClr val="FFFFFF"/>
                </a:solidFill>
                <a:latin typeface="Tw Cen MT"/>
              </a:rPr>
              <a:t>404145</a:t>
            </a:r>
            <a:endParaRPr lang="en-US" sz="2400" strike="noStrike" spc="-1">
              <a:latin typeface="Times New Roman"/>
            </a:endParaRPr>
          </a:p>
          <a:p>
            <a:pPr>
              <a:lnSpc>
                <a:spcPts val="1740"/>
              </a:lnSpc>
            </a:pPr>
            <a:endParaRPr lang="en-US" sz="2400" strike="noStrike" spc="-1">
              <a:latin typeface="Times New Roman"/>
            </a:endParaRPr>
          </a:p>
          <a:p>
            <a:pPr marL="259715" indent="-457200">
              <a:lnSpc>
                <a:spcPts val="1740"/>
              </a:lnSpc>
            </a:pPr>
            <a:r>
              <a:rPr lang="en-US" sz="2400" strike="noStrike" spc="-1">
                <a:solidFill>
                  <a:srgbClr val="FFFFFF"/>
                </a:solidFill>
                <a:latin typeface="Tw Cen MT"/>
              </a:rPr>
              <a:t>Ammar Mahmoud Mohamed</a:t>
            </a:r>
            <a:r>
              <a:rPr lang="en-US" sz="2400" spc="-1">
                <a:solidFill>
                  <a:srgbClr val="FFFFFF"/>
                </a:solidFill>
                <a:latin typeface="Tw Cen MT"/>
              </a:rPr>
              <a:t>          </a:t>
            </a:r>
            <a:r>
              <a:rPr lang="en-US" sz="2400" strike="noStrike" spc="-1">
                <a:solidFill>
                  <a:srgbClr val="FFFFFF"/>
                </a:solidFill>
                <a:latin typeface="Tw Cen MT"/>
              </a:rPr>
              <a:t>404074</a:t>
            </a:r>
            <a:endParaRPr lang="en-US" sz="2400" strike="noStrike" spc="-1">
              <a:latin typeface="Times New Roman"/>
            </a:endParaRPr>
          </a:p>
          <a:p>
            <a:pPr marL="259715" indent="-457200">
              <a:lnSpc>
                <a:spcPts val="1740"/>
              </a:lnSpc>
            </a:pPr>
            <a:endParaRPr lang="en-US" sz="2400" strike="noStrike" spc="-1">
              <a:latin typeface="Times New Roman"/>
            </a:endParaRPr>
          </a:p>
          <a:p>
            <a:pPr marL="259715" indent="-457200">
              <a:lnSpc>
                <a:spcPts val="1704"/>
              </a:lnSpc>
            </a:pPr>
            <a:r>
              <a:rPr lang="en-US" sz="2400" strike="noStrike" spc="-1">
                <a:solidFill>
                  <a:srgbClr val="FFFFFF"/>
                </a:solidFill>
                <a:latin typeface="Tw Cen MT"/>
              </a:rPr>
              <a:t>Abdalla Ehab Salem Matar</a:t>
            </a:r>
            <a:r>
              <a:rPr lang="en-US" sz="2400" spc="-1">
                <a:solidFill>
                  <a:srgbClr val="FFFFFF"/>
                </a:solidFill>
                <a:latin typeface="Tw Cen MT"/>
              </a:rPr>
              <a:t>           </a:t>
            </a:r>
            <a:r>
              <a:rPr lang="en-US" sz="2400" strike="noStrike" spc="-1">
                <a:solidFill>
                  <a:srgbClr val="FFFFFF"/>
                </a:solidFill>
                <a:latin typeface="Tw Cen MT"/>
              </a:rPr>
              <a:t>404066</a:t>
            </a:r>
            <a:endParaRPr lang="en-US" sz="2400" strike="noStrike" spc="-1">
              <a:latin typeface="Times New Roman"/>
            </a:endParaRPr>
          </a:p>
          <a:p>
            <a:pPr marL="259715" indent="-457200">
              <a:lnSpc>
                <a:spcPts val="1704"/>
              </a:lnSpc>
            </a:pPr>
            <a:endParaRPr lang="en-US" sz="2400" strike="noStrike" spc="-1">
              <a:latin typeface="Times New Roman"/>
            </a:endParaRPr>
          </a:p>
          <a:p>
            <a:pPr marL="259715" indent="-457200">
              <a:lnSpc>
                <a:spcPts val="1704"/>
              </a:lnSpc>
            </a:pPr>
            <a:r>
              <a:rPr lang="en-US" sz="2400" strike="noStrike" spc="-1">
                <a:solidFill>
                  <a:srgbClr val="FFFFFF"/>
                </a:solidFill>
                <a:latin typeface="Tw Cen MT"/>
              </a:rPr>
              <a:t>Yasser Ahmed </a:t>
            </a:r>
            <a:r>
              <a:rPr lang="en-US" sz="2400" strike="noStrike" spc="-1" err="1">
                <a:solidFill>
                  <a:srgbClr val="FFFFFF"/>
                </a:solidFill>
                <a:latin typeface="Tw Cen MT"/>
              </a:rPr>
              <a:t>Ahmed</a:t>
            </a:r>
            <a:r>
              <a:rPr lang="en-US" sz="2400" strike="noStrike" spc="-1">
                <a:solidFill>
                  <a:srgbClr val="FFFFFF"/>
                </a:solidFill>
                <a:latin typeface="Tw Cen MT"/>
              </a:rPr>
              <a:t> Issa</a:t>
            </a:r>
            <a:r>
              <a:rPr lang="en-US" sz="2400" spc="-1">
                <a:solidFill>
                  <a:srgbClr val="FFFFFF"/>
                </a:solidFill>
                <a:latin typeface="Tw Cen MT"/>
              </a:rPr>
              <a:t>            </a:t>
            </a:r>
            <a:r>
              <a:rPr lang="en-US" sz="2400" strike="noStrike" spc="-1">
                <a:solidFill>
                  <a:srgbClr val="FFFFFF"/>
                </a:solidFill>
                <a:latin typeface="Tw Cen MT"/>
              </a:rPr>
              <a:t> 404139</a:t>
            </a:r>
            <a:endParaRPr lang="en-US" sz="2400" strike="noStrike" spc="-1">
              <a:latin typeface="Times New Roman"/>
            </a:endParaRPr>
          </a:p>
          <a:p>
            <a:endParaRPr lang="en-US" sz="2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
            <a:extLst>
              <a:ext uri="{FF2B5EF4-FFF2-40B4-BE49-F238E27FC236}">
                <a16:creationId xmlns:a16="http://schemas.microsoft.com/office/drawing/2014/main" id="{8141E831-A864-4E79-ED78-5C31E86DCB4D}"/>
              </a:ext>
            </a:extLst>
          </p:cNvPr>
          <p:cNvPicPr>
            <a:picLocks noChangeAspect="1"/>
          </p:cNvPicPr>
          <p:nvPr/>
        </p:nvPicPr>
        <p:blipFill>
          <a:blip r:embed="rId2"/>
          <a:stretch>
            <a:fillRect/>
          </a:stretch>
        </p:blipFill>
        <p:spPr>
          <a:xfrm>
            <a:off x="528034" y="33906"/>
            <a:ext cx="11221791" cy="6715062"/>
          </a:xfrm>
          <a:prstGeom prst="rect">
            <a:avLst/>
          </a:prstGeom>
        </p:spPr>
      </p:pic>
    </p:spTree>
    <p:extLst>
      <p:ext uri="{BB962C8B-B14F-4D97-AF65-F5344CB8AC3E}">
        <p14:creationId xmlns:p14="http://schemas.microsoft.com/office/powerpoint/2010/main" val="15378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50108DA9-345B-FB64-05D2-947F5B64F501}"/>
              </a:ext>
            </a:extLst>
          </p:cNvPr>
          <p:cNvPicPr>
            <a:picLocks noChangeAspect="1"/>
          </p:cNvPicPr>
          <p:nvPr/>
        </p:nvPicPr>
        <p:blipFill>
          <a:blip r:embed="rId2"/>
          <a:stretch>
            <a:fillRect/>
          </a:stretch>
        </p:blipFill>
        <p:spPr>
          <a:xfrm>
            <a:off x="785750" y="106849"/>
            <a:ext cx="11352808" cy="6654197"/>
          </a:xfrm>
          <a:prstGeom prst="rect">
            <a:avLst/>
          </a:prstGeom>
        </p:spPr>
      </p:pic>
    </p:spTree>
    <p:extLst>
      <p:ext uri="{BB962C8B-B14F-4D97-AF65-F5344CB8AC3E}">
        <p14:creationId xmlns:p14="http://schemas.microsoft.com/office/powerpoint/2010/main" val="4084131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9FC89282-5C1E-FB28-5564-43CE282BE750}"/>
              </a:ext>
            </a:extLst>
          </p:cNvPr>
          <p:cNvPicPr>
            <a:picLocks noChangeAspect="1"/>
          </p:cNvPicPr>
          <p:nvPr/>
        </p:nvPicPr>
        <p:blipFill>
          <a:blip r:embed="rId2"/>
          <a:stretch>
            <a:fillRect/>
          </a:stretch>
        </p:blipFill>
        <p:spPr>
          <a:xfrm>
            <a:off x="419595" y="108191"/>
            <a:ext cx="11580419" cy="6552554"/>
          </a:xfrm>
          <a:prstGeom prst="rect">
            <a:avLst/>
          </a:prstGeom>
        </p:spPr>
      </p:pic>
    </p:spTree>
    <p:extLst>
      <p:ext uri="{BB962C8B-B14F-4D97-AF65-F5344CB8AC3E}">
        <p14:creationId xmlns:p14="http://schemas.microsoft.com/office/powerpoint/2010/main" val="263175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 screen&#10;&#10;Description automatically generated">
            <a:extLst>
              <a:ext uri="{FF2B5EF4-FFF2-40B4-BE49-F238E27FC236}">
                <a16:creationId xmlns:a16="http://schemas.microsoft.com/office/drawing/2014/main" id="{A0DA3897-2D59-DBE1-E413-A08D34067A2B}"/>
              </a:ext>
            </a:extLst>
          </p:cNvPr>
          <p:cNvPicPr>
            <a:picLocks noChangeAspect="1"/>
          </p:cNvPicPr>
          <p:nvPr/>
        </p:nvPicPr>
        <p:blipFill>
          <a:blip r:embed="rId2"/>
          <a:stretch>
            <a:fillRect/>
          </a:stretch>
        </p:blipFill>
        <p:spPr>
          <a:xfrm>
            <a:off x="439388" y="-1915"/>
            <a:ext cx="11451770" cy="6901415"/>
          </a:xfrm>
          <a:prstGeom prst="rect">
            <a:avLst/>
          </a:prstGeom>
        </p:spPr>
      </p:pic>
    </p:spTree>
    <p:extLst>
      <p:ext uri="{BB962C8B-B14F-4D97-AF65-F5344CB8AC3E}">
        <p14:creationId xmlns:p14="http://schemas.microsoft.com/office/powerpoint/2010/main" val="3505188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omputer screen shot of a computer&#10;&#10;Description automatically generated">
            <a:extLst>
              <a:ext uri="{FF2B5EF4-FFF2-40B4-BE49-F238E27FC236}">
                <a16:creationId xmlns:a16="http://schemas.microsoft.com/office/drawing/2014/main" id="{F86B6E31-F407-9C60-1A59-251939EC97B9}"/>
              </a:ext>
            </a:extLst>
          </p:cNvPr>
          <p:cNvPicPr>
            <a:picLocks noChangeAspect="1"/>
          </p:cNvPicPr>
          <p:nvPr/>
        </p:nvPicPr>
        <p:blipFill>
          <a:blip r:embed="rId2"/>
          <a:stretch>
            <a:fillRect/>
          </a:stretch>
        </p:blipFill>
        <p:spPr>
          <a:xfrm>
            <a:off x="518556" y="-3326"/>
            <a:ext cx="11154888" cy="6864651"/>
          </a:xfrm>
          <a:prstGeom prst="rect">
            <a:avLst/>
          </a:prstGeom>
        </p:spPr>
      </p:pic>
    </p:spTree>
    <p:extLst>
      <p:ext uri="{BB962C8B-B14F-4D97-AF65-F5344CB8AC3E}">
        <p14:creationId xmlns:p14="http://schemas.microsoft.com/office/powerpoint/2010/main" val="156228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228F57DC-8A3F-1CDB-2E84-C2286D953E3E}"/>
              </a:ext>
            </a:extLst>
          </p:cNvPr>
          <p:cNvPicPr>
            <a:picLocks noChangeAspect="1"/>
          </p:cNvPicPr>
          <p:nvPr/>
        </p:nvPicPr>
        <p:blipFill>
          <a:blip r:embed="rId2"/>
          <a:stretch>
            <a:fillRect/>
          </a:stretch>
        </p:blipFill>
        <p:spPr>
          <a:xfrm>
            <a:off x="469076" y="-33014"/>
            <a:ext cx="11184575" cy="6894339"/>
          </a:xfrm>
          <a:prstGeom prst="rect">
            <a:avLst/>
          </a:prstGeom>
        </p:spPr>
      </p:pic>
    </p:spTree>
    <p:extLst>
      <p:ext uri="{BB962C8B-B14F-4D97-AF65-F5344CB8AC3E}">
        <p14:creationId xmlns:p14="http://schemas.microsoft.com/office/powerpoint/2010/main" val="81082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 game&#10;&#10;Description automatically generated">
            <a:extLst>
              <a:ext uri="{FF2B5EF4-FFF2-40B4-BE49-F238E27FC236}">
                <a16:creationId xmlns:a16="http://schemas.microsoft.com/office/drawing/2014/main" id="{C85CC1B3-F810-B22A-1005-4C695F199E29}"/>
              </a:ext>
            </a:extLst>
          </p:cNvPr>
          <p:cNvPicPr>
            <a:picLocks noChangeAspect="1"/>
          </p:cNvPicPr>
          <p:nvPr/>
        </p:nvPicPr>
        <p:blipFill>
          <a:blip r:embed="rId2"/>
          <a:stretch>
            <a:fillRect/>
          </a:stretch>
        </p:blipFill>
        <p:spPr>
          <a:xfrm>
            <a:off x="508660" y="-3326"/>
            <a:ext cx="11174679" cy="6834962"/>
          </a:xfrm>
          <a:prstGeom prst="rect">
            <a:avLst/>
          </a:prstGeom>
        </p:spPr>
      </p:pic>
    </p:spTree>
    <p:extLst>
      <p:ext uri="{BB962C8B-B14F-4D97-AF65-F5344CB8AC3E}">
        <p14:creationId xmlns:p14="http://schemas.microsoft.com/office/powerpoint/2010/main" val="1170716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2257320" y="2752313"/>
            <a:ext cx="7669006" cy="756967"/>
          </a:xfrm>
          <a:prstGeom prst="rect">
            <a:avLst/>
          </a:prstGeom>
          <a:noFill/>
          <a:ln w="0">
            <a:noFill/>
          </a:ln>
        </p:spPr>
        <p:txBody>
          <a:bodyPr lIns="0" tIns="0" rIns="0" bIns="0" anchor="b">
            <a:normAutofit/>
          </a:bodyPr>
          <a:lstStyle/>
          <a:p>
            <a:pPr algn="ctr"/>
            <a:r>
              <a:rPr lang="en-US" b="1" strike="noStrike" cap="all" spc="-1">
                <a:solidFill>
                  <a:srgbClr val="FFFFFF"/>
                </a:solidFill>
                <a:latin typeface="Arial"/>
              </a:rPr>
              <a:t>Thank</a:t>
            </a:r>
            <a:r>
              <a:rPr lang="en-US" b="1" cap="all" spc="-1">
                <a:solidFill>
                  <a:srgbClr val="FFFFFF"/>
                </a:solidFill>
                <a:latin typeface="Arial"/>
              </a:rPr>
              <a:t> </a:t>
            </a:r>
            <a:r>
              <a:rPr lang="en-US" b="1" strike="noStrike" cap="all" spc="-1">
                <a:solidFill>
                  <a:srgbClr val="FFFFFF"/>
                </a:solidFill>
                <a:latin typeface="Arial"/>
              </a:rPr>
              <a:t> you</a:t>
            </a:r>
            <a:endParaRPr lang="en-US" b="1"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078060" y="237480"/>
            <a:ext cx="9905400" cy="1477800"/>
          </a:xfrm>
          <a:prstGeom prst="rect">
            <a:avLst/>
          </a:prstGeom>
          <a:noFill/>
          <a:ln w="0">
            <a:noFill/>
          </a:ln>
        </p:spPr>
        <p:txBody>
          <a:bodyPr lIns="90000" tIns="45000" rIns="90000" bIns="45000" anchor="ctr">
            <a:noAutofit/>
          </a:bodyPr>
          <a:lstStyle/>
          <a:p>
            <a:pPr>
              <a:lnSpc>
                <a:spcPct val="90000"/>
              </a:lnSpc>
              <a:buNone/>
            </a:pPr>
            <a:r>
              <a:rPr lang="en-US" sz="4000" b="1" u="sng" strike="noStrike" cap="all" spc="-1">
                <a:solidFill>
                  <a:srgbClr val="FFFFFF"/>
                </a:solidFill>
                <a:uFillTx/>
                <a:latin typeface="Tw Cen MT"/>
              </a:rPr>
              <a:t>Topics discussed :-</a:t>
            </a:r>
            <a:endParaRPr lang="en-US" sz="4000" b="1" strike="noStrike" spc="-1">
              <a:latin typeface="Arial"/>
            </a:endParaRPr>
          </a:p>
        </p:txBody>
      </p:sp>
      <p:sp>
        <p:nvSpPr>
          <p:cNvPr id="225" name="PlaceHolder 2"/>
          <p:cNvSpPr>
            <a:spLocks noGrp="1"/>
          </p:cNvSpPr>
          <p:nvPr>
            <p:ph/>
          </p:nvPr>
        </p:nvSpPr>
        <p:spPr>
          <a:xfrm>
            <a:off x="1141560" y="1512063"/>
            <a:ext cx="9905400" cy="4981920"/>
          </a:xfrm>
          <a:prstGeom prst="rect">
            <a:avLst/>
          </a:prstGeom>
          <a:noFill/>
          <a:ln w="0">
            <a:noFill/>
          </a:ln>
        </p:spPr>
        <p:txBody>
          <a:bodyPr lIns="90000" tIns="45000" rIns="90000" bIns="45000" anchor="t">
            <a:noAutofit/>
          </a:bodyPr>
          <a:lstStyle/>
          <a:p>
            <a:pPr>
              <a:lnSpc>
                <a:spcPct val="120000"/>
              </a:lnSpc>
              <a:spcBef>
                <a:spcPts val="1001"/>
              </a:spcBef>
              <a:buClr>
                <a:srgbClr val="FFFFFF"/>
              </a:buClr>
              <a:buSzPct val="125000"/>
              <a:buFont typeface="Arial"/>
              <a:buChar char="•"/>
            </a:pPr>
            <a:r>
              <a:rPr lang="en-US" sz="2400" spc="-1">
                <a:solidFill>
                  <a:srgbClr val="FFFFFF"/>
                </a:solidFill>
                <a:latin typeface="Arial"/>
              </a:rPr>
              <a:t>introduction</a:t>
            </a:r>
            <a:endParaRPr lang="en-US" sz="2400" b="0" strike="noStrike" spc="-1">
              <a:solidFill>
                <a:srgbClr val="FFFFFF"/>
              </a:solidFill>
              <a:latin typeface="Arial"/>
            </a:endParaRPr>
          </a:p>
          <a:p>
            <a:pPr marL="228600" indent="-228600">
              <a:lnSpc>
                <a:spcPct val="120000"/>
              </a:lnSpc>
              <a:spcBef>
                <a:spcPts val="1001"/>
              </a:spcBef>
              <a:buClr>
                <a:srgbClr val="FFFFFF"/>
              </a:buClr>
              <a:buSzPct val="125000"/>
              <a:buFont typeface="Arial"/>
              <a:buChar char="•"/>
            </a:pPr>
            <a:r>
              <a:rPr lang="en-US" sz="2400" spc="-1">
                <a:solidFill>
                  <a:schemeClr val="bg1"/>
                </a:solidFill>
                <a:ea typeface="+mn-lt"/>
                <a:cs typeface="+mn-lt"/>
              </a:rPr>
              <a:t>objectives</a:t>
            </a:r>
            <a:endParaRPr lang="en-US" sz="2400" strike="noStrike" spc="-1">
              <a:solidFill>
                <a:schemeClr val="bg1"/>
              </a:solidFill>
              <a:ea typeface="+mn-lt"/>
              <a:cs typeface="+mn-lt"/>
            </a:endParaRPr>
          </a:p>
          <a:p>
            <a:pPr marL="228600" indent="-228600">
              <a:lnSpc>
                <a:spcPct val="120000"/>
              </a:lnSpc>
              <a:spcBef>
                <a:spcPts val="1001"/>
              </a:spcBef>
              <a:buClr>
                <a:srgbClr val="FFFFFF"/>
              </a:buClr>
              <a:buSzPct val="125000"/>
              <a:buFont typeface="Arial"/>
              <a:buChar char="•"/>
            </a:pPr>
            <a:r>
              <a:rPr lang="en-US" sz="2400" spc="-1">
                <a:solidFill>
                  <a:srgbClr val="FFFFFF"/>
                </a:solidFill>
                <a:ea typeface="+mn-lt"/>
                <a:cs typeface="+mn-lt"/>
              </a:rPr>
              <a:t>Conclusion</a:t>
            </a:r>
            <a:endParaRPr lang="en-US" sz="2400" b="0" strike="noStrike" spc="-1">
              <a:solidFill>
                <a:srgbClr val="FFFFFF"/>
              </a:solidFill>
              <a:latin typeface="Arial"/>
            </a:endParaRPr>
          </a:p>
          <a:p>
            <a:pPr marL="228600" indent="-228600">
              <a:lnSpc>
                <a:spcPct val="120000"/>
              </a:lnSpc>
              <a:spcBef>
                <a:spcPts val="1001"/>
              </a:spcBef>
              <a:buClr>
                <a:srgbClr val="FFFFFF"/>
              </a:buClr>
              <a:buSzPct val="125000"/>
              <a:buFont typeface="Arial"/>
              <a:buChar char="•"/>
            </a:pPr>
            <a:r>
              <a:rPr lang="en-US" sz="2400" spc="-1">
                <a:solidFill>
                  <a:schemeClr val="bg1"/>
                </a:solidFill>
                <a:latin typeface="Arial"/>
                <a:cs typeface="Arial"/>
              </a:rPr>
              <a:t>Methodology</a:t>
            </a:r>
            <a:endParaRPr lang="en-US" sz="2400" b="0" strike="noStrike" spc="-1">
              <a:solidFill>
                <a:schemeClr val="bg1"/>
              </a:solidFill>
              <a:latin typeface="Arial"/>
            </a:endParaRPr>
          </a:p>
          <a:p>
            <a:pPr marL="228600" indent="-228600">
              <a:lnSpc>
                <a:spcPct val="120000"/>
              </a:lnSpc>
              <a:spcBef>
                <a:spcPts val="1001"/>
              </a:spcBef>
              <a:buClr>
                <a:srgbClr val="FFFFFF"/>
              </a:buClr>
              <a:buSzPct val="125000"/>
              <a:buFont typeface="Arial"/>
              <a:buChar char="•"/>
            </a:pPr>
            <a:r>
              <a:rPr lang="en-US" sz="2400" spc="-1">
                <a:solidFill>
                  <a:srgbClr val="FFFFFF"/>
                </a:solidFill>
                <a:latin typeface="Arial"/>
              </a:rPr>
              <a:t>Users</a:t>
            </a:r>
            <a:endParaRPr lang="en-US" sz="2400" b="0" strike="noStrike" spc="-1">
              <a:latin typeface="Arial"/>
            </a:endParaRPr>
          </a:p>
          <a:p>
            <a:pPr>
              <a:lnSpc>
                <a:spcPct val="120000"/>
              </a:lnSpc>
              <a:spcBef>
                <a:spcPts val="1001"/>
              </a:spcBef>
              <a:buClr>
                <a:srgbClr val="FFFFFF"/>
              </a:buClr>
              <a:buSzPct val="125000"/>
              <a:buFont typeface="Arial"/>
              <a:buChar char="•"/>
            </a:pPr>
            <a:r>
              <a:rPr lang="en-US" sz="2400" spc="-1">
                <a:solidFill>
                  <a:srgbClr val="FFFFFF"/>
                </a:solidFill>
                <a:latin typeface="Arial"/>
              </a:rPr>
              <a:t>use cases</a:t>
            </a:r>
            <a:endParaRPr lang="en-US" sz="2400" b="0" strike="noStrike" spc="-1">
              <a:solidFill>
                <a:srgbClr val="FFFFFF"/>
              </a:solidFill>
              <a:latin typeface="Arial"/>
            </a:endParaRPr>
          </a:p>
          <a:p>
            <a:pPr>
              <a:lnSpc>
                <a:spcPct val="120000"/>
              </a:lnSpc>
              <a:spcBef>
                <a:spcPts val="1001"/>
              </a:spcBef>
              <a:buClr>
                <a:srgbClr val="FFFFFF"/>
              </a:buClr>
              <a:buSzPct val="125000"/>
              <a:buFont typeface="Arial"/>
              <a:buChar char="•"/>
            </a:pPr>
            <a:r>
              <a:rPr lang="en-US" sz="2400" spc="-1">
                <a:solidFill>
                  <a:srgbClr val="FFFFFF"/>
                </a:solidFill>
                <a:latin typeface="Arial"/>
              </a:rPr>
              <a:t>Initial Design</a:t>
            </a:r>
            <a:endParaRPr lang="en-US" sz="2400" b="0" strike="noStrike" spc="-1">
              <a:latin typeface="Arial"/>
            </a:endParaRPr>
          </a:p>
          <a:p>
            <a:pPr marL="228600" indent="-228600">
              <a:lnSpc>
                <a:spcPct val="120000"/>
              </a:lnSpc>
              <a:spcBef>
                <a:spcPts val="1001"/>
              </a:spcBef>
              <a:buClr>
                <a:srgbClr val="FFFFFF"/>
              </a:buClr>
              <a:buSzPct val="125000"/>
              <a:buFont typeface="Arial"/>
              <a:buChar char="•"/>
            </a:pPr>
            <a:r>
              <a:rPr lang="en-US" sz="2400" b="0" strike="noStrike" spc="-1">
                <a:solidFill>
                  <a:srgbClr val="FFFFFF"/>
                </a:solidFill>
                <a:latin typeface="Arial"/>
              </a:rPr>
              <a:t>Unity Work</a:t>
            </a:r>
            <a:endParaRPr lang="en-US" sz="2400" b="0" strike="noStrike" spc="-1">
              <a:latin typeface="Arial"/>
            </a:endParaRPr>
          </a:p>
          <a:p>
            <a:pPr marL="228600" indent="-228600">
              <a:lnSpc>
                <a:spcPct val="120000"/>
              </a:lnSpc>
              <a:spcBef>
                <a:spcPts val="1001"/>
              </a:spcBef>
              <a:buClr>
                <a:srgbClr val="FFFFFF"/>
              </a:buClr>
              <a:buSzPct val="125000"/>
              <a:buFont typeface="Arial"/>
              <a:buChar char="•"/>
            </a:pPr>
            <a:r>
              <a:rPr lang="en-US" sz="2400" spc="-1">
                <a:solidFill>
                  <a:srgbClr val="FFFFFF"/>
                </a:solidFill>
                <a:latin typeface="Arial"/>
              </a:rPr>
              <a:t>Back-end</a:t>
            </a:r>
            <a:r>
              <a:rPr lang="en-US" sz="2400" b="0" strike="noStrike" spc="-1">
                <a:solidFill>
                  <a:srgbClr val="FFFFFF"/>
                </a:solidFill>
                <a:latin typeface="Arial"/>
              </a:rPr>
              <a:t> work</a:t>
            </a:r>
            <a:endParaRPr lang="en-US"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141560" y="85680"/>
            <a:ext cx="9905400" cy="980280"/>
          </a:xfrm>
          <a:prstGeom prst="rect">
            <a:avLst/>
          </a:prstGeom>
          <a:noFill/>
          <a:ln w="0">
            <a:noFill/>
          </a:ln>
        </p:spPr>
        <p:txBody>
          <a:bodyPr lIns="90000" tIns="45000" rIns="90000" bIns="45000" anchor="ctr">
            <a:noAutofit/>
          </a:bodyPr>
          <a:lstStyle/>
          <a:p>
            <a:pPr>
              <a:lnSpc>
                <a:spcPct val="90000"/>
              </a:lnSpc>
              <a:buNone/>
            </a:pPr>
            <a:r>
              <a:rPr lang="en-US" sz="3600" b="1" u="sng" cap="all" spc="-1">
                <a:solidFill>
                  <a:srgbClr val="FFFFFF"/>
                </a:solidFill>
                <a:latin typeface="Tw Cen MT"/>
              </a:rPr>
              <a:t>introduction</a:t>
            </a:r>
            <a:endParaRPr lang="en-US" sz="3600" b="1" strike="noStrike" spc="-1">
              <a:latin typeface="Arial"/>
            </a:endParaRPr>
          </a:p>
        </p:txBody>
      </p:sp>
      <p:sp>
        <p:nvSpPr>
          <p:cNvPr id="227" name="PlaceHolder 2"/>
          <p:cNvSpPr>
            <a:spLocks noGrp="1"/>
          </p:cNvSpPr>
          <p:nvPr>
            <p:ph/>
          </p:nvPr>
        </p:nvSpPr>
        <p:spPr>
          <a:xfrm>
            <a:off x="1141560" y="1349280"/>
            <a:ext cx="9905400" cy="4714498"/>
          </a:xfrm>
          <a:prstGeom prst="rect">
            <a:avLst/>
          </a:prstGeom>
          <a:noFill/>
          <a:ln w="0">
            <a:noFill/>
          </a:ln>
        </p:spPr>
        <p:txBody>
          <a:bodyPr lIns="90000" tIns="45000" rIns="90000" bIns="45000" anchor="t">
            <a:noAutofit/>
          </a:bodyPr>
          <a:lstStyle/>
          <a:p>
            <a:pPr>
              <a:buClr>
                <a:srgbClr val="FFFFFF"/>
              </a:buClr>
              <a:buSzPct val="125000"/>
              <a:buFont typeface="Arial"/>
              <a:buChar char="•"/>
            </a:pPr>
            <a:r>
              <a:rPr lang="en-US" sz="2400" b="1" spc="-1">
                <a:solidFill>
                  <a:schemeClr val="bg1"/>
                </a:solidFill>
                <a:ea typeface="+mn-lt"/>
                <a:cs typeface="+mn-lt"/>
              </a:rPr>
              <a:t>welcome </a:t>
            </a:r>
            <a:r>
              <a:rPr lang="en-US" sz="2400" spc="-1">
                <a:solidFill>
                  <a:schemeClr val="bg1"/>
                </a:solidFill>
                <a:ea typeface="+mn-lt"/>
                <a:cs typeface="+mn-lt"/>
              </a:rPr>
              <a:t>to our virtual chemistry lab presentation. In this project</a:t>
            </a:r>
            <a:r>
              <a:rPr lang="en-US" sz="2400" b="0" strike="noStrike" spc="-1">
                <a:solidFill>
                  <a:schemeClr val="bg1"/>
                </a:solidFill>
                <a:ea typeface="+mn-lt"/>
                <a:cs typeface="+mn-lt"/>
              </a:rPr>
              <a:t>, </a:t>
            </a:r>
            <a:r>
              <a:rPr lang="en-US" sz="2400" spc="-1">
                <a:solidFill>
                  <a:schemeClr val="bg1"/>
                </a:solidFill>
                <a:ea typeface="+mn-lt"/>
                <a:cs typeface="+mn-lt"/>
              </a:rPr>
              <a:t>we have developed a virtual laboratory experience that simulates real-world chemistry experiments and provides a safe and accessible alternative to traditional </a:t>
            </a:r>
            <a:r>
              <a:rPr lang="en-US" sz="2400" b="0" strike="noStrike" spc="-1">
                <a:solidFill>
                  <a:schemeClr val="bg1"/>
                </a:solidFill>
                <a:ea typeface="+mn-lt"/>
                <a:cs typeface="+mn-lt"/>
              </a:rPr>
              <a:t>physical </a:t>
            </a:r>
            <a:r>
              <a:rPr lang="en-US" sz="2400" spc="-1">
                <a:solidFill>
                  <a:schemeClr val="bg1"/>
                </a:solidFill>
                <a:ea typeface="+mn-lt"/>
                <a:cs typeface="+mn-lt"/>
              </a:rPr>
              <a:t>labs, particularly for remote or distance learning environments.</a:t>
            </a:r>
            <a:endParaRPr lang="en-US" sz="2400">
              <a:solidFill>
                <a:schemeClr val="bg1"/>
              </a:solidFill>
              <a:ea typeface="+mn-lt"/>
              <a:cs typeface="+mn-lt"/>
            </a:endParaRPr>
          </a:p>
          <a:p>
            <a:pPr>
              <a:buClr>
                <a:srgbClr val="FFFFFF"/>
              </a:buClr>
              <a:buSzPct val="125000"/>
              <a:buFont typeface="Arial"/>
              <a:buChar char="•"/>
            </a:pPr>
            <a:endParaRPr lang="en-US" sz="2400" spc="-1">
              <a:solidFill>
                <a:schemeClr val="bg1"/>
              </a:solidFill>
              <a:ea typeface="+mn-lt"/>
              <a:cs typeface="+mn-lt"/>
            </a:endParaRPr>
          </a:p>
          <a:p>
            <a:pPr>
              <a:buClr>
                <a:srgbClr val="FFFFFF"/>
              </a:buClr>
              <a:buSzPct val="125000"/>
              <a:buFont typeface="Arial"/>
              <a:buChar char="•"/>
            </a:pPr>
            <a:r>
              <a:rPr lang="en-US" sz="2400" spc="-1">
                <a:solidFill>
                  <a:schemeClr val="bg1"/>
                </a:solidFill>
                <a:ea typeface="+mn-lt"/>
                <a:cs typeface="+mn-lt"/>
              </a:rPr>
              <a:t>The virtual chemistry lab provides a cost-effective and engaging way for students to explore and experiment with chemical reactions and properties in a virtual environment. The lab offers interactive simulations, </a:t>
            </a:r>
            <a:r>
              <a:rPr lang="en-US" sz="2400" b="0" strike="noStrike" spc="-1">
                <a:solidFill>
                  <a:schemeClr val="bg1"/>
                </a:solidFill>
                <a:ea typeface="+mn-lt"/>
                <a:cs typeface="+mn-lt"/>
              </a:rPr>
              <a:t>and </a:t>
            </a:r>
            <a:r>
              <a:rPr lang="en-US" sz="2400" spc="-1">
                <a:solidFill>
                  <a:schemeClr val="bg1"/>
                </a:solidFill>
                <a:ea typeface="+mn-lt"/>
                <a:cs typeface="+mn-lt"/>
              </a:rPr>
              <a:t>other resources that enable </a:t>
            </a:r>
            <a:r>
              <a:rPr lang="en-US" sz="2400" b="0" strike="noStrike" spc="-1">
                <a:solidFill>
                  <a:schemeClr val="bg1"/>
                </a:solidFill>
                <a:ea typeface="+mn-lt"/>
                <a:cs typeface="+mn-lt"/>
              </a:rPr>
              <a:t>students to </a:t>
            </a:r>
            <a:r>
              <a:rPr lang="en-US" sz="2400" spc="-1">
                <a:solidFill>
                  <a:schemeClr val="bg1"/>
                </a:solidFill>
                <a:ea typeface="+mn-lt"/>
                <a:cs typeface="+mn-lt"/>
              </a:rPr>
              <a:t>conduct experiments, analyze results</a:t>
            </a:r>
            <a:r>
              <a:rPr lang="en-US" sz="2400" b="0" strike="noStrike" spc="-1">
                <a:solidFill>
                  <a:schemeClr val="bg1"/>
                </a:solidFill>
                <a:ea typeface="+mn-lt"/>
                <a:cs typeface="+mn-lt"/>
              </a:rPr>
              <a:t>, </a:t>
            </a:r>
            <a:r>
              <a:rPr lang="en-US" sz="2400" spc="-1">
                <a:solidFill>
                  <a:schemeClr val="bg1"/>
                </a:solidFill>
                <a:ea typeface="+mn-lt"/>
                <a:cs typeface="+mn-lt"/>
              </a:rPr>
              <a:t>and draw conclusions in a safe and controlled setting.</a:t>
            </a:r>
            <a:endParaRPr lang="en-US" sz="2400">
              <a:solidFill>
                <a:schemeClr val="bg1"/>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141560" y="85680"/>
            <a:ext cx="9905400" cy="980280"/>
          </a:xfrm>
          <a:prstGeom prst="rect">
            <a:avLst/>
          </a:prstGeom>
          <a:noFill/>
          <a:ln w="0">
            <a:noFill/>
          </a:ln>
        </p:spPr>
        <p:txBody>
          <a:bodyPr lIns="90000" tIns="45000" rIns="90000" bIns="45000" anchor="ctr">
            <a:noAutofit/>
          </a:bodyPr>
          <a:lstStyle/>
          <a:p>
            <a:pPr>
              <a:lnSpc>
                <a:spcPct val="90000"/>
              </a:lnSpc>
              <a:buNone/>
            </a:pPr>
            <a:r>
              <a:rPr lang="en-US" sz="3600" b="1" u="sng" cap="all" spc="-1">
                <a:solidFill>
                  <a:srgbClr val="FFFFFF"/>
                </a:solidFill>
                <a:latin typeface="Tw Cen MT"/>
              </a:rPr>
              <a:t>introduction</a:t>
            </a:r>
            <a:endParaRPr lang="en-US" sz="3600" b="0" strike="noStrike" spc="-1">
              <a:latin typeface="Arial"/>
            </a:endParaRPr>
          </a:p>
        </p:txBody>
      </p:sp>
      <p:sp>
        <p:nvSpPr>
          <p:cNvPr id="227" name="PlaceHolder 2"/>
          <p:cNvSpPr>
            <a:spLocks noGrp="1"/>
          </p:cNvSpPr>
          <p:nvPr>
            <p:ph/>
          </p:nvPr>
        </p:nvSpPr>
        <p:spPr>
          <a:xfrm>
            <a:off x="1141560" y="1402197"/>
            <a:ext cx="9905400" cy="4227665"/>
          </a:xfrm>
          <a:prstGeom prst="rect">
            <a:avLst/>
          </a:prstGeom>
          <a:noFill/>
          <a:ln w="0">
            <a:noFill/>
          </a:ln>
        </p:spPr>
        <p:txBody>
          <a:bodyPr lIns="90000" tIns="45000" rIns="90000" bIns="45000" anchor="t">
            <a:noAutofit/>
          </a:bodyPr>
          <a:lstStyle/>
          <a:p>
            <a:pPr>
              <a:buClr>
                <a:srgbClr val="FFFFFF"/>
              </a:buClr>
              <a:buSzPct val="125000"/>
              <a:buFont typeface="Arial,Sans-Serif"/>
              <a:buChar char="•"/>
            </a:pPr>
            <a:r>
              <a:rPr lang="en-US" sz="2400" spc="-1">
                <a:solidFill>
                  <a:schemeClr val="bg1"/>
                </a:solidFill>
                <a:ea typeface="+mn-lt"/>
                <a:cs typeface="+mn-lt"/>
              </a:rPr>
              <a:t>In this presentation</a:t>
            </a:r>
            <a:r>
              <a:rPr lang="en-US" sz="2400" b="0" strike="noStrike" spc="-1">
                <a:solidFill>
                  <a:schemeClr val="bg1"/>
                </a:solidFill>
                <a:ea typeface="+mn-lt"/>
                <a:cs typeface="+mn-lt"/>
              </a:rPr>
              <a:t>, </a:t>
            </a:r>
            <a:r>
              <a:rPr lang="en-US" sz="2400" spc="-1">
                <a:solidFill>
                  <a:schemeClr val="bg1"/>
                </a:solidFill>
                <a:ea typeface="+mn-lt"/>
                <a:cs typeface="+mn-lt"/>
              </a:rPr>
              <a:t>we will demonstrate the features and functionality of the virtual chemistry lab, including the various experiments that can be performed, and the benefits of using a virtual lab for chemistry education. We will also discuss the methodology used to develop the virtual lab and the challenges encountered during the development process.</a:t>
            </a:r>
          </a:p>
          <a:p>
            <a:pPr>
              <a:buClr>
                <a:srgbClr val="FFFFFF"/>
              </a:buClr>
              <a:buSzPct val="125000"/>
              <a:buFont typeface="Arial,Sans-Serif"/>
              <a:buChar char="•"/>
            </a:pPr>
            <a:endParaRPr lang="en-US" sz="2400" spc="-1">
              <a:solidFill>
                <a:schemeClr val="bg1"/>
              </a:solidFill>
              <a:ea typeface="+mn-lt"/>
              <a:cs typeface="+mn-lt"/>
            </a:endParaRPr>
          </a:p>
          <a:p>
            <a:pPr>
              <a:buFont typeface="Arial,Sans-Serif"/>
              <a:buChar char="•"/>
            </a:pPr>
            <a:r>
              <a:rPr lang="en-US" sz="2400" spc="-1">
                <a:solidFill>
                  <a:schemeClr val="bg1"/>
                </a:solidFill>
                <a:ea typeface="+mn-lt"/>
                <a:cs typeface="+mn-lt"/>
              </a:rPr>
              <a:t>Overall, this virtual chemistry lab project has the potential to enhance the quality of chemistry education and increase access to laboratory experiences for students around the world. Thank you for joining us today </a:t>
            </a:r>
            <a:r>
              <a:rPr lang="en-US" sz="2400" b="0" strike="noStrike" spc="-1">
                <a:solidFill>
                  <a:schemeClr val="bg1"/>
                </a:solidFill>
                <a:ea typeface="+mn-lt"/>
                <a:cs typeface="+mn-lt"/>
              </a:rPr>
              <a:t>and </a:t>
            </a:r>
            <a:r>
              <a:rPr lang="en-US" sz="2400" spc="-1">
                <a:solidFill>
                  <a:schemeClr val="bg1"/>
                </a:solidFill>
                <a:ea typeface="+mn-lt"/>
                <a:cs typeface="+mn-lt"/>
              </a:rPr>
              <a:t>we look forward </a:t>
            </a:r>
            <a:r>
              <a:rPr lang="en-US" sz="2400" b="0" strike="noStrike" spc="-1">
                <a:solidFill>
                  <a:schemeClr val="bg1"/>
                </a:solidFill>
                <a:ea typeface="+mn-lt"/>
                <a:cs typeface="+mn-lt"/>
              </a:rPr>
              <a:t>to </a:t>
            </a:r>
            <a:r>
              <a:rPr lang="en-US" sz="2400" spc="-1">
                <a:solidFill>
                  <a:schemeClr val="bg1"/>
                </a:solidFill>
                <a:ea typeface="+mn-lt"/>
                <a:cs typeface="+mn-lt"/>
              </a:rPr>
              <a:t>sharing our project with you.</a:t>
            </a:r>
          </a:p>
          <a:p>
            <a:pPr>
              <a:buClr>
                <a:srgbClr val="FFFFFF"/>
              </a:buClr>
              <a:buSzPct val="125000"/>
              <a:buFont typeface="Arial"/>
              <a:buChar char="•"/>
            </a:pPr>
            <a:endParaRPr lang="en-US" sz="2400" spc="-1">
              <a:solidFill>
                <a:schemeClr val="bg1"/>
              </a:solidFill>
              <a:ea typeface="+mn-lt"/>
              <a:cs typeface="+mn-lt"/>
            </a:endParaRPr>
          </a:p>
        </p:txBody>
      </p:sp>
    </p:spTree>
    <p:extLst>
      <p:ext uri="{BB962C8B-B14F-4D97-AF65-F5344CB8AC3E}">
        <p14:creationId xmlns:p14="http://schemas.microsoft.com/office/powerpoint/2010/main" val="155676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p:nvPr>
        </p:nvSpPr>
        <p:spPr>
          <a:xfrm>
            <a:off x="1225800" y="1499100"/>
            <a:ext cx="9905400" cy="4896360"/>
          </a:xfrm>
          <a:prstGeom prst="rect">
            <a:avLst/>
          </a:prstGeom>
          <a:noFill/>
          <a:ln w="0">
            <a:noFill/>
          </a:ln>
        </p:spPr>
        <p:txBody>
          <a:bodyPr lIns="90000" tIns="45000" rIns="90000" bIns="45000" anchor="t">
            <a:noAutofit/>
          </a:bodyPr>
          <a:lstStyle/>
          <a:p>
            <a:pPr>
              <a:buClr>
                <a:srgbClr val="FFFFFF"/>
              </a:buClr>
              <a:buSzPct val="125000"/>
              <a:buFont typeface="Arial"/>
              <a:buChar char="•"/>
            </a:pPr>
            <a:r>
              <a:rPr lang="en-US" sz="2400" b="0" strike="noStrike" spc="-1">
                <a:solidFill>
                  <a:schemeClr val="bg1"/>
                </a:solidFill>
                <a:ea typeface="+mn-lt"/>
                <a:cs typeface="+mn-lt"/>
              </a:rPr>
              <a:t>Virtual labs </a:t>
            </a:r>
            <a:r>
              <a:rPr lang="en-US" sz="2400" spc="-1">
                <a:solidFill>
                  <a:schemeClr val="bg1"/>
                </a:solidFill>
                <a:ea typeface="+mn-lt"/>
                <a:cs typeface="+mn-lt"/>
              </a:rPr>
              <a:t>have become increasingly popular in recent years due to their many advantages over traditional, physical </a:t>
            </a:r>
            <a:r>
              <a:rPr lang="en-US" sz="2400" b="0" strike="noStrike" spc="-1">
                <a:solidFill>
                  <a:schemeClr val="bg1"/>
                </a:solidFill>
                <a:ea typeface="+mn-lt"/>
                <a:cs typeface="+mn-lt"/>
              </a:rPr>
              <a:t>labs.</a:t>
            </a:r>
            <a:r>
              <a:rPr lang="en-US" sz="2400" spc="-1">
                <a:solidFill>
                  <a:schemeClr val="bg1"/>
                </a:solidFill>
                <a:ea typeface="+mn-lt"/>
                <a:cs typeface="+mn-lt"/>
              </a:rPr>
              <a:t> Here are some reasons why virtual labs are beneficial:</a:t>
            </a:r>
            <a:endParaRPr lang="en-US" sz="2400" b="0" strike="noStrike" spc="-1">
              <a:solidFill>
                <a:schemeClr val="bg1"/>
              </a:solidFill>
              <a:latin typeface="Arial"/>
            </a:endParaRPr>
          </a:p>
          <a:p>
            <a:pPr>
              <a:buClr>
                <a:srgbClr val="FFFFFF"/>
              </a:buClr>
              <a:buSzPct val="125000"/>
              <a:buFont typeface="Arial"/>
              <a:buChar char="•"/>
            </a:pPr>
            <a:endParaRPr lang="en-US" sz="2400" spc="-1">
              <a:solidFill>
                <a:schemeClr val="bg1"/>
              </a:solidFill>
              <a:ea typeface="+mn-lt"/>
              <a:cs typeface="+mn-lt"/>
            </a:endParaRPr>
          </a:p>
          <a:p>
            <a:pPr>
              <a:buFont typeface="Arial"/>
              <a:buChar char="•"/>
            </a:pPr>
            <a:r>
              <a:rPr lang="en-US" sz="2400" b="1" spc="-1">
                <a:solidFill>
                  <a:schemeClr val="bg1"/>
                </a:solidFill>
                <a:ea typeface="+mn-lt"/>
                <a:cs typeface="+mn-lt"/>
              </a:rPr>
              <a:t>Accessibility</a:t>
            </a:r>
            <a:r>
              <a:rPr lang="en-US" sz="2400" spc="-1">
                <a:solidFill>
                  <a:schemeClr val="bg1"/>
                </a:solidFill>
                <a:ea typeface="+mn-lt"/>
                <a:cs typeface="+mn-lt"/>
              </a:rPr>
              <a:t>: Virtual labs </a:t>
            </a:r>
            <a:r>
              <a:rPr lang="en-US" sz="2400" b="0" strike="noStrike" spc="-1">
                <a:solidFill>
                  <a:schemeClr val="bg1"/>
                </a:solidFill>
                <a:ea typeface="+mn-lt"/>
                <a:cs typeface="+mn-lt"/>
              </a:rPr>
              <a:t>can </a:t>
            </a:r>
            <a:r>
              <a:rPr lang="en-US" sz="2400" spc="-1">
                <a:solidFill>
                  <a:schemeClr val="bg1"/>
                </a:solidFill>
                <a:ea typeface="+mn-lt"/>
                <a:cs typeface="+mn-lt"/>
              </a:rPr>
              <a:t>be accessed from anywhere with an internet connection, making </a:t>
            </a:r>
            <a:r>
              <a:rPr lang="en-US" sz="2400" b="0" strike="noStrike" spc="-1">
                <a:solidFill>
                  <a:schemeClr val="bg1"/>
                </a:solidFill>
                <a:ea typeface="+mn-lt"/>
                <a:cs typeface="+mn-lt"/>
              </a:rPr>
              <a:t>it </a:t>
            </a:r>
            <a:r>
              <a:rPr lang="en-US" sz="2400" spc="-1">
                <a:solidFill>
                  <a:schemeClr val="bg1"/>
                </a:solidFill>
                <a:ea typeface="+mn-lt"/>
                <a:cs typeface="+mn-lt"/>
              </a:rPr>
              <a:t>possible </a:t>
            </a:r>
            <a:r>
              <a:rPr lang="en-US" sz="2400" b="0" strike="noStrike" spc="-1">
                <a:solidFill>
                  <a:schemeClr val="bg1"/>
                </a:solidFill>
                <a:ea typeface="+mn-lt"/>
                <a:cs typeface="+mn-lt"/>
              </a:rPr>
              <a:t>for students to </a:t>
            </a:r>
            <a:r>
              <a:rPr lang="en-US" sz="2400" spc="-1">
                <a:solidFill>
                  <a:schemeClr val="bg1"/>
                </a:solidFill>
                <a:ea typeface="+mn-lt"/>
                <a:cs typeface="+mn-lt"/>
              </a:rPr>
              <a:t>conduct experiments and learn scientific concepts even if they don't have access to a physical lab</a:t>
            </a:r>
            <a:r>
              <a:rPr lang="en-US" sz="2400" b="0" strike="noStrike" spc="-1">
                <a:solidFill>
                  <a:schemeClr val="bg1"/>
                </a:solidFill>
                <a:ea typeface="+mn-lt"/>
                <a:cs typeface="+mn-lt"/>
              </a:rPr>
              <a:t>.</a:t>
            </a:r>
            <a:endParaRPr lang="en-US" sz="2400">
              <a:solidFill>
                <a:schemeClr val="bg1"/>
              </a:solidFill>
              <a:ea typeface="+mn-lt"/>
              <a:cs typeface="+mn-lt"/>
            </a:endParaRPr>
          </a:p>
          <a:p>
            <a:pPr>
              <a:buFont typeface="Arial"/>
              <a:buChar char="•"/>
            </a:pPr>
            <a:endParaRPr lang="en-US" sz="2400" spc="-1">
              <a:solidFill>
                <a:schemeClr val="bg1"/>
              </a:solidFill>
              <a:ea typeface="+mn-lt"/>
              <a:cs typeface="+mn-lt"/>
            </a:endParaRPr>
          </a:p>
          <a:p>
            <a:pPr>
              <a:buFont typeface="Arial"/>
              <a:buChar char="•"/>
            </a:pPr>
            <a:r>
              <a:rPr lang="en-US" sz="2400" b="1" spc="-1">
                <a:solidFill>
                  <a:schemeClr val="bg1"/>
                </a:solidFill>
                <a:ea typeface="+mn-lt"/>
                <a:cs typeface="+mn-lt"/>
              </a:rPr>
              <a:t>Cost-effectiveness</a:t>
            </a:r>
            <a:r>
              <a:rPr lang="en-US" sz="2400" spc="-1">
                <a:solidFill>
                  <a:schemeClr val="bg1"/>
                </a:solidFill>
                <a:ea typeface="+mn-lt"/>
                <a:cs typeface="+mn-lt"/>
              </a:rPr>
              <a:t>: Virtual labs can be significantly cheaper than building and maintaining physical labs, which </a:t>
            </a:r>
            <a:r>
              <a:rPr lang="en-US" sz="2400" b="0" strike="noStrike" spc="-1">
                <a:solidFill>
                  <a:schemeClr val="bg1"/>
                </a:solidFill>
                <a:ea typeface="+mn-lt"/>
                <a:cs typeface="+mn-lt"/>
              </a:rPr>
              <a:t>can </a:t>
            </a:r>
            <a:r>
              <a:rPr lang="en-US" sz="2400" spc="-1">
                <a:solidFill>
                  <a:schemeClr val="bg1"/>
                </a:solidFill>
                <a:ea typeface="+mn-lt"/>
                <a:cs typeface="+mn-lt"/>
              </a:rPr>
              <a:t>be costly to equip with specialized equipment and maintain.</a:t>
            </a:r>
            <a:endParaRPr lang="en-US" sz="2400">
              <a:solidFill>
                <a:schemeClr val="bg1"/>
              </a:solidFill>
            </a:endParaRPr>
          </a:p>
          <a:p>
            <a:pPr>
              <a:lnSpc>
                <a:spcPct val="120000"/>
              </a:lnSpc>
              <a:spcBef>
                <a:spcPts val="1001"/>
              </a:spcBef>
              <a:buClr>
                <a:srgbClr val="FFFFFF"/>
              </a:buClr>
              <a:buSzPct val="125000"/>
              <a:buFont typeface="Arial"/>
              <a:buChar char="•"/>
            </a:pPr>
            <a:endParaRPr lang="en-US" sz="2400" b="0" strike="noStrike" spc="-1">
              <a:solidFill>
                <a:srgbClr val="FFFFFF"/>
              </a:solidFill>
              <a:latin typeface="Tw Cen MT"/>
            </a:endParaRPr>
          </a:p>
          <a:p>
            <a:pPr>
              <a:lnSpc>
                <a:spcPct val="120000"/>
              </a:lnSpc>
              <a:spcBef>
                <a:spcPts val="1001"/>
              </a:spcBef>
              <a:buNone/>
            </a:pPr>
            <a:endParaRPr lang="en-US" sz="2400" b="0" strike="noStrike" spc="-1">
              <a:latin typeface="Arial"/>
            </a:endParaRPr>
          </a:p>
          <a:p>
            <a:pPr>
              <a:lnSpc>
                <a:spcPct val="120000"/>
              </a:lnSpc>
              <a:spcBef>
                <a:spcPts val="1001"/>
              </a:spcBef>
              <a:buNone/>
            </a:pPr>
            <a:endParaRPr lang="en-US" sz="2400" b="0" strike="noStrike" spc="-1">
              <a:latin typeface="Arial"/>
            </a:endParaRPr>
          </a:p>
          <a:p>
            <a:pPr>
              <a:lnSpc>
                <a:spcPct val="120000"/>
              </a:lnSpc>
              <a:spcBef>
                <a:spcPts val="1001"/>
              </a:spcBef>
              <a:buNone/>
            </a:pPr>
            <a:endParaRPr lang="en-US" sz="2400" b="0" strike="noStrike" spc="-1">
              <a:latin typeface="Arial"/>
            </a:endParaRPr>
          </a:p>
          <a:p>
            <a:pPr>
              <a:lnSpc>
                <a:spcPct val="120000"/>
              </a:lnSpc>
              <a:spcBef>
                <a:spcPts val="1001"/>
              </a:spcBef>
              <a:buNone/>
            </a:pPr>
            <a:endParaRPr lang="en-US" sz="2400" b="0" strike="noStrike" spc="-1">
              <a:latin typeface="Arial"/>
            </a:endParaRPr>
          </a:p>
          <a:p>
            <a:pPr>
              <a:lnSpc>
                <a:spcPct val="120000"/>
              </a:lnSpc>
              <a:spcBef>
                <a:spcPts val="1001"/>
              </a:spcBef>
              <a:buNone/>
            </a:pPr>
            <a:endParaRPr lang="en-US" sz="2400" b="0" strike="noStrike" spc="-1">
              <a:latin typeface="Arial"/>
            </a:endParaRPr>
          </a:p>
        </p:txBody>
      </p:sp>
      <p:sp>
        <p:nvSpPr>
          <p:cNvPr id="229" name="TextBox 8"/>
          <p:cNvSpPr/>
          <p:nvPr/>
        </p:nvSpPr>
        <p:spPr>
          <a:xfrm>
            <a:off x="1278360" y="342000"/>
            <a:ext cx="48996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1" u="sng" spc="-1">
                <a:solidFill>
                  <a:srgbClr val="FFFFFF"/>
                </a:solidFill>
                <a:latin typeface="Tw Cen MT"/>
              </a:rPr>
              <a:t>Objectives:</a:t>
            </a:r>
            <a:endParaRPr lang="en-US" sz="3600" b="1" u="sng" strike="noStrike" spc="-1">
              <a:solidFill>
                <a:srgbClr val="FFFFFF"/>
              </a:solidFill>
              <a:latin typeface="com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p:nvPr>
        </p:nvSpPr>
        <p:spPr>
          <a:xfrm>
            <a:off x="1225800" y="1308600"/>
            <a:ext cx="9905400" cy="4896360"/>
          </a:xfrm>
          <a:prstGeom prst="rect">
            <a:avLst/>
          </a:prstGeom>
          <a:noFill/>
          <a:ln w="0">
            <a:noFill/>
          </a:ln>
        </p:spPr>
        <p:txBody>
          <a:bodyPr lIns="90000" tIns="45000" rIns="90000" bIns="45000" anchor="t">
            <a:normAutofit fontScale="98500"/>
          </a:bodyPr>
          <a:lstStyle/>
          <a:p>
            <a:pPr>
              <a:buClr>
                <a:srgbClr val="FFFFFF"/>
              </a:buClr>
              <a:buSzPct val="125000"/>
              <a:buFont typeface="Arial,Sans-Serif"/>
              <a:buChar char="•"/>
            </a:pPr>
            <a:r>
              <a:rPr lang="en-US" sz="2400" b="1" spc="-1">
                <a:solidFill>
                  <a:schemeClr val="bg1"/>
                </a:solidFill>
                <a:latin typeface="Arial"/>
                <a:cs typeface="Arial"/>
              </a:rPr>
              <a:t>Safety</a:t>
            </a:r>
            <a:r>
              <a:rPr lang="en-US" sz="2400" spc="-1">
                <a:solidFill>
                  <a:schemeClr val="bg1"/>
                </a:solidFill>
                <a:latin typeface="Arial"/>
                <a:cs typeface="Arial"/>
              </a:rPr>
              <a:t>: Virtual labs eliminate the need for students to handle potentially dangerous chemicals or equipment, reducing the risk of accidents or injuries.</a:t>
            </a:r>
          </a:p>
          <a:p>
            <a:pPr>
              <a:buClr>
                <a:srgbClr val="FFFFFF"/>
              </a:buClr>
              <a:buSzPct val="125000"/>
              <a:buFont typeface="Arial,Sans-Serif"/>
              <a:buChar char="•"/>
            </a:pPr>
            <a:endParaRPr lang="en-US" sz="2400" spc="-1">
              <a:solidFill>
                <a:schemeClr val="bg1"/>
              </a:solidFill>
              <a:latin typeface="Arial"/>
              <a:cs typeface="Arial"/>
            </a:endParaRPr>
          </a:p>
          <a:p>
            <a:pPr>
              <a:buFont typeface="Arial,Sans-Serif"/>
              <a:buChar char="•"/>
            </a:pPr>
            <a:r>
              <a:rPr lang="en-US" sz="2400" b="1" spc="-1">
                <a:solidFill>
                  <a:schemeClr val="bg1"/>
                </a:solidFill>
                <a:latin typeface="Arial"/>
                <a:cs typeface="Arial"/>
              </a:rPr>
              <a:t>Reproducibility</a:t>
            </a:r>
            <a:r>
              <a:rPr lang="en-US" sz="2400" spc="-1">
                <a:solidFill>
                  <a:schemeClr val="bg1"/>
                </a:solidFill>
                <a:latin typeface="Arial"/>
                <a:cs typeface="Arial"/>
              </a:rPr>
              <a:t>: Virtual labs can be replicated multiple times, ensuring that all students have access to the same experiment and the same learning opportunities.</a:t>
            </a:r>
          </a:p>
          <a:p>
            <a:pPr>
              <a:buFont typeface="Arial,Sans-Serif"/>
              <a:buChar char="•"/>
            </a:pPr>
            <a:endParaRPr lang="en-US" sz="2400" spc="-1">
              <a:solidFill>
                <a:schemeClr val="bg1"/>
              </a:solidFill>
              <a:latin typeface="Arial"/>
              <a:cs typeface="Arial"/>
            </a:endParaRPr>
          </a:p>
          <a:p>
            <a:pPr>
              <a:buFont typeface="Arial,Sans-Serif"/>
              <a:buChar char="•"/>
            </a:pPr>
            <a:r>
              <a:rPr lang="en-US" sz="2400" b="1" spc="-1">
                <a:solidFill>
                  <a:schemeClr val="bg1"/>
                </a:solidFill>
                <a:latin typeface="Arial"/>
                <a:cs typeface="Arial"/>
              </a:rPr>
              <a:t>Flexibility</a:t>
            </a:r>
            <a:r>
              <a:rPr lang="en-US" sz="2400" spc="-1">
                <a:solidFill>
                  <a:schemeClr val="bg1"/>
                </a:solidFill>
                <a:latin typeface="Arial"/>
                <a:cs typeface="Arial"/>
              </a:rPr>
              <a:t>: Virtual labs can be designed to simulate a wide range of experiments, allowing students to explore various scientific concepts and phenomena.</a:t>
            </a:r>
          </a:p>
          <a:p>
            <a:pPr>
              <a:buClr>
                <a:srgbClr val="FFFFFF"/>
              </a:buClr>
              <a:buSzPct val="125000"/>
              <a:buFont typeface="Arial"/>
              <a:buChar char="•"/>
            </a:pPr>
            <a:endParaRPr lang="en-US" sz="2000" b="0" strike="noStrike" spc="-1">
              <a:solidFill>
                <a:schemeClr val="bg1"/>
              </a:solidFill>
              <a:latin typeface="Arial"/>
              <a:cs typeface="Arial"/>
            </a:endParaRPr>
          </a:p>
        </p:txBody>
      </p:sp>
      <p:sp>
        <p:nvSpPr>
          <p:cNvPr id="229" name="TextBox 8"/>
          <p:cNvSpPr/>
          <p:nvPr/>
        </p:nvSpPr>
        <p:spPr>
          <a:xfrm>
            <a:off x="1278360" y="342000"/>
            <a:ext cx="48996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1" u="sng" spc="-1">
                <a:solidFill>
                  <a:srgbClr val="FFFFFF"/>
                </a:solidFill>
                <a:latin typeface="Tw Cen MT"/>
              </a:rPr>
              <a:t>Objectives:</a:t>
            </a:r>
            <a:endParaRPr lang="en-US" sz="3600" b="1" u="sng" strike="noStrike" spc="-1">
              <a:solidFill>
                <a:srgbClr val="FFFFFF"/>
              </a:solidFill>
              <a:latin typeface="comic"/>
            </a:endParaRPr>
          </a:p>
        </p:txBody>
      </p:sp>
    </p:spTree>
    <p:extLst>
      <p:ext uri="{BB962C8B-B14F-4D97-AF65-F5344CB8AC3E}">
        <p14:creationId xmlns:p14="http://schemas.microsoft.com/office/powerpoint/2010/main" val="2701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p:nvPr>
        </p:nvSpPr>
        <p:spPr>
          <a:xfrm>
            <a:off x="1249560" y="1231493"/>
            <a:ext cx="9905400" cy="5153759"/>
          </a:xfrm>
          <a:prstGeom prst="rect">
            <a:avLst/>
          </a:prstGeom>
          <a:noFill/>
          <a:ln w="0">
            <a:noFill/>
          </a:ln>
        </p:spPr>
        <p:txBody>
          <a:bodyPr lIns="90000" tIns="45000" rIns="90000" bIns="45000" anchor="t">
            <a:noAutofit/>
          </a:bodyPr>
          <a:lstStyle/>
          <a:p>
            <a:pPr>
              <a:lnSpc>
                <a:spcPct val="120000"/>
              </a:lnSpc>
              <a:spcBef>
                <a:spcPts val="1001"/>
              </a:spcBef>
              <a:buNone/>
              <a:tabLst>
                <a:tab pos="0" algn="l"/>
              </a:tabLst>
            </a:pPr>
            <a:r>
              <a:rPr lang="en-US" sz="3200" b="1" u="sng" strike="noStrike" spc="-1">
                <a:solidFill>
                  <a:srgbClr val="FFFFFF"/>
                </a:solidFill>
                <a:uFillTx/>
                <a:latin typeface="Tw Cen MT"/>
              </a:rPr>
              <a:t>Limitations of traditional labs:</a:t>
            </a:r>
            <a:endParaRPr lang="en-US" sz="3200" b="1" strike="noStrike" spc="-1">
              <a:latin typeface="Arial"/>
            </a:endParaRPr>
          </a:p>
          <a:p>
            <a:pPr>
              <a:lnSpc>
                <a:spcPct val="120000"/>
              </a:lnSpc>
              <a:spcBef>
                <a:spcPts val="1001"/>
              </a:spcBef>
              <a:buClr>
                <a:srgbClr val="FFFFFF"/>
              </a:buClr>
              <a:buSzPct val="125000"/>
              <a:tabLst>
                <a:tab pos="0" algn="l"/>
              </a:tabLst>
            </a:pPr>
            <a:r>
              <a:rPr lang="en-US" b="0" i="1" strike="noStrike" spc="-1">
                <a:solidFill>
                  <a:srgbClr val="FFFFFF"/>
                </a:solidFill>
                <a:latin typeface="Tw Cen MT"/>
              </a:rPr>
              <a:t>Time</a:t>
            </a:r>
            <a:endParaRPr lang="en-US" b="0" strike="noStrike" spc="-1">
              <a:latin typeface="Arial"/>
            </a:endParaRPr>
          </a:p>
          <a:p>
            <a:pPr>
              <a:lnSpc>
                <a:spcPct val="120000"/>
              </a:lnSpc>
              <a:spcBef>
                <a:spcPts val="1001"/>
              </a:spcBef>
              <a:buClr>
                <a:srgbClr val="FFFFFF"/>
              </a:buClr>
              <a:buSzPct val="125000"/>
              <a:tabLst>
                <a:tab pos="0" algn="l"/>
              </a:tabLst>
            </a:pPr>
            <a:r>
              <a:rPr lang="en-US" b="0" i="1" strike="noStrike" spc="-1">
                <a:solidFill>
                  <a:srgbClr val="FFFFFF"/>
                </a:solidFill>
                <a:latin typeface="Tw Cen MT"/>
              </a:rPr>
              <a:t>Money</a:t>
            </a:r>
            <a:endParaRPr lang="en-US" b="0" strike="noStrike" spc="-1">
              <a:latin typeface="Arial"/>
            </a:endParaRPr>
          </a:p>
          <a:p>
            <a:pPr>
              <a:lnSpc>
                <a:spcPct val="120000"/>
              </a:lnSpc>
              <a:spcBef>
                <a:spcPts val="1001"/>
              </a:spcBef>
              <a:buClr>
                <a:srgbClr val="FFFFFF"/>
              </a:buClr>
              <a:buSzPct val="125000"/>
              <a:tabLst>
                <a:tab pos="0" algn="l"/>
              </a:tabLst>
            </a:pPr>
            <a:r>
              <a:rPr lang="en-US" b="0" i="1" strike="noStrike" spc="-1">
                <a:solidFill>
                  <a:srgbClr val="FFFFFF"/>
                </a:solidFill>
                <a:latin typeface="Tw Cen MT"/>
              </a:rPr>
              <a:t>Equipment availability</a:t>
            </a:r>
            <a:endParaRPr lang="en-US" b="0" strike="noStrike" spc="-1">
              <a:latin typeface="Arial"/>
            </a:endParaRPr>
          </a:p>
          <a:p>
            <a:pPr>
              <a:lnSpc>
                <a:spcPct val="120000"/>
              </a:lnSpc>
              <a:spcBef>
                <a:spcPts val="1001"/>
              </a:spcBef>
              <a:buClr>
                <a:srgbClr val="FFFFFF"/>
              </a:buClr>
              <a:buSzPct val="125000"/>
              <a:tabLst>
                <a:tab pos="0" algn="l"/>
              </a:tabLst>
            </a:pPr>
            <a:r>
              <a:rPr lang="en-US" b="0" i="1" strike="noStrike" spc="-1">
                <a:solidFill>
                  <a:srgbClr val="FFFFFF"/>
                </a:solidFill>
                <a:latin typeface="Tw Cen MT"/>
              </a:rPr>
              <a:t>Safety concerns</a:t>
            </a:r>
            <a:endParaRPr lang="en-US" b="0" strike="noStrike" spc="-1">
              <a:latin typeface="Arial"/>
            </a:endParaRPr>
          </a:p>
          <a:p>
            <a:pPr>
              <a:lnSpc>
                <a:spcPct val="120000"/>
              </a:lnSpc>
              <a:spcBef>
                <a:spcPts val="1001"/>
              </a:spcBef>
              <a:buClr>
                <a:srgbClr val="FFFFFF"/>
              </a:buClr>
              <a:buSzPct val="125000"/>
              <a:tabLst>
                <a:tab pos="0" algn="l"/>
              </a:tabLst>
            </a:pPr>
            <a:r>
              <a:rPr lang="en-US" spc="-1">
                <a:solidFill>
                  <a:schemeClr val="bg1"/>
                </a:solidFill>
                <a:ea typeface="+mn-lt"/>
                <a:cs typeface="+mn-lt"/>
              </a:rPr>
              <a:t>Limited space</a:t>
            </a:r>
            <a:endParaRPr lang="en-US" b="0" i="1" strike="noStrike" spc="-1">
              <a:solidFill>
                <a:schemeClr val="bg1"/>
              </a:solidFill>
              <a:latin typeface="Tw Cen MT"/>
            </a:endParaRPr>
          </a:p>
          <a:p>
            <a:pPr>
              <a:lnSpc>
                <a:spcPct val="120000"/>
              </a:lnSpc>
              <a:spcBef>
                <a:spcPts val="1001"/>
              </a:spcBef>
              <a:buClr>
                <a:srgbClr val="FFFFFF"/>
              </a:buClr>
              <a:buSzPct val="125000"/>
              <a:tabLst>
                <a:tab pos="0" algn="l"/>
              </a:tabLst>
            </a:pPr>
            <a:endParaRPr lang="en-US" spc="-1">
              <a:solidFill>
                <a:schemeClr val="bg1"/>
              </a:solidFill>
              <a:latin typeface="Arial"/>
              <a:cs typeface="Arial"/>
            </a:endParaRPr>
          </a:p>
          <a:p>
            <a:pPr>
              <a:lnSpc>
                <a:spcPct val="120000"/>
              </a:lnSpc>
              <a:spcBef>
                <a:spcPts val="1001"/>
              </a:spcBef>
              <a:buNone/>
              <a:tabLst>
                <a:tab pos="0" algn="l"/>
              </a:tabLst>
            </a:pPr>
            <a:r>
              <a:rPr lang="en-US" b="0" strike="noStrike" spc="-1">
                <a:solidFill>
                  <a:srgbClr val="FFFFFF"/>
                </a:solidFill>
                <a:latin typeface="Tw Cen MT"/>
              </a:rPr>
              <a:t>Virtual lab exercises can nearly eliminate all these concerns!</a:t>
            </a:r>
            <a:endParaRPr lang="en-US" b="0" strike="noStrike" spc="-1">
              <a:latin typeface="Arial"/>
            </a:endParaRPr>
          </a:p>
        </p:txBody>
      </p:sp>
      <p:sp>
        <p:nvSpPr>
          <p:cNvPr id="231" name="TextBox 3"/>
          <p:cNvSpPr/>
          <p:nvPr/>
        </p:nvSpPr>
        <p:spPr>
          <a:xfrm>
            <a:off x="4748417" y="310680"/>
            <a:ext cx="272776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buNone/>
            </a:pPr>
            <a:r>
              <a:rPr lang="en-US" sz="3600" b="1" u="sng" strike="noStrike" spc="-1">
                <a:solidFill>
                  <a:srgbClr val="FFFFFF"/>
                </a:solidFill>
                <a:uFillTx/>
                <a:latin typeface="Tw Cen MT"/>
                <a:ea typeface="DejaVu Sans"/>
              </a:rPr>
              <a:t>Conclusion</a:t>
            </a:r>
            <a:endParaRPr lang="en-US" sz="3600" b="1"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995200-86B1-463C-06C5-D0430E0B38B3}"/>
              </a:ext>
            </a:extLst>
          </p:cNvPr>
          <p:cNvSpPr>
            <a:spLocks noGrp="1"/>
          </p:cNvSpPr>
          <p:nvPr>
            <p:ph type="subTitle"/>
          </p:nvPr>
        </p:nvSpPr>
        <p:spPr>
          <a:xfrm>
            <a:off x="920719" y="4173520"/>
            <a:ext cx="10780877" cy="991853"/>
          </a:xfrm>
        </p:spPr>
        <p:txBody>
          <a:bodyPr/>
          <a:lstStyle/>
          <a:p>
            <a:endParaRPr lang="en-US" sz="2000" b="1">
              <a:solidFill>
                <a:schemeClr val="bg1"/>
              </a:solidFill>
              <a:ea typeface="+mn-lt"/>
              <a:cs typeface="+mn-lt"/>
            </a:endParaRPr>
          </a:p>
          <a:p>
            <a:pPr marL="0" indent="0">
              <a:buNone/>
            </a:pPr>
            <a:r>
              <a:rPr lang="en-US" sz="2400" b="1">
                <a:solidFill>
                  <a:schemeClr val="bg1"/>
                </a:solidFill>
                <a:ea typeface="+mn-lt"/>
                <a:cs typeface="+mn-lt"/>
              </a:rPr>
              <a:t>Definition of the objectives</a:t>
            </a:r>
            <a:r>
              <a:rPr lang="en-US" sz="2400">
                <a:solidFill>
                  <a:schemeClr val="bg1"/>
                </a:solidFill>
                <a:ea typeface="+mn-lt"/>
                <a:cs typeface="+mn-lt"/>
              </a:rPr>
              <a:t>: we Started by defining the objectives of the virtual chemistry lab project. Then Identifying the target audience, the types of experiments that will be performed, and the features and functionality that will be included.</a:t>
            </a:r>
            <a:endParaRPr lang="en-US" sz="2400">
              <a:solidFill>
                <a:schemeClr val="bg1"/>
              </a:solidFill>
            </a:endParaRPr>
          </a:p>
          <a:p>
            <a:endParaRPr lang="en-US" sz="2400">
              <a:solidFill>
                <a:schemeClr val="bg1"/>
              </a:solidFill>
              <a:cs typeface="Arial"/>
            </a:endParaRPr>
          </a:p>
          <a:p>
            <a:pPr marL="0" indent="0">
              <a:buNone/>
            </a:pPr>
            <a:r>
              <a:rPr lang="en-US" sz="2400">
                <a:solidFill>
                  <a:schemeClr val="bg1"/>
                </a:solidFill>
                <a:cs typeface="Arial"/>
              </a:rPr>
              <a:t>In this early stage of the project, we included some key consideration such as:</a:t>
            </a:r>
          </a:p>
          <a:p>
            <a:endParaRPr lang="en-US" sz="2400">
              <a:solidFill>
                <a:schemeClr val="bg1"/>
              </a:solidFill>
              <a:ea typeface="+mn-lt"/>
              <a:cs typeface="+mn-lt"/>
            </a:endParaRPr>
          </a:p>
          <a:p>
            <a:r>
              <a:rPr lang="en-US" sz="2400">
                <a:solidFill>
                  <a:schemeClr val="bg1"/>
                </a:solidFill>
                <a:ea typeface="+mn-lt"/>
                <a:cs typeface="+mn-lt"/>
              </a:rPr>
              <a:t>Target audience: Who is the virtual chemistry lab intended for ?</a:t>
            </a:r>
          </a:p>
          <a:p>
            <a:r>
              <a:rPr lang="en-US" sz="2400">
                <a:solidFill>
                  <a:schemeClr val="bg1"/>
                </a:solidFill>
                <a:ea typeface="+mn-lt"/>
                <a:cs typeface="+mn-lt"/>
              </a:rPr>
              <a:t>This include students at different levels of education, teachers, or researchers.</a:t>
            </a:r>
            <a:endParaRPr lang="en-US" sz="2400">
              <a:solidFill>
                <a:schemeClr val="bg1"/>
              </a:solidFill>
            </a:endParaRPr>
          </a:p>
          <a:p>
            <a:endParaRPr lang="en-US" sz="2000">
              <a:solidFill>
                <a:schemeClr val="bg1"/>
              </a:solidFill>
              <a:ea typeface="+mn-lt"/>
              <a:cs typeface="+mn-lt"/>
            </a:endParaRPr>
          </a:p>
          <a:p>
            <a:pPr marL="0" indent="0">
              <a:buNone/>
            </a:pPr>
            <a:endParaRPr lang="en-US" sz="2000">
              <a:solidFill>
                <a:schemeClr val="bg1"/>
              </a:solidFill>
              <a:cs typeface="Arial"/>
            </a:endParaRPr>
          </a:p>
          <a:p>
            <a:pPr marL="0" indent="0">
              <a:buNone/>
            </a:pPr>
            <a:endParaRPr lang="en-US" sz="2000">
              <a:solidFill>
                <a:schemeClr val="bg1"/>
              </a:solidFill>
              <a:cs typeface="Arial"/>
            </a:endParaRPr>
          </a:p>
          <a:p>
            <a:pPr marL="0" indent="0">
              <a:buNone/>
            </a:pPr>
            <a:endParaRPr lang="en-US" sz="2000">
              <a:solidFill>
                <a:schemeClr val="bg1"/>
              </a:solidFill>
              <a:cs typeface="Arial"/>
            </a:endParaRPr>
          </a:p>
          <a:p>
            <a:pPr marL="0" indent="0">
              <a:buNone/>
            </a:pPr>
            <a:endParaRPr lang="en-US" sz="2000">
              <a:solidFill>
                <a:schemeClr val="bg1"/>
              </a:solidFill>
              <a:cs typeface="Arial"/>
            </a:endParaRPr>
          </a:p>
          <a:p>
            <a:pPr marL="0" indent="0">
              <a:buNone/>
            </a:pPr>
            <a:endParaRPr lang="en-US" sz="2400">
              <a:solidFill>
                <a:schemeClr val="bg1"/>
              </a:solidFill>
              <a:cs typeface="Arial"/>
            </a:endParaRPr>
          </a:p>
          <a:p>
            <a:pPr marL="0" indent="0">
              <a:buNone/>
            </a:pPr>
            <a:endParaRPr lang="en-US" sz="2400">
              <a:solidFill>
                <a:schemeClr val="bg1"/>
              </a:solidFill>
              <a:cs typeface="Arial"/>
            </a:endParaRPr>
          </a:p>
          <a:p>
            <a:pPr marL="0" indent="0">
              <a:buNone/>
            </a:pPr>
            <a:endParaRPr lang="en-US" sz="2400">
              <a:solidFill>
                <a:schemeClr val="bg1"/>
              </a:solidFill>
              <a:cs typeface="Arial"/>
            </a:endParaRPr>
          </a:p>
        </p:txBody>
      </p:sp>
      <p:sp>
        <p:nvSpPr>
          <p:cNvPr id="6" name="TextBox 5">
            <a:extLst>
              <a:ext uri="{FF2B5EF4-FFF2-40B4-BE49-F238E27FC236}">
                <a16:creationId xmlns:a16="http://schemas.microsoft.com/office/drawing/2014/main" id="{262C1CA9-84A2-EC4B-E763-5D2C36C54A22}"/>
              </a:ext>
            </a:extLst>
          </p:cNvPr>
          <p:cNvSpPr txBox="1"/>
          <p:nvPr/>
        </p:nvSpPr>
        <p:spPr>
          <a:xfrm>
            <a:off x="3981718" y="474908"/>
            <a:ext cx="41588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chemeClr val="bg1"/>
                </a:solidFill>
              </a:rPr>
              <a:t>Methodology</a:t>
            </a:r>
          </a:p>
        </p:txBody>
      </p:sp>
    </p:spTree>
    <p:extLst>
      <p:ext uri="{BB962C8B-B14F-4D97-AF65-F5344CB8AC3E}">
        <p14:creationId xmlns:p14="http://schemas.microsoft.com/office/powerpoint/2010/main" val="70282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Problemsolution cycle </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Office Theme</vt:lpstr>
      <vt:lpstr>   Virtual chemistry Lab </vt:lpstr>
      <vt:lpstr>Submitted By:-</vt:lpstr>
      <vt:lpstr>Topics discussed :-</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of users</vt:lpstr>
      <vt:lpstr>PowerPoint Presentation</vt:lpstr>
      <vt:lpstr>Use cases </vt:lpstr>
      <vt:lpstr>Initial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Lab Use cases</dc:title>
  <dc:subject/>
  <dc:creator>yusuf ashour abdelrahman ahmed</dc:creator>
  <dc:description/>
  <cp:revision>56</cp:revision>
  <dcterms:created xsi:type="dcterms:W3CDTF">2022-12-02T22:59:24Z</dcterms:created>
  <dcterms:modified xsi:type="dcterms:W3CDTF">2023-07-10T17:47:42Z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Custom</vt:lpwstr>
  </property>
  <property fmtid="{D5CDD505-2E9C-101B-9397-08002B2CF9AE}" pid="4" name="Slides">
    <vt:i4>12</vt:i4>
  </property>
</Properties>
</file>