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TAN Pearl" charset="1" panose="00000000000000000000"/>
      <p:regular r:id="rId17"/>
    </p:embeddedFont>
    <p:embeddedFont>
      <p:font typeface="Open Sans Light" charset="1" panose="020B0306030504020204"/>
      <p:regular r:id="rId18"/>
    </p:embeddedFont>
    <p:embeddedFont>
      <p:font typeface="Arimo Bold" charset="1" panose="020B0704020202020204"/>
      <p:regular r:id="rId19"/>
    </p:embeddedFont>
    <p:embeddedFont>
      <p:font typeface="Arimo" charset="1" panose="020B0604020202020204"/>
      <p:regular r:id="rId20"/>
    </p:embeddedFont>
    <p:embeddedFont>
      <p:font typeface="Arimo Italics" charset="1" panose="020B0604020202090204"/>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BAB4A4"/>
        </a:solidFill>
      </p:bgPr>
    </p:bg>
    <p:spTree>
      <p:nvGrpSpPr>
        <p:cNvPr id="1" name=""/>
        <p:cNvGrpSpPr/>
        <p:nvPr/>
      </p:nvGrpSpPr>
      <p:grpSpPr>
        <a:xfrm>
          <a:off x="0" y="0"/>
          <a:ext cx="0" cy="0"/>
          <a:chOff x="0" y="0"/>
          <a:chExt cx="0" cy="0"/>
        </a:xfrm>
      </p:grpSpPr>
      <p:sp>
        <p:nvSpPr>
          <p:cNvPr name="Freeform 2" id="2"/>
          <p:cNvSpPr/>
          <p:nvPr/>
        </p:nvSpPr>
        <p:spPr>
          <a:xfrm flipH="false" flipV="false" rot="0">
            <a:off x="546010" y="0"/>
            <a:ext cx="3733590" cy="10287000"/>
          </a:xfrm>
          <a:custGeom>
            <a:avLst/>
            <a:gdLst/>
            <a:ahLst/>
            <a:cxnLst/>
            <a:rect r="r" b="b" t="t" l="l"/>
            <a:pathLst>
              <a:path h="10287000" w="3733590">
                <a:moveTo>
                  <a:pt x="0" y="0"/>
                </a:moveTo>
                <a:lnTo>
                  <a:pt x="3733590" y="0"/>
                </a:lnTo>
                <a:lnTo>
                  <a:pt x="3733590" y="10287000"/>
                </a:lnTo>
                <a:lnTo>
                  <a:pt x="0" y="10287000"/>
                </a:lnTo>
                <a:lnTo>
                  <a:pt x="0" y="0"/>
                </a:lnTo>
                <a:close/>
              </a:path>
            </a:pathLst>
          </a:custGeom>
          <a:blipFill>
            <a:blip r:embed="rId2"/>
            <a:stretch>
              <a:fillRect l="-75623" t="0" r="-8060" b="0"/>
            </a:stretch>
          </a:blipFill>
        </p:spPr>
      </p:sp>
      <p:sp>
        <p:nvSpPr>
          <p:cNvPr name="TextBox 3" id="3"/>
          <p:cNvSpPr txBox="true"/>
          <p:nvPr/>
        </p:nvSpPr>
        <p:spPr>
          <a:xfrm rot="0">
            <a:off x="4576342" y="2150657"/>
            <a:ext cx="10107740" cy="2695433"/>
          </a:xfrm>
          <a:prstGeom prst="rect">
            <a:avLst/>
          </a:prstGeom>
        </p:spPr>
        <p:txBody>
          <a:bodyPr anchor="t" rtlCol="false" tIns="0" lIns="0" bIns="0" rIns="0">
            <a:spAutoFit/>
          </a:bodyPr>
          <a:lstStyle/>
          <a:p>
            <a:pPr algn="l">
              <a:lnSpc>
                <a:spcPts val="10500"/>
              </a:lnSpc>
            </a:pPr>
            <a:r>
              <a:rPr lang="en-US" sz="7500">
                <a:solidFill>
                  <a:srgbClr val="000000"/>
                </a:solidFill>
                <a:latin typeface="TAN Pearl"/>
                <a:ea typeface="TAN Pearl"/>
                <a:cs typeface="TAN Pearl"/>
                <a:sym typeface="TAN Pearl"/>
              </a:rPr>
              <a:t>YOUTUBE SONG ANALYSIS</a:t>
            </a:r>
          </a:p>
        </p:txBody>
      </p:sp>
      <p:sp>
        <p:nvSpPr>
          <p:cNvPr name="TextBox 4" id="4"/>
          <p:cNvSpPr txBox="true"/>
          <p:nvPr/>
        </p:nvSpPr>
        <p:spPr>
          <a:xfrm rot="0">
            <a:off x="7289266" y="5347906"/>
            <a:ext cx="7051737" cy="514279"/>
          </a:xfrm>
          <a:prstGeom prst="rect">
            <a:avLst/>
          </a:prstGeom>
        </p:spPr>
        <p:txBody>
          <a:bodyPr anchor="t" rtlCol="false" tIns="0" lIns="0" bIns="0" rIns="0">
            <a:spAutoFit/>
          </a:bodyPr>
          <a:lstStyle/>
          <a:p>
            <a:pPr algn="l">
              <a:lnSpc>
                <a:spcPts val="4200"/>
              </a:lnSpc>
            </a:pPr>
            <a:r>
              <a:rPr lang="en-US" sz="3000">
                <a:solidFill>
                  <a:srgbClr val="000000"/>
                </a:solidFill>
                <a:latin typeface="Open Sans Light"/>
                <a:ea typeface="Open Sans Light"/>
                <a:cs typeface="Open Sans Light"/>
                <a:sym typeface="Open Sans Light"/>
              </a:rPr>
              <a:t>With Power BI</a:t>
            </a:r>
          </a:p>
        </p:txBody>
      </p:sp>
      <p:sp>
        <p:nvSpPr>
          <p:cNvPr name="TextBox 5" id="5"/>
          <p:cNvSpPr txBox="true"/>
          <p:nvPr/>
        </p:nvSpPr>
        <p:spPr>
          <a:xfrm rot="0">
            <a:off x="10815135" y="8039096"/>
            <a:ext cx="7051737" cy="514279"/>
          </a:xfrm>
          <a:prstGeom prst="rect">
            <a:avLst/>
          </a:prstGeom>
        </p:spPr>
        <p:txBody>
          <a:bodyPr anchor="t" rtlCol="false" tIns="0" lIns="0" bIns="0" rIns="0">
            <a:spAutoFit/>
          </a:bodyPr>
          <a:lstStyle/>
          <a:p>
            <a:pPr algn="l">
              <a:lnSpc>
                <a:spcPts val="4200"/>
              </a:lnSpc>
            </a:pPr>
            <a:r>
              <a:rPr lang="en-US" sz="3000">
                <a:solidFill>
                  <a:srgbClr val="000000"/>
                </a:solidFill>
                <a:latin typeface="Open Sans Light"/>
                <a:ea typeface="Open Sans Light"/>
                <a:cs typeface="Open Sans Light"/>
                <a:sym typeface="Open Sans Light"/>
              </a:rPr>
              <a:t> BY MUHAMMAD AMMAR AHMAD</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877155"/>
        </a:solidFill>
      </p:bgPr>
    </p:bg>
    <p:spTree>
      <p:nvGrpSpPr>
        <p:cNvPr id="1" name=""/>
        <p:cNvGrpSpPr/>
        <p:nvPr/>
      </p:nvGrpSpPr>
      <p:grpSpPr>
        <a:xfrm>
          <a:off x="0" y="0"/>
          <a:ext cx="0" cy="0"/>
          <a:chOff x="0" y="0"/>
          <a:chExt cx="0" cy="0"/>
        </a:xfrm>
      </p:grpSpPr>
      <p:sp>
        <p:nvSpPr>
          <p:cNvPr name="TextBox 2" id="2"/>
          <p:cNvSpPr txBox="true"/>
          <p:nvPr/>
        </p:nvSpPr>
        <p:spPr>
          <a:xfrm rot="0">
            <a:off x="4080207" y="370280"/>
            <a:ext cx="10787012" cy="967705"/>
          </a:xfrm>
          <a:prstGeom prst="rect">
            <a:avLst/>
          </a:prstGeom>
        </p:spPr>
        <p:txBody>
          <a:bodyPr anchor="t" rtlCol="false" tIns="0" lIns="0" bIns="0" rIns="0">
            <a:spAutoFit/>
          </a:bodyPr>
          <a:lstStyle/>
          <a:p>
            <a:pPr algn="ctr">
              <a:lnSpc>
                <a:spcPts val="7559"/>
              </a:lnSpc>
              <a:spcBef>
                <a:spcPct val="0"/>
              </a:spcBef>
            </a:pPr>
            <a:r>
              <a:rPr lang="en-US" sz="5399" u="sng">
                <a:solidFill>
                  <a:srgbClr val="000000"/>
                </a:solidFill>
                <a:latin typeface="TAN Pearl"/>
                <a:ea typeface="TAN Pearl"/>
                <a:cs typeface="TAN Pearl"/>
                <a:sym typeface="TAN Pearl"/>
              </a:rPr>
              <a:t>OUTCOMES</a:t>
            </a:r>
          </a:p>
        </p:txBody>
      </p:sp>
      <p:sp>
        <p:nvSpPr>
          <p:cNvPr name="TextBox 3" id="3"/>
          <p:cNvSpPr txBox="true"/>
          <p:nvPr/>
        </p:nvSpPr>
        <p:spPr>
          <a:xfrm rot="0">
            <a:off x="0" y="1815407"/>
            <a:ext cx="18288000" cy="7442893"/>
          </a:xfrm>
          <a:prstGeom prst="rect">
            <a:avLst/>
          </a:prstGeom>
        </p:spPr>
        <p:txBody>
          <a:bodyPr anchor="t" rtlCol="false" tIns="0" lIns="0" bIns="0" rIns="0">
            <a:spAutoFit/>
          </a:bodyPr>
          <a:lstStyle/>
          <a:p>
            <a:pPr algn="ctr">
              <a:lnSpc>
                <a:spcPts val="5242"/>
              </a:lnSpc>
            </a:pPr>
            <a:r>
              <a:rPr lang="en-US" sz="3744">
                <a:solidFill>
                  <a:srgbClr val="000000"/>
                </a:solidFill>
                <a:latin typeface="Arimo Bold"/>
                <a:ea typeface="Arimo Bold"/>
                <a:cs typeface="Arimo Bold"/>
                <a:sym typeface="Arimo Bold"/>
              </a:rPr>
              <a:t>User Engagement Insights:</a:t>
            </a:r>
          </a:p>
          <a:p>
            <a:pPr algn="ctr">
              <a:lnSpc>
                <a:spcPts val="5242"/>
              </a:lnSpc>
            </a:pPr>
            <a:r>
              <a:rPr lang="en-US" sz="3744">
                <a:solidFill>
                  <a:srgbClr val="000000"/>
                </a:solidFill>
                <a:latin typeface="Arimo"/>
                <a:ea typeface="Arimo"/>
                <a:cs typeface="Arimo"/>
                <a:sym typeface="Arimo"/>
              </a:rPr>
              <a:t>High correlation between likes and views indicates the importance of engaging content that encourages users to like the videos.</a:t>
            </a:r>
          </a:p>
          <a:p>
            <a:pPr algn="ctr">
              <a:lnSpc>
                <a:spcPts val="5242"/>
              </a:lnSpc>
            </a:pPr>
            <a:r>
              <a:rPr lang="en-US" sz="3744">
                <a:solidFill>
                  <a:srgbClr val="000000"/>
                </a:solidFill>
                <a:latin typeface="Arimo"/>
                <a:ea typeface="Arimo"/>
                <a:cs typeface="Arimo"/>
                <a:sym typeface="Arimo"/>
              </a:rPr>
              <a:t>The top 5 liked videos have a significant portion of total views, suggesting that focusing on content that drives likes could substantially increase view counts.</a:t>
            </a:r>
          </a:p>
          <a:p>
            <a:pPr algn="ctr">
              <a:lnSpc>
                <a:spcPts val="5242"/>
              </a:lnSpc>
            </a:pPr>
          </a:p>
          <a:p>
            <a:pPr algn="ctr">
              <a:lnSpc>
                <a:spcPts val="5242"/>
              </a:lnSpc>
            </a:pPr>
            <a:r>
              <a:rPr lang="en-US" sz="3744">
                <a:solidFill>
                  <a:srgbClr val="000000"/>
                </a:solidFill>
                <a:latin typeface="Arimo Bold"/>
                <a:ea typeface="Arimo Bold"/>
                <a:cs typeface="Arimo Bold"/>
                <a:sym typeface="Arimo Bold"/>
              </a:rPr>
              <a:t>Temporal Trends:</a:t>
            </a:r>
          </a:p>
          <a:p>
            <a:pPr algn="ctr">
              <a:lnSpc>
                <a:spcPts val="5242"/>
              </a:lnSpc>
            </a:pPr>
            <a:r>
              <a:rPr lang="en-US" sz="3744">
                <a:solidFill>
                  <a:srgbClr val="000000"/>
                </a:solidFill>
                <a:latin typeface="Arimo"/>
                <a:ea typeface="Arimo"/>
                <a:cs typeface="Arimo"/>
                <a:sym typeface="Arimo"/>
              </a:rPr>
              <a:t>Understanding the distribution of views over different months can help in planning release schedules. For example, if certain months consistently show higher engagement, those periods can be targeted for major releases.</a:t>
            </a:r>
          </a:p>
          <a:p>
            <a:pPr algn="ctr">
              <a:lnSpc>
                <a:spcPts val="6922"/>
              </a:lnSpc>
              <a:spcBef>
                <a:spcPct val="0"/>
              </a:spcBef>
            </a:pP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BAB4A4"/>
        </a:solidFill>
      </p:bgPr>
    </p:bg>
    <p:spTree>
      <p:nvGrpSpPr>
        <p:cNvPr id="1" name=""/>
        <p:cNvGrpSpPr/>
        <p:nvPr/>
      </p:nvGrpSpPr>
      <p:grpSpPr>
        <a:xfrm>
          <a:off x="0" y="0"/>
          <a:ext cx="0" cy="0"/>
          <a:chOff x="0" y="0"/>
          <a:chExt cx="0" cy="0"/>
        </a:xfrm>
      </p:grpSpPr>
      <p:sp>
        <p:nvSpPr>
          <p:cNvPr name="TextBox 2" id="2"/>
          <p:cNvSpPr txBox="true"/>
          <p:nvPr/>
        </p:nvSpPr>
        <p:spPr>
          <a:xfrm rot="0">
            <a:off x="3145851" y="4271157"/>
            <a:ext cx="11996298" cy="1506561"/>
          </a:xfrm>
          <a:prstGeom prst="rect">
            <a:avLst/>
          </a:prstGeom>
        </p:spPr>
        <p:txBody>
          <a:bodyPr anchor="t" rtlCol="false" tIns="0" lIns="0" bIns="0" rIns="0">
            <a:spAutoFit/>
          </a:bodyPr>
          <a:lstStyle/>
          <a:p>
            <a:pPr algn="ctr">
              <a:lnSpc>
                <a:spcPts val="11776"/>
              </a:lnSpc>
            </a:pPr>
            <a:r>
              <a:rPr lang="en-US" sz="8411">
                <a:solidFill>
                  <a:srgbClr val="FFFFFF"/>
                </a:solidFill>
                <a:latin typeface="TAN Pearl"/>
                <a:ea typeface="TAN Pearl"/>
                <a:cs typeface="TAN Pearl"/>
                <a:sym typeface="TAN Pearl"/>
              </a:rPr>
              <a:t>THANKYOU!</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877155"/>
        </a:solidFill>
      </p:bgPr>
    </p:bg>
    <p:spTree>
      <p:nvGrpSpPr>
        <p:cNvPr id="1" name=""/>
        <p:cNvGrpSpPr/>
        <p:nvPr/>
      </p:nvGrpSpPr>
      <p:grpSpPr>
        <a:xfrm>
          <a:off x="0" y="0"/>
          <a:ext cx="0" cy="0"/>
          <a:chOff x="0" y="0"/>
          <a:chExt cx="0" cy="0"/>
        </a:xfrm>
      </p:grpSpPr>
      <p:sp>
        <p:nvSpPr>
          <p:cNvPr name="TextBox 2" id="2"/>
          <p:cNvSpPr txBox="true"/>
          <p:nvPr/>
        </p:nvSpPr>
        <p:spPr>
          <a:xfrm rot="0">
            <a:off x="820328" y="2444148"/>
            <a:ext cx="16647344" cy="6814152"/>
          </a:xfrm>
          <a:prstGeom prst="rect">
            <a:avLst/>
          </a:prstGeom>
        </p:spPr>
        <p:txBody>
          <a:bodyPr anchor="t" rtlCol="false" tIns="0" lIns="0" bIns="0" rIns="0">
            <a:spAutoFit/>
          </a:bodyPr>
          <a:lstStyle/>
          <a:p>
            <a:pPr algn="ctr">
              <a:lnSpc>
                <a:spcPts val="5458"/>
              </a:lnSpc>
            </a:pPr>
            <a:r>
              <a:rPr lang="en-US" sz="3898">
                <a:solidFill>
                  <a:srgbClr val="000000"/>
                </a:solidFill>
                <a:latin typeface="Open Sans Light"/>
                <a:ea typeface="Open Sans Light"/>
                <a:cs typeface="Open Sans Light"/>
                <a:sym typeface="Open Sans Light"/>
              </a:rPr>
              <a:t>This internship project aims to conduct a comprehensive analysis of YouTube songs data using Power BI.</a:t>
            </a:r>
            <a:r>
              <a:rPr lang="en-US" sz="3898">
                <a:solidFill>
                  <a:srgbClr val="000000"/>
                </a:solidFill>
                <a:latin typeface="Open Sans Light"/>
                <a:ea typeface="Open Sans Light"/>
                <a:cs typeface="Open Sans Light"/>
                <a:sym typeface="Open Sans Light"/>
              </a:rPr>
              <a:t>The dataset contains key attributes such as video ID, channel title, title, description, tags, published date,view count, like count, favorite count, comment count, video duration, videodefinition, and captiondetails.</a:t>
            </a:r>
          </a:p>
          <a:p>
            <a:pPr algn="ctr">
              <a:lnSpc>
                <a:spcPts val="5458"/>
              </a:lnSpc>
            </a:pPr>
            <a:r>
              <a:rPr lang="en-US" sz="3898">
                <a:solidFill>
                  <a:srgbClr val="000000"/>
                </a:solidFill>
                <a:latin typeface="Open Sans Light"/>
                <a:ea typeface="Open Sans Light"/>
                <a:cs typeface="Open Sans Light"/>
                <a:sym typeface="Open Sans Light"/>
              </a:rPr>
              <a:t> The goal is to utilize Power BI to create insightful visualizations and reports that provide a deeperunderstanding of YouTube songs' performance,popularity, and user engagement. The analysis aims to uncover trends, preferences, and patterns in the data to aid content creators and stakeholders in optimizing their YouTube song content.</a:t>
            </a:r>
          </a:p>
        </p:txBody>
      </p:sp>
      <p:sp>
        <p:nvSpPr>
          <p:cNvPr name="TextBox 3" id="3"/>
          <p:cNvSpPr txBox="true"/>
          <p:nvPr/>
        </p:nvSpPr>
        <p:spPr>
          <a:xfrm rot="0">
            <a:off x="3750494" y="904875"/>
            <a:ext cx="10787012" cy="809625"/>
          </a:xfrm>
          <a:prstGeom prst="rect">
            <a:avLst/>
          </a:prstGeom>
        </p:spPr>
        <p:txBody>
          <a:bodyPr anchor="t" rtlCol="false" tIns="0" lIns="0" bIns="0" rIns="0">
            <a:spAutoFit/>
          </a:bodyPr>
          <a:lstStyle/>
          <a:p>
            <a:pPr algn="ctr">
              <a:lnSpc>
                <a:spcPts val="6299"/>
              </a:lnSpc>
              <a:spcBef>
                <a:spcPct val="0"/>
              </a:spcBef>
            </a:pPr>
            <a:r>
              <a:rPr lang="en-US" sz="4500" u="sng">
                <a:solidFill>
                  <a:srgbClr val="000000"/>
                </a:solidFill>
                <a:latin typeface="TAN Pearl"/>
                <a:ea typeface="TAN Pearl"/>
                <a:cs typeface="TAN Pearl"/>
                <a:sym typeface="TAN Pearl"/>
              </a:rPr>
              <a:t>PROBLEM STATEMENT</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BAB4A4"/>
        </a:solidFill>
      </p:bgPr>
    </p:bg>
    <p:spTree>
      <p:nvGrpSpPr>
        <p:cNvPr id="1" name=""/>
        <p:cNvGrpSpPr/>
        <p:nvPr/>
      </p:nvGrpSpPr>
      <p:grpSpPr>
        <a:xfrm>
          <a:off x="0" y="0"/>
          <a:ext cx="0" cy="0"/>
          <a:chOff x="0" y="0"/>
          <a:chExt cx="0" cy="0"/>
        </a:xfrm>
      </p:grpSpPr>
      <p:sp>
        <p:nvSpPr>
          <p:cNvPr name="TextBox 2" id="2"/>
          <p:cNvSpPr txBox="true"/>
          <p:nvPr/>
        </p:nvSpPr>
        <p:spPr>
          <a:xfrm rot="0">
            <a:off x="1028700" y="2867563"/>
            <a:ext cx="4818882" cy="995609"/>
          </a:xfrm>
          <a:prstGeom prst="rect">
            <a:avLst/>
          </a:prstGeom>
        </p:spPr>
        <p:txBody>
          <a:bodyPr anchor="t" rtlCol="false" tIns="0" lIns="0" bIns="0" rIns="0">
            <a:spAutoFit/>
          </a:bodyPr>
          <a:lstStyle/>
          <a:p>
            <a:pPr algn="ctr">
              <a:lnSpc>
                <a:spcPts val="3919"/>
              </a:lnSpc>
            </a:pPr>
            <a:r>
              <a:rPr lang="en-US" sz="2799" u="sng">
                <a:solidFill>
                  <a:srgbClr val="000000"/>
                </a:solidFill>
                <a:latin typeface="Arimo Bold"/>
                <a:ea typeface="Arimo Bold"/>
                <a:cs typeface="Arimo Bold"/>
                <a:sym typeface="Arimo Bold"/>
              </a:rPr>
              <a:t>DATA CLEANING AND PREPERATION</a:t>
            </a:r>
          </a:p>
        </p:txBody>
      </p:sp>
      <p:sp>
        <p:nvSpPr>
          <p:cNvPr name="TextBox 3" id="3"/>
          <p:cNvSpPr txBox="true"/>
          <p:nvPr/>
        </p:nvSpPr>
        <p:spPr>
          <a:xfrm rot="0">
            <a:off x="4080207" y="370280"/>
            <a:ext cx="10787012" cy="967705"/>
          </a:xfrm>
          <a:prstGeom prst="rect">
            <a:avLst/>
          </a:prstGeom>
        </p:spPr>
        <p:txBody>
          <a:bodyPr anchor="t" rtlCol="false" tIns="0" lIns="0" bIns="0" rIns="0">
            <a:spAutoFit/>
          </a:bodyPr>
          <a:lstStyle/>
          <a:p>
            <a:pPr algn="ctr">
              <a:lnSpc>
                <a:spcPts val="7559"/>
              </a:lnSpc>
              <a:spcBef>
                <a:spcPct val="0"/>
              </a:spcBef>
            </a:pPr>
            <a:r>
              <a:rPr lang="en-US" sz="5399" u="sng">
                <a:solidFill>
                  <a:srgbClr val="000000"/>
                </a:solidFill>
                <a:latin typeface="TAN Pearl"/>
                <a:ea typeface="TAN Pearl"/>
                <a:cs typeface="TAN Pearl"/>
                <a:sym typeface="TAN Pearl"/>
              </a:rPr>
              <a:t>PROJECT OBJECTIVES</a:t>
            </a:r>
          </a:p>
        </p:txBody>
      </p:sp>
      <p:sp>
        <p:nvSpPr>
          <p:cNvPr name="TextBox 4" id="4"/>
          <p:cNvSpPr txBox="true"/>
          <p:nvPr/>
        </p:nvSpPr>
        <p:spPr>
          <a:xfrm rot="0">
            <a:off x="6693338" y="2867563"/>
            <a:ext cx="4818882" cy="995609"/>
          </a:xfrm>
          <a:prstGeom prst="rect">
            <a:avLst/>
          </a:prstGeom>
        </p:spPr>
        <p:txBody>
          <a:bodyPr anchor="t" rtlCol="false" tIns="0" lIns="0" bIns="0" rIns="0">
            <a:spAutoFit/>
          </a:bodyPr>
          <a:lstStyle/>
          <a:p>
            <a:pPr algn="ctr">
              <a:lnSpc>
                <a:spcPts val="3919"/>
              </a:lnSpc>
            </a:pPr>
            <a:r>
              <a:rPr lang="en-US" sz="2799" u="sng">
                <a:solidFill>
                  <a:srgbClr val="000000"/>
                </a:solidFill>
                <a:latin typeface="Arimo Bold"/>
                <a:ea typeface="Arimo Bold"/>
                <a:cs typeface="Arimo Bold"/>
                <a:sym typeface="Arimo Bold"/>
              </a:rPr>
              <a:t>EXPLORATORY DATA ANALYSIS (EDA)</a:t>
            </a:r>
          </a:p>
        </p:txBody>
      </p:sp>
      <p:sp>
        <p:nvSpPr>
          <p:cNvPr name="TextBox 5" id="5"/>
          <p:cNvSpPr txBox="true"/>
          <p:nvPr/>
        </p:nvSpPr>
        <p:spPr>
          <a:xfrm rot="0">
            <a:off x="12252612" y="2867563"/>
            <a:ext cx="5229214" cy="995609"/>
          </a:xfrm>
          <a:prstGeom prst="rect">
            <a:avLst/>
          </a:prstGeom>
        </p:spPr>
        <p:txBody>
          <a:bodyPr anchor="t" rtlCol="false" tIns="0" lIns="0" bIns="0" rIns="0">
            <a:spAutoFit/>
          </a:bodyPr>
          <a:lstStyle/>
          <a:p>
            <a:pPr algn="ctr">
              <a:lnSpc>
                <a:spcPts val="3919"/>
              </a:lnSpc>
            </a:pPr>
            <a:r>
              <a:rPr lang="en-US" sz="2799" u="sng">
                <a:solidFill>
                  <a:srgbClr val="000000"/>
                </a:solidFill>
                <a:latin typeface="Arimo Bold"/>
                <a:ea typeface="Arimo Bold"/>
                <a:cs typeface="Arimo Bold"/>
                <a:sym typeface="Arimo Bold"/>
              </a:rPr>
              <a:t>CONTENT AND CHANNEL ANAYSIS</a:t>
            </a:r>
          </a:p>
        </p:txBody>
      </p:sp>
      <p:sp>
        <p:nvSpPr>
          <p:cNvPr name="TextBox 6" id="6"/>
          <p:cNvSpPr txBox="true"/>
          <p:nvPr/>
        </p:nvSpPr>
        <p:spPr>
          <a:xfrm rot="0">
            <a:off x="402568" y="4475015"/>
            <a:ext cx="5116038" cy="2481402"/>
          </a:xfrm>
          <a:prstGeom prst="rect">
            <a:avLst/>
          </a:prstGeom>
        </p:spPr>
        <p:txBody>
          <a:bodyPr anchor="t" rtlCol="false" tIns="0" lIns="0" bIns="0" rIns="0">
            <a:spAutoFit/>
          </a:bodyPr>
          <a:lstStyle/>
          <a:p>
            <a:pPr algn="ctr">
              <a:lnSpc>
                <a:spcPts val="3919"/>
              </a:lnSpc>
              <a:spcBef>
                <a:spcPct val="0"/>
              </a:spcBef>
            </a:pPr>
            <a:r>
              <a:rPr lang="en-US" sz="2799">
                <a:solidFill>
                  <a:srgbClr val="000000"/>
                </a:solidFill>
                <a:latin typeface="Arimo Bold"/>
                <a:ea typeface="Arimo Bold"/>
                <a:cs typeface="Arimo Bold"/>
                <a:sym typeface="Arimo Bold"/>
              </a:rPr>
              <a:t>- Clean and preprocess the dataset, handling missing values or outliers.</a:t>
            </a:r>
          </a:p>
          <a:p>
            <a:pPr algn="ctr">
              <a:lnSpc>
                <a:spcPts val="3919"/>
              </a:lnSpc>
              <a:spcBef>
                <a:spcPct val="0"/>
              </a:spcBef>
            </a:pPr>
            <a:r>
              <a:rPr lang="en-US" sz="2799">
                <a:solidFill>
                  <a:srgbClr val="000000"/>
                </a:solidFill>
                <a:latin typeface="Arimo Bold"/>
                <a:ea typeface="Arimo Bold"/>
                <a:cs typeface="Arimo Bold"/>
                <a:sym typeface="Arimo Bold"/>
              </a:rPr>
              <a:t>- Convert relevant columns to appropriate data types.</a:t>
            </a:r>
          </a:p>
        </p:txBody>
      </p:sp>
      <p:sp>
        <p:nvSpPr>
          <p:cNvPr name="TextBox 7" id="7"/>
          <p:cNvSpPr txBox="true"/>
          <p:nvPr/>
        </p:nvSpPr>
        <p:spPr>
          <a:xfrm rot="0">
            <a:off x="5847582" y="4475015"/>
            <a:ext cx="6379059" cy="2976667"/>
          </a:xfrm>
          <a:prstGeom prst="rect">
            <a:avLst/>
          </a:prstGeom>
        </p:spPr>
        <p:txBody>
          <a:bodyPr anchor="t" rtlCol="false" tIns="0" lIns="0" bIns="0" rIns="0">
            <a:spAutoFit/>
          </a:bodyPr>
          <a:lstStyle/>
          <a:p>
            <a:pPr algn="ctr">
              <a:lnSpc>
                <a:spcPts val="3919"/>
              </a:lnSpc>
              <a:spcBef>
                <a:spcPct val="0"/>
              </a:spcBef>
            </a:pPr>
            <a:r>
              <a:rPr lang="en-US" sz="2799">
                <a:solidFill>
                  <a:srgbClr val="000000"/>
                </a:solidFill>
                <a:latin typeface="Arimo Bold"/>
                <a:ea typeface="Arimo Bold"/>
                <a:cs typeface="Arimo Bold"/>
                <a:sym typeface="Arimo Bold"/>
              </a:rPr>
              <a:t>- Explore patterns and distributions in view counts, like counts, and comments.</a:t>
            </a:r>
          </a:p>
          <a:p>
            <a:pPr algn="ctr">
              <a:lnSpc>
                <a:spcPts val="3919"/>
              </a:lnSpc>
              <a:spcBef>
                <a:spcPct val="0"/>
              </a:spcBef>
            </a:pPr>
            <a:r>
              <a:rPr lang="en-US" sz="2799">
                <a:solidFill>
                  <a:srgbClr val="000000"/>
                </a:solidFill>
                <a:latin typeface="Arimo Bold"/>
                <a:ea typeface="Arimo Bold"/>
                <a:cs typeface="Arimo Bold"/>
                <a:sym typeface="Arimo Bold"/>
              </a:rPr>
              <a:t>- Identify trends in the popularity and engagement of YouTube song videos.</a:t>
            </a:r>
          </a:p>
        </p:txBody>
      </p:sp>
      <p:sp>
        <p:nvSpPr>
          <p:cNvPr name="TextBox 8" id="8"/>
          <p:cNvSpPr txBox="true"/>
          <p:nvPr/>
        </p:nvSpPr>
        <p:spPr>
          <a:xfrm rot="0">
            <a:off x="12252612" y="4475015"/>
            <a:ext cx="6292246" cy="2481402"/>
          </a:xfrm>
          <a:prstGeom prst="rect">
            <a:avLst/>
          </a:prstGeom>
        </p:spPr>
        <p:txBody>
          <a:bodyPr anchor="t" rtlCol="false" tIns="0" lIns="0" bIns="0" rIns="0">
            <a:spAutoFit/>
          </a:bodyPr>
          <a:lstStyle/>
          <a:p>
            <a:pPr algn="ctr">
              <a:lnSpc>
                <a:spcPts val="3919"/>
              </a:lnSpc>
              <a:spcBef>
                <a:spcPct val="0"/>
              </a:spcBef>
            </a:pPr>
            <a:r>
              <a:rPr lang="en-US" sz="2799">
                <a:solidFill>
                  <a:srgbClr val="000000"/>
                </a:solidFill>
                <a:latin typeface="Arimo Bold"/>
                <a:ea typeface="Arimo Bold"/>
                <a:cs typeface="Arimo Bold"/>
                <a:sym typeface="Arimo Bold"/>
              </a:rPr>
              <a:t>- Analyze the distribution of videos across different channels.</a:t>
            </a:r>
          </a:p>
          <a:p>
            <a:pPr algn="ctr">
              <a:lnSpc>
                <a:spcPts val="3919"/>
              </a:lnSpc>
              <a:spcBef>
                <a:spcPct val="0"/>
              </a:spcBef>
            </a:pPr>
          </a:p>
          <a:p>
            <a:pPr algn="ctr">
              <a:lnSpc>
                <a:spcPts val="3919"/>
              </a:lnSpc>
              <a:spcBef>
                <a:spcPct val="0"/>
              </a:spcBef>
            </a:pPr>
            <a:r>
              <a:rPr lang="en-US" sz="2799">
                <a:solidFill>
                  <a:srgbClr val="000000"/>
                </a:solidFill>
                <a:latin typeface="Arimo Bold"/>
                <a:ea typeface="Arimo Bold"/>
                <a:cs typeface="Arimo Bold"/>
                <a:sym typeface="Arimo Bold"/>
              </a:rPr>
              <a:t>- Identify popular tags and their correlation with view counts.</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877155"/>
        </a:solidFill>
      </p:bgPr>
    </p:bg>
    <p:spTree>
      <p:nvGrpSpPr>
        <p:cNvPr id="1" name=""/>
        <p:cNvGrpSpPr/>
        <p:nvPr/>
      </p:nvGrpSpPr>
      <p:grpSpPr>
        <a:xfrm>
          <a:off x="0" y="0"/>
          <a:ext cx="0" cy="0"/>
          <a:chOff x="0" y="0"/>
          <a:chExt cx="0" cy="0"/>
        </a:xfrm>
      </p:grpSpPr>
      <p:sp>
        <p:nvSpPr>
          <p:cNvPr name="TextBox 2" id="2"/>
          <p:cNvSpPr txBox="true"/>
          <p:nvPr/>
        </p:nvSpPr>
        <p:spPr>
          <a:xfrm rot="0">
            <a:off x="4080207" y="370280"/>
            <a:ext cx="10787012" cy="967705"/>
          </a:xfrm>
          <a:prstGeom prst="rect">
            <a:avLst/>
          </a:prstGeom>
        </p:spPr>
        <p:txBody>
          <a:bodyPr anchor="t" rtlCol="false" tIns="0" lIns="0" bIns="0" rIns="0">
            <a:spAutoFit/>
          </a:bodyPr>
          <a:lstStyle/>
          <a:p>
            <a:pPr algn="ctr">
              <a:lnSpc>
                <a:spcPts val="7559"/>
              </a:lnSpc>
              <a:spcBef>
                <a:spcPct val="0"/>
              </a:spcBef>
            </a:pPr>
            <a:r>
              <a:rPr lang="en-US" sz="5399" u="sng">
                <a:solidFill>
                  <a:srgbClr val="000000"/>
                </a:solidFill>
                <a:latin typeface="TAN Pearl"/>
                <a:ea typeface="TAN Pearl"/>
                <a:cs typeface="TAN Pearl"/>
                <a:sym typeface="TAN Pearl"/>
              </a:rPr>
              <a:t>PROJECT OBJECTIVES</a:t>
            </a:r>
          </a:p>
        </p:txBody>
      </p:sp>
      <p:sp>
        <p:nvSpPr>
          <p:cNvPr name="TextBox 3" id="3"/>
          <p:cNvSpPr txBox="true"/>
          <p:nvPr/>
        </p:nvSpPr>
        <p:spPr>
          <a:xfrm rot="0">
            <a:off x="2683470" y="3564929"/>
            <a:ext cx="4818882" cy="500345"/>
          </a:xfrm>
          <a:prstGeom prst="rect">
            <a:avLst/>
          </a:prstGeom>
        </p:spPr>
        <p:txBody>
          <a:bodyPr anchor="t" rtlCol="false" tIns="0" lIns="0" bIns="0" rIns="0">
            <a:spAutoFit/>
          </a:bodyPr>
          <a:lstStyle/>
          <a:p>
            <a:pPr algn="ctr">
              <a:lnSpc>
                <a:spcPts val="3919"/>
              </a:lnSpc>
            </a:pPr>
            <a:r>
              <a:rPr lang="en-US" sz="2799" u="sng">
                <a:solidFill>
                  <a:srgbClr val="000000"/>
                </a:solidFill>
                <a:latin typeface="Arimo Bold"/>
                <a:ea typeface="Arimo Bold"/>
                <a:cs typeface="Arimo Bold"/>
                <a:sym typeface="Arimo Bold"/>
              </a:rPr>
              <a:t>TEMPORAL TRENDS</a:t>
            </a:r>
          </a:p>
        </p:txBody>
      </p:sp>
      <p:sp>
        <p:nvSpPr>
          <p:cNvPr name="TextBox 4" id="4"/>
          <p:cNvSpPr txBox="true"/>
          <p:nvPr/>
        </p:nvSpPr>
        <p:spPr>
          <a:xfrm rot="0">
            <a:off x="9928394" y="3193480"/>
            <a:ext cx="4818882" cy="995609"/>
          </a:xfrm>
          <a:prstGeom prst="rect">
            <a:avLst/>
          </a:prstGeom>
        </p:spPr>
        <p:txBody>
          <a:bodyPr anchor="t" rtlCol="false" tIns="0" lIns="0" bIns="0" rIns="0">
            <a:spAutoFit/>
          </a:bodyPr>
          <a:lstStyle/>
          <a:p>
            <a:pPr algn="ctr">
              <a:lnSpc>
                <a:spcPts val="3919"/>
              </a:lnSpc>
            </a:pPr>
            <a:r>
              <a:rPr lang="en-US" sz="2799" u="sng">
                <a:solidFill>
                  <a:srgbClr val="000000"/>
                </a:solidFill>
                <a:latin typeface="Arimo Bold"/>
                <a:ea typeface="Arimo Bold"/>
                <a:cs typeface="Arimo Bold"/>
                <a:sym typeface="Arimo Bold"/>
              </a:rPr>
              <a:t>USER ENGAGEMENT INSIGHTS</a:t>
            </a:r>
          </a:p>
        </p:txBody>
      </p:sp>
      <p:sp>
        <p:nvSpPr>
          <p:cNvPr name="TextBox 5" id="5"/>
          <p:cNvSpPr txBox="true"/>
          <p:nvPr/>
        </p:nvSpPr>
        <p:spPr>
          <a:xfrm rot="0">
            <a:off x="1884375" y="4659733"/>
            <a:ext cx="6732084" cy="1986138"/>
          </a:xfrm>
          <a:prstGeom prst="rect">
            <a:avLst/>
          </a:prstGeom>
        </p:spPr>
        <p:txBody>
          <a:bodyPr anchor="t" rtlCol="false" tIns="0" lIns="0" bIns="0" rIns="0">
            <a:spAutoFit/>
          </a:bodyPr>
          <a:lstStyle/>
          <a:p>
            <a:pPr algn="ctr">
              <a:lnSpc>
                <a:spcPts val="3919"/>
              </a:lnSpc>
              <a:spcBef>
                <a:spcPct val="0"/>
              </a:spcBef>
            </a:pPr>
            <a:r>
              <a:rPr lang="en-US" sz="2799">
                <a:solidFill>
                  <a:srgbClr val="000000"/>
                </a:solidFill>
                <a:latin typeface="Arimo Bold"/>
                <a:ea typeface="Arimo Bold"/>
                <a:cs typeface="Arimo Bold"/>
                <a:sym typeface="Arimo Bold"/>
              </a:rPr>
              <a:t>- Explore how YouTube song video metrics vary over time.</a:t>
            </a:r>
          </a:p>
          <a:p>
            <a:pPr algn="ctr">
              <a:lnSpc>
                <a:spcPts val="3919"/>
              </a:lnSpc>
              <a:spcBef>
                <a:spcPct val="0"/>
              </a:spcBef>
            </a:pPr>
            <a:r>
              <a:rPr lang="en-US" sz="2799">
                <a:solidFill>
                  <a:srgbClr val="000000"/>
                </a:solidFill>
                <a:latin typeface="Arimo Bold"/>
                <a:ea typeface="Arimo Bold"/>
                <a:cs typeface="Arimo Bold"/>
                <a:sym typeface="Arimo Bold"/>
              </a:rPr>
              <a:t>- Identify peak publishing times and their impact on engagement.</a:t>
            </a:r>
          </a:p>
        </p:txBody>
      </p:sp>
      <p:sp>
        <p:nvSpPr>
          <p:cNvPr name="TextBox 6" id="6"/>
          <p:cNvSpPr txBox="true"/>
          <p:nvPr/>
        </p:nvSpPr>
        <p:spPr>
          <a:xfrm rot="0">
            <a:off x="9473713" y="4535917"/>
            <a:ext cx="6011015" cy="2481402"/>
          </a:xfrm>
          <a:prstGeom prst="rect">
            <a:avLst/>
          </a:prstGeom>
        </p:spPr>
        <p:txBody>
          <a:bodyPr anchor="t" rtlCol="false" tIns="0" lIns="0" bIns="0" rIns="0">
            <a:spAutoFit/>
          </a:bodyPr>
          <a:lstStyle/>
          <a:p>
            <a:pPr algn="ctr">
              <a:lnSpc>
                <a:spcPts val="3919"/>
              </a:lnSpc>
              <a:spcBef>
                <a:spcPct val="0"/>
              </a:spcBef>
            </a:pPr>
            <a:r>
              <a:rPr lang="en-US" sz="2799">
                <a:solidFill>
                  <a:srgbClr val="000000"/>
                </a:solidFill>
                <a:latin typeface="Arimo Bold"/>
                <a:ea typeface="Arimo Bold"/>
                <a:cs typeface="Arimo Bold"/>
                <a:sym typeface="Arimo Bold"/>
              </a:rPr>
              <a:t>- Investigate relationships between likes, comments, and views.</a:t>
            </a:r>
          </a:p>
          <a:p>
            <a:pPr algn="ctr">
              <a:lnSpc>
                <a:spcPts val="3919"/>
              </a:lnSpc>
              <a:spcBef>
                <a:spcPct val="0"/>
              </a:spcBef>
            </a:pPr>
            <a:r>
              <a:rPr lang="en-US" sz="2799">
                <a:solidFill>
                  <a:srgbClr val="000000"/>
                </a:solidFill>
                <a:latin typeface="Arimo Bold"/>
                <a:ea typeface="Arimo Bold"/>
                <a:cs typeface="Arimo Bold"/>
                <a:sym typeface="Arimo Bold"/>
              </a:rPr>
              <a:t>- Identify factors influencing user engagement with YouTube song videos.</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BAB4A4"/>
        </a:solidFill>
      </p:bgPr>
    </p:bg>
    <p:spTree>
      <p:nvGrpSpPr>
        <p:cNvPr id="1" name=""/>
        <p:cNvGrpSpPr/>
        <p:nvPr/>
      </p:nvGrpSpPr>
      <p:grpSpPr>
        <a:xfrm>
          <a:off x="0" y="0"/>
          <a:ext cx="0" cy="0"/>
          <a:chOff x="0" y="0"/>
          <a:chExt cx="0" cy="0"/>
        </a:xfrm>
      </p:grpSpPr>
      <p:sp>
        <p:nvSpPr>
          <p:cNvPr name="TextBox 2" id="2"/>
          <p:cNvSpPr txBox="true"/>
          <p:nvPr/>
        </p:nvSpPr>
        <p:spPr>
          <a:xfrm rot="0">
            <a:off x="4080207" y="370280"/>
            <a:ext cx="10787012" cy="967705"/>
          </a:xfrm>
          <a:prstGeom prst="rect">
            <a:avLst/>
          </a:prstGeom>
        </p:spPr>
        <p:txBody>
          <a:bodyPr anchor="t" rtlCol="false" tIns="0" lIns="0" bIns="0" rIns="0">
            <a:spAutoFit/>
          </a:bodyPr>
          <a:lstStyle/>
          <a:p>
            <a:pPr algn="ctr">
              <a:lnSpc>
                <a:spcPts val="7559"/>
              </a:lnSpc>
              <a:spcBef>
                <a:spcPct val="0"/>
              </a:spcBef>
            </a:pPr>
            <a:r>
              <a:rPr lang="en-US" sz="5399" u="sng">
                <a:solidFill>
                  <a:srgbClr val="000000"/>
                </a:solidFill>
                <a:latin typeface="TAN Pearl"/>
                <a:ea typeface="TAN Pearl"/>
                <a:cs typeface="TAN Pearl"/>
                <a:sym typeface="TAN Pearl"/>
              </a:rPr>
              <a:t>DATASET DETAILS</a:t>
            </a:r>
          </a:p>
        </p:txBody>
      </p:sp>
      <p:sp>
        <p:nvSpPr>
          <p:cNvPr name="TextBox 3" id="3"/>
          <p:cNvSpPr txBox="true"/>
          <p:nvPr/>
        </p:nvSpPr>
        <p:spPr>
          <a:xfrm rot="0">
            <a:off x="1526790" y="2378211"/>
            <a:ext cx="15234420" cy="6443518"/>
          </a:xfrm>
          <a:prstGeom prst="rect">
            <a:avLst/>
          </a:prstGeom>
        </p:spPr>
        <p:txBody>
          <a:bodyPr anchor="t" rtlCol="false" tIns="0" lIns="0" bIns="0" rIns="0">
            <a:spAutoFit/>
          </a:bodyPr>
          <a:lstStyle/>
          <a:p>
            <a:pPr algn="ctr">
              <a:lnSpc>
                <a:spcPts val="3919"/>
              </a:lnSpc>
              <a:spcBef>
                <a:spcPct val="0"/>
              </a:spcBef>
            </a:pPr>
            <a:r>
              <a:rPr lang="en-US" sz="2799">
                <a:solidFill>
                  <a:srgbClr val="000000"/>
                </a:solidFill>
                <a:latin typeface="Arimo Bold"/>
                <a:ea typeface="Arimo Bold"/>
                <a:cs typeface="Arimo Bold"/>
                <a:sym typeface="Arimo Bold"/>
              </a:rPr>
              <a:t>1. video_id: Unique identifier for each YouTube video.</a:t>
            </a:r>
          </a:p>
          <a:p>
            <a:pPr algn="ctr">
              <a:lnSpc>
                <a:spcPts val="3919"/>
              </a:lnSpc>
              <a:spcBef>
                <a:spcPct val="0"/>
              </a:spcBef>
            </a:pPr>
            <a:r>
              <a:rPr lang="en-US" sz="2799">
                <a:solidFill>
                  <a:srgbClr val="000000"/>
                </a:solidFill>
                <a:latin typeface="Arimo Bold"/>
                <a:ea typeface="Arimo Bold"/>
                <a:cs typeface="Arimo Bold"/>
                <a:sym typeface="Arimo Bold"/>
              </a:rPr>
              <a:t>2. channelTitle: Title of the YouTube channel publishing the song.</a:t>
            </a:r>
          </a:p>
          <a:p>
            <a:pPr algn="ctr">
              <a:lnSpc>
                <a:spcPts val="3919"/>
              </a:lnSpc>
              <a:spcBef>
                <a:spcPct val="0"/>
              </a:spcBef>
            </a:pPr>
            <a:r>
              <a:rPr lang="en-US" sz="2799">
                <a:solidFill>
                  <a:srgbClr val="000000"/>
                </a:solidFill>
                <a:latin typeface="Arimo Bold"/>
                <a:ea typeface="Arimo Bold"/>
                <a:cs typeface="Arimo Bold"/>
                <a:sym typeface="Arimo Bold"/>
              </a:rPr>
              <a:t>3. title: Title of the YouTube song video.</a:t>
            </a:r>
          </a:p>
          <a:p>
            <a:pPr algn="ctr">
              <a:lnSpc>
                <a:spcPts val="3919"/>
              </a:lnSpc>
              <a:spcBef>
                <a:spcPct val="0"/>
              </a:spcBef>
            </a:pPr>
            <a:r>
              <a:rPr lang="en-US" sz="2799">
                <a:solidFill>
                  <a:srgbClr val="000000"/>
                </a:solidFill>
                <a:latin typeface="Arimo Bold"/>
                <a:ea typeface="Arimo Bold"/>
                <a:cs typeface="Arimo Bold"/>
                <a:sym typeface="Arimo Bold"/>
              </a:rPr>
              <a:t>4. description: Description provided for the YouTube song video.</a:t>
            </a:r>
          </a:p>
          <a:p>
            <a:pPr algn="ctr">
              <a:lnSpc>
                <a:spcPts val="3919"/>
              </a:lnSpc>
              <a:spcBef>
                <a:spcPct val="0"/>
              </a:spcBef>
            </a:pPr>
            <a:r>
              <a:rPr lang="en-US" sz="2799">
                <a:solidFill>
                  <a:srgbClr val="000000"/>
                </a:solidFill>
                <a:latin typeface="Arimo Bold"/>
                <a:ea typeface="Arimo Bold"/>
                <a:cs typeface="Arimo Bold"/>
                <a:sym typeface="Arimo Bold"/>
              </a:rPr>
              <a:t>5. tags: Tags associated with the YouTube song video.</a:t>
            </a:r>
          </a:p>
          <a:p>
            <a:pPr algn="ctr">
              <a:lnSpc>
                <a:spcPts val="3919"/>
              </a:lnSpc>
              <a:spcBef>
                <a:spcPct val="0"/>
              </a:spcBef>
            </a:pPr>
            <a:r>
              <a:rPr lang="en-US" sz="2799">
                <a:solidFill>
                  <a:srgbClr val="000000"/>
                </a:solidFill>
                <a:latin typeface="Arimo Bold"/>
                <a:ea typeface="Arimo Bold"/>
                <a:cs typeface="Arimo Bold"/>
                <a:sym typeface="Arimo Bold"/>
              </a:rPr>
              <a:t>6. publishedAt: Date and time when the YouTube song video was published.</a:t>
            </a:r>
          </a:p>
          <a:p>
            <a:pPr algn="ctr">
              <a:lnSpc>
                <a:spcPts val="3919"/>
              </a:lnSpc>
              <a:spcBef>
                <a:spcPct val="0"/>
              </a:spcBef>
            </a:pPr>
            <a:r>
              <a:rPr lang="en-US" sz="2799">
                <a:solidFill>
                  <a:srgbClr val="000000"/>
                </a:solidFill>
                <a:latin typeface="Arimo Bold"/>
                <a:ea typeface="Arimo Bold"/>
                <a:cs typeface="Arimo Bold"/>
                <a:sym typeface="Arimo Bold"/>
              </a:rPr>
              <a:t>7. viewCount: Number of views received by the YouTube song video.</a:t>
            </a:r>
          </a:p>
          <a:p>
            <a:pPr algn="ctr">
              <a:lnSpc>
                <a:spcPts val="3919"/>
              </a:lnSpc>
              <a:spcBef>
                <a:spcPct val="0"/>
              </a:spcBef>
            </a:pPr>
            <a:r>
              <a:rPr lang="en-US" sz="2799">
                <a:solidFill>
                  <a:srgbClr val="000000"/>
                </a:solidFill>
                <a:latin typeface="Arimo Bold"/>
                <a:ea typeface="Arimo Bold"/>
                <a:cs typeface="Arimo Bold"/>
                <a:sym typeface="Arimo Bold"/>
              </a:rPr>
              <a:t>8. likeCount: Number of likes received by the YouTube song video.</a:t>
            </a:r>
          </a:p>
          <a:p>
            <a:pPr algn="ctr">
              <a:lnSpc>
                <a:spcPts val="3919"/>
              </a:lnSpc>
              <a:spcBef>
                <a:spcPct val="0"/>
              </a:spcBef>
            </a:pPr>
            <a:r>
              <a:rPr lang="en-US" sz="2799">
                <a:solidFill>
                  <a:srgbClr val="000000"/>
                </a:solidFill>
                <a:latin typeface="Arimo Bold"/>
                <a:ea typeface="Arimo Bold"/>
                <a:cs typeface="Arimo Bold"/>
                <a:sym typeface="Arimo Bold"/>
              </a:rPr>
              <a:t>9. favoriteCount: Number of times the YouTube song video has been marked as a favorite.</a:t>
            </a:r>
          </a:p>
          <a:p>
            <a:pPr algn="ctr">
              <a:lnSpc>
                <a:spcPts val="3919"/>
              </a:lnSpc>
              <a:spcBef>
                <a:spcPct val="0"/>
              </a:spcBef>
            </a:pPr>
            <a:r>
              <a:rPr lang="en-US" sz="2799">
                <a:solidFill>
                  <a:srgbClr val="000000"/>
                </a:solidFill>
                <a:latin typeface="Arimo Bold"/>
                <a:ea typeface="Arimo Bold"/>
                <a:cs typeface="Arimo Bold"/>
                <a:sym typeface="Arimo Bold"/>
              </a:rPr>
              <a:t>10. commentCount: Number of comments posted on the YouTube song video.</a:t>
            </a:r>
          </a:p>
          <a:p>
            <a:pPr algn="ctr">
              <a:lnSpc>
                <a:spcPts val="3919"/>
              </a:lnSpc>
              <a:spcBef>
                <a:spcPct val="0"/>
              </a:spcBef>
            </a:pPr>
            <a:r>
              <a:rPr lang="en-US" sz="2799">
                <a:solidFill>
                  <a:srgbClr val="000000"/>
                </a:solidFill>
                <a:latin typeface="Arimo Bold"/>
                <a:ea typeface="Arimo Bold"/>
                <a:cs typeface="Arimo Bold"/>
                <a:sym typeface="Arimo Bold"/>
              </a:rPr>
              <a:t>11. duration: Duration of the YouTube song video.</a:t>
            </a:r>
          </a:p>
          <a:p>
            <a:pPr algn="ctr">
              <a:lnSpc>
                <a:spcPts val="3919"/>
              </a:lnSpc>
              <a:spcBef>
                <a:spcPct val="0"/>
              </a:spcBef>
            </a:pPr>
            <a:r>
              <a:rPr lang="en-US" sz="2799">
                <a:solidFill>
                  <a:srgbClr val="000000"/>
                </a:solidFill>
                <a:latin typeface="Arimo Bold"/>
                <a:ea typeface="Arimo Bold"/>
                <a:cs typeface="Arimo Bold"/>
                <a:sym typeface="Arimo Bold"/>
              </a:rPr>
              <a:t>12. definition: Video definition or quality (e.g., HD, SD).</a:t>
            </a:r>
          </a:p>
          <a:p>
            <a:pPr algn="ctr">
              <a:lnSpc>
                <a:spcPts val="3919"/>
              </a:lnSpc>
              <a:spcBef>
                <a:spcPct val="0"/>
              </a:spcBef>
            </a:pPr>
            <a:r>
              <a:rPr lang="en-US" sz="2799">
                <a:solidFill>
                  <a:srgbClr val="000000"/>
                </a:solidFill>
                <a:latin typeface="Arimo Bold"/>
                <a:ea typeface="Arimo Bold"/>
                <a:cs typeface="Arimo Bold"/>
                <a:sym typeface="Arimo Bold"/>
              </a:rPr>
              <a:t>13. caption: Availability of captions for the YouTube song video.</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877155"/>
        </a:solidFill>
      </p:bgPr>
    </p:bg>
    <p:spTree>
      <p:nvGrpSpPr>
        <p:cNvPr id="1" name=""/>
        <p:cNvGrpSpPr/>
        <p:nvPr/>
      </p:nvGrpSpPr>
      <p:grpSpPr>
        <a:xfrm>
          <a:off x="0" y="0"/>
          <a:ext cx="0" cy="0"/>
          <a:chOff x="0" y="0"/>
          <a:chExt cx="0" cy="0"/>
        </a:xfrm>
      </p:grpSpPr>
      <p:sp>
        <p:nvSpPr>
          <p:cNvPr name="Freeform 2" id="2"/>
          <p:cNvSpPr/>
          <p:nvPr/>
        </p:nvSpPr>
        <p:spPr>
          <a:xfrm flipH="false" flipV="false" rot="0">
            <a:off x="0" y="5465171"/>
            <a:ext cx="18288000" cy="4609188"/>
          </a:xfrm>
          <a:custGeom>
            <a:avLst/>
            <a:gdLst/>
            <a:ahLst/>
            <a:cxnLst/>
            <a:rect r="r" b="b" t="t" l="l"/>
            <a:pathLst>
              <a:path h="4609188" w="18288000">
                <a:moveTo>
                  <a:pt x="0" y="0"/>
                </a:moveTo>
                <a:lnTo>
                  <a:pt x="18288000" y="0"/>
                </a:lnTo>
                <a:lnTo>
                  <a:pt x="18288000" y="4609188"/>
                </a:lnTo>
                <a:lnTo>
                  <a:pt x="0" y="4609188"/>
                </a:lnTo>
                <a:lnTo>
                  <a:pt x="0" y="0"/>
                </a:lnTo>
                <a:close/>
              </a:path>
            </a:pathLst>
          </a:custGeom>
          <a:blipFill>
            <a:blip r:embed="rId2"/>
            <a:stretch>
              <a:fillRect l="-12439" t="0" r="-7639" b="-84014"/>
            </a:stretch>
          </a:blipFill>
        </p:spPr>
      </p:sp>
      <p:sp>
        <p:nvSpPr>
          <p:cNvPr name="TextBox 3" id="3"/>
          <p:cNvSpPr txBox="true"/>
          <p:nvPr/>
        </p:nvSpPr>
        <p:spPr>
          <a:xfrm rot="0">
            <a:off x="-283264" y="468647"/>
            <a:ext cx="18854528" cy="967705"/>
          </a:xfrm>
          <a:prstGeom prst="rect">
            <a:avLst/>
          </a:prstGeom>
        </p:spPr>
        <p:txBody>
          <a:bodyPr anchor="t" rtlCol="false" tIns="0" lIns="0" bIns="0" rIns="0">
            <a:spAutoFit/>
          </a:bodyPr>
          <a:lstStyle/>
          <a:p>
            <a:pPr algn="ctr">
              <a:lnSpc>
                <a:spcPts val="7559"/>
              </a:lnSpc>
              <a:spcBef>
                <a:spcPct val="0"/>
              </a:spcBef>
            </a:pPr>
            <a:r>
              <a:rPr lang="en-US" sz="5399" u="sng">
                <a:solidFill>
                  <a:srgbClr val="000000"/>
                </a:solidFill>
                <a:latin typeface="TAN Pearl"/>
                <a:ea typeface="TAN Pearl"/>
                <a:cs typeface="TAN Pearl"/>
                <a:sym typeface="TAN Pearl"/>
              </a:rPr>
              <a:t>DATA CLEANING AND TRANSFORMATION</a:t>
            </a:r>
          </a:p>
        </p:txBody>
      </p:sp>
      <p:sp>
        <p:nvSpPr>
          <p:cNvPr name="TextBox 4" id="4"/>
          <p:cNvSpPr txBox="true"/>
          <p:nvPr/>
        </p:nvSpPr>
        <p:spPr>
          <a:xfrm rot="0">
            <a:off x="3900225" y="1792106"/>
            <a:ext cx="10187739" cy="2137837"/>
          </a:xfrm>
          <a:prstGeom prst="rect">
            <a:avLst/>
          </a:prstGeom>
        </p:spPr>
        <p:txBody>
          <a:bodyPr anchor="t" rtlCol="false" tIns="0" lIns="0" bIns="0" rIns="0">
            <a:spAutoFit/>
          </a:bodyPr>
          <a:lstStyle/>
          <a:p>
            <a:pPr algn="ctr" marL="649723" indent="-324861" lvl="1">
              <a:lnSpc>
                <a:spcPts val="4213"/>
              </a:lnSpc>
              <a:buFont typeface="Arial"/>
              <a:buChar char="•"/>
            </a:pPr>
            <a:r>
              <a:rPr lang="en-US" sz="3009">
                <a:solidFill>
                  <a:srgbClr val="000000"/>
                </a:solidFill>
                <a:latin typeface="Arimo"/>
                <a:ea typeface="Arimo"/>
                <a:cs typeface="Arimo"/>
                <a:sym typeface="Arimo"/>
              </a:rPr>
              <a:t>Removal of Null Values</a:t>
            </a:r>
          </a:p>
          <a:p>
            <a:pPr algn="ctr" marL="649723" indent="-324861" lvl="1">
              <a:lnSpc>
                <a:spcPts val="4213"/>
              </a:lnSpc>
              <a:buFont typeface="Arial"/>
              <a:buChar char="•"/>
            </a:pPr>
            <a:r>
              <a:rPr lang="en-US" sz="3009">
                <a:solidFill>
                  <a:srgbClr val="000000"/>
                </a:solidFill>
                <a:latin typeface="Arimo"/>
                <a:ea typeface="Arimo"/>
                <a:cs typeface="Arimo"/>
                <a:sym typeface="Arimo"/>
              </a:rPr>
              <a:t>Unnessesary Column Removal</a:t>
            </a:r>
          </a:p>
          <a:p>
            <a:pPr algn="ctr" marL="649723" indent="-324861" lvl="1">
              <a:lnSpc>
                <a:spcPts val="4213"/>
              </a:lnSpc>
              <a:buFont typeface="Arial"/>
              <a:buChar char="•"/>
            </a:pPr>
            <a:r>
              <a:rPr lang="en-US" sz="3009">
                <a:solidFill>
                  <a:srgbClr val="000000"/>
                </a:solidFill>
                <a:latin typeface="Arimo"/>
                <a:ea typeface="Arimo"/>
                <a:cs typeface="Arimo"/>
                <a:sym typeface="Arimo"/>
              </a:rPr>
              <a:t>Data types Adjustments</a:t>
            </a:r>
          </a:p>
          <a:p>
            <a:pPr algn="ctr" marL="649723" indent="-324861" lvl="1">
              <a:lnSpc>
                <a:spcPts val="4213"/>
              </a:lnSpc>
              <a:buFont typeface="Arial"/>
              <a:buChar char="•"/>
            </a:pPr>
            <a:r>
              <a:rPr lang="en-US" sz="3009">
                <a:solidFill>
                  <a:srgbClr val="000000"/>
                </a:solidFill>
                <a:latin typeface="Arimo"/>
                <a:ea typeface="Arimo"/>
                <a:cs typeface="Arimo"/>
                <a:sym typeface="Arimo"/>
              </a:rPr>
              <a:t>New Columns for better insights</a:t>
            </a:r>
          </a:p>
        </p:txBody>
      </p:sp>
      <p:sp>
        <p:nvSpPr>
          <p:cNvPr name="TextBox 5" id="5"/>
          <p:cNvSpPr txBox="true"/>
          <p:nvPr/>
        </p:nvSpPr>
        <p:spPr>
          <a:xfrm rot="0">
            <a:off x="3900225" y="4228547"/>
            <a:ext cx="9525604" cy="948655"/>
          </a:xfrm>
          <a:prstGeom prst="rect">
            <a:avLst/>
          </a:prstGeom>
        </p:spPr>
        <p:txBody>
          <a:bodyPr anchor="t" rtlCol="false" tIns="0" lIns="0" bIns="0" rIns="0">
            <a:spAutoFit/>
          </a:bodyPr>
          <a:lstStyle/>
          <a:p>
            <a:pPr algn="ctr">
              <a:lnSpc>
                <a:spcPts val="7559"/>
              </a:lnSpc>
              <a:spcBef>
                <a:spcPct val="0"/>
              </a:spcBef>
            </a:pPr>
            <a:r>
              <a:rPr lang="en-US" sz="5399">
                <a:solidFill>
                  <a:srgbClr val="000000"/>
                </a:solidFill>
                <a:latin typeface="Arimo Italics"/>
                <a:ea typeface="Arimo Italics"/>
                <a:cs typeface="Arimo Italics"/>
                <a:sym typeface="Arimo Italics"/>
              </a:rPr>
              <a:t>OVERVIEW OF CLEAN DATA</a:t>
            </a:r>
            <a:r>
              <a:rPr lang="en-US" sz="5399">
                <a:solidFill>
                  <a:srgbClr val="000000"/>
                </a:solidFill>
                <a:latin typeface="Arimo"/>
                <a:ea typeface="Arimo"/>
                <a:cs typeface="Arimo"/>
                <a:sym typeface="Arimo"/>
              </a:rPr>
              <a:t>:</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BAB4A4"/>
        </a:solidFill>
      </p:bgPr>
    </p:bg>
    <p:spTree>
      <p:nvGrpSpPr>
        <p:cNvPr id="1" name=""/>
        <p:cNvGrpSpPr/>
        <p:nvPr/>
      </p:nvGrpSpPr>
      <p:grpSpPr>
        <a:xfrm>
          <a:off x="0" y="0"/>
          <a:ext cx="0" cy="0"/>
          <a:chOff x="0" y="0"/>
          <a:chExt cx="0" cy="0"/>
        </a:xfrm>
      </p:grpSpPr>
      <p:sp>
        <p:nvSpPr>
          <p:cNvPr name="Freeform 2" id="2"/>
          <p:cNvSpPr/>
          <p:nvPr/>
        </p:nvSpPr>
        <p:spPr>
          <a:xfrm flipH="false" flipV="false" rot="0">
            <a:off x="829451" y="1612010"/>
            <a:ext cx="16629099" cy="8674990"/>
          </a:xfrm>
          <a:custGeom>
            <a:avLst/>
            <a:gdLst/>
            <a:ahLst/>
            <a:cxnLst/>
            <a:rect r="r" b="b" t="t" l="l"/>
            <a:pathLst>
              <a:path h="8674990" w="16629099">
                <a:moveTo>
                  <a:pt x="0" y="0"/>
                </a:moveTo>
                <a:lnTo>
                  <a:pt x="16629098" y="0"/>
                </a:lnTo>
                <a:lnTo>
                  <a:pt x="16629098" y="8674990"/>
                </a:lnTo>
                <a:lnTo>
                  <a:pt x="0" y="8674990"/>
                </a:lnTo>
                <a:lnTo>
                  <a:pt x="0" y="0"/>
                </a:lnTo>
                <a:close/>
              </a:path>
            </a:pathLst>
          </a:custGeom>
          <a:blipFill>
            <a:blip r:embed="rId2"/>
            <a:stretch>
              <a:fillRect l="0" t="-3152" r="0" b="-3152"/>
            </a:stretch>
          </a:blipFill>
        </p:spPr>
      </p:sp>
      <p:sp>
        <p:nvSpPr>
          <p:cNvPr name="TextBox 3" id="3"/>
          <p:cNvSpPr txBox="true"/>
          <p:nvPr/>
        </p:nvSpPr>
        <p:spPr>
          <a:xfrm rot="0">
            <a:off x="4080207" y="370280"/>
            <a:ext cx="10787012" cy="967705"/>
          </a:xfrm>
          <a:prstGeom prst="rect">
            <a:avLst/>
          </a:prstGeom>
        </p:spPr>
        <p:txBody>
          <a:bodyPr anchor="t" rtlCol="false" tIns="0" lIns="0" bIns="0" rIns="0">
            <a:spAutoFit/>
          </a:bodyPr>
          <a:lstStyle/>
          <a:p>
            <a:pPr algn="ctr">
              <a:lnSpc>
                <a:spcPts val="7559"/>
              </a:lnSpc>
              <a:spcBef>
                <a:spcPct val="0"/>
              </a:spcBef>
            </a:pPr>
            <a:r>
              <a:rPr lang="en-US" sz="5399" u="sng">
                <a:solidFill>
                  <a:srgbClr val="000000"/>
                </a:solidFill>
                <a:latin typeface="TAN Pearl"/>
                <a:ea typeface="TAN Pearl"/>
                <a:cs typeface="TAN Pearl"/>
                <a:sym typeface="TAN Pearl"/>
              </a:rPr>
              <a:t>DASHBOARD 1</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877155"/>
        </a:solidFill>
      </p:bgPr>
    </p:bg>
    <p:spTree>
      <p:nvGrpSpPr>
        <p:cNvPr id="1" name=""/>
        <p:cNvGrpSpPr/>
        <p:nvPr/>
      </p:nvGrpSpPr>
      <p:grpSpPr>
        <a:xfrm>
          <a:off x="0" y="0"/>
          <a:ext cx="0" cy="0"/>
          <a:chOff x="0" y="0"/>
          <a:chExt cx="0" cy="0"/>
        </a:xfrm>
      </p:grpSpPr>
      <p:sp>
        <p:nvSpPr>
          <p:cNvPr name="Freeform 2" id="2"/>
          <p:cNvSpPr/>
          <p:nvPr/>
        </p:nvSpPr>
        <p:spPr>
          <a:xfrm flipH="false" flipV="false" rot="0">
            <a:off x="745149" y="1725600"/>
            <a:ext cx="16514151" cy="8561400"/>
          </a:xfrm>
          <a:custGeom>
            <a:avLst/>
            <a:gdLst/>
            <a:ahLst/>
            <a:cxnLst/>
            <a:rect r="r" b="b" t="t" l="l"/>
            <a:pathLst>
              <a:path h="8561400" w="16514151">
                <a:moveTo>
                  <a:pt x="0" y="0"/>
                </a:moveTo>
                <a:lnTo>
                  <a:pt x="16514151" y="0"/>
                </a:lnTo>
                <a:lnTo>
                  <a:pt x="16514151" y="8561400"/>
                </a:lnTo>
                <a:lnTo>
                  <a:pt x="0" y="8561400"/>
                </a:lnTo>
                <a:lnTo>
                  <a:pt x="0" y="0"/>
                </a:lnTo>
                <a:close/>
              </a:path>
            </a:pathLst>
          </a:custGeom>
          <a:blipFill>
            <a:blip r:embed="rId2"/>
            <a:stretch>
              <a:fillRect l="-2795" t="-6596" r="-1717" b="-6596"/>
            </a:stretch>
          </a:blipFill>
        </p:spPr>
      </p:sp>
      <p:sp>
        <p:nvSpPr>
          <p:cNvPr name="TextBox 3" id="3"/>
          <p:cNvSpPr txBox="true"/>
          <p:nvPr/>
        </p:nvSpPr>
        <p:spPr>
          <a:xfrm rot="0">
            <a:off x="4080207" y="370280"/>
            <a:ext cx="10787012" cy="967705"/>
          </a:xfrm>
          <a:prstGeom prst="rect">
            <a:avLst/>
          </a:prstGeom>
        </p:spPr>
        <p:txBody>
          <a:bodyPr anchor="t" rtlCol="false" tIns="0" lIns="0" bIns="0" rIns="0">
            <a:spAutoFit/>
          </a:bodyPr>
          <a:lstStyle/>
          <a:p>
            <a:pPr algn="ctr">
              <a:lnSpc>
                <a:spcPts val="7559"/>
              </a:lnSpc>
              <a:spcBef>
                <a:spcPct val="0"/>
              </a:spcBef>
            </a:pPr>
            <a:r>
              <a:rPr lang="en-US" sz="5399" u="sng">
                <a:solidFill>
                  <a:srgbClr val="000000"/>
                </a:solidFill>
                <a:latin typeface="TAN Pearl"/>
                <a:ea typeface="TAN Pearl"/>
                <a:cs typeface="TAN Pearl"/>
                <a:sym typeface="TAN Pearl"/>
              </a:rPr>
              <a:t>DASHBOARD 2</a:t>
            </a: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BAB4A4"/>
        </a:solidFill>
      </p:bgPr>
    </p:bg>
    <p:spTree>
      <p:nvGrpSpPr>
        <p:cNvPr id="1" name=""/>
        <p:cNvGrpSpPr/>
        <p:nvPr/>
      </p:nvGrpSpPr>
      <p:grpSpPr>
        <a:xfrm>
          <a:off x="0" y="0"/>
          <a:ext cx="0" cy="0"/>
          <a:chOff x="0" y="0"/>
          <a:chExt cx="0" cy="0"/>
        </a:xfrm>
      </p:grpSpPr>
      <p:sp>
        <p:nvSpPr>
          <p:cNvPr name="TextBox 2" id="2"/>
          <p:cNvSpPr txBox="true"/>
          <p:nvPr/>
        </p:nvSpPr>
        <p:spPr>
          <a:xfrm rot="0">
            <a:off x="4080207" y="370280"/>
            <a:ext cx="10787012" cy="967705"/>
          </a:xfrm>
          <a:prstGeom prst="rect">
            <a:avLst/>
          </a:prstGeom>
        </p:spPr>
        <p:txBody>
          <a:bodyPr anchor="t" rtlCol="false" tIns="0" lIns="0" bIns="0" rIns="0">
            <a:spAutoFit/>
          </a:bodyPr>
          <a:lstStyle/>
          <a:p>
            <a:pPr algn="ctr">
              <a:lnSpc>
                <a:spcPts val="7559"/>
              </a:lnSpc>
              <a:spcBef>
                <a:spcPct val="0"/>
              </a:spcBef>
            </a:pPr>
            <a:r>
              <a:rPr lang="en-US" sz="5399" u="sng">
                <a:solidFill>
                  <a:srgbClr val="000000"/>
                </a:solidFill>
                <a:latin typeface="TAN Pearl"/>
                <a:ea typeface="TAN Pearl"/>
                <a:cs typeface="TAN Pearl"/>
                <a:sym typeface="TAN Pearl"/>
              </a:rPr>
              <a:t>OUTCOMES</a:t>
            </a:r>
          </a:p>
        </p:txBody>
      </p:sp>
      <p:sp>
        <p:nvSpPr>
          <p:cNvPr name="TextBox 3" id="3"/>
          <p:cNvSpPr txBox="true"/>
          <p:nvPr/>
        </p:nvSpPr>
        <p:spPr>
          <a:xfrm rot="0">
            <a:off x="0" y="1617294"/>
            <a:ext cx="18288000" cy="9096671"/>
          </a:xfrm>
          <a:prstGeom prst="rect">
            <a:avLst/>
          </a:prstGeom>
        </p:spPr>
        <p:txBody>
          <a:bodyPr anchor="t" rtlCol="false" tIns="0" lIns="0" bIns="0" rIns="0">
            <a:spAutoFit/>
          </a:bodyPr>
          <a:lstStyle/>
          <a:p>
            <a:pPr algn="ctr">
              <a:lnSpc>
                <a:spcPts val="4682"/>
              </a:lnSpc>
              <a:spcBef>
                <a:spcPct val="0"/>
              </a:spcBef>
            </a:pPr>
            <a:r>
              <a:rPr lang="en-US" sz="3344">
                <a:solidFill>
                  <a:srgbClr val="000000"/>
                </a:solidFill>
                <a:latin typeface="Arimo Bold"/>
                <a:ea typeface="Arimo Bold"/>
                <a:cs typeface="Arimo Bold"/>
                <a:sym typeface="Arimo Bold"/>
              </a:rPr>
              <a:t>Peak Engagement Periods:</a:t>
            </a:r>
          </a:p>
          <a:p>
            <a:pPr algn="ctr">
              <a:lnSpc>
                <a:spcPts val="4682"/>
              </a:lnSpc>
              <a:spcBef>
                <a:spcPct val="0"/>
              </a:spcBef>
            </a:pPr>
            <a:r>
              <a:rPr lang="en-US" sz="3344">
                <a:solidFill>
                  <a:srgbClr val="000000"/>
                </a:solidFill>
                <a:latin typeface="Arimo"/>
                <a:ea typeface="Arimo"/>
                <a:cs typeface="Arimo"/>
                <a:sym typeface="Arimo"/>
              </a:rPr>
              <a:t>April 2010 shows a significant spike in views, indicating a potential high engagement period that could be leveraged for future releases.</a:t>
            </a:r>
          </a:p>
          <a:p>
            <a:pPr algn="ctr">
              <a:lnSpc>
                <a:spcPts val="4682"/>
              </a:lnSpc>
              <a:spcBef>
                <a:spcPct val="0"/>
              </a:spcBef>
            </a:pPr>
          </a:p>
          <a:p>
            <a:pPr algn="ctr">
              <a:lnSpc>
                <a:spcPts val="4682"/>
              </a:lnSpc>
              <a:spcBef>
                <a:spcPct val="0"/>
              </a:spcBef>
            </a:pPr>
            <a:r>
              <a:rPr lang="en-US" sz="3344">
                <a:solidFill>
                  <a:srgbClr val="000000"/>
                </a:solidFill>
                <a:latin typeface="Arimo Bold"/>
                <a:ea typeface="Arimo Bold"/>
                <a:cs typeface="Arimo Bold"/>
                <a:sym typeface="Arimo Bold"/>
              </a:rPr>
              <a:t>Channel Performance:</a:t>
            </a:r>
          </a:p>
          <a:p>
            <a:pPr algn="ctr">
              <a:lnSpc>
                <a:spcPts val="4682"/>
              </a:lnSpc>
              <a:spcBef>
                <a:spcPct val="0"/>
              </a:spcBef>
            </a:pPr>
            <a:r>
              <a:rPr lang="en-US" sz="3344">
                <a:solidFill>
                  <a:srgbClr val="000000"/>
                </a:solidFill>
                <a:latin typeface="Arimo"/>
                <a:ea typeface="Arimo"/>
                <a:cs typeface="Arimo"/>
                <a:sym typeface="Arimo"/>
              </a:rPr>
              <a:t>T-Series dominates the YouTube song landscape with notable peaks around 2010 and continuous growth post-2014. Other channels might focus on collaboration or learning from T-Series strategies.</a:t>
            </a:r>
          </a:p>
          <a:p>
            <a:pPr algn="ctr">
              <a:lnSpc>
                <a:spcPts val="4682"/>
              </a:lnSpc>
              <a:spcBef>
                <a:spcPct val="0"/>
              </a:spcBef>
            </a:pPr>
          </a:p>
          <a:p>
            <a:pPr algn="ctr">
              <a:lnSpc>
                <a:spcPts val="4682"/>
              </a:lnSpc>
              <a:spcBef>
                <a:spcPct val="0"/>
              </a:spcBef>
            </a:pPr>
            <a:r>
              <a:rPr lang="en-US" sz="3344">
                <a:solidFill>
                  <a:srgbClr val="000000"/>
                </a:solidFill>
                <a:latin typeface="Arimo Bold"/>
                <a:ea typeface="Arimo Bold"/>
                <a:cs typeface="Arimo Bold"/>
                <a:sym typeface="Arimo Bold"/>
              </a:rPr>
              <a:t>Content Strategy:</a:t>
            </a:r>
          </a:p>
          <a:p>
            <a:pPr algn="ctr">
              <a:lnSpc>
                <a:spcPts val="4682"/>
              </a:lnSpc>
              <a:spcBef>
                <a:spcPct val="0"/>
              </a:spcBef>
            </a:pPr>
            <a:r>
              <a:rPr lang="en-US" sz="3344">
                <a:solidFill>
                  <a:srgbClr val="000000"/>
                </a:solidFill>
                <a:latin typeface="Arimo"/>
                <a:ea typeface="Arimo"/>
                <a:cs typeface="Arimo"/>
                <a:sym typeface="Arimo"/>
              </a:rPr>
              <a:t>Classic songs like 'Ye Ladki Nahin Banaras Ka Paan' still hold high popularity. Content creators could explore remixing or creating new content around these classic hits.</a:t>
            </a:r>
          </a:p>
          <a:p>
            <a:pPr algn="ctr">
              <a:lnSpc>
                <a:spcPts val="4682"/>
              </a:lnSpc>
              <a:spcBef>
                <a:spcPct val="0"/>
              </a:spcBef>
            </a:pPr>
            <a:r>
              <a:rPr lang="en-US" sz="3344">
                <a:solidFill>
                  <a:srgbClr val="000000"/>
                </a:solidFill>
                <a:latin typeface="Arimo"/>
                <a:ea typeface="Arimo"/>
                <a:cs typeface="Arimo"/>
                <a:sym typeface="Arimo"/>
              </a:rPr>
              <a:t>Analyzing tags and descriptions of top-performing videos might provide insights into keywords and themes that attract more engagement.</a:t>
            </a:r>
          </a:p>
          <a:p>
            <a:pPr algn="ctr">
              <a:lnSpc>
                <a:spcPts val="3002"/>
              </a:lnSpc>
              <a:spcBef>
                <a:spcPct val="0"/>
              </a:spcBef>
            </a:pPr>
          </a:p>
          <a:p>
            <a:pPr algn="ctr">
              <a:lnSpc>
                <a:spcPts val="3562"/>
              </a:lnSpc>
              <a:spcBef>
                <a:spcPct val="0"/>
              </a:spcBef>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DAGKKcaRfNQ</dc:identifier>
  <dcterms:modified xsi:type="dcterms:W3CDTF">2011-08-01T06:04:30Z</dcterms:modified>
  <cp:revision>1</cp:revision>
  <dc:title>Youtube Song analysis</dc:title>
</cp:coreProperties>
</file>