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004050" cy="929005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7">
          <p15:clr>
            <a:srgbClr val="A4A3A4"/>
          </p15:clr>
        </p15:guide>
        <p15:guide id="2" pos="13824">
          <p15:clr>
            <a:srgbClr val="A4A3A4"/>
          </p15:clr>
        </p15:guide>
      </p15:sldGuideLst>
    </p:ext>
    <p:ext uri="GoogleSlidesCustomDataVersion2">
      <go:slidesCustomData xmlns:go="http://customooxmlschemas.google.com/" r:id="rId11" roundtripDataSignature="AMtx7mgv3GIDNYQ6h9onJwv5vvpYdGN8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7" orient="horz"/>
        <p:guide pos="13824"/>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2194560" y="1318262"/>
            <a:ext cx="39502080" cy="5486400"/>
          </a:xfrm>
          <a:prstGeom prst="rect">
            <a:avLst/>
          </a:prstGeom>
          <a:noFill/>
          <a:ln>
            <a:noFill/>
          </a:ln>
        </p:spPr>
        <p:txBody>
          <a:bodyPr anchorCtr="0" anchor="ctr" bIns="164550" lIns="329125" spcFirstLastPara="1" rIns="329125" wrap="square" tIns="1645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2194560" y="7680963"/>
            <a:ext cx="39502080" cy="21724623"/>
          </a:xfrm>
          <a:prstGeom prst="rect">
            <a:avLst/>
          </a:prstGeom>
          <a:noFill/>
          <a:ln>
            <a:noFill/>
          </a:ln>
        </p:spPr>
        <p:txBody>
          <a:bodyPr anchorCtr="0" anchor="t" bIns="164550" lIns="329125" spcFirstLastPara="1" rIns="329125" wrap="square" tIns="1645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3"/>
          <p:cNvSpPr txBox="1"/>
          <p:nvPr>
            <p:ph idx="10" type="dt"/>
          </p:nvPr>
        </p:nvSpPr>
        <p:spPr>
          <a:xfrm>
            <a:off x="2194560" y="30510483"/>
            <a:ext cx="10241280" cy="1752600"/>
          </a:xfrm>
          <a:prstGeom prst="rect">
            <a:avLst/>
          </a:prstGeom>
          <a:noFill/>
          <a:ln>
            <a:noFill/>
          </a:ln>
        </p:spPr>
        <p:txBody>
          <a:bodyPr anchorCtr="0" anchor="ctr" bIns="164550" lIns="329125" spcFirstLastPara="1" rIns="329125" wrap="square" tIns="1645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4996160" y="30510483"/>
            <a:ext cx="13898880" cy="1752600"/>
          </a:xfrm>
          <a:prstGeom prst="rect">
            <a:avLst/>
          </a:prstGeom>
          <a:noFill/>
          <a:ln>
            <a:noFill/>
          </a:ln>
        </p:spPr>
        <p:txBody>
          <a:bodyPr anchorCtr="0" anchor="ctr" bIns="164550" lIns="329125" spcFirstLastPara="1" rIns="329125" wrap="square" tIns="1645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31455360" y="30510483"/>
            <a:ext cx="10241280" cy="1752600"/>
          </a:xfrm>
          <a:prstGeom prst="rect">
            <a:avLst/>
          </a:prstGeom>
          <a:noFill/>
          <a:ln>
            <a:noFill/>
          </a:ln>
        </p:spPr>
        <p:txBody>
          <a:bodyPr anchorCtr="0" anchor="ctr" bIns="164550" lIns="329125" spcFirstLastPara="1" rIns="329125" wrap="square" tIns="164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4"/>
          <p:cNvSpPr/>
          <p:nvPr/>
        </p:nvSpPr>
        <p:spPr>
          <a:xfrm>
            <a:off x="43159680" y="0"/>
            <a:ext cx="73152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19" name="Google Shape;19;p4"/>
          <p:cNvSpPr/>
          <p:nvPr/>
        </p:nvSpPr>
        <p:spPr>
          <a:xfrm>
            <a:off x="0" y="0"/>
            <a:ext cx="73152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20" name="Google Shape;20;p4"/>
          <p:cNvSpPr/>
          <p:nvPr/>
        </p:nvSpPr>
        <p:spPr>
          <a:xfrm>
            <a:off x="0" y="0"/>
            <a:ext cx="43891200" cy="4114800"/>
          </a:xfrm>
          <a:prstGeom prst="rect">
            <a:avLst/>
          </a:prstGeom>
          <a:solidFill>
            <a:srgbClr val="366092"/>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21" name="Google Shape;21;p4"/>
          <p:cNvSpPr/>
          <p:nvPr/>
        </p:nvSpPr>
        <p:spPr>
          <a:xfrm>
            <a:off x="0" y="28803600"/>
            <a:ext cx="43891200"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22" name="Google Shape;22;p4"/>
          <p:cNvSpPr/>
          <p:nvPr/>
        </p:nvSpPr>
        <p:spPr>
          <a:xfrm>
            <a:off x="-10515600" y="0"/>
            <a:ext cx="9601200" cy="32918400"/>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poster template is 36” high by 48” wide. It can be used to print a Tri-Fold poster with 12” wings.</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Placeholders:</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Image Quality:</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4900" u="none" cap="none" strike="noStrike">
              <a:solidFill>
                <a:srgbClr val="7F7F7F"/>
              </a:solidFill>
              <a:latin typeface="Calibri"/>
              <a:ea typeface="Calibri"/>
              <a:cs typeface="Calibri"/>
              <a:sym typeface="Calibri"/>
            </a:endParaRPr>
          </a:p>
          <a:p>
            <a:pPr indent="0" lvl="0" marL="0" marR="0" rtl="0" algn="ctr">
              <a:spcBef>
                <a:spcPts val="180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3600" u="none" cap="none" strike="noStrike">
              <a:solidFill>
                <a:srgbClr val="7F7F7F"/>
              </a:solidFill>
              <a:latin typeface="Calibri"/>
              <a:ea typeface="Calibri"/>
              <a:cs typeface="Calibri"/>
              <a:sym typeface="Calibri"/>
            </a:endParaRPr>
          </a:p>
        </p:txBody>
      </p:sp>
      <p:grpSp>
        <p:nvGrpSpPr>
          <p:cNvPr id="23" name="Google Shape;23;p4"/>
          <p:cNvGrpSpPr/>
          <p:nvPr/>
        </p:nvGrpSpPr>
        <p:grpSpPr>
          <a:xfrm>
            <a:off x="44805600" y="0"/>
            <a:ext cx="9601200" cy="32918400"/>
            <a:chOff x="33832800" y="0"/>
            <a:chExt cx="12801600" cy="43891200"/>
          </a:xfrm>
        </p:grpSpPr>
        <p:sp>
          <p:nvSpPr>
            <p:cNvPr id="24" name="Google Shape;24;p4"/>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Printing Your Poster:</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49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3600" u="none" cap="none" strike="noStrike">
                <a:solidFill>
                  <a:srgbClr val="7F7F7F"/>
                </a:solidFill>
                <a:latin typeface="Calibri"/>
                <a:ea typeface="Calibri"/>
                <a:cs typeface="Calibri"/>
                <a:sym typeface="Calibri"/>
              </a:endParaRPr>
            </a:p>
          </p:txBody>
        </p:sp>
        <p:pic>
          <p:nvPicPr>
            <p:cNvPr id="25" name="Google Shape;25;p4"/>
            <p:cNvPicPr preferRelativeResize="0"/>
            <p:nvPr/>
          </p:nvPicPr>
          <p:blipFill rotWithShape="1">
            <a:blip r:embed="rId2">
              <a:alphaModFix/>
            </a:blip>
            <a:srcRect b="0" l="0" r="0" t="0"/>
            <a:stretch/>
          </p:blipFill>
          <p:spPr>
            <a:xfrm>
              <a:off x="34281342" y="9260274"/>
              <a:ext cx="11904515" cy="10246926"/>
            </a:xfrm>
            <a:prstGeom prst="rect">
              <a:avLst/>
            </a:prstGeom>
            <a:noFill/>
            <a:ln>
              <a:noFill/>
            </a:ln>
          </p:spPr>
        </p:pic>
      </p:grpSp>
      <p:grpSp>
        <p:nvGrpSpPr>
          <p:cNvPr id="26" name="Google Shape;26;p4"/>
          <p:cNvGrpSpPr/>
          <p:nvPr/>
        </p:nvGrpSpPr>
        <p:grpSpPr>
          <a:xfrm>
            <a:off x="7033287" y="-1257300"/>
            <a:ext cx="29923713" cy="35653980"/>
            <a:chOff x="7033287" y="-1257300"/>
            <a:chExt cx="29923713" cy="35653980"/>
          </a:xfrm>
        </p:grpSpPr>
        <p:sp>
          <p:nvSpPr>
            <p:cNvPr id="27" name="Google Shape;27;p4"/>
            <p:cNvSpPr txBox="1"/>
            <p:nvPr/>
          </p:nvSpPr>
          <p:spPr>
            <a:xfrm>
              <a:off x="7033287" y="-1247269"/>
              <a:ext cx="363471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400" u="none" cap="none" strike="noStrike">
                  <a:solidFill>
                    <a:srgbClr val="7F7F7F"/>
                  </a:solidFill>
                  <a:latin typeface="Calibri"/>
                  <a:ea typeface="Calibri"/>
                  <a:cs typeface="Calibri"/>
                  <a:sym typeface="Calibri"/>
                </a:rPr>
                <a:t>Folds here</a:t>
              </a:r>
              <a:endParaRPr sz="6400">
                <a:solidFill>
                  <a:srgbClr val="7F7F7F"/>
                </a:solidFill>
                <a:latin typeface="Calibri"/>
                <a:ea typeface="Calibri"/>
                <a:cs typeface="Calibri"/>
                <a:sym typeface="Calibri"/>
              </a:endParaRPr>
            </a:p>
          </p:txBody>
        </p:sp>
        <p:cxnSp>
          <p:nvCxnSpPr>
            <p:cNvPr id="28" name="Google Shape;28;p4"/>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9" name="Google Shape;29;p4"/>
            <p:cNvSpPr txBox="1"/>
            <p:nvPr/>
          </p:nvSpPr>
          <p:spPr>
            <a:xfrm>
              <a:off x="33322287" y="-1247269"/>
              <a:ext cx="363471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400">
                  <a:solidFill>
                    <a:srgbClr val="7F7F7F"/>
                  </a:solidFill>
                  <a:latin typeface="Calibri"/>
                  <a:ea typeface="Calibri"/>
                  <a:cs typeface="Calibri"/>
                  <a:sym typeface="Calibri"/>
                </a:rPr>
                <a:t>Folds here</a:t>
              </a:r>
              <a:endParaRPr sz="6400">
                <a:solidFill>
                  <a:srgbClr val="7F7F7F"/>
                </a:solidFill>
                <a:latin typeface="Calibri"/>
                <a:ea typeface="Calibri"/>
                <a:cs typeface="Calibri"/>
                <a:sym typeface="Calibri"/>
              </a:endParaRPr>
            </a:p>
          </p:txBody>
        </p:sp>
        <p:cxnSp>
          <p:nvCxnSpPr>
            <p:cNvPr id="30" name="Google Shape;30;p4"/>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31" name="Google Shape;31;p4"/>
            <p:cNvSpPr txBox="1"/>
            <p:nvPr/>
          </p:nvSpPr>
          <p:spPr>
            <a:xfrm>
              <a:off x="7033287" y="33309431"/>
              <a:ext cx="363471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400">
                  <a:solidFill>
                    <a:srgbClr val="7F7F7F"/>
                  </a:solidFill>
                  <a:latin typeface="Calibri"/>
                  <a:ea typeface="Calibri"/>
                  <a:cs typeface="Calibri"/>
                  <a:sym typeface="Calibri"/>
                </a:rPr>
                <a:t>Folds here</a:t>
              </a:r>
              <a:endParaRPr sz="6400">
                <a:solidFill>
                  <a:srgbClr val="7F7F7F"/>
                </a:solidFill>
                <a:latin typeface="Calibri"/>
                <a:ea typeface="Calibri"/>
                <a:cs typeface="Calibri"/>
                <a:sym typeface="Calibri"/>
              </a:endParaRPr>
            </a:p>
          </p:txBody>
        </p:sp>
        <p:cxnSp>
          <p:nvCxnSpPr>
            <p:cNvPr id="32" name="Google Shape;32;p4"/>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33" name="Google Shape;33;p4"/>
            <p:cNvSpPr txBox="1"/>
            <p:nvPr/>
          </p:nvSpPr>
          <p:spPr>
            <a:xfrm>
              <a:off x="33322287" y="33309431"/>
              <a:ext cx="363471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400">
                  <a:solidFill>
                    <a:srgbClr val="7F7F7F"/>
                  </a:solidFill>
                  <a:latin typeface="Calibri"/>
                  <a:ea typeface="Calibri"/>
                  <a:cs typeface="Calibri"/>
                  <a:sym typeface="Calibri"/>
                </a:rPr>
                <a:t>Folds here</a:t>
              </a:r>
              <a:endParaRPr sz="6400">
                <a:solidFill>
                  <a:srgbClr val="7F7F7F"/>
                </a:solidFill>
                <a:latin typeface="Calibri"/>
                <a:ea typeface="Calibri"/>
                <a:cs typeface="Calibri"/>
                <a:sym typeface="Calibri"/>
              </a:endParaRPr>
            </a:p>
          </p:txBody>
        </p:sp>
        <p:cxnSp>
          <p:nvCxnSpPr>
            <p:cNvPr id="34" name="Google Shape;34;p4"/>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35" name="Google Shape;35;p4"/>
          <p:cNvPicPr preferRelativeResize="0"/>
          <p:nvPr/>
        </p:nvPicPr>
        <p:blipFill rotWithShape="1">
          <a:blip r:embed="rId3">
            <a:alphaModFix/>
          </a:blip>
          <a:srcRect b="0" l="0" r="0" t="0"/>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0" cy="5486400"/>
          </a:xfrm>
          <a:prstGeom prst="rect">
            <a:avLst/>
          </a:prstGeom>
          <a:noFill/>
          <a:ln>
            <a:noFill/>
          </a:ln>
        </p:spPr>
        <p:txBody>
          <a:bodyPr anchorCtr="0" anchor="ctr" bIns="164550" lIns="329125" spcFirstLastPara="1" rIns="329125" wrap="square" tIns="164550">
            <a:normAutofit/>
          </a:bodyPr>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194560" y="7680963"/>
            <a:ext cx="39502080" cy="21724623"/>
          </a:xfrm>
          <a:prstGeom prst="rect">
            <a:avLst/>
          </a:prstGeom>
          <a:noFill/>
          <a:ln>
            <a:noFill/>
          </a:ln>
        </p:spPr>
        <p:txBody>
          <a:bodyPr anchorCtr="0" anchor="t" bIns="164550" lIns="329125" spcFirstLastPara="1" rIns="329125" wrap="square" tIns="164550">
            <a:normAutofit/>
          </a:bodyPr>
          <a:lstStyle>
            <a:lvl1pPr indent="-400050" lvl="0" marL="457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3"/>
            <a:ext cx="10241280" cy="1752600"/>
          </a:xfrm>
          <a:prstGeom prst="rect">
            <a:avLst/>
          </a:prstGeom>
          <a:noFill/>
          <a:ln>
            <a:noFill/>
          </a:ln>
        </p:spPr>
        <p:txBody>
          <a:bodyPr anchorCtr="0" anchor="ctr" bIns="164550" lIns="329125" spcFirstLastPara="1" rIns="329125" wrap="square" tIns="164550">
            <a:noAutofit/>
          </a:bodyPr>
          <a:lstStyle>
            <a:lvl1pPr lvl="0" marR="0" rtl="0" algn="l">
              <a:spcBef>
                <a:spcPts val="0"/>
              </a:spcBef>
              <a:spcAft>
                <a:spcPts val="0"/>
              </a:spcAft>
              <a:buSzPts val="1400"/>
              <a:buNone/>
              <a:defRPr b="0" i="0" sz="4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60" y="30510483"/>
            <a:ext cx="13898880" cy="1752600"/>
          </a:xfrm>
          <a:prstGeom prst="rect">
            <a:avLst/>
          </a:prstGeom>
          <a:noFill/>
          <a:ln>
            <a:noFill/>
          </a:ln>
        </p:spPr>
        <p:txBody>
          <a:bodyPr anchorCtr="0" anchor="ctr" bIns="164550" lIns="329125" spcFirstLastPara="1" rIns="329125" wrap="square" tIns="164550">
            <a:noAutofit/>
          </a:bodyPr>
          <a:lstStyle>
            <a:lvl1pPr lvl="0" marR="0" rtl="0" algn="ctr">
              <a:spcBef>
                <a:spcPts val="0"/>
              </a:spcBef>
              <a:spcAft>
                <a:spcPts val="0"/>
              </a:spcAft>
              <a:buSzPts val="1400"/>
              <a:buNone/>
              <a:defRPr b="0" i="0" sz="4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60" y="30510483"/>
            <a:ext cx="10241280" cy="1752600"/>
          </a:xfrm>
          <a:prstGeom prst="rect">
            <a:avLst/>
          </a:prstGeom>
          <a:noFill/>
          <a:ln>
            <a:noFill/>
          </a:ln>
        </p:spPr>
        <p:txBody>
          <a:bodyPr anchorCtr="0" anchor="ctr" bIns="164550" lIns="329125" spcFirstLastPara="1" rIns="329125" wrap="square" tIns="164550">
            <a:noAutofit/>
          </a:bodyPr>
          <a:lstStyle>
            <a:lvl1pPr indent="0" lvl="0" marL="0" marR="0" rtl="0" algn="r">
              <a:spcBef>
                <a:spcPts val="0"/>
              </a:spcBef>
              <a:buNone/>
              <a:defRPr b="0" i="0" sz="4400" u="none" cap="none" strike="noStrike">
                <a:solidFill>
                  <a:srgbClr val="888888"/>
                </a:solidFill>
                <a:latin typeface="Calibri"/>
                <a:ea typeface="Calibri"/>
                <a:cs typeface="Calibri"/>
                <a:sym typeface="Calibri"/>
              </a:defRPr>
            </a:lvl1pPr>
            <a:lvl2pPr indent="0" lvl="1" marL="0" marR="0" rtl="0" algn="r">
              <a:spcBef>
                <a:spcPts val="0"/>
              </a:spcBef>
              <a:buNone/>
              <a:defRPr b="0" i="0" sz="4400" u="none" cap="none" strike="noStrike">
                <a:solidFill>
                  <a:srgbClr val="888888"/>
                </a:solidFill>
                <a:latin typeface="Calibri"/>
                <a:ea typeface="Calibri"/>
                <a:cs typeface="Calibri"/>
                <a:sym typeface="Calibri"/>
              </a:defRPr>
            </a:lvl2pPr>
            <a:lvl3pPr indent="0" lvl="2" marL="0" marR="0" rtl="0" algn="r">
              <a:spcBef>
                <a:spcPts val="0"/>
              </a:spcBef>
              <a:buNone/>
              <a:defRPr b="0" i="0" sz="4400" u="none" cap="none" strike="noStrike">
                <a:solidFill>
                  <a:srgbClr val="888888"/>
                </a:solidFill>
                <a:latin typeface="Calibri"/>
                <a:ea typeface="Calibri"/>
                <a:cs typeface="Calibri"/>
                <a:sym typeface="Calibri"/>
              </a:defRPr>
            </a:lvl3pPr>
            <a:lvl4pPr indent="0" lvl="3" marL="0" marR="0" rtl="0" algn="r">
              <a:spcBef>
                <a:spcPts val="0"/>
              </a:spcBef>
              <a:buNone/>
              <a:defRPr b="0" i="0" sz="4400" u="none" cap="none" strike="noStrike">
                <a:solidFill>
                  <a:srgbClr val="888888"/>
                </a:solidFill>
                <a:latin typeface="Calibri"/>
                <a:ea typeface="Calibri"/>
                <a:cs typeface="Calibri"/>
                <a:sym typeface="Calibri"/>
              </a:defRPr>
            </a:lvl4pPr>
            <a:lvl5pPr indent="0" lvl="4" marL="0" marR="0" rtl="0" algn="r">
              <a:spcBef>
                <a:spcPts val="0"/>
              </a:spcBef>
              <a:buNone/>
              <a:defRPr b="0" i="0" sz="4400" u="none" cap="none" strike="noStrike">
                <a:solidFill>
                  <a:srgbClr val="888888"/>
                </a:solidFill>
                <a:latin typeface="Calibri"/>
                <a:ea typeface="Calibri"/>
                <a:cs typeface="Calibri"/>
                <a:sym typeface="Calibri"/>
              </a:defRPr>
            </a:lvl5pPr>
            <a:lvl6pPr indent="0" lvl="5" marL="0" marR="0" rtl="0" algn="r">
              <a:spcBef>
                <a:spcPts val="0"/>
              </a:spcBef>
              <a:buNone/>
              <a:defRPr b="0" i="0" sz="4400" u="none" cap="none" strike="noStrike">
                <a:solidFill>
                  <a:srgbClr val="888888"/>
                </a:solidFill>
                <a:latin typeface="Calibri"/>
                <a:ea typeface="Calibri"/>
                <a:cs typeface="Calibri"/>
                <a:sym typeface="Calibri"/>
              </a:defRPr>
            </a:lvl6pPr>
            <a:lvl7pPr indent="0" lvl="6" marL="0" marR="0" rtl="0" algn="r">
              <a:spcBef>
                <a:spcPts val="0"/>
              </a:spcBef>
              <a:buNone/>
              <a:defRPr b="0" i="0" sz="4400" u="none" cap="none" strike="noStrike">
                <a:solidFill>
                  <a:srgbClr val="888888"/>
                </a:solidFill>
                <a:latin typeface="Calibri"/>
                <a:ea typeface="Calibri"/>
                <a:cs typeface="Calibri"/>
                <a:sym typeface="Calibri"/>
              </a:defRPr>
            </a:lvl7pPr>
            <a:lvl8pPr indent="0" lvl="7" marL="0" marR="0" rtl="0" algn="r">
              <a:spcBef>
                <a:spcPts val="0"/>
              </a:spcBef>
              <a:buNone/>
              <a:defRPr b="0" i="0" sz="4400" u="none" cap="none" strike="noStrike">
                <a:solidFill>
                  <a:srgbClr val="888888"/>
                </a:solidFill>
                <a:latin typeface="Calibri"/>
                <a:ea typeface="Calibri"/>
                <a:cs typeface="Calibri"/>
                <a:sym typeface="Calibri"/>
              </a:defRPr>
            </a:lvl8pPr>
            <a:lvl9pPr indent="0" lvl="8" marL="0" marR="0" rtl="0" algn="r">
              <a:spcBef>
                <a:spcPts val="0"/>
              </a:spcBef>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9.png"/><Relationship Id="rId13" Type="http://schemas.openxmlformats.org/officeDocument/2006/relationships/hyperlink" Target="https://babysignlanguage.com/dictionary/welcome/#:~:text=Welcome%20is%20signed%20by%20holding,the%20same%20sign%20for%20invite." TargetMode="External"/><Relationship Id="rId12" Type="http://schemas.openxmlformats.org/officeDocument/2006/relationships/hyperlink" Target="https://www.un.org/en/observances/sign-languages-day"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hyperlink" Target="https://sign.mt/" TargetMode="External"/><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1.jp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nvSpPr>
        <p:spPr>
          <a:xfrm>
            <a:off x="12745850" y="1427338"/>
            <a:ext cx="13742400" cy="1842900"/>
          </a:xfrm>
          <a:prstGeom prst="rect">
            <a:avLst/>
          </a:prstGeom>
          <a:noFill/>
          <a:ln>
            <a:noFill/>
          </a:ln>
        </p:spPr>
        <p:txBody>
          <a:bodyPr anchorCtr="0" anchor="ctr" bIns="91425" lIns="137125" spcFirstLastPara="1" rIns="1371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US" sz="7200">
                <a:solidFill>
                  <a:srgbClr val="FF0000"/>
                </a:solidFill>
                <a:highlight>
                  <a:srgbClr val="FFFFFF"/>
                </a:highlight>
                <a:latin typeface="Roboto"/>
                <a:ea typeface="Roboto"/>
                <a:cs typeface="Roboto"/>
                <a:sym typeface="Roboto"/>
              </a:rPr>
              <a:t>Sign Assist</a:t>
            </a:r>
            <a:endParaRPr b="1" sz="7200">
              <a:solidFill>
                <a:srgbClr val="FF0000"/>
              </a:solidFill>
              <a:highlight>
                <a:srgbClr val="FFFFFF"/>
              </a:highlight>
              <a:latin typeface="Roboto"/>
              <a:ea typeface="Roboto"/>
              <a:cs typeface="Roboto"/>
              <a:sym typeface="Roboto"/>
            </a:endParaRPr>
          </a:p>
        </p:txBody>
      </p:sp>
      <p:sp>
        <p:nvSpPr>
          <p:cNvPr id="41" name="Google Shape;41;p1"/>
          <p:cNvSpPr txBox="1"/>
          <p:nvPr/>
        </p:nvSpPr>
        <p:spPr>
          <a:xfrm>
            <a:off x="12745870" y="3652388"/>
            <a:ext cx="13742400" cy="2005500"/>
          </a:xfrm>
          <a:prstGeom prst="rect">
            <a:avLst/>
          </a:prstGeom>
          <a:noFill/>
          <a:ln>
            <a:noFill/>
          </a:ln>
        </p:spPr>
        <p:txBody>
          <a:bodyPr anchorCtr="0" anchor="ctr" bIns="91425" lIns="137125" spcFirstLastPara="1" rIns="137125" wrap="square" tIns="91425">
            <a:normAutofit/>
          </a:bodyPr>
          <a:lstStyle/>
          <a:p>
            <a:pPr indent="0" lvl="0" marL="0" marR="0" rtl="0" algn="l">
              <a:spcBef>
                <a:spcPts val="0"/>
              </a:spcBef>
              <a:spcAft>
                <a:spcPts val="0"/>
              </a:spcAft>
              <a:buClr>
                <a:srgbClr val="366092"/>
              </a:buClr>
              <a:buSzPts val="4000"/>
              <a:buFont typeface="Calibri"/>
              <a:buNone/>
            </a:pPr>
            <a:r>
              <a:rPr b="1" i="0" lang="en-US" sz="4800" u="none" cap="none" strike="noStrike">
                <a:solidFill>
                  <a:srgbClr val="366092"/>
                </a:solidFill>
                <a:latin typeface="Calibri"/>
                <a:ea typeface="Calibri"/>
                <a:cs typeface="Calibri"/>
                <a:sym typeface="Calibri"/>
              </a:rPr>
              <a:t>Students Names:</a:t>
            </a:r>
            <a:r>
              <a:rPr lang="en-US" sz="4800">
                <a:solidFill>
                  <a:srgbClr val="366092"/>
                </a:solidFill>
                <a:latin typeface="Calibri"/>
                <a:ea typeface="Calibri"/>
                <a:cs typeface="Calibri"/>
                <a:sym typeface="Calibri"/>
              </a:rPr>
              <a:t> Ammar Ahmad - Magdy Emad</a:t>
            </a:r>
            <a:endParaRPr b="1" i="0" sz="4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366092"/>
              </a:buClr>
              <a:buSzPts val="4000"/>
              <a:buFont typeface="Calibri"/>
              <a:buNone/>
            </a:pPr>
            <a:r>
              <a:rPr b="1" i="0" lang="en-US" sz="4800" u="none" cap="none" strike="noStrike">
                <a:solidFill>
                  <a:srgbClr val="366092"/>
                </a:solidFill>
                <a:latin typeface="Calibri"/>
                <a:ea typeface="Calibri"/>
                <a:cs typeface="Calibri"/>
                <a:sym typeface="Calibri"/>
              </a:rPr>
              <a:t>Project Code: </a:t>
            </a:r>
            <a:r>
              <a:rPr lang="en-US" sz="4800">
                <a:solidFill>
                  <a:srgbClr val="366092"/>
                </a:solidFill>
                <a:latin typeface="Calibri"/>
                <a:ea typeface="Calibri"/>
                <a:cs typeface="Calibri"/>
                <a:sym typeface="Calibri"/>
              </a:rPr>
              <a:t>(SOFT)</a:t>
            </a:r>
            <a:endParaRPr b="1" i="0" sz="4800" u="none" cap="none" strike="noStrike">
              <a:solidFill>
                <a:srgbClr val="366092"/>
              </a:solidFill>
              <a:latin typeface="Calibri"/>
              <a:ea typeface="Calibri"/>
              <a:cs typeface="Calibri"/>
              <a:sym typeface="Calibri"/>
            </a:endParaRPr>
          </a:p>
        </p:txBody>
      </p:sp>
      <p:sp>
        <p:nvSpPr>
          <p:cNvPr id="42" name="Google Shape;42;p1"/>
          <p:cNvSpPr txBox="1"/>
          <p:nvPr/>
        </p:nvSpPr>
        <p:spPr>
          <a:xfrm>
            <a:off x="33673635" y="32596464"/>
            <a:ext cx="9144000" cy="2223600"/>
          </a:xfrm>
          <a:prstGeom prst="rect">
            <a:avLst/>
          </a:prstGeom>
          <a:noFill/>
          <a:ln>
            <a:noFill/>
          </a:ln>
        </p:spPr>
        <p:txBody>
          <a:bodyPr anchorCtr="0" anchor="t" bIns="91425" lIns="91425" spcFirstLastPara="1" rIns="91425" wrap="square" tIns="91425">
            <a:normAutofit/>
          </a:bodyPr>
          <a:lstStyle/>
          <a:p>
            <a:pPr indent="0" lvl="0" marL="0" marR="0" rtl="0" algn="ctr">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pic>
        <p:nvPicPr>
          <p:cNvPr id="43" name="Google Shape;43;p1"/>
          <p:cNvPicPr preferRelativeResize="0"/>
          <p:nvPr/>
        </p:nvPicPr>
        <p:blipFill rotWithShape="1">
          <a:blip r:embed="rId3">
            <a:alphaModFix/>
          </a:blip>
          <a:srcRect b="0" l="0" r="0" t="0"/>
          <a:stretch/>
        </p:blipFill>
        <p:spPr>
          <a:xfrm>
            <a:off x="9029427" y="2096385"/>
            <a:ext cx="3369318" cy="2880766"/>
          </a:xfrm>
          <a:prstGeom prst="rect">
            <a:avLst/>
          </a:prstGeom>
          <a:noFill/>
          <a:ln>
            <a:noFill/>
          </a:ln>
        </p:spPr>
      </p:pic>
      <p:pic>
        <p:nvPicPr>
          <p:cNvPr descr="Logo&#10;&#10;Description automatically generated" id="44" name="Google Shape;44;p1"/>
          <p:cNvPicPr preferRelativeResize="0"/>
          <p:nvPr/>
        </p:nvPicPr>
        <p:blipFill rotWithShape="1">
          <a:blip r:embed="rId4">
            <a:alphaModFix/>
          </a:blip>
          <a:srcRect b="0" l="0" r="0" t="0"/>
          <a:stretch/>
        </p:blipFill>
        <p:spPr>
          <a:xfrm>
            <a:off x="33694069" y="2469904"/>
            <a:ext cx="3924300" cy="1383411"/>
          </a:xfrm>
          <a:prstGeom prst="rect">
            <a:avLst/>
          </a:prstGeom>
          <a:noFill/>
          <a:ln>
            <a:noFill/>
          </a:ln>
        </p:spPr>
      </p:pic>
      <p:pic>
        <p:nvPicPr>
          <p:cNvPr id="45" name="Google Shape;45;p1"/>
          <p:cNvPicPr preferRelativeResize="0"/>
          <p:nvPr/>
        </p:nvPicPr>
        <p:blipFill rotWithShape="1">
          <a:blip r:embed="rId5">
            <a:alphaModFix/>
          </a:blip>
          <a:srcRect b="0" l="0" r="0" t="0"/>
          <a:stretch/>
        </p:blipFill>
        <p:spPr>
          <a:xfrm>
            <a:off x="26445642" y="2267861"/>
            <a:ext cx="6376669" cy="1767205"/>
          </a:xfrm>
          <a:prstGeom prst="rect">
            <a:avLst/>
          </a:prstGeom>
          <a:noFill/>
          <a:ln>
            <a:noFill/>
          </a:ln>
        </p:spPr>
      </p:pic>
      <p:pic>
        <p:nvPicPr>
          <p:cNvPr descr="C:\Users\PC\Desktop\photo\logo (1).png" id="46" name="Google Shape;46;p1"/>
          <p:cNvPicPr preferRelativeResize="0"/>
          <p:nvPr/>
        </p:nvPicPr>
        <p:blipFill rotWithShape="1">
          <a:blip r:embed="rId6">
            <a:alphaModFix/>
          </a:blip>
          <a:srcRect b="0" l="11715" r="10636" t="0"/>
          <a:stretch/>
        </p:blipFill>
        <p:spPr>
          <a:xfrm>
            <a:off x="38185343" y="1028640"/>
            <a:ext cx="4264660" cy="4265929"/>
          </a:xfrm>
          <a:prstGeom prst="rect">
            <a:avLst/>
          </a:prstGeom>
          <a:noFill/>
          <a:ln>
            <a:noFill/>
          </a:ln>
        </p:spPr>
      </p:pic>
      <p:sp>
        <p:nvSpPr>
          <p:cNvPr id="47" name="Google Shape;47;p1"/>
          <p:cNvSpPr/>
          <p:nvPr/>
        </p:nvSpPr>
        <p:spPr>
          <a:xfrm>
            <a:off x="679210" y="7133275"/>
            <a:ext cx="10805700" cy="9252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lnSpc>
                <a:spcPct val="100000"/>
              </a:lnSpc>
              <a:spcBef>
                <a:spcPts val="0"/>
              </a:spcBef>
              <a:spcAft>
                <a:spcPts val="0"/>
              </a:spcAft>
              <a:buClr>
                <a:srgbClr val="000000"/>
              </a:buClr>
              <a:buSzPts val="2400"/>
              <a:buFont typeface="Arial"/>
              <a:buNone/>
            </a:pPr>
            <a:r>
              <a:rPr b="1" i="0" lang="en-US" sz="4300" u="none" cap="none" strike="noStrike">
                <a:solidFill>
                  <a:schemeClr val="lt1"/>
                </a:solidFill>
                <a:latin typeface="Calibri"/>
                <a:ea typeface="Calibri"/>
                <a:cs typeface="Calibri"/>
                <a:sym typeface="Calibri"/>
              </a:rPr>
              <a:t>Abstract</a:t>
            </a:r>
            <a:endParaRPr b="1" i="0" sz="4300" u="none" cap="none" strike="noStrike">
              <a:solidFill>
                <a:schemeClr val="lt1"/>
              </a:solidFill>
              <a:latin typeface="Calibri"/>
              <a:ea typeface="Calibri"/>
              <a:cs typeface="Calibri"/>
              <a:sym typeface="Calibri"/>
            </a:endParaRPr>
          </a:p>
        </p:txBody>
      </p:sp>
      <p:sp>
        <p:nvSpPr>
          <p:cNvPr id="48" name="Google Shape;48;p1"/>
          <p:cNvSpPr txBox="1"/>
          <p:nvPr/>
        </p:nvSpPr>
        <p:spPr>
          <a:xfrm>
            <a:off x="32182425" y="8218000"/>
            <a:ext cx="10870200" cy="6146700"/>
          </a:xfrm>
          <a:prstGeom prst="rect">
            <a:avLst/>
          </a:prstGeom>
          <a:solidFill>
            <a:schemeClr val="lt1"/>
          </a:solidFill>
          <a:ln cap="flat" cmpd="sng" w="12700">
            <a:solidFill>
              <a:srgbClr val="B7CCE4"/>
            </a:solidFill>
            <a:prstDash val="solid"/>
            <a:round/>
            <a:headEnd len="sm" w="sm" type="none"/>
            <a:tailEnd len="sm" w="sm" type="none"/>
          </a:ln>
        </p:spPr>
        <p:txBody>
          <a:bodyPr anchorCtr="0" anchor="t" bIns="159975" lIns="159975" spcFirstLastPara="1" rIns="159975" wrap="square" tIns="159975">
            <a:noAutofit/>
          </a:bodyPr>
          <a:lstStyle/>
          <a:p>
            <a:pPr indent="0" lvl="0" marL="0" marR="0" rtl="0" algn="l">
              <a:lnSpc>
                <a:spcPct val="100000"/>
              </a:lnSpc>
              <a:spcBef>
                <a:spcPts val="0"/>
              </a:spcBef>
              <a:spcAft>
                <a:spcPts val="0"/>
              </a:spcAft>
              <a:buClr>
                <a:srgbClr val="000000"/>
              </a:buClr>
              <a:buSzPts val="2000"/>
              <a:buFont typeface="Arial"/>
              <a:buNone/>
            </a:pPr>
            <a:r>
              <a:rPr lang="en-US" sz="2800">
                <a:solidFill>
                  <a:schemeClr val="dk1"/>
                </a:solidFill>
                <a:latin typeface="Times New Roman"/>
                <a:ea typeface="Times New Roman"/>
                <a:cs typeface="Times New Roman"/>
                <a:sym typeface="Times New Roman"/>
              </a:rPr>
              <a:t>Our application addresses the critical issue of communication barriers faced by deaf-mute individuals in government departments and private sectors. By leveraging technology to convert language into sign language, the app aims to bridge the communication gap, fostering inclusivity and equal opportunities. The project's user-centric approach, with a commitment to feedback-driven improvements, emphasizes simplicity in UI, enhanced performance, and expanded accessibility in mobile and educational settings. </a:t>
            </a:r>
            <a:endParaRPr i="0" sz="2800" u="none" cap="none" strike="noStrike">
              <a:solidFill>
                <a:schemeClr val="dk1"/>
              </a:solidFill>
              <a:latin typeface="Times New Roman"/>
              <a:ea typeface="Times New Roman"/>
              <a:cs typeface="Times New Roman"/>
              <a:sym typeface="Times New Roman"/>
            </a:endParaRPr>
          </a:p>
        </p:txBody>
      </p:sp>
      <p:sp>
        <p:nvSpPr>
          <p:cNvPr id="49" name="Google Shape;49;p1"/>
          <p:cNvSpPr/>
          <p:nvPr/>
        </p:nvSpPr>
        <p:spPr>
          <a:xfrm>
            <a:off x="739210" y="14815104"/>
            <a:ext cx="10685700" cy="9369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lnSpc>
                <a:spcPct val="100000"/>
              </a:lnSpc>
              <a:spcBef>
                <a:spcPts val="0"/>
              </a:spcBef>
              <a:spcAft>
                <a:spcPts val="0"/>
              </a:spcAft>
              <a:buClr>
                <a:srgbClr val="000000"/>
              </a:buClr>
              <a:buSzPts val="2600"/>
              <a:buFont typeface="Arial"/>
              <a:buNone/>
            </a:pPr>
            <a:r>
              <a:rPr b="1" i="0" lang="en-US" sz="4300" u="none" cap="none" strike="noStrike">
                <a:solidFill>
                  <a:schemeClr val="lt1"/>
                </a:solidFill>
                <a:latin typeface="Calibri"/>
                <a:ea typeface="Calibri"/>
                <a:cs typeface="Calibri"/>
                <a:sym typeface="Calibri"/>
              </a:rPr>
              <a:t>Introduction</a:t>
            </a:r>
            <a:endParaRPr b="1" i="0" sz="4300" u="none" cap="none" strike="noStrike">
              <a:solidFill>
                <a:schemeClr val="lt1"/>
              </a:solidFill>
              <a:latin typeface="Calibri"/>
              <a:ea typeface="Calibri"/>
              <a:cs typeface="Calibri"/>
              <a:sym typeface="Calibri"/>
            </a:endParaRPr>
          </a:p>
        </p:txBody>
      </p:sp>
      <p:sp>
        <p:nvSpPr>
          <p:cNvPr id="50" name="Google Shape;50;p1"/>
          <p:cNvSpPr/>
          <p:nvPr/>
        </p:nvSpPr>
        <p:spPr>
          <a:xfrm>
            <a:off x="12479025" y="7122125"/>
            <a:ext cx="18801300" cy="9543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lnSpc>
                <a:spcPct val="100000"/>
              </a:lnSpc>
              <a:spcBef>
                <a:spcPts val="0"/>
              </a:spcBef>
              <a:spcAft>
                <a:spcPts val="0"/>
              </a:spcAft>
              <a:buClr>
                <a:srgbClr val="000000"/>
              </a:buClr>
              <a:buSzPts val="2800"/>
              <a:buFont typeface="Arial"/>
              <a:buNone/>
            </a:pPr>
            <a:r>
              <a:rPr b="1" i="0" lang="en-US" sz="4300" u="none" cap="none" strike="noStrike">
                <a:solidFill>
                  <a:schemeClr val="lt1"/>
                </a:solidFill>
                <a:latin typeface="Calibri"/>
                <a:ea typeface="Calibri"/>
                <a:cs typeface="Calibri"/>
                <a:sym typeface="Calibri"/>
              </a:rPr>
              <a:t>Results and data analysis</a:t>
            </a:r>
            <a:endParaRPr b="1" i="0" sz="4300" u="none" cap="none" strike="noStrike">
              <a:solidFill>
                <a:schemeClr val="lt1"/>
              </a:solidFill>
              <a:latin typeface="Calibri"/>
              <a:ea typeface="Calibri"/>
              <a:cs typeface="Calibri"/>
              <a:sym typeface="Calibri"/>
            </a:endParaRPr>
          </a:p>
        </p:txBody>
      </p:sp>
      <p:sp>
        <p:nvSpPr>
          <p:cNvPr id="51" name="Google Shape;51;p1"/>
          <p:cNvSpPr/>
          <p:nvPr/>
        </p:nvSpPr>
        <p:spPr>
          <a:xfrm>
            <a:off x="32228840" y="7142875"/>
            <a:ext cx="10771200" cy="9060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lnSpc>
                <a:spcPct val="100000"/>
              </a:lnSpc>
              <a:spcBef>
                <a:spcPts val="0"/>
              </a:spcBef>
              <a:spcAft>
                <a:spcPts val="0"/>
              </a:spcAft>
              <a:buClr>
                <a:srgbClr val="000000"/>
              </a:buClr>
              <a:buSzPts val="2600"/>
              <a:buFont typeface="Arial"/>
              <a:buNone/>
            </a:pPr>
            <a:r>
              <a:rPr b="1" i="0" lang="en-US" sz="4300" u="none" cap="none" strike="noStrike">
                <a:solidFill>
                  <a:schemeClr val="lt1"/>
                </a:solidFill>
                <a:latin typeface="Calibri"/>
                <a:ea typeface="Calibri"/>
                <a:cs typeface="Calibri"/>
                <a:sym typeface="Calibri"/>
              </a:rPr>
              <a:t>Conclusions</a:t>
            </a:r>
            <a:endParaRPr b="1" i="0" sz="4300" u="none" cap="none" strike="noStrike">
              <a:solidFill>
                <a:schemeClr val="lt1"/>
              </a:solidFill>
              <a:latin typeface="Calibri"/>
              <a:ea typeface="Calibri"/>
              <a:cs typeface="Calibri"/>
              <a:sym typeface="Calibri"/>
            </a:endParaRPr>
          </a:p>
        </p:txBody>
      </p:sp>
      <p:sp>
        <p:nvSpPr>
          <p:cNvPr id="52" name="Google Shape;52;p1"/>
          <p:cNvSpPr txBox="1"/>
          <p:nvPr/>
        </p:nvSpPr>
        <p:spPr>
          <a:xfrm>
            <a:off x="32182975" y="15898600"/>
            <a:ext cx="10870200" cy="4500000"/>
          </a:xfrm>
          <a:prstGeom prst="rect">
            <a:avLst/>
          </a:prstGeom>
          <a:noFill/>
          <a:ln cap="flat" cmpd="sng" w="12700">
            <a:solidFill>
              <a:srgbClr val="B7CCE4"/>
            </a:solidFill>
            <a:prstDash val="solid"/>
            <a:round/>
            <a:headEnd len="sm" w="sm" type="none"/>
            <a:tailEnd len="sm" w="sm" type="none"/>
          </a:ln>
        </p:spPr>
        <p:txBody>
          <a:bodyPr anchorCtr="0" anchor="t" bIns="159975" lIns="159975" spcFirstLastPara="1" rIns="159975" wrap="square" tIns="159975">
            <a:noAutofit/>
          </a:bodyPr>
          <a:lstStyle/>
          <a:p>
            <a:pPr indent="0" lvl="0" marL="22860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we also have some recommendation in the future such as:</a:t>
            </a:r>
            <a:endParaRPr sz="2800">
              <a:solidFill>
                <a:schemeClr val="dk1"/>
              </a:solidFill>
              <a:latin typeface="Times New Roman"/>
              <a:ea typeface="Times New Roman"/>
              <a:cs typeface="Times New Roman"/>
              <a:sym typeface="Times New Roman"/>
            </a:endParaRPr>
          </a:p>
          <a:p>
            <a:pPr indent="0" lvl="0" marL="22860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1.Improve the application based on feedback.</a:t>
            </a:r>
            <a:endParaRPr sz="2800">
              <a:solidFill>
                <a:schemeClr val="dk1"/>
              </a:solidFill>
              <a:latin typeface="Times New Roman"/>
              <a:ea typeface="Times New Roman"/>
              <a:cs typeface="Times New Roman"/>
              <a:sym typeface="Times New Roman"/>
            </a:endParaRPr>
          </a:p>
          <a:p>
            <a:pPr indent="0" lvl="0" marL="22860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2.Develop a user-friendly interface using advanced frameworks like the WPF framework.</a:t>
            </a:r>
            <a:endParaRPr sz="2800">
              <a:solidFill>
                <a:schemeClr val="dk1"/>
              </a:solidFill>
              <a:latin typeface="Times New Roman"/>
              <a:ea typeface="Times New Roman"/>
              <a:cs typeface="Times New Roman"/>
              <a:sym typeface="Times New Roman"/>
            </a:endParaRPr>
          </a:p>
          <a:p>
            <a:pPr indent="0" lvl="0" marL="22860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3.Increase application performance by collecting more Data and Resources about sign language</a:t>
            </a:r>
            <a:endParaRPr sz="2800">
              <a:solidFill>
                <a:schemeClr val="dk1"/>
              </a:solidFill>
              <a:latin typeface="Times New Roman"/>
              <a:ea typeface="Times New Roman"/>
              <a:cs typeface="Times New Roman"/>
              <a:sym typeface="Times New Roman"/>
            </a:endParaRPr>
          </a:p>
          <a:p>
            <a:pPr indent="0" lvl="0" marL="22860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4.Availability of a version of the application for Mobile about QR Code to connect from app to mobile app.</a:t>
            </a:r>
            <a:endParaRPr sz="2800">
              <a:solidFill>
                <a:schemeClr val="hlink"/>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sz="2800">
              <a:solidFill>
                <a:schemeClr val="hlink"/>
              </a:solidFill>
              <a:latin typeface="Times New Roman"/>
              <a:ea typeface="Times New Roman"/>
              <a:cs typeface="Times New Roman"/>
              <a:sym typeface="Times New Roman"/>
            </a:endParaRPr>
          </a:p>
        </p:txBody>
      </p:sp>
      <p:sp>
        <p:nvSpPr>
          <p:cNvPr id="53" name="Google Shape;53;p1"/>
          <p:cNvSpPr/>
          <p:nvPr/>
        </p:nvSpPr>
        <p:spPr>
          <a:xfrm>
            <a:off x="32148940" y="14812725"/>
            <a:ext cx="10870200" cy="9252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lnSpc>
                <a:spcPct val="100000"/>
              </a:lnSpc>
              <a:spcBef>
                <a:spcPts val="0"/>
              </a:spcBef>
              <a:spcAft>
                <a:spcPts val="0"/>
              </a:spcAft>
              <a:buClr>
                <a:srgbClr val="000000"/>
              </a:buClr>
              <a:buSzPts val="2600"/>
              <a:buFont typeface="Arial"/>
              <a:buNone/>
            </a:pPr>
            <a:r>
              <a:rPr b="1" i="0" lang="en-US" sz="4300" u="none" cap="none" strike="noStrike">
                <a:solidFill>
                  <a:schemeClr val="lt1"/>
                </a:solidFill>
                <a:latin typeface="Calibri"/>
                <a:ea typeface="Calibri"/>
                <a:cs typeface="Calibri"/>
                <a:sym typeface="Calibri"/>
              </a:rPr>
              <a:t>Recommendation</a:t>
            </a:r>
            <a:endParaRPr b="1" i="0" sz="4300" u="none" cap="none" strike="noStrike">
              <a:solidFill>
                <a:schemeClr val="lt1"/>
              </a:solidFill>
              <a:latin typeface="Calibri"/>
              <a:ea typeface="Calibri"/>
              <a:cs typeface="Calibri"/>
              <a:sym typeface="Calibri"/>
            </a:endParaRPr>
          </a:p>
        </p:txBody>
      </p:sp>
      <p:sp>
        <p:nvSpPr>
          <p:cNvPr id="54" name="Google Shape;54;p1"/>
          <p:cNvSpPr txBox="1"/>
          <p:nvPr/>
        </p:nvSpPr>
        <p:spPr>
          <a:xfrm>
            <a:off x="679200" y="8218000"/>
            <a:ext cx="10771200" cy="6146700"/>
          </a:xfrm>
          <a:prstGeom prst="rect">
            <a:avLst/>
          </a:prstGeom>
          <a:solidFill>
            <a:schemeClr val="lt1"/>
          </a:solidFill>
          <a:ln cap="flat" cmpd="sng" w="9525">
            <a:solidFill>
              <a:srgbClr val="B7CCE4"/>
            </a:solidFill>
            <a:prstDash val="solid"/>
            <a:round/>
            <a:headEnd len="sm" w="sm" type="none"/>
            <a:tailEnd len="sm" w="sm" type="none"/>
          </a:ln>
        </p:spPr>
        <p:txBody>
          <a:bodyPr anchorCtr="0" anchor="t" bIns="159975" lIns="159975" spcFirstLastPara="1" rIns="159975" wrap="square" tIns="159975">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rPr>
              <a:t>T</a:t>
            </a:r>
            <a:r>
              <a:rPr lang="en-US" sz="2400">
                <a:solidFill>
                  <a:schemeClr val="dk1"/>
                </a:solidFill>
              </a:rPr>
              <a:t>he problem is How can we facilitate communication between deaf-mute individuals, and the employees in places they visit, such as government institutions and private sectors, where sign language interpreters are not readily available?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By developing technology that can accurately convert written or spoken language into sign language and vice versa</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This app communication between deaf and mute people and employees In government departments and private sectors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So, we can bridge the communication gap and enable deaf and mute individuals to express themselves and interact more seamlessly with the hearing world. This innovative solution has the potential to promote inclusivity, promote better understanding and promote equal opportunities for the deaf and mute community.We can face some difficulties in the application by: recommendation from the users or feedback</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sz="2400">
              <a:solidFill>
                <a:schemeClr val="dk1"/>
              </a:solidFill>
              <a:latin typeface="Times New Roman"/>
              <a:ea typeface="Times New Roman"/>
              <a:cs typeface="Times New Roman"/>
              <a:sym typeface="Times New Roman"/>
            </a:endParaRPr>
          </a:p>
        </p:txBody>
      </p:sp>
      <p:sp>
        <p:nvSpPr>
          <p:cNvPr id="55" name="Google Shape;55;p1"/>
          <p:cNvSpPr txBox="1"/>
          <p:nvPr/>
        </p:nvSpPr>
        <p:spPr>
          <a:xfrm>
            <a:off x="12415763" y="8218000"/>
            <a:ext cx="18801300" cy="6146700"/>
          </a:xfrm>
          <a:prstGeom prst="rect">
            <a:avLst/>
          </a:prstGeom>
          <a:solidFill>
            <a:schemeClr val="lt1"/>
          </a:solidFill>
          <a:ln cap="flat" cmpd="sng" w="9525">
            <a:solidFill>
              <a:srgbClr val="B7CCE4"/>
            </a:solidFill>
            <a:prstDash val="solid"/>
            <a:round/>
            <a:headEnd len="sm" w="sm" type="none"/>
            <a:tailEnd len="sm" w="sm" type="none"/>
          </a:ln>
        </p:spPr>
        <p:txBody>
          <a:bodyPr anchorCtr="0" anchor="t" bIns="159975" lIns="159975" spcFirstLastPara="1" rIns="159975" wrap="square" tIns="159975">
            <a:noAutofit/>
          </a:bodyPr>
          <a:lstStyle/>
          <a:p>
            <a:pPr indent="0" lvl="0" marL="0" rtl="0" algn="l">
              <a:lnSpc>
                <a:spcPct val="115000"/>
              </a:lnSpc>
              <a:spcBef>
                <a:spcPts val="1500"/>
              </a:spcBef>
              <a:spcAft>
                <a:spcPts val="0"/>
              </a:spcAft>
              <a:buNone/>
            </a:pPr>
            <a:r>
              <a:rPr lang="en-US" sz="2800">
                <a:solidFill>
                  <a:schemeClr val="dk1"/>
                </a:solidFill>
                <a:latin typeface="Times New Roman"/>
                <a:ea typeface="Times New Roman"/>
                <a:cs typeface="Times New Roman"/>
                <a:sym typeface="Times New Roman"/>
              </a:rPr>
              <a:t>We conducted a survey involving   and communicated with a school for the deaf and mute. The respondents expressed their approval of the idea and its potential to ease communication between the deaf, mute, and employees in the places they visit. This approach also reduces the need for on-site sign language interpreters, conserving effort and finances. we found </a:t>
            </a:r>
            <a:r>
              <a:rPr lang="en-US" sz="2800">
                <a:solidFill>
                  <a:schemeClr val="dk1"/>
                </a:solidFill>
                <a:latin typeface="Times New Roman"/>
                <a:ea typeface="Times New Roman"/>
                <a:cs typeface="Times New Roman"/>
                <a:sym typeface="Times New Roman"/>
              </a:rPr>
              <a:t>recommendation</a:t>
            </a:r>
            <a:r>
              <a:rPr lang="en-US" sz="2800">
                <a:solidFill>
                  <a:schemeClr val="dk1"/>
                </a:solidFill>
                <a:latin typeface="Times New Roman"/>
                <a:ea typeface="Times New Roman"/>
                <a:cs typeface="Times New Roman"/>
                <a:sym typeface="Times New Roman"/>
              </a:rPr>
              <a:t> about </a:t>
            </a:r>
            <a:r>
              <a:rPr lang="en-US" sz="2800">
                <a:solidFill>
                  <a:schemeClr val="dk1"/>
                </a:solidFill>
                <a:latin typeface="Times New Roman"/>
                <a:ea typeface="Times New Roman"/>
                <a:cs typeface="Times New Roman"/>
                <a:sym typeface="Times New Roman"/>
              </a:rPr>
              <a:t>survey</a:t>
            </a:r>
            <a:r>
              <a:rPr lang="en-US" sz="2800">
                <a:solidFill>
                  <a:schemeClr val="dk1"/>
                </a:solidFill>
                <a:latin typeface="Times New Roman"/>
                <a:ea typeface="Times New Roman"/>
                <a:cs typeface="Times New Roman"/>
                <a:sym typeface="Times New Roman"/>
              </a:rPr>
              <a:t> to  provide a version for mobile app </a:t>
            </a: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l">
              <a:spcBef>
                <a:spcPts val="15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
        <p:nvSpPr>
          <p:cNvPr id="56" name="Google Shape;56;p1"/>
          <p:cNvSpPr txBox="1"/>
          <p:nvPr/>
        </p:nvSpPr>
        <p:spPr>
          <a:xfrm>
            <a:off x="12475375" y="15906725"/>
            <a:ext cx="18801300" cy="8789400"/>
          </a:xfrm>
          <a:prstGeom prst="rect">
            <a:avLst/>
          </a:prstGeom>
          <a:solidFill>
            <a:schemeClr val="lt1"/>
          </a:solidFill>
          <a:ln cap="flat" cmpd="sng" w="9525">
            <a:solidFill>
              <a:srgbClr val="B7CCE4"/>
            </a:solidFill>
            <a:prstDash val="solid"/>
            <a:round/>
            <a:headEnd len="sm" w="sm" type="none"/>
            <a:tailEnd len="sm" w="sm" type="none"/>
          </a:ln>
        </p:spPr>
        <p:txBody>
          <a:bodyPr anchorCtr="0" anchor="t" bIns="159975" lIns="159975" spcFirstLastPara="1" rIns="159975" wrap="square" tIns="159975">
            <a:noAutofit/>
          </a:bodyPr>
          <a:lstStyle/>
          <a:p>
            <a:pPr indent="0" lvl="0" marL="0" marR="0" rtl="0" algn="l">
              <a:lnSpc>
                <a:spcPct val="100000"/>
              </a:lnSpc>
              <a:spcBef>
                <a:spcPts val="0"/>
              </a:spcBef>
              <a:spcAft>
                <a:spcPts val="0"/>
              </a:spcAft>
              <a:buClr>
                <a:srgbClr val="000000"/>
              </a:buClr>
              <a:buSzPts val="2000"/>
              <a:buFont typeface="Arial"/>
              <a:buNone/>
            </a:pPr>
            <a:r>
              <a:t/>
            </a:r>
            <a:endParaRPr i="0" sz="2400" u="none" cap="none" strike="noStrike">
              <a:solidFill>
                <a:schemeClr val="dk1"/>
              </a:solidFill>
              <a:latin typeface="Times New Roman"/>
              <a:ea typeface="Times New Roman"/>
              <a:cs typeface="Times New Roman"/>
              <a:sym typeface="Times New Roman"/>
            </a:endParaRPr>
          </a:p>
        </p:txBody>
      </p:sp>
      <p:sp>
        <p:nvSpPr>
          <p:cNvPr id="57" name="Google Shape;57;p1"/>
          <p:cNvSpPr/>
          <p:nvPr/>
        </p:nvSpPr>
        <p:spPr>
          <a:xfrm>
            <a:off x="739650" y="21934625"/>
            <a:ext cx="10668000" cy="9369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spcBef>
                <a:spcPts val="0"/>
              </a:spcBef>
              <a:spcAft>
                <a:spcPts val="0"/>
              </a:spcAft>
              <a:buClr>
                <a:srgbClr val="EAF1DD"/>
              </a:buClr>
              <a:buSzPts val="4000"/>
              <a:buFont typeface="Calibri"/>
              <a:buNone/>
            </a:pPr>
            <a:r>
              <a:rPr b="1" i="0" lang="en-US" sz="4300" u="none" cap="none" strike="noStrike">
                <a:solidFill>
                  <a:schemeClr val="lt1"/>
                </a:solidFill>
                <a:latin typeface="Calibri"/>
                <a:ea typeface="Calibri"/>
                <a:cs typeface="Calibri"/>
                <a:sym typeface="Calibri"/>
              </a:rPr>
              <a:t>Methods and Materials</a:t>
            </a:r>
            <a:endParaRPr b="1" i="0" sz="4300" u="none" cap="none" strike="noStrike">
              <a:solidFill>
                <a:schemeClr val="lt1"/>
              </a:solidFill>
              <a:latin typeface="Calibri"/>
              <a:ea typeface="Calibri"/>
              <a:cs typeface="Calibri"/>
              <a:sym typeface="Calibri"/>
            </a:endParaRPr>
          </a:p>
        </p:txBody>
      </p:sp>
      <p:sp>
        <p:nvSpPr>
          <p:cNvPr id="58" name="Google Shape;58;p1"/>
          <p:cNvSpPr/>
          <p:nvPr/>
        </p:nvSpPr>
        <p:spPr>
          <a:xfrm>
            <a:off x="32218975" y="20474925"/>
            <a:ext cx="10870200" cy="9252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spcBef>
                <a:spcPts val="0"/>
              </a:spcBef>
              <a:spcAft>
                <a:spcPts val="0"/>
              </a:spcAft>
              <a:buClr>
                <a:srgbClr val="EAF1DD"/>
              </a:buClr>
              <a:buSzPts val="4000"/>
              <a:buFont typeface="Calibri"/>
              <a:buNone/>
            </a:pPr>
            <a:r>
              <a:rPr b="1" i="0" lang="en-US" sz="4300" u="none" cap="none" strike="noStrike">
                <a:solidFill>
                  <a:schemeClr val="lt1"/>
                </a:solidFill>
                <a:latin typeface="Calibri"/>
                <a:ea typeface="Calibri"/>
                <a:cs typeface="Calibri"/>
                <a:sym typeface="Calibri"/>
              </a:rPr>
              <a:t>References </a:t>
            </a:r>
            <a:endParaRPr b="1" i="0" sz="4300" u="none" cap="none" strike="noStrike">
              <a:solidFill>
                <a:schemeClr val="lt1"/>
              </a:solidFill>
              <a:latin typeface="Calibri"/>
              <a:ea typeface="Calibri"/>
              <a:cs typeface="Calibri"/>
              <a:sym typeface="Calibri"/>
            </a:endParaRPr>
          </a:p>
        </p:txBody>
      </p:sp>
      <p:sp>
        <p:nvSpPr>
          <p:cNvPr id="59" name="Google Shape;59;p1"/>
          <p:cNvSpPr/>
          <p:nvPr/>
        </p:nvSpPr>
        <p:spPr>
          <a:xfrm>
            <a:off x="12475363" y="14806875"/>
            <a:ext cx="18801300" cy="936900"/>
          </a:xfrm>
          <a:prstGeom prst="rect">
            <a:avLst/>
          </a:prstGeom>
          <a:solidFill>
            <a:schemeClr val="accent1"/>
          </a:solidFill>
          <a:ln>
            <a:noFill/>
          </a:ln>
        </p:spPr>
        <p:txBody>
          <a:bodyPr anchorCtr="0" anchor="ctr" bIns="39975" lIns="79975" spcFirstLastPara="1" rIns="79975" wrap="square" tIns="39975">
            <a:noAutofit/>
          </a:bodyPr>
          <a:lstStyle/>
          <a:p>
            <a:pPr indent="0" lvl="0" marL="0" marR="0" rtl="0" algn="ctr">
              <a:spcBef>
                <a:spcPts val="0"/>
              </a:spcBef>
              <a:spcAft>
                <a:spcPts val="0"/>
              </a:spcAft>
              <a:buClr>
                <a:srgbClr val="EAF1DD"/>
              </a:buClr>
              <a:buSzPts val="4000"/>
              <a:buFont typeface="Calibri"/>
              <a:buNone/>
            </a:pPr>
            <a:r>
              <a:rPr b="1" i="0" lang="en-US" sz="4300" u="none" cap="none" strike="noStrike">
                <a:solidFill>
                  <a:schemeClr val="lt1"/>
                </a:solidFill>
                <a:latin typeface="Calibri"/>
                <a:ea typeface="Calibri"/>
                <a:cs typeface="Calibri"/>
                <a:sym typeface="Calibri"/>
              </a:rPr>
              <a:t>Prototype</a:t>
            </a:r>
            <a:endParaRPr b="1" i="0" sz="4300" u="none" cap="none" strike="noStrike">
              <a:solidFill>
                <a:schemeClr val="lt1"/>
              </a:solidFill>
              <a:latin typeface="Calibri"/>
              <a:ea typeface="Calibri"/>
              <a:cs typeface="Calibri"/>
              <a:sym typeface="Calibri"/>
            </a:endParaRPr>
          </a:p>
        </p:txBody>
      </p:sp>
      <p:sp>
        <p:nvSpPr>
          <p:cNvPr id="60" name="Google Shape;60;p1"/>
          <p:cNvSpPr txBox="1"/>
          <p:nvPr/>
        </p:nvSpPr>
        <p:spPr>
          <a:xfrm>
            <a:off x="679200" y="15906725"/>
            <a:ext cx="10685700" cy="5925900"/>
          </a:xfrm>
          <a:prstGeom prst="rect">
            <a:avLst/>
          </a:prstGeom>
          <a:solidFill>
            <a:schemeClr val="lt1"/>
          </a:solidFill>
          <a:ln cap="flat" cmpd="sng" w="9525">
            <a:solidFill>
              <a:srgbClr val="B7CCE4"/>
            </a:solidFill>
            <a:prstDash val="solid"/>
            <a:round/>
            <a:headEnd len="sm" w="sm" type="none"/>
            <a:tailEnd len="sm" w="sm" type="none"/>
          </a:ln>
        </p:spPr>
        <p:txBody>
          <a:bodyPr anchorCtr="0" anchor="t" bIns="159975" lIns="159975" spcFirstLastPara="1" rIns="159975" wrap="square" tIns="159975">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About 70 million people around the world with disabilities who are deaf-mute or hard of hearing use sign language to communicate and that is </a:t>
            </a:r>
            <a:r>
              <a:rPr lang="en-US" sz="2800">
                <a:solidFill>
                  <a:schemeClr val="dk1"/>
                </a:solidFill>
                <a:latin typeface="Times New Roman"/>
                <a:ea typeface="Times New Roman"/>
                <a:cs typeface="Times New Roman"/>
                <a:sym typeface="Times New Roman"/>
              </a:rPr>
              <a:t>understandable</a:t>
            </a:r>
            <a:r>
              <a:rPr lang="en-US" sz="2800">
                <a:solidFill>
                  <a:schemeClr val="dk1"/>
                </a:solidFill>
                <a:latin typeface="Times New Roman"/>
                <a:ea typeface="Times New Roman"/>
                <a:cs typeface="Times New Roman"/>
                <a:sym typeface="Times New Roman"/>
              </a:rPr>
              <a:t> from normal people; they are an essentially important category in our society.</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So to what extent does a desktop application that is available in government institutions and private sectors contribute to facilitating successful process communication between the deaf-mute individuals, and employees in these places they visit?</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So, our software desktop application provides some features to solve this problem like sign language interpreter contact, real-time gestures recognition, and chatting by the text Also the application is based on two screen monitors, one for normal users and a second for deaf-mute users to makes it functionality </a:t>
            </a:r>
            <a:r>
              <a:rPr lang="en-US" sz="2800">
                <a:solidFill>
                  <a:schemeClr val="dk1"/>
                </a:solidFill>
                <a:latin typeface="Times New Roman"/>
                <a:ea typeface="Times New Roman"/>
                <a:cs typeface="Times New Roman"/>
                <a:sym typeface="Times New Roman"/>
              </a:rPr>
              <a:t>easter</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sp>
        <p:nvSpPr>
          <p:cNvPr id="61" name="Google Shape;61;p1"/>
          <p:cNvSpPr txBox="1"/>
          <p:nvPr/>
        </p:nvSpPr>
        <p:spPr>
          <a:xfrm>
            <a:off x="730800" y="22973523"/>
            <a:ext cx="10668000" cy="1616100"/>
          </a:xfrm>
          <a:prstGeom prst="rect">
            <a:avLst/>
          </a:prstGeom>
          <a:noFill/>
          <a:ln cap="flat" cmpd="sng" w="9525">
            <a:solidFill>
              <a:srgbClr val="B7CCE4"/>
            </a:solidFill>
            <a:prstDash val="solid"/>
            <a:round/>
            <a:headEnd len="sm" w="sm" type="none"/>
            <a:tailEnd len="sm" w="sm" type="none"/>
          </a:ln>
        </p:spPr>
        <p:txBody>
          <a:bodyPr anchorCtr="0" anchor="t" bIns="159975" lIns="159975" spcFirstLastPara="1" rIns="159975" wrap="square" tIns="159975">
            <a:spAutoFit/>
          </a:bodyPr>
          <a:lstStyle/>
          <a:p>
            <a:pPr indent="-4064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Visual </a:t>
            </a:r>
            <a:r>
              <a:rPr lang="en-US" sz="2800">
                <a:solidFill>
                  <a:schemeClr val="dk1"/>
                </a:solidFill>
                <a:latin typeface="Times New Roman"/>
                <a:ea typeface="Times New Roman"/>
                <a:cs typeface="Times New Roman"/>
                <a:sym typeface="Times New Roman"/>
              </a:rPr>
              <a:t>Studio Community IDE(integrated development environment)</a:t>
            </a:r>
            <a:endParaRPr sz="2800">
              <a:solidFill>
                <a:schemeClr val="dk1"/>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Windows Form Application for project development</a:t>
            </a:r>
            <a:endParaRPr sz="2800">
              <a:solidFill>
                <a:schemeClr val="dk1"/>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Csharp programming language to code the application</a:t>
            </a:r>
            <a:endParaRPr sz="2800">
              <a:solidFill>
                <a:schemeClr val="dk1"/>
              </a:solidFill>
              <a:latin typeface="Times New Roman"/>
              <a:ea typeface="Times New Roman"/>
              <a:cs typeface="Times New Roman"/>
              <a:sym typeface="Times New Roman"/>
            </a:endParaRPr>
          </a:p>
        </p:txBody>
      </p:sp>
      <p:pic>
        <p:nvPicPr>
          <p:cNvPr id="62" name="Google Shape;62;p1"/>
          <p:cNvPicPr preferRelativeResize="0"/>
          <p:nvPr/>
        </p:nvPicPr>
        <p:blipFill rotWithShape="1">
          <a:blip r:embed="rId7">
            <a:alphaModFix/>
          </a:blip>
          <a:srcRect b="0" l="4635" r="2849" t="0"/>
          <a:stretch/>
        </p:blipFill>
        <p:spPr>
          <a:xfrm>
            <a:off x="679212" y="24860225"/>
            <a:ext cx="11453225" cy="6963699"/>
          </a:xfrm>
          <a:prstGeom prst="rect">
            <a:avLst/>
          </a:prstGeom>
          <a:noFill/>
          <a:ln>
            <a:noFill/>
          </a:ln>
        </p:spPr>
      </p:pic>
      <p:pic>
        <p:nvPicPr>
          <p:cNvPr id="63" name="Google Shape;63;p1"/>
          <p:cNvPicPr preferRelativeResize="0"/>
          <p:nvPr/>
        </p:nvPicPr>
        <p:blipFill rotWithShape="1">
          <a:blip r:embed="rId8">
            <a:alphaModFix/>
          </a:blip>
          <a:srcRect b="0" l="4190" r="3293" t="0"/>
          <a:stretch/>
        </p:blipFill>
        <p:spPr>
          <a:xfrm>
            <a:off x="31758775" y="24821550"/>
            <a:ext cx="11453225" cy="6963699"/>
          </a:xfrm>
          <a:prstGeom prst="rect">
            <a:avLst/>
          </a:prstGeom>
          <a:noFill/>
          <a:ln>
            <a:noFill/>
          </a:ln>
        </p:spPr>
      </p:pic>
      <p:pic>
        <p:nvPicPr>
          <p:cNvPr id="64" name="Google Shape;64;p1"/>
          <p:cNvPicPr preferRelativeResize="0"/>
          <p:nvPr/>
        </p:nvPicPr>
        <p:blipFill rotWithShape="1">
          <a:blip r:embed="rId9">
            <a:alphaModFix/>
          </a:blip>
          <a:srcRect b="3662" l="10132" r="7291" t="1944"/>
          <a:stretch/>
        </p:blipFill>
        <p:spPr>
          <a:xfrm>
            <a:off x="12861300" y="16218950"/>
            <a:ext cx="9750201" cy="8016191"/>
          </a:xfrm>
          <a:prstGeom prst="rect">
            <a:avLst/>
          </a:prstGeom>
          <a:noFill/>
          <a:ln>
            <a:noFill/>
          </a:ln>
        </p:spPr>
      </p:pic>
      <p:pic>
        <p:nvPicPr>
          <p:cNvPr id="65" name="Google Shape;65;p1"/>
          <p:cNvPicPr preferRelativeResize="0"/>
          <p:nvPr/>
        </p:nvPicPr>
        <p:blipFill>
          <a:blip r:embed="rId10">
            <a:alphaModFix/>
          </a:blip>
          <a:stretch>
            <a:fillRect/>
          </a:stretch>
        </p:blipFill>
        <p:spPr>
          <a:xfrm>
            <a:off x="22895050" y="16044488"/>
            <a:ext cx="7749445" cy="8365124"/>
          </a:xfrm>
          <a:prstGeom prst="rect">
            <a:avLst/>
          </a:prstGeom>
          <a:noFill/>
          <a:ln>
            <a:noFill/>
          </a:ln>
        </p:spPr>
      </p:pic>
      <p:pic>
        <p:nvPicPr>
          <p:cNvPr id="66" name="Google Shape;66;p1"/>
          <p:cNvPicPr preferRelativeResize="0"/>
          <p:nvPr/>
        </p:nvPicPr>
        <p:blipFill>
          <a:blip r:embed="rId11">
            <a:alphaModFix/>
          </a:blip>
          <a:stretch>
            <a:fillRect/>
          </a:stretch>
        </p:blipFill>
        <p:spPr>
          <a:xfrm>
            <a:off x="860001" y="2424976"/>
            <a:ext cx="7822322" cy="2223600"/>
          </a:xfrm>
          <a:prstGeom prst="rect">
            <a:avLst/>
          </a:prstGeom>
          <a:noFill/>
          <a:ln>
            <a:noFill/>
          </a:ln>
        </p:spPr>
      </p:pic>
      <p:sp>
        <p:nvSpPr>
          <p:cNvPr id="67" name="Google Shape;67;p1"/>
          <p:cNvSpPr txBox="1"/>
          <p:nvPr/>
        </p:nvSpPr>
        <p:spPr>
          <a:xfrm>
            <a:off x="32206325" y="21439325"/>
            <a:ext cx="10870200" cy="3497100"/>
          </a:xfrm>
          <a:prstGeom prst="rect">
            <a:avLst/>
          </a:prstGeom>
          <a:noFill/>
          <a:ln cap="flat" cmpd="sng" w="12700">
            <a:solidFill>
              <a:srgbClr val="B7CCE4"/>
            </a:solidFill>
            <a:prstDash val="solid"/>
            <a:round/>
            <a:headEnd len="sm" w="sm" type="none"/>
            <a:tailEnd len="sm" w="sm" type="none"/>
          </a:ln>
        </p:spPr>
        <p:txBody>
          <a:bodyPr anchorCtr="0" anchor="t" bIns="159975" lIns="159975" spcFirstLastPara="1" rIns="159975" wrap="square" tIns="159975">
            <a:noAutofit/>
          </a:bodyPr>
          <a:lstStyle/>
          <a:p>
            <a:pPr indent="-285750" lvl="0" marL="285750" rtl="0" algn="l">
              <a:spcBef>
                <a:spcPts val="0"/>
              </a:spcBef>
              <a:spcAft>
                <a:spcPts val="0"/>
              </a:spcAft>
              <a:buClr>
                <a:schemeClr val="dk1"/>
              </a:buClr>
              <a:buSzPts val="3200"/>
              <a:buFont typeface="Times New Roman"/>
              <a:buChar char="•"/>
            </a:pPr>
            <a:r>
              <a:rPr b="1" lang="en-US" sz="2000">
                <a:solidFill>
                  <a:schemeClr val="dk1"/>
                </a:solidFill>
                <a:latin typeface="Times New Roman"/>
                <a:ea typeface="Times New Roman"/>
                <a:cs typeface="Times New Roman"/>
                <a:sym typeface="Times New Roman"/>
              </a:rPr>
              <a:t>United Nations</a:t>
            </a:r>
            <a:r>
              <a:rPr lang="en-US" sz="2000">
                <a:solidFill>
                  <a:schemeClr val="dk1"/>
                </a:solidFill>
                <a:latin typeface="Times New Roman"/>
                <a:ea typeface="Times New Roman"/>
                <a:cs typeface="Times New Roman"/>
                <a:sym typeface="Times New Roman"/>
              </a:rPr>
              <a:t>. (2022). International Day of Sign Languages 23 September.</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rPr lang="en-US" sz="2000">
                <a:solidFill>
                  <a:schemeClr val="dk1"/>
                </a:solidFill>
                <a:latin typeface="Times New Roman"/>
                <a:ea typeface="Times New Roman"/>
                <a:cs typeface="Times New Roman"/>
                <a:sym typeface="Times New Roman"/>
              </a:rPr>
              <a:t>URL: </a:t>
            </a:r>
            <a:r>
              <a:rPr lang="en-US" sz="2000" u="sng">
                <a:solidFill>
                  <a:schemeClr val="hlink"/>
                </a:solidFill>
                <a:latin typeface="Times New Roman"/>
                <a:ea typeface="Times New Roman"/>
                <a:cs typeface="Times New Roman"/>
                <a:sym typeface="Times New Roman"/>
                <a:hlinkClick r:id="rId12"/>
              </a:rPr>
              <a:t>https://www.un.org/en/observances/sign-languages-day</a:t>
            </a:r>
            <a:r>
              <a:rPr lang="en-US" sz="2000">
                <a:solidFill>
                  <a:schemeClr val="hlink"/>
                </a:solidFill>
                <a:latin typeface="Times New Roman"/>
                <a:ea typeface="Times New Roman"/>
                <a:cs typeface="Times New Roman"/>
                <a:sym typeface="Times New Roman"/>
              </a:rPr>
              <a:t>.</a:t>
            </a:r>
            <a:endParaRPr sz="2000">
              <a:solidFill>
                <a:schemeClr val="hlink"/>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b="1" lang="en-US" sz="2000">
                <a:solidFill>
                  <a:schemeClr val="dk1"/>
                </a:solidFill>
                <a:latin typeface="Times New Roman"/>
                <a:ea typeface="Times New Roman"/>
                <a:cs typeface="Times New Roman"/>
                <a:sym typeface="Times New Roman"/>
              </a:rPr>
              <a:t>babysignlanguage:</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EASIEST</a:t>
            </a:r>
            <a:r>
              <a:rPr b="1" lang="en-US" sz="1900">
                <a:solidFill>
                  <a:schemeClr val="dk1"/>
                </a:solidFill>
                <a:latin typeface="Times New Roman"/>
                <a:ea typeface="Times New Roman"/>
                <a:cs typeface="Times New Roman"/>
                <a:sym typeface="Times New Roman"/>
              </a:rPr>
              <a:t> WAY TO TEACH YOUR BABY TO SIGN.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rPr lang="en-US" sz="2000">
                <a:solidFill>
                  <a:schemeClr val="dk1"/>
                </a:solidFill>
                <a:latin typeface="Times New Roman"/>
                <a:ea typeface="Times New Roman"/>
                <a:cs typeface="Times New Roman"/>
                <a:sym typeface="Times New Roman"/>
              </a:rPr>
              <a:t>URL: </a:t>
            </a:r>
            <a:r>
              <a:rPr lang="en-US" sz="2000" u="sng">
                <a:solidFill>
                  <a:schemeClr val="hlink"/>
                </a:solidFill>
                <a:latin typeface="Times New Roman"/>
                <a:ea typeface="Times New Roman"/>
                <a:cs typeface="Times New Roman"/>
                <a:sym typeface="Times New Roman"/>
                <a:hlinkClick r:id="rId13"/>
              </a:rPr>
              <a:t>https://babysignlanguage.com/dictionary/welcome/#:~:text=Welcome</a:t>
            </a:r>
            <a:endParaRPr sz="2000">
              <a:solidFill>
                <a:schemeClr val="hlink"/>
              </a:solidFill>
              <a:latin typeface="Times New Roman"/>
              <a:ea typeface="Times New Roman"/>
              <a:cs typeface="Times New Roman"/>
              <a:sym typeface="Times New Roman"/>
            </a:endParaRPr>
          </a:p>
          <a:p>
            <a:pPr indent="-285750" lvl="0" marL="285750" rtl="0" algn="l">
              <a:spcBef>
                <a:spcPts val="0"/>
              </a:spcBef>
              <a:spcAft>
                <a:spcPts val="0"/>
              </a:spcAft>
              <a:buClr>
                <a:schemeClr val="dk1"/>
              </a:buClr>
              <a:buSzPts val="3200"/>
              <a:buChar char="•"/>
            </a:pPr>
            <a:r>
              <a:rPr lang="en-US" sz="2000">
                <a:solidFill>
                  <a:schemeClr val="dk1"/>
                </a:solidFill>
                <a:latin typeface="Times New Roman"/>
                <a:ea typeface="Times New Roman"/>
                <a:cs typeface="Times New Roman"/>
                <a:sym typeface="Times New Roman"/>
              </a:rPr>
              <a:t>Sign Translate. (22 July 2021), from Google</a:t>
            </a:r>
            <a:r>
              <a:rPr lang="en-US">
                <a:solidFill>
                  <a:schemeClr val="dk1"/>
                </a:solidFill>
              </a:rPr>
              <a:t> </a:t>
            </a:r>
            <a:r>
              <a:rPr lang="en-US" sz="2000">
                <a:solidFill>
                  <a:schemeClr val="dk1"/>
                </a:solidFill>
                <a:latin typeface="Times New Roman"/>
                <a:ea typeface="Times New Roman"/>
                <a:cs typeface="Times New Roman"/>
                <a:sym typeface="Times New Roman"/>
              </a:rPr>
              <a:t>URL: </a:t>
            </a:r>
            <a:r>
              <a:rPr lang="en-US" sz="2000" u="sng">
                <a:solidFill>
                  <a:schemeClr val="hlink"/>
                </a:solidFill>
                <a:latin typeface="Times New Roman"/>
                <a:ea typeface="Times New Roman"/>
                <a:cs typeface="Times New Roman"/>
                <a:sym typeface="Times New Roman"/>
                <a:hlinkClick r:id="rId14"/>
              </a:rPr>
              <a:t>https://sign.mt/</a:t>
            </a:r>
            <a:endParaRPr sz="2000">
              <a:solidFill>
                <a:schemeClr val="hlink"/>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hlink"/>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Survey</a:t>
            </a:r>
            <a:r>
              <a:rPr lang="en-US" sz="2000">
                <a:solidFill>
                  <a:schemeClr val="hlink"/>
                </a:solidFill>
                <a:latin typeface="Times New Roman"/>
                <a:ea typeface="Times New Roman"/>
                <a:cs typeface="Times New Roman"/>
                <a:sym typeface="Times New Roman"/>
              </a:rPr>
              <a:t>:</a:t>
            </a:r>
            <a:endParaRPr sz="2000">
              <a:solidFill>
                <a:schemeClr val="hlink"/>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hlink"/>
                </a:solidFill>
                <a:latin typeface="Times New Roman"/>
                <a:ea typeface="Times New Roman"/>
                <a:cs typeface="Times New Roman"/>
                <a:sym typeface="Times New Roman"/>
              </a:rPr>
              <a:t>https://docs.google.com/forms/d/17y1ck_7hhyikzfK2fie01_yvMV4XVVR8HDRbWBtUUjQ/edit</a:t>
            </a:r>
            <a:endParaRPr sz="2000">
              <a:solidFill>
                <a:schemeClr val="hlink"/>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2023-11-03T19:19:39Z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D77E3400D2364778863AACC80EB98895_12</vt:lpwstr>
  </property>
  <property fmtid="{D5CDD505-2E9C-101B-9397-08002B2CF9AE}" pid="3" name="KSOProductBuildVer">
    <vt:lpwstr>1033-12.2.0.13266</vt:lpwstr>
  </property>
</Properties>
</file>