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9" r:id="rId7"/>
    <p:sldId id="260" r:id="rId8"/>
    <p:sldId id="265" r:id="rId9"/>
    <p:sldId id="268" r:id="rId10"/>
    <p:sldId id="270" r:id="rId11"/>
    <p:sldId id="271" r:id="rId12"/>
    <p:sldId id="272" r:id="rId13"/>
    <p:sldId id="273" r:id="rId14"/>
    <p:sldId id="261" r:id="rId15"/>
    <p:sldId id="262" r:id="rId16"/>
    <p:sldId id="266" r:id="rId17"/>
    <p:sldId id="274" r:id="rId18"/>
    <p:sldId id="267" r:id="rId19"/>
    <p:sldId id="26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D81A-E475-4229-9C8E-7D65AA97D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44A82-E21E-4DA6-8CDF-EC03BC285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088B1F-0AE2-4FF3-A8E7-B9AE77FA5E8D}"/>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92B19E63-5B82-4EC5-8660-F773B1C28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1EC3D-1D9C-427F-921D-D5DED02CE27E}"/>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180522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9CD6-964C-483D-9EEC-8212B2736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711E1-9DA9-43B2-843A-033759C49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E052D-18A5-4643-BD34-482F766DA3E5}"/>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AF086ECA-941E-49EA-9E40-42C8C6ACD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DB1B6-0D0F-48CA-9399-D078104F2906}"/>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54647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F2F6C-AC3F-47DC-9FDD-E77D253CEF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EEB8C-B656-409C-A500-2481D5C2A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C8815-E7DA-4E14-ABC2-E73B761D0329}"/>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DA90ECAC-45AC-4DE5-A699-B6791B53B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142D1-9A36-4EE5-A4B5-78D131323159}"/>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3469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248C-9AF0-41D8-A951-15A915EBC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409A6-49A9-4DEB-A3CE-E093037C9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7D489-7DF5-4E80-B89B-E223EACE6268}"/>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31A27C1E-F729-47FF-B463-C1DEAAC4A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E42AA-A243-4373-A711-27A32FF4F81C}"/>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258806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04B9-0BB6-4580-A142-76380D4BF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E30574-C571-43E8-A739-84294EE5F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70F9B-6859-4AD3-82F1-D81D9718A500}"/>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1830D850-DFA4-4ADC-BCE1-91181492E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2126E-AF60-4387-BD06-FA5E45224176}"/>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283267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7B3C-1E5E-4780-B1F3-B3A30CD1E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95549-3F54-4B1A-9AF8-24B81C294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0B655-BC5C-42DB-ACF0-CC1909B409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64F0E-CC2A-4871-AA59-0FDE7FDDE83E}"/>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6" name="Footer Placeholder 5">
            <a:extLst>
              <a:ext uri="{FF2B5EF4-FFF2-40B4-BE49-F238E27FC236}">
                <a16:creationId xmlns:a16="http://schemas.microsoft.com/office/drawing/2014/main" id="{9E9DE1DC-1C7C-4F6F-BB77-EE90D1233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5D5E0-905D-46F7-8A35-6AEDE37B9F33}"/>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14369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DFD8-DBF3-4D1F-A1BA-383E0DD986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C3314-67B2-4625-8F71-4074D4142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4CCCC6-B370-4BC9-9726-77021C7F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7A2F88-64E2-4802-AE3A-C96BC0769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5E8E4-62DA-477C-A153-E38309528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37163E-140A-427C-ADCA-B45F320DC1AB}"/>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8" name="Footer Placeholder 7">
            <a:extLst>
              <a:ext uri="{FF2B5EF4-FFF2-40B4-BE49-F238E27FC236}">
                <a16:creationId xmlns:a16="http://schemas.microsoft.com/office/drawing/2014/main" id="{2F183760-D767-43BB-AED6-AC71EF7F6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DF52D0-1F90-4475-86C3-44F3B138ADE6}"/>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426706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D1EA-EA15-415C-82D3-33D202CBF5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2848DB-516B-4AE8-BA63-AEFE03850DD4}"/>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4" name="Footer Placeholder 3">
            <a:extLst>
              <a:ext uri="{FF2B5EF4-FFF2-40B4-BE49-F238E27FC236}">
                <a16:creationId xmlns:a16="http://schemas.microsoft.com/office/drawing/2014/main" id="{3369B592-E5E2-4278-A9C9-3709741FF7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39523-BF9B-44FC-AC85-386FA9D3BB0D}"/>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138938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13220-9CB6-4510-B4E4-C36515980087}"/>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3" name="Footer Placeholder 2">
            <a:extLst>
              <a:ext uri="{FF2B5EF4-FFF2-40B4-BE49-F238E27FC236}">
                <a16:creationId xmlns:a16="http://schemas.microsoft.com/office/drawing/2014/main" id="{FBBD4E61-E3BD-4650-A760-43B049C44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B43F5-260C-4FB0-B927-3F1D61F0E9FA}"/>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24039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55B-DE01-4102-91D1-496A71524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6755ED-744D-41EE-A08C-478707B0E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E7EC12-8318-4DCD-9EF1-4AE525CFE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0C00E-0B83-483B-9253-64DA44CD7F75}"/>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6" name="Footer Placeholder 5">
            <a:extLst>
              <a:ext uri="{FF2B5EF4-FFF2-40B4-BE49-F238E27FC236}">
                <a16:creationId xmlns:a16="http://schemas.microsoft.com/office/drawing/2014/main" id="{F373C8FA-B244-4A1C-9834-0E1A7AF64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DBFD5-515E-4536-AB6D-42EB6B15BE4B}"/>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218061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CF83-9364-4168-97B8-2FC58C11E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60491D-5577-4E44-BA31-833DB086A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48D9A-8F34-4F84-9E44-71EEFCED9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72F5C-02DD-4F2F-B960-53A26FBF478C}"/>
              </a:ext>
            </a:extLst>
          </p:cNvPr>
          <p:cNvSpPr>
            <a:spLocks noGrp="1"/>
          </p:cNvSpPr>
          <p:nvPr>
            <p:ph type="dt" sz="half" idx="10"/>
          </p:nvPr>
        </p:nvSpPr>
        <p:spPr/>
        <p:txBody>
          <a:bodyPr/>
          <a:lstStyle/>
          <a:p>
            <a:fld id="{35416E4A-E8A1-4E60-B452-C7571E81E0BC}" type="datetimeFigureOut">
              <a:rPr lang="en-US" smtClean="0"/>
              <a:t>1/30/2022</a:t>
            </a:fld>
            <a:endParaRPr lang="en-US"/>
          </a:p>
        </p:txBody>
      </p:sp>
      <p:sp>
        <p:nvSpPr>
          <p:cNvPr id="6" name="Footer Placeholder 5">
            <a:extLst>
              <a:ext uri="{FF2B5EF4-FFF2-40B4-BE49-F238E27FC236}">
                <a16:creationId xmlns:a16="http://schemas.microsoft.com/office/drawing/2014/main" id="{E9C10E02-4C0A-4B47-83F2-ACC66B8EB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05718-9D54-475E-A315-58C14D42A072}"/>
              </a:ext>
            </a:extLst>
          </p:cNvPr>
          <p:cNvSpPr>
            <a:spLocks noGrp="1"/>
          </p:cNvSpPr>
          <p:nvPr>
            <p:ph type="sldNum" sz="quarter" idx="12"/>
          </p:nvPr>
        </p:nvSpPr>
        <p:spPr/>
        <p:txBody>
          <a:bodyPr/>
          <a:lstStyle/>
          <a:p>
            <a:fld id="{D179165D-6917-40D2-A171-C05D459D13AF}" type="slidenum">
              <a:rPr lang="en-US" smtClean="0"/>
              <a:t>‹#›</a:t>
            </a:fld>
            <a:endParaRPr lang="en-US"/>
          </a:p>
        </p:txBody>
      </p:sp>
    </p:spTree>
    <p:extLst>
      <p:ext uri="{BB962C8B-B14F-4D97-AF65-F5344CB8AC3E}">
        <p14:creationId xmlns:p14="http://schemas.microsoft.com/office/powerpoint/2010/main" val="23498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7BA0B-663A-4190-8041-A0C58226D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218C8-C768-47F5-AD64-F23FAB315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8E856-6D4D-4835-920F-25BE9D955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16E4A-E8A1-4E60-B452-C7571E81E0BC}" type="datetimeFigureOut">
              <a:rPr lang="en-US" smtClean="0"/>
              <a:t>1/30/2022</a:t>
            </a:fld>
            <a:endParaRPr lang="en-US"/>
          </a:p>
        </p:txBody>
      </p:sp>
      <p:sp>
        <p:nvSpPr>
          <p:cNvPr id="5" name="Footer Placeholder 4">
            <a:extLst>
              <a:ext uri="{FF2B5EF4-FFF2-40B4-BE49-F238E27FC236}">
                <a16:creationId xmlns:a16="http://schemas.microsoft.com/office/drawing/2014/main" id="{4B3322C0-86C6-4402-8843-D325D19E2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953917-BE97-40E6-8911-EE5518E4A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9165D-6917-40D2-A171-C05D459D13AF}" type="slidenum">
              <a:rPr lang="en-US" smtClean="0"/>
              <a:t>‹#›</a:t>
            </a:fld>
            <a:endParaRPr lang="en-US"/>
          </a:p>
        </p:txBody>
      </p:sp>
    </p:spTree>
    <p:extLst>
      <p:ext uri="{BB962C8B-B14F-4D97-AF65-F5344CB8AC3E}">
        <p14:creationId xmlns:p14="http://schemas.microsoft.com/office/powerpoint/2010/main" val="410930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lonav.org/journal/view.php?number=50"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slideshare.net/mdtanvirhossain7/application-of-interpolation-in-cse#:~:text=In%20the%20mathematical%20field%20of,set%20of%20known%20data%20points" TargetMode="External"/><Relationship Id="rId4" Type="http://schemas.openxmlformats.org/officeDocument/2006/relationships/hyperlink" Target="https://developer.apple.com/documentation/accelerate/use_linear_interpolation_to_construct_new_data_poin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7D38BD-9C3D-4FAC-8900-25CE1E498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93E08BA9-88E7-4BDB-9C8D-9828EB96D15D}"/>
              </a:ext>
            </a:extLst>
          </p:cNvPr>
          <p:cNvSpPr>
            <a:spLocks noGrp="1"/>
          </p:cNvSpPr>
          <p:nvPr>
            <p:ph type="ctrTitle"/>
          </p:nvPr>
        </p:nvSpPr>
        <p:spPr>
          <a:xfrm>
            <a:off x="6438900" y="368300"/>
            <a:ext cx="4660900" cy="5930900"/>
          </a:xfrm>
        </p:spPr>
        <p:txBody>
          <a:bodyPr>
            <a:noAutofit/>
          </a:bodyPr>
          <a:lstStyle/>
          <a:p>
            <a:pPr algn="l"/>
            <a:r>
              <a:rPr lang="en-US" dirty="0">
                <a:solidFill>
                  <a:schemeClr val="bg1"/>
                </a:solidFill>
                <a:latin typeface="Stencil" panose="040409050D0802020404" pitchFamily="82" charset="0"/>
              </a:rPr>
              <a:t>Name : Muhammad Ammar Jan</a:t>
            </a:r>
            <a:br>
              <a:rPr lang="en-US" dirty="0">
                <a:solidFill>
                  <a:schemeClr val="bg1"/>
                </a:solidFill>
                <a:latin typeface="Stencil" panose="040409050D0802020404" pitchFamily="82" charset="0"/>
              </a:rPr>
            </a:br>
            <a:r>
              <a:rPr lang="en-US" dirty="0">
                <a:solidFill>
                  <a:schemeClr val="bg1"/>
                </a:solidFill>
                <a:latin typeface="Stencil" panose="040409050D0802020404" pitchFamily="82" charset="0"/>
              </a:rPr>
              <a:t>Roll No: 435</a:t>
            </a:r>
            <a:br>
              <a:rPr lang="en-US" dirty="0">
                <a:solidFill>
                  <a:schemeClr val="bg1"/>
                </a:solidFill>
                <a:latin typeface="Stencil" panose="040409050D0802020404" pitchFamily="82" charset="0"/>
              </a:rPr>
            </a:br>
            <a:r>
              <a:rPr lang="en-US" dirty="0">
                <a:solidFill>
                  <a:schemeClr val="bg1"/>
                </a:solidFill>
                <a:latin typeface="Stencil" panose="040409050D0802020404" pitchFamily="82" charset="0"/>
              </a:rPr>
              <a:t>Section : G</a:t>
            </a:r>
            <a:br>
              <a:rPr lang="en-US" dirty="0">
                <a:solidFill>
                  <a:schemeClr val="bg1"/>
                </a:solidFill>
                <a:latin typeface="Stencil" panose="040409050D0802020404" pitchFamily="82" charset="0"/>
              </a:rPr>
            </a:br>
            <a:endParaRPr lang="en-US" dirty="0">
              <a:solidFill>
                <a:schemeClr val="bg1"/>
              </a:solidFill>
              <a:latin typeface="Stencil" panose="040409050D0802020404" pitchFamily="82" charset="0"/>
            </a:endParaRPr>
          </a:p>
        </p:txBody>
      </p:sp>
    </p:spTree>
    <p:extLst>
      <p:ext uri="{BB962C8B-B14F-4D97-AF65-F5344CB8AC3E}">
        <p14:creationId xmlns:p14="http://schemas.microsoft.com/office/powerpoint/2010/main" val="182190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solidFill>
                  <a:schemeClr val="bg1"/>
                </a:solidFill>
                <a:latin typeface="Sylfaen" panose="010A0502050306030303" pitchFamily="18" charset="0"/>
              </a:rPr>
              <a:t>Piecewise Linear Interpolation</a:t>
            </a:r>
            <a:br>
              <a:rPr lang="en-US" dirty="0">
                <a:solidFill>
                  <a:schemeClr val="bg1"/>
                </a:solidFill>
                <a:latin typeface="Sylfaen" panose="010A0502050306030303" pitchFamily="18" charset="0"/>
              </a:rPr>
            </a:br>
            <a:endParaRPr lang="en-US" dirty="0">
              <a:solidFill>
                <a:schemeClr val="bg1"/>
              </a:solidFill>
              <a:latin typeface="Sylfaen" panose="010A0502050306030303" pitchFamily="18" charset="0"/>
            </a:endParaRP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0" indent="0">
              <a:buNone/>
            </a:pPr>
            <a:r>
              <a:rPr lang="en-US" dirty="0">
                <a:solidFill>
                  <a:schemeClr val="bg1"/>
                </a:solidFill>
                <a:latin typeface="Sylfaen" panose="010A0502050306030303" pitchFamily="18" charset="0"/>
              </a:rPr>
              <a:t>Piecewise linear interpolation is adopted in recovering the missing points of the AIS time series. </a:t>
            </a:r>
          </a:p>
          <a:p>
            <a:pPr marL="0" indent="0">
              <a:buNone/>
            </a:pPr>
            <a:endParaRPr lang="en-US" dirty="0">
              <a:solidFill>
                <a:schemeClr val="bg1"/>
              </a:solidFill>
              <a:latin typeface="Sylfaen" panose="010A0502050306030303" pitchFamily="18" charset="0"/>
            </a:endParaRPr>
          </a:p>
        </p:txBody>
      </p:sp>
      <p:sp>
        <p:nvSpPr>
          <p:cNvPr id="10" name="TextBox 9">
            <a:extLst>
              <a:ext uri="{FF2B5EF4-FFF2-40B4-BE49-F238E27FC236}">
                <a16:creationId xmlns:a16="http://schemas.microsoft.com/office/drawing/2014/main" id="{CDBEFCE1-2C43-4AC9-A0F9-FBFC47311C4D}"/>
              </a:ext>
            </a:extLst>
          </p:cNvPr>
          <p:cNvSpPr txBox="1"/>
          <p:nvPr/>
        </p:nvSpPr>
        <p:spPr>
          <a:xfrm>
            <a:off x="3048000" y="3244334"/>
            <a:ext cx="6096000" cy="369332"/>
          </a:xfrm>
          <a:prstGeom prst="rect">
            <a:avLst/>
          </a:prstGeom>
          <a:noFill/>
        </p:spPr>
        <p:txBody>
          <a:bodyPr wrap="square">
            <a:spAutoFit/>
          </a:bodyPr>
          <a:lstStyle/>
          <a:p>
            <a:r>
              <a:rPr lang="en-US" dirty="0"/>
              <a:t>Piecewise Linear Interpolation</a:t>
            </a:r>
          </a:p>
        </p:txBody>
      </p:sp>
      <p:pic>
        <p:nvPicPr>
          <p:cNvPr id="5" name="Picture 4">
            <a:extLst>
              <a:ext uri="{FF2B5EF4-FFF2-40B4-BE49-F238E27FC236}">
                <a16:creationId xmlns:a16="http://schemas.microsoft.com/office/drawing/2014/main" id="{1A98BBDD-1641-42DB-B0BF-C26ACE300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815" y="2927951"/>
            <a:ext cx="6942857" cy="1371429"/>
          </a:xfrm>
          <a:prstGeom prst="rect">
            <a:avLst/>
          </a:prstGeom>
        </p:spPr>
      </p:pic>
      <p:pic>
        <p:nvPicPr>
          <p:cNvPr id="8" name="Picture 7">
            <a:extLst>
              <a:ext uri="{FF2B5EF4-FFF2-40B4-BE49-F238E27FC236}">
                <a16:creationId xmlns:a16="http://schemas.microsoft.com/office/drawing/2014/main" id="{59A39D1D-827A-44D4-B198-EED892DE2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387" y="4739801"/>
            <a:ext cx="6923809" cy="1323810"/>
          </a:xfrm>
          <a:prstGeom prst="rect">
            <a:avLst/>
          </a:prstGeom>
        </p:spPr>
      </p:pic>
    </p:spTree>
    <p:extLst>
      <p:ext uri="{BB962C8B-B14F-4D97-AF65-F5344CB8AC3E}">
        <p14:creationId xmlns:p14="http://schemas.microsoft.com/office/powerpoint/2010/main" val="247336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solidFill>
                  <a:schemeClr val="bg1"/>
                </a:solidFill>
                <a:latin typeface="Sylfaen" panose="010A0502050306030303" pitchFamily="18" charset="0"/>
              </a:rPr>
              <a:t> Piecewise Cubic Hermite Interpolating</a:t>
            </a:r>
            <a:br>
              <a:rPr lang="en-US" dirty="0">
                <a:solidFill>
                  <a:schemeClr val="bg1"/>
                </a:solidFill>
                <a:latin typeface="Sylfaen" panose="010A0502050306030303" pitchFamily="18" charset="0"/>
              </a:rPr>
            </a:br>
            <a:endParaRPr lang="en-US" dirty="0">
              <a:solidFill>
                <a:schemeClr val="bg1"/>
              </a:solidFill>
              <a:latin typeface="Sylfaen" panose="010A0502050306030303" pitchFamily="18" charset="0"/>
            </a:endParaRP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0" indent="0">
              <a:buNone/>
            </a:pPr>
            <a:r>
              <a:rPr lang="en-US" dirty="0">
                <a:solidFill>
                  <a:schemeClr val="bg1"/>
                </a:solidFill>
                <a:latin typeface="Sylfaen" panose="010A0502050306030303" pitchFamily="18" charset="0"/>
              </a:rPr>
              <a:t>In order to preserve the shape of the data, this interpolation method is proposed, it is good for interpolating the time series which has characteristics of the curved shape</a:t>
            </a:r>
          </a:p>
          <a:p>
            <a:pPr marL="0" indent="0">
              <a:buNone/>
            </a:pPr>
            <a:endParaRPr lang="en-US" dirty="0">
              <a:solidFill>
                <a:schemeClr val="bg1"/>
              </a:solidFill>
              <a:latin typeface="Sylfaen" panose="010A0502050306030303" pitchFamily="18" charset="0"/>
            </a:endParaRPr>
          </a:p>
        </p:txBody>
      </p:sp>
      <p:sp>
        <p:nvSpPr>
          <p:cNvPr id="10" name="TextBox 9">
            <a:extLst>
              <a:ext uri="{FF2B5EF4-FFF2-40B4-BE49-F238E27FC236}">
                <a16:creationId xmlns:a16="http://schemas.microsoft.com/office/drawing/2014/main" id="{CDBEFCE1-2C43-4AC9-A0F9-FBFC47311C4D}"/>
              </a:ext>
            </a:extLst>
          </p:cNvPr>
          <p:cNvSpPr txBox="1"/>
          <p:nvPr/>
        </p:nvSpPr>
        <p:spPr>
          <a:xfrm>
            <a:off x="3048000" y="3244334"/>
            <a:ext cx="6096000" cy="369332"/>
          </a:xfrm>
          <a:prstGeom prst="rect">
            <a:avLst/>
          </a:prstGeom>
          <a:noFill/>
        </p:spPr>
        <p:txBody>
          <a:bodyPr wrap="square">
            <a:spAutoFit/>
          </a:bodyPr>
          <a:lstStyle/>
          <a:p>
            <a:r>
              <a:rPr lang="en-US" dirty="0"/>
              <a:t>Piecewise Linear Interpolation</a:t>
            </a:r>
          </a:p>
        </p:txBody>
      </p:sp>
      <p:pic>
        <p:nvPicPr>
          <p:cNvPr id="6" name="Picture 5">
            <a:extLst>
              <a:ext uri="{FF2B5EF4-FFF2-40B4-BE49-F238E27FC236}">
                <a16:creationId xmlns:a16="http://schemas.microsoft.com/office/drawing/2014/main" id="{B5865767-3B1B-421C-A373-A904EA08E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619" y="3429000"/>
            <a:ext cx="6952381" cy="1123810"/>
          </a:xfrm>
          <a:prstGeom prst="rect">
            <a:avLst/>
          </a:prstGeom>
        </p:spPr>
      </p:pic>
      <p:pic>
        <p:nvPicPr>
          <p:cNvPr id="11" name="Picture 10">
            <a:extLst>
              <a:ext uri="{FF2B5EF4-FFF2-40B4-BE49-F238E27FC236}">
                <a16:creationId xmlns:a16="http://schemas.microsoft.com/office/drawing/2014/main" id="{CD826601-71ED-4210-996A-A4E2BD5AD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619" y="5032375"/>
            <a:ext cx="6895238" cy="1257143"/>
          </a:xfrm>
          <a:prstGeom prst="rect">
            <a:avLst/>
          </a:prstGeom>
        </p:spPr>
      </p:pic>
    </p:spTree>
    <p:extLst>
      <p:ext uri="{BB962C8B-B14F-4D97-AF65-F5344CB8AC3E}">
        <p14:creationId xmlns:p14="http://schemas.microsoft.com/office/powerpoint/2010/main" val="231326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36FE1CB7-EB8B-4DF2-B5F9-D32C73A4C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610" y="311684"/>
            <a:ext cx="6971428" cy="1323810"/>
          </a:xfrm>
          <a:prstGeom prst="rect">
            <a:avLst/>
          </a:prstGeom>
        </p:spPr>
      </p:pic>
      <p:pic>
        <p:nvPicPr>
          <p:cNvPr id="13" name="Picture 12">
            <a:extLst>
              <a:ext uri="{FF2B5EF4-FFF2-40B4-BE49-F238E27FC236}">
                <a16:creationId xmlns:a16="http://schemas.microsoft.com/office/drawing/2014/main" id="{BF131879-58F7-417B-A6B2-0221AC7A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086" y="1876619"/>
            <a:ext cx="6971428" cy="1552381"/>
          </a:xfrm>
          <a:prstGeom prst="rect">
            <a:avLst/>
          </a:prstGeom>
        </p:spPr>
      </p:pic>
      <p:pic>
        <p:nvPicPr>
          <p:cNvPr id="15" name="Picture 14">
            <a:extLst>
              <a:ext uri="{FF2B5EF4-FFF2-40B4-BE49-F238E27FC236}">
                <a16:creationId xmlns:a16="http://schemas.microsoft.com/office/drawing/2014/main" id="{9A24E2DA-6059-40FA-A423-F02061657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086" y="3607066"/>
            <a:ext cx="6990476" cy="1323810"/>
          </a:xfrm>
          <a:prstGeom prst="rect">
            <a:avLst/>
          </a:prstGeom>
        </p:spPr>
      </p:pic>
      <p:pic>
        <p:nvPicPr>
          <p:cNvPr id="17" name="Picture 16">
            <a:extLst>
              <a:ext uri="{FF2B5EF4-FFF2-40B4-BE49-F238E27FC236}">
                <a16:creationId xmlns:a16="http://schemas.microsoft.com/office/drawing/2014/main" id="{19E8472C-52E4-4A6A-8B33-8B1F2D4A16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3705" y="5108942"/>
            <a:ext cx="6942857" cy="1304762"/>
          </a:xfrm>
          <a:prstGeom prst="rect">
            <a:avLst/>
          </a:prstGeom>
        </p:spPr>
      </p:pic>
    </p:spTree>
    <p:extLst>
      <p:ext uri="{BB962C8B-B14F-4D97-AF65-F5344CB8AC3E}">
        <p14:creationId xmlns:p14="http://schemas.microsoft.com/office/powerpoint/2010/main" val="161356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CFB9CEA-5CF3-4101-A065-0AC311EAA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390" y="227086"/>
            <a:ext cx="6914286" cy="1466667"/>
          </a:xfrm>
          <a:prstGeom prst="rect">
            <a:avLst/>
          </a:prstGeom>
        </p:spPr>
      </p:pic>
      <p:pic>
        <p:nvPicPr>
          <p:cNvPr id="5" name="Picture 4">
            <a:extLst>
              <a:ext uri="{FF2B5EF4-FFF2-40B4-BE49-F238E27FC236}">
                <a16:creationId xmlns:a16="http://schemas.microsoft.com/office/drawing/2014/main" id="{6EC15BB3-6AFB-4F47-9ECE-D1455692D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343" y="3614592"/>
            <a:ext cx="6933333" cy="1285714"/>
          </a:xfrm>
          <a:prstGeom prst="rect">
            <a:avLst/>
          </a:prstGeom>
        </p:spPr>
      </p:pic>
      <p:pic>
        <p:nvPicPr>
          <p:cNvPr id="7" name="Picture 6">
            <a:extLst>
              <a:ext uri="{FF2B5EF4-FFF2-40B4-BE49-F238E27FC236}">
                <a16:creationId xmlns:a16="http://schemas.microsoft.com/office/drawing/2014/main" id="{D87C2BB8-B79D-4DEE-A188-570F64119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7390" y="1920839"/>
            <a:ext cx="6961905" cy="1333333"/>
          </a:xfrm>
          <a:prstGeom prst="rect">
            <a:avLst/>
          </a:prstGeom>
        </p:spPr>
      </p:pic>
      <p:pic>
        <p:nvPicPr>
          <p:cNvPr id="11" name="Picture 10">
            <a:extLst>
              <a:ext uri="{FF2B5EF4-FFF2-40B4-BE49-F238E27FC236}">
                <a16:creationId xmlns:a16="http://schemas.microsoft.com/office/drawing/2014/main" id="{5064BEE3-40D8-41DE-9E08-F6F017721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0724" y="5175011"/>
            <a:ext cx="6980952" cy="1400000"/>
          </a:xfrm>
          <a:prstGeom prst="rect">
            <a:avLst/>
          </a:prstGeom>
        </p:spPr>
      </p:pic>
    </p:spTree>
    <p:extLst>
      <p:ext uri="{BB962C8B-B14F-4D97-AF65-F5344CB8AC3E}">
        <p14:creationId xmlns:p14="http://schemas.microsoft.com/office/powerpoint/2010/main" val="209772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p:txBody>
          <a:bodyPr/>
          <a:lstStyle/>
          <a:p>
            <a:r>
              <a:rPr lang="en-US" dirty="0">
                <a:solidFill>
                  <a:schemeClr val="bg1"/>
                </a:solidFill>
                <a:latin typeface="Sylfaen" panose="010A0502050306030303" pitchFamily="18" charset="0"/>
              </a:rPr>
              <a:t>Numerical method for interpolation missing AIS data of ship</a:t>
            </a:r>
          </a:p>
        </p:txBody>
      </p:sp>
      <p:pic>
        <p:nvPicPr>
          <p:cNvPr id="5" name="Picture 4">
            <a:extLst>
              <a:ext uri="{FF2B5EF4-FFF2-40B4-BE49-F238E27FC236}">
                <a16:creationId xmlns:a16="http://schemas.microsoft.com/office/drawing/2014/main" id="{7DD5FF97-6EDE-4428-BC6F-1133BB9B2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300" y="2236336"/>
            <a:ext cx="8204199" cy="3389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625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p:txBody>
          <a:bodyPr/>
          <a:lstStyle/>
          <a:p>
            <a:r>
              <a:rPr lang="en-US" dirty="0">
                <a:solidFill>
                  <a:schemeClr val="bg1"/>
                </a:solidFill>
                <a:latin typeface="Sylfaen" panose="010A0502050306030303" pitchFamily="18" charset="0"/>
              </a:rPr>
              <a:t>Numerical experiment and results comparison</a:t>
            </a:r>
          </a:p>
        </p:txBody>
      </p:sp>
      <p:pic>
        <p:nvPicPr>
          <p:cNvPr id="4" name="Picture 3">
            <a:extLst>
              <a:ext uri="{FF2B5EF4-FFF2-40B4-BE49-F238E27FC236}">
                <a16:creationId xmlns:a16="http://schemas.microsoft.com/office/drawing/2014/main" id="{01538C64-D39A-4B7E-994D-23E769082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2184400"/>
            <a:ext cx="8382000"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66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p:txBody>
          <a:bodyPr/>
          <a:lstStyle/>
          <a:p>
            <a:r>
              <a:rPr lang="en-US" dirty="0">
                <a:solidFill>
                  <a:schemeClr val="bg1"/>
                </a:solidFill>
                <a:latin typeface="Sylfaen" panose="010A0502050306030303" pitchFamily="18" charset="0"/>
              </a:rPr>
              <a:t>Numerical experiment and results comparison</a:t>
            </a:r>
          </a:p>
        </p:txBody>
      </p:sp>
      <p:pic>
        <p:nvPicPr>
          <p:cNvPr id="4" name="Picture 3">
            <a:extLst>
              <a:ext uri="{FF2B5EF4-FFF2-40B4-BE49-F238E27FC236}">
                <a16:creationId xmlns:a16="http://schemas.microsoft.com/office/drawing/2014/main" id="{9F2FB9EE-B00E-4CA3-920A-C52244374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2055813"/>
            <a:ext cx="9131300" cy="3913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482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4A52ED-658C-4892-B049-240D3A360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Content Placeholder 2">
            <a:extLst>
              <a:ext uri="{FF2B5EF4-FFF2-40B4-BE49-F238E27FC236}">
                <a16:creationId xmlns:a16="http://schemas.microsoft.com/office/drawing/2014/main" id="{D97B8BE2-017C-4FFC-B762-9DC79259149B}"/>
              </a:ext>
            </a:extLst>
          </p:cNvPr>
          <p:cNvSpPr>
            <a:spLocks noGrp="1"/>
          </p:cNvSpPr>
          <p:nvPr>
            <p:ph idx="1"/>
          </p:nvPr>
        </p:nvSpPr>
        <p:spPr>
          <a:xfrm>
            <a:off x="838200" y="393700"/>
            <a:ext cx="10515600" cy="6159500"/>
          </a:xfrm>
        </p:spPr>
        <p:txBody>
          <a:bodyPr>
            <a:normAutofit fontScale="85000" lnSpcReduction="20000"/>
          </a:bodyPr>
          <a:lstStyle/>
          <a:p>
            <a:pPr marL="0" indent="0">
              <a:buNone/>
            </a:pPr>
            <a:r>
              <a:rPr lang="en-US" sz="3800" dirty="0">
                <a:solidFill>
                  <a:schemeClr val="bg1"/>
                </a:solidFill>
              </a:rPr>
              <a:t> </a:t>
            </a:r>
            <a:r>
              <a:rPr lang="en-US" sz="3800" dirty="0">
                <a:solidFill>
                  <a:schemeClr val="bg1"/>
                </a:solidFill>
                <a:latin typeface="Sylfaen" panose="010A0502050306030303" pitchFamily="18" charset="0"/>
              </a:rPr>
              <a:t>Conclusion For AIS Project:</a:t>
            </a:r>
          </a:p>
          <a:p>
            <a:pPr marL="0" indent="0">
              <a:buNone/>
            </a:pPr>
            <a:r>
              <a:rPr lang="en-US" dirty="0">
                <a:solidFill>
                  <a:schemeClr val="bg1"/>
                </a:solidFill>
              </a:rPr>
              <a:t>- </a:t>
            </a:r>
            <a:r>
              <a:rPr lang="en-US" dirty="0">
                <a:solidFill>
                  <a:schemeClr val="bg1"/>
                </a:solidFill>
                <a:latin typeface="Sylfaen" panose="010A0502050306030303" pitchFamily="18" charset="0"/>
              </a:rPr>
              <a:t>This research proposes one method for interpolating the missing AIS data of ships based on numerical interpolation and the characteristics of the AIS time series.</a:t>
            </a:r>
          </a:p>
          <a:p>
            <a:pPr marL="0" indent="0">
              <a:buNone/>
            </a:pPr>
            <a:endParaRPr lang="en-US" dirty="0">
              <a:solidFill>
                <a:schemeClr val="bg1"/>
              </a:solidFill>
              <a:latin typeface="Sylfaen" panose="010A0502050306030303" pitchFamily="18" charset="0"/>
            </a:endParaRPr>
          </a:p>
          <a:p>
            <a:pPr marL="0" indent="0">
              <a:buNone/>
            </a:pPr>
            <a:r>
              <a:rPr lang="en-US" dirty="0">
                <a:solidFill>
                  <a:schemeClr val="bg1"/>
                </a:solidFill>
                <a:latin typeface="Sylfaen" panose="010A0502050306030303" pitchFamily="18" charset="0"/>
              </a:rPr>
              <a:t>- All parameters such as the ship position, course over ground, speed over ground and the heading angle are interpolated sufficiently by this method.</a:t>
            </a:r>
          </a:p>
          <a:p>
            <a:pPr marL="0" indent="0">
              <a:buNone/>
            </a:pPr>
            <a:endParaRPr lang="en-US" dirty="0">
              <a:solidFill>
                <a:schemeClr val="bg1"/>
              </a:solidFill>
              <a:latin typeface="Sylfaen" panose="010A0502050306030303" pitchFamily="18" charset="0"/>
            </a:endParaRPr>
          </a:p>
          <a:p>
            <a:pPr marL="0" indent="0">
              <a:buNone/>
            </a:pPr>
            <a:r>
              <a:rPr lang="en-US" dirty="0">
                <a:solidFill>
                  <a:schemeClr val="bg1"/>
                </a:solidFill>
                <a:latin typeface="Sylfaen" panose="010A0502050306030303" pitchFamily="18" charset="0"/>
              </a:rPr>
              <a:t>- This method includes linear interpolation, cubic Hermit interpolation and an identification mechanism, so it has an adaptive ability to many shape AIS data.</a:t>
            </a:r>
          </a:p>
          <a:p>
            <a:pPr marL="0" indent="0">
              <a:buNone/>
            </a:pPr>
            <a:endParaRPr lang="en-US" dirty="0">
              <a:solidFill>
                <a:schemeClr val="bg1"/>
              </a:solidFill>
              <a:latin typeface="Sylfaen" panose="010A0502050306030303" pitchFamily="18" charset="0"/>
            </a:endParaRPr>
          </a:p>
          <a:p>
            <a:pPr marL="0" indent="0">
              <a:buNone/>
            </a:pPr>
            <a:r>
              <a:rPr lang="en-US" dirty="0">
                <a:solidFill>
                  <a:schemeClr val="bg1"/>
                </a:solidFill>
                <a:latin typeface="Sylfaen" panose="010A0502050306030303" pitchFamily="18" charset="0"/>
              </a:rPr>
              <a:t>- Experiments show that the results of this method are better than in the previous method in interpolating the AIS data problem.</a:t>
            </a:r>
          </a:p>
          <a:p>
            <a:pPr marL="0" indent="0">
              <a:buNone/>
            </a:pPr>
            <a:endParaRPr lang="en-US" dirty="0">
              <a:solidFill>
                <a:schemeClr val="bg1"/>
              </a:solidFill>
              <a:latin typeface="Sylfaen" panose="010A0502050306030303" pitchFamily="18" charset="0"/>
            </a:endParaRPr>
          </a:p>
          <a:p>
            <a:pPr marL="0" indent="0">
              <a:buNone/>
            </a:pPr>
            <a:r>
              <a:rPr lang="en-US" dirty="0">
                <a:solidFill>
                  <a:schemeClr val="bg1"/>
                </a:solidFill>
                <a:latin typeface="Sylfaen" panose="010A0502050306030303" pitchFamily="18" charset="0"/>
              </a:rPr>
              <a:t>- In the future, the dynamic characteristics of the ship according to the kinematic equation and the disturbance of current and wind will also be considered to improve the ability to predict the missing area which has wide time range.</a:t>
            </a:r>
          </a:p>
        </p:txBody>
      </p:sp>
    </p:spTree>
    <p:extLst>
      <p:ext uri="{BB962C8B-B14F-4D97-AF65-F5344CB8AC3E}">
        <p14:creationId xmlns:p14="http://schemas.microsoft.com/office/powerpoint/2010/main" val="88386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latin typeface="Sylfaen" panose="010A0502050306030303" pitchFamily="18" charset="0"/>
              </a:rPr>
              <a:t>:</a:t>
            </a:r>
            <a:r>
              <a:rPr lang="en-US" dirty="0">
                <a:solidFill>
                  <a:schemeClr val="bg1"/>
                </a:solidFill>
                <a:latin typeface="Sylfaen" panose="010A0502050306030303" pitchFamily="18" charset="0"/>
              </a:rPr>
              <a:t>Disadvantages of Interpolation: </a:t>
            </a:r>
            <a:br>
              <a:rPr lang="en-US" dirty="0">
                <a:solidFill>
                  <a:schemeClr val="bg1"/>
                </a:solidFill>
                <a:latin typeface="Sylfaen" panose="010A0502050306030303" pitchFamily="18" charset="0"/>
              </a:rPr>
            </a:br>
            <a:endParaRPr lang="en-US" dirty="0">
              <a:solidFill>
                <a:schemeClr val="bg1"/>
              </a:solidFill>
              <a:latin typeface="Sylfaen" panose="010A0502050306030303" pitchFamily="18" charset="0"/>
            </a:endParaRP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latin typeface="Sylfaen" panose="010A0502050306030303" pitchFamily="18" charset="0"/>
              </a:rPr>
              <a:t>Cannot estimate above maximum or below minimum values.</a:t>
            </a:r>
          </a:p>
          <a:p>
            <a:pPr>
              <a:buFont typeface="Wingdings" panose="05000000000000000000" pitchFamily="2" charset="2"/>
              <a:buChar char="Ø"/>
            </a:pPr>
            <a:r>
              <a:rPr lang="en-US" dirty="0">
                <a:solidFill>
                  <a:schemeClr val="bg1"/>
                </a:solidFill>
                <a:latin typeface="Sylfaen" panose="010A0502050306030303" pitchFamily="18" charset="0"/>
              </a:rPr>
              <a:t>Not very good for peaks or mountainous areas..</a:t>
            </a:r>
          </a:p>
          <a:p>
            <a:pPr>
              <a:buFont typeface="Wingdings" panose="05000000000000000000" pitchFamily="2" charset="2"/>
              <a:buChar char="Ø"/>
            </a:pPr>
            <a:r>
              <a:rPr lang="en-US" dirty="0">
                <a:solidFill>
                  <a:schemeClr val="bg1"/>
                </a:solidFill>
                <a:latin typeface="Sylfaen" panose="010A0502050306030303" pitchFamily="18" charset="0"/>
              </a:rPr>
              <a:t>Linear interpolation is quick and easy, but it is not very precise.</a:t>
            </a:r>
          </a:p>
          <a:p>
            <a:pPr>
              <a:buFont typeface="Wingdings" panose="05000000000000000000" pitchFamily="2" charset="2"/>
              <a:buChar char="Ø"/>
            </a:pPr>
            <a:endParaRPr lang="en-US" dirty="0">
              <a:solidFill>
                <a:schemeClr val="bg1"/>
              </a:solidFill>
              <a:latin typeface="Sylfaen" panose="010A0502050306030303" pitchFamily="18" charset="0"/>
            </a:endParaRPr>
          </a:p>
          <a:p>
            <a:pPr>
              <a:buFont typeface="Wingdings" panose="05000000000000000000" pitchFamily="2" charset="2"/>
              <a:buChar char="Ø"/>
            </a:pPr>
            <a:endParaRPr lang="en-US" dirty="0">
              <a:solidFill>
                <a:schemeClr val="bg1"/>
              </a:solidFill>
              <a:latin typeface="Sylfaen" panose="010A0502050306030303" pitchFamily="18" charset="0"/>
            </a:endParaRPr>
          </a:p>
          <a:p>
            <a:endParaRPr lang="en-US" dirty="0">
              <a:solidFill>
                <a:schemeClr val="bg1"/>
              </a:solidFill>
              <a:latin typeface="Sylfaen" panose="010A0502050306030303" pitchFamily="18" charset="0"/>
            </a:endParaRPr>
          </a:p>
        </p:txBody>
      </p:sp>
      <p:pic>
        <p:nvPicPr>
          <p:cNvPr id="5" name="Picture 4">
            <a:extLst>
              <a:ext uri="{FF2B5EF4-FFF2-40B4-BE49-F238E27FC236}">
                <a16:creationId xmlns:a16="http://schemas.microsoft.com/office/drawing/2014/main" id="{99EA3B87-D5FB-44CC-BE46-4E5FF0EAC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600" y="3624263"/>
            <a:ext cx="4572000" cy="2552700"/>
          </a:xfrm>
          <a:prstGeom prst="rect">
            <a:avLst/>
          </a:prstGeom>
        </p:spPr>
      </p:pic>
    </p:spTree>
    <p:extLst>
      <p:ext uri="{BB962C8B-B14F-4D97-AF65-F5344CB8AC3E}">
        <p14:creationId xmlns:p14="http://schemas.microsoft.com/office/powerpoint/2010/main" val="67312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latin typeface="Sylfaen" panose="010A0502050306030303" pitchFamily="18" charset="0"/>
              </a:rPr>
              <a:t>:</a:t>
            </a:r>
            <a:r>
              <a:rPr lang="en-US" b="0" i="0" dirty="0">
                <a:solidFill>
                  <a:srgbClr val="E8EAED"/>
                </a:solidFill>
                <a:effectLst/>
                <a:latin typeface="arial" panose="020B0604020202020204" pitchFamily="34" charset="0"/>
              </a:rPr>
              <a:t>Reference:</a:t>
            </a:r>
            <a:br>
              <a:rPr lang="en-US" dirty="0">
                <a:solidFill>
                  <a:schemeClr val="bg1"/>
                </a:solidFill>
                <a:latin typeface="Sylfaen" panose="010A0502050306030303" pitchFamily="18" charset="0"/>
              </a:rPr>
            </a:br>
            <a:endParaRPr lang="en-US" dirty="0">
              <a:latin typeface="Sylfaen" panose="010A0502050306030303" pitchFamily="18" charset="0"/>
            </a:endParaRP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514350" indent="-514350">
              <a:buFont typeface="+mj-lt"/>
              <a:buAutoNum type="arabicPeriod"/>
            </a:pPr>
            <a:r>
              <a:rPr lang="en-US" dirty="0">
                <a:solidFill>
                  <a:schemeClr val="bg1"/>
                </a:solidFill>
                <a:latin typeface="Sylfaen" panose="010A0502050306030303" pitchFamily="18" charset="0"/>
                <a:hlinkClick r:id="rId3">
                  <a:extLst>
                    <a:ext uri="{A12FA001-AC4F-418D-AE19-62706E023703}">
                      <ahyp:hlinkClr xmlns:ahyp="http://schemas.microsoft.com/office/drawing/2018/hyperlinkcolor" val="tx"/>
                    </a:ext>
                  </a:extLst>
                </a:hlinkClick>
              </a:rPr>
              <a:t>https://www.glonav.org/journal/view.php?number=50</a:t>
            </a:r>
            <a:endParaRPr lang="en-US" dirty="0">
              <a:solidFill>
                <a:schemeClr val="bg1"/>
              </a:solidFill>
              <a:latin typeface="Sylfaen" panose="010A0502050306030303" pitchFamily="18" charset="0"/>
            </a:endParaRPr>
          </a:p>
          <a:p>
            <a:pPr marL="514350" indent="-514350">
              <a:buFont typeface="+mj-lt"/>
              <a:buAutoNum type="arabicPeriod"/>
            </a:pPr>
            <a:r>
              <a:rPr lang="en-US" dirty="0">
                <a:solidFill>
                  <a:schemeClr val="bg1"/>
                </a:solidFill>
                <a:latin typeface="Sylfaen" panose="010A0502050306030303" pitchFamily="18" charset="0"/>
                <a:hlinkClick r:id="rId4">
                  <a:extLst>
                    <a:ext uri="{A12FA001-AC4F-418D-AE19-62706E023703}">
                      <ahyp:hlinkClr xmlns:ahyp="http://schemas.microsoft.com/office/drawing/2018/hyperlinkcolor" val="tx"/>
                    </a:ext>
                  </a:extLst>
                </a:hlinkClick>
              </a:rPr>
              <a:t>https://developer.apple.com/documentation/accelerate/use_linear_interpolation_to_construct_new_data_points</a:t>
            </a:r>
            <a:endParaRPr lang="en-US" dirty="0">
              <a:solidFill>
                <a:schemeClr val="bg1"/>
              </a:solidFill>
              <a:latin typeface="Sylfaen" panose="010A0502050306030303" pitchFamily="18" charset="0"/>
            </a:endParaRPr>
          </a:p>
          <a:p>
            <a:pPr marL="514350" indent="-514350">
              <a:buFont typeface="+mj-lt"/>
              <a:buAutoNum type="arabicPeriod"/>
            </a:pPr>
            <a:r>
              <a:rPr lang="en-US" dirty="0">
                <a:solidFill>
                  <a:schemeClr val="bg1"/>
                </a:solidFill>
                <a:latin typeface="Sylfaen" panose="010A0502050306030303" pitchFamily="18" charset="0"/>
                <a:hlinkClick r:id="rId5">
                  <a:extLst>
                    <a:ext uri="{A12FA001-AC4F-418D-AE19-62706E023703}">
                      <ahyp:hlinkClr xmlns:ahyp="http://schemas.microsoft.com/office/drawing/2018/hyperlinkcolor" val="tx"/>
                    </a:ext>
                  </a:extLst>
                </a:hlinkClick>
              </a:rPr>
              <a:t>https://www.slideshare.net/mdtanvirhossain7/application-of-interpolation-in-cse#:~:text=In%20the%20mathematical%20field%20of,set%20of%20known%20data%20points</a:t>
            </a:r>
            <a:r>
              <a:rPr lang="en-US" dirty="0">
                <a:solidFill>
                  <a:schemeClr val="bg1"/>
                </a:solidFill>
                <a:latin typeface="Sylfaen" panose="010A0502050306030303" pitchFamily="18" charset="0"/>
              </a:rPr>
              <a:t>.</a:t>
            </a:r>
          </a:p>
          <a:p>
            <a:pPr marL="514350" indent="-514350">
              <a:buFont typeface="+mj-lt"/>
              <a:buAutoNum type="arabicPeriod"/>
            </a:pPr>
            <a:r>
              <a:rPr lang="en-US" dirty="0">
                <a:solidFill>
                  <a:schemeClr val="bg1"/>
                </a:solidFill>
                <a:latin typeface="Sylfaen" panose="010A0502050306030303" pitchFamily="18" charset="0"/>
              </a:rPr>
              <a:t>https://en.wikipedia.org/wiki/Linear_interpolation#:~:text=In%20mathematics%2C%20linear%20interpolation%20is,set%20of%20known%20data%20points.</a:t>
            </a:r>
          </a:p>
          <a:p>
            <a:pPr marL="514350" indent="-514350">
              <a:buFont typeface="+mj-lt"/>
              <a:buAutoNum type="arabicPeriod"/>
            </a:pPr>
            <a:endParaRPr lang="en-US" dirty="0">
              <a:solidFill>
                <a:schemeClr val="bg1"/>
              </a:solidFill>
              <a:latin typeface="Sylfaen" panose="010A0502050306030303" pitchFamily="18" charset="0"/>
            </a:endParaRPr>
          </a:p>
          <a:p>
            <a:pPr marL="514350" indent="-514350">
              <a:buFont typeface="+mj-lt"/>
              <a:buAutoNum type="arabicPeriod"/>
            </a:pPr>
            <a:endParaRPr lang="en-US" dirty="0">
              <a:solidFill>
                <a:schemeClr val="bg1"/>
              </a:solidFill>
              <a:latin typeface="Sylfaen" panose="010A0502050306030303" pitchFamily="18" charset="0"/>
            </a:endParaRPr>
          </a:p>
          <a:p>
            <a:pPr marL="514350" indent="-514350">
              <a:buFont typeface="+mj-lt"/>
              <a:buAutoNum type="arabicPeriod"/>
            </a:pPr>
            <a:endParaRPr lang="en-US" dirty="0">
              <a:solidFill>
                <a:schemeClr val="bg1"/>
              </a:solidFill>
              <a:latin typeface="Sylfaen" panose="010A0502050306030303" pitchFamily="18" charset="0"/>
            </a:endParaRPr>
          </a:p>
        </p:txBody>
      </p:sp>
    </p:spTree>
    <p:extLst>
      <p:ext uri="{BB962C8B-B14F-4D97-AF65-F5344CB8AC3E}">
        <p14:creationId xmlns:p14="http://schemas.microsoft.com/office/powerpoint/2010/main" val="90522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414243-07FD-49BE-94F1-BA0C6CC02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F0C2DD-8155-4259-BF50-B96E2983DF6A}"/>
              </a:ext>
            </a:extLst>
          </p:cNvPr>
          <p:cNvSpPr>
            <a:spLocks noGrp="1"/>
          </p:cNvSpPr>
          <p:nvPr>
            <p:ph type="title"/>
          </p:nvPr>
        </p:nvSpPr>
        <p:spPr>
          <a:xfrm>
            <a:off x="838200" y="1092200"/>
            <a:ext cx="10515600" cy="4775200"/>
          </a:xfrm>
        </p:spPr>
        <p:txBody>
          <a:bodyPr>
            <a:normAutofit/>
          </a:bodyPr>
          <a:lstStyle/>
          <a:p>
            <a:r>
              <a:rPr lang="en-US" sz="9600" b="1" i="0" dirty="0">
                <a:solidFill>
                  <a:schemeClr val="bg1"/>
                </a:solidFill>
                <a:effectLst/>
                <a:latin typeface="Sylfaen" panose="010A0502050306030303" pitchFamily="18" charset="0"/>
              </a:rPr>
              <a:t>Interpolation And Its Applications</a:t>
            </a:r>
            <a:br>
              <a:rPr lang="en-US" b="1" i="0" dirty="0">
                <a:solidFill>
                  <a:srgbClr val="0E0F25"/>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202530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A29054-FBB9-4329-B400-A7EB4F0FF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5DBCB1-41C4-4CDA-9642-95CA30DED894}"/>
              </a:ext>
            </a:extLst>
          </p:cNvPr>
          <p:cNvSpPr>
            <a:spLocks noGrp="1"/>
          </p:cNvSpPr>
          <p:nvPr>
            <p:ph type="title"/>
          </p:nvPr>
        </p:nvSpPr>
        <p:spPr>
          <a:xfrm>
            <a:off x="838200" y="365125"/>
            <a:ext cx="10515600" cy="5781675"/>
          </a:xfrm>
        </p:spPr>
        <p:txBody>
          <a:bodyPr>
            <a:normAutofit/>
          </a:bodyPr>
          <a:lstStyle/>
          <a:p>
            <a:pPr algn="ctr"/>
            <a:r>
              <a:rPr lang="en-US" sz="11500" dirty="0">
                <a:solidFill>
                  <a:schemeClr val="bg1"/>
                </a:solidFill>
                <a:latin typeface="Sylfaen" panose="010A0502050306030303" pitchFamily="18" charset="0"/>
              </a:rPr>
              <a:t>Thank You</a:t>
            </a:r>
          </a:p>
        </p:txBody>
      </p:sp>
    </p:spTree>
    <p:extLst>
      <p:ext uri="{BB962C8B-B14F-4D97-AF65-F5344CB8AC3E}">
        <p14:creationId xmlns:p14="http://schemas.microsoft.com/office/powerpoint/2010/main" val="11698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p:txBody>
          <a:bodyPr/>
          <a:lstStyle/>
          <a:p>
            <a:r>
              <a:rPr lang="en-US" dirty="0">
                <a:solidFill>
                  <a:schemeClr val="bg1"/>
                </a:solidFill>
                <a:latin typeface="Sylfaen" panose="010A0502050306030303" pitchFamily="18" charset="0"/>
              </a:rPr>
              <a:t>What Is Interpolation</a:t>
            </a:r>
            <a:r>
              <a:rPr lang="en-US" dirty="0">
                <a:latin typeface="Sylfaen" panose="010A0502050306030303" pitchFamily="18" charset="0"/>
              </a:rPr>
              <a:t>:</a:t>
            </a: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r>
              <a:rPr lang="en-US" dirty="0">
                <a:solidFill>
                  <a:schemeClr val="bg1"/>
                </a:solidFill>
                <a:latin typeface="Sylfaen" panose="010A0502050306030303" pitchFamily="18" charset="0"/>
              </a:rPr>
              <a:t>Interpolation is a method of fitting the data points to represent the value of a function. </a:t>
            </a:r>
          </a:p>
          <a:p>
            <a:r>
              <a:rPr lang="en-US" dirty="0">
                <a:solidFill>
                  <a:schemeClr val="bg1"/>
                </a:solidFill>
                <a:latin typeface="Sylfaen" panose="010A0502050306030303" pitchFamily="18" charset="0"/>
              </a:rPr>
              <a:t> This helps to determine the data points in between the given data ones. This method is always needed to compute the value of a function for an intermediate value of the independent function. </a:t>
            </a:r>
          </a:p>
          <a:p>
            <a:r>
              <a:rPr lang="en-US" dirty="0">
                <a:solidFill>
                  <a:schemeClr val="bg1"/>
                </a:solidFill>
                <a:latin typeface="Sylfaen" panose="010A0502050306030303" pitchFamily="18" charset="0"/>
              </a:rPr>
              <a:t> It is mostly used to predict the unknown values for any geographical related data points such as noise level, rainfall, elevation, and so on.</a:t>
            </a:r>
          </a:p>
        </p:txBody>
      </p:sp>
    </p:spTree>
    <p:extLst>
      <p:ext uri="{BB962C8B-B14F-4D97-AF65-F5344CB8AC3E}">
        <p14:creationId xmlns:p14="http://schemas.microsoft.com/office/powerpoint/2010/main" val="18620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p:txBody>
          <a:bodyPr/>
          <a:lstStyle/>
          <a:p>
            <a:r>
              <a:rPr lang="en-US" dirty="0">
                <a:solidFill>
                  <a:schemeClr val="bg1"/>
                </a:solidFill>
                <a:latin typeface="Sylfaen" panose="010A0502050306030303" pitchFamily="18" charset="0"/>
              </a:rPr>
              <a:t>Application Of Interpolation</a:t>
            </a:r>
            <a:r>
              <a:rPr lang="en-US" dirty="0">
                <a:latin typeface="Sylfaen" panose="010A0502050306030303" pitchFamily="18" charset="0"/>
              </a:rPr>
              <a:t>:</a:t>
            </a: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571500" indent="-571500">
              <a:buFont typeface="+mj-lt"/>
              <a:buAutoNum type="romanLcPeriod"/>
            </a:pPr>
            <a:r>
              <a:rPr lang="en-US" dirty="0">
                <a:solidFill>
                  <a:schemeClr val="bg1"/>
                </a:solidFill>
                <a:latin typeface="Sylfaen" panose="010A0502050306030303" pitchFamily="18" charset="0"/>
              </a:rPr>
              <a:t>Zooming Digital Images.</a:t>
            </a:r>
          </a:p>
          <a:p>
            <a:pPr marL="571500" indent="-571500">
              <a:buFont typeface="+mj-lt"/>
              <a:buAutoNum type="romanLcPeriod"/>
            </a:pPr>
            <a:r>
              <a:rPr lang="en-US" dirty="0">
                <a:solidFill>
                  <a:schemeClr val="bg1"/>
                </a:solidFill>
                <a:latin typeface="Sylfaen" panose="010A0502050306030303" pitchFamily="18" charset="0"/>
              </a:rPr>
              <a:t>Missing AIS Data of Ship (</a:t>
            </a:r>
            <a:r>
              <a:rPr lang="en-US" b="1" dirty="0">
                <a:solidFill>
                  <a:schemeClr val="bg1"/>
                </a:solidFill>
                <a:latin typeface="Sylfaen" panose="010A0502050306030303" pitchFamily="18" charset="0"/>
              </a:rPr>
              <a:t>automatic identification system</a:t>
            </a:r>
            <a:r>
              <a:rPr lang="en-US" dirty="0">
                <a:solidFill>
                  <a:schemeClr val="bg1"/>
                </a:solidFill>
                <a:latin typeface="Sylfaen" panose="010A0502050306030303" pitchFamily="18" charset="0"/>
              </a:rPr>
              <a:t>).</a:t>
            </a:r>
          </a:p>
          <a:p>
            <a:pPr marL="571500" indent="-571500">
              <a:buFont typeface="+mj-lt"/>
              <a:buAutoNum type="romanLcPeriod"/>
            </a:pPr>
            <a:r>
              <a:rPr lang="en-US" dirty="0">
                <a:solidFill>
                  <a:schemeClr val="bg1"/>
                </a:solidFill>
                <a:latin typeface="Sylfaen" panose="010A0502050306030303" pitchFamily="18" charset="0"/>
              </a:rPr>
              <a:t>Heat Transfer Estimation.</a:t>
            </a:r>
          </a:p>
          <a:p>
            <a:pPr marL="571500" indent="-571500">
              <a:buFont typeface="+mj-lt"/>
              <a:buAutoNum type="romanLcPeriod"/>
            </a:pPr>
            <a:r>
              <a:rPr lang="en-US" dirty="0">
                <a:solidFill>
                  <a:schemeClr val="bg1"/>
                </a:solidFill>
                <a:latin typeface="Sylfaen" panose="010A0502050306030303" pitchFamily="18" charset="0"/>
              </a:rPr>
              <a:t>Image Processing.</a:t>
            </a:r>
          </a:p>
          <a:p>
            <a:pPr marL="571500" indent="-571500">
              <a:buFont typeface="+mj-lt"/>
              <a:buAutoNum type="romanLcPeriod"/>
            </a:pPr>
            <a:endParaRPr lang="en-US" dirty="0">
              <a:solidFill>
                <a:schemeClr val="bg1"/>
              </a:solidFill>
              <a:latin typeface="Sylfaen" panose="010A0502050306030303" pitchFamily="18" charset="0"/>
            </a:endParaRPr>
          </a:p>
          <a:p>
            <a:pPr marL="571500" indent="-571500">
              <a:buFont typeface="+mj-lt"/>
              <a:buAutoNum type="romanLcPeriod"/>
            </a:pPr>
            <a:endParaRPr lang="en-US" dirty="0">
              <a:solidFill>
                <a:schemeClr val="bg1"/>
              </a:solidFill>
              <a:latin typeface="Sylfaen" panose="010A0502050306030303" pitchFamily="18" charset="0"/>
            </a:endParaRPr>
          </a:p>
          <a:p>
            <a:pPr marL="0" indent="0">
              <a:buNone/>
            </a:pPr>
            <a:endParaRPr lang="en-US" dirty="0">
              <a:solidFill>
                <a:schemeClr val="bg1"/>
              </a:solidFill>
              <a:latin typeface="Sylfaen" panose="010A0502050306030303" pitchFamily="18" charset="0"/>
            </a:endParaRPr>
          </a:p>
        </p:txBody>
      </p:sp>
      <p:pic>
        <p:nvPicPr>
          <p:cNvPr id="7" name="Picture 6">
            <a:extLst>
              <a:ext uri="{FF2B5EF4-FFF2-40B4-BE49-F238E27FC236}">
                <a16:creationId xmlns:a16="http://schemas.microsoft.com/office/drawing/2014/main" id="{B2741084-F7D8-41F0-AF60-126E7538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0" y="3187700"/>
            <a:ext cx="4914900" cy="2819400"/>
          </a:xfrm>
          <a:prstGeom prst="rect">
            <a:avLst/>
          </a:prstGeom>
        </p:spPr>
      </p:pic>
    </p:spTree>
    <p:extLst>
      <p:ext uri="{BB962C8B-B14F-4D97-AF65-F5344CB8AC3E}">
        <p14:creationId xmlns:p14="http://schemas.microsoft.com/office/powerpoint/2010/main" val="402098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latin typeface="Sylfaen" panose="010A0502050306030303" pitchFamily="18" charset="0"/>
              </a:rPr>
              <a:t>:</a:t>
            </a:r>
            <a:r>
              <a:rPr lang="en-US" dirty="0">
                <a:solidFill>
                  <a:schemeClr val="bg1"/>
                </a:solidFill>
                <a:latin typeface="Sylfaen" panose="010A0502050306030303" pitchFamily="18" charset="0"/>
              </a:rPr>
              <a:t>Missing AIS Data of Ship</a:t>
            </a:r>
            <a:br>
              <a:rPr lang="en-US" dirty="0">
                <a:solidFill>
                  <a:schemeClr val="bg1"/>
                </a:solidFill>
                <a:latin typeface="Sylfaen" panose="010A0502050306030303" pitchFamily="18" charset="0"/>
              </a:rPr>
            </a:br>
            <a:endParaRPr lang="en-US" dirty="0">
              <a:latin typeface="Sylfaen" panose="010A0502050306030303" pitchFamily="18" charset="0"/>
            </a:endParaRP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0" indent="0">
              <a:buNone/>
            </a:pPr>
            <a:r>
              <a:rPr lang="en-US" dirty="0">
                <a:solidFill>
                  <a:schemeClr val="bg1"/>
                </a:solidFill>
                <a:latin typeface="Sylfaen" panose="010A0502050306030303" pitchFamily="18" charset="0"/>
              </a:rPr>
              <a:t>The Interpolation Method for the missing AIS(</a:t>
            </a:r>
            <a:r>
              <a:rPr lang="en-US" b="1" dirty="0">
                <a:solidFill>
                  <a:schemeClr val="bg1"/>
                </a:solidFill>
                <a:latin typeface="Sylfaen" panose="010A0502050306030303" pitchFamily="18" charset="0"/>
              </a:rPr>
              <a:t>automatic identification system</a:t>
            </a:r>
            <a:r>
              <a:rPr lang="en-US" dirty="0">
                <a:solidFill>
                  <a:schemeClr val="bg1"/>
                </a:solidFill>
                <a:latin typeface="Sylfaen" panose="010A0502050306030303" pitchFamily="18" charset="0"/>
              </a:rPr>
              <a:t>) Data of Ship . The interpolation method is proposed to recover missing AIS data based on the AIS data which was received before and after the missing time interval . </a:t>
            </a:r>
          </a:p>
          <a:p>
            <a:pPr marL="0" indent="0">
              <a:buNone/>
            </a:pPr>
            <a:r>
              <a:rPr lang="en-US" dirty="0">
                <a:solidFill>
                  <a:schemeClr val="bg1"/>
                </a:solidFill>
                <a:latin typeface="Sylfaen" panose="010A0502050306030303" pitchFamily="18" charset="0"/>
              </a:rPr>
              <a:t>AIS type, the second one consists of the ship position, UTC time, course over ground (COG), speed over ground (SOG), heading angle (HDG), rate of turning (ROT), the heeling angles. In this research, the dynamic information such as the ship position, COG, SOG and HDG are considered for interpolating the problem of missing AIS data.</a:t>
            </a:r>
          </a:p>
        </p:txBody>
      </p:sp>
    </p:spTree>
    <p:extLst>
      <p:ext uri="{BB962C8B-B14F-4D97-AF65-F5344CB8AC3E}">
        <p14:creationId xmlns:p14="http://schemas.microsoft.com/office/powerpoint/2010/main" val="179835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E9238-93C4-43F5-91AB-DAC2731D4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BF415034-92F2-40AB-A204-A0C4D6831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09600"/>
            <a:ext cx="10020300" cy="5283200"/>
          </a:xfrm>
          <a:prstGeom prst="rect">
            <a:avLst/>
          </a:prstGeom>
        </p:spPr>
      </p:pic>
    </p:spTree>
    <p:extLst>
      <p:ext uri="{BB962C8B-B14F-4D97-AF65-F5344CB8AC3E}">
        <p14:creationId xmlns:p14="http://schemas.microsoft.com/office/powerpoint/2010/main" val="332861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EE132-0466-4A29-9414-9EE543946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8013C7F-E486-4CE4-8C38-CDC82AEE5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901700"/>
            <a:ext cx="10820400" cy="4978400"/>
          </a:xfrm>
          <a:prstGeom prst="rect">
            <a:avLst/>
          </a:prstGeom>
        </p:spPr>
      </p:pic>
    </p:spTree>
    <p:extLst>
      <p:ext uri="{BB962C8B-B14F-4D97-AF65-F5344CB8AC3E}">
        <p14:creationId xmlns:p14="http://schemas.microsoft.com/office/powerpoint/2010/main" val="100173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solidFill>
                  <a:schemeClr val="bg1"/>
                </a:solidFill>
                <a:latin typeface="Sylfaen" panose="010A0502050306030303" pitchFamily="18" charset="0"/>
              </a:rPr>
              <a:t>Algorithm of interpolation method:</a:t>
            </a:r>
            <a:br>
              <a:rPr lang="en-US" dirty="0">
                <a:solidFill>
                  <a:schemeClr val="bg1"/>
                </a:solidFill>
                <a:latin typeface="Sylfaen" panose="010A0502050306030303" pitchFamily="18" charset="0"/>
              </a:rPr>
            </a:br>
            <a:endParaRPr lang="en-US" dirty="0">
              <a:solidFill>
                <a:schemeClr val="bg1"/>
              </a:solidFill>
              <a:latin typeface="Sylfaen" panose="010A0502050306030303" pitchFamily="18" charset="0"/>
            </a:endParaRPr>
          </a:p>
        </p:txBody>
      </p:sp>
      <p:pic>
        <p:nvPicPr>
          <p:cNvPr id="5" name="Picture 4">
            <a:extLst>
              <a:ext uri="{FF2B5EF4-FFF2-40B4-BE49-F238E27FC236}">
                <a16:creationId xmlns:a16="http://schemas.microsoft.com/office/drawing/2014/main" id="{52B12AC3-490F-486D-8FBF-B0C8BB820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690688"/>
            <a:ext cx="9334500" cy="4456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194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FD0D5-C445-4042-9272-74124241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DBEFA8-FCAD-48EE-83EB-37EC7BB68C80}"/>
              </a:ext>
            </a:extLst>
          </p:cNvPr>
          <p:cNvSpPr>
            <a:spLocks noGrp="1"/>
          </p:cNvSpPr>
          <p:nvPr>
            <p:ph type="title"/>
          </p:nvPr>
        </p:nvSpPr>
        <p:spPr>
          <a:xfrm>
            <a:off x="838200" y="177801"/>
            <a:ext cx="10515600" cy="1512888"/>
          </a:xfrm>
        </p:spPr>
        <p:txBody>
          <a:bodyPr>
            <a:normAutofit/>
          </a:bodyPr>
          <a:lstStyle/>
          <a:p>
            <a:r>
              <a:rPr lang="en-US" dirty="0">
                <a:solidFill>
                  <a:schemeClr val="bg1"/>
                </a:solidFill>
                <a:latin typeface="Sylfaen" panose="010A0502050306030303" pitchFamily="18" charset="0"/>
              </a:rPr>
              <a:t>Linear interpolation</a:t>
            </a:r>
          </a:p>
        </p:txBody>
      </p:sp>
      <p:sp>
        <p:nvSpPr>
          <p:cNvPr id="3" name="Content Placeholder 2">
            <a:extLst>
              <a:ext uri="{FF2B5EF4-FFF2-40B4-BE49-F238E27FC236}">
                <a16:creationId xmlns:a16="http://schemas.microsoft.com/office/drawing/2014/main" id="{287CD616-EAF3-4CF1-988D-0E70946B178A}"/>
              </a:ext>
            </a:extLst>
          </p:cNvPr>
          <p:cNvSpPr>
            <a:spLocks noGrp="1"/>
          </p:cNvSpPr>
          <p:nvPr>
            <p:ph idx="1"/>
          </p:nvPr>
        </p:nvSpPr>
        <p:spPr/>
        <p:txBody>
          <a:bodyPr/>
          <a:lstStyle/>
          <a:p>
            <a:pPr marL="0" indent="0">
              <a:buNone/>
            </a:pPr>
            <a:r>
              <a:rPr lang="en-US" dirty="0">
                <a:solidFill>
                  <a:schemeClr val="bg1"/>
                </a:solidFill>
                <a:latin typeface="Sylfaen" panose="010A0502050306030303" pitchFamily="18" charset="0"/>
              </a:rPr>
              <a:t>In mathematics, linear interpolation is a method of curve fitting using linear polynomials to construct new data points within the range of a discrete set of known data points.</a:t>
            </a:r>
          </a:p>
          <a:p>
            <a:pPr marL="0" indent="0">
              <a:buNone/>
            </a:pPr>
            <a:r>
              <a:rPr lang="en-US" dirty="0">
                <a:solidFill>
                  <a:schemeClr val="bg1"/>
                </a:solidFill>
                <a:latin typeface="Sylfaen" panose="010A0502050306030303" pitchFamily="18" charset="0"/>
              </a:rPr>
              <a:t>Solving this equation for y, which is the unknown value at x, gives</a:t>
            </a:r>
          </a:p>
          <a:p>
            <a:pPr marL="0" indent="0">
              <a:buNone/>
            </a:pPr>
            <a:endParaRPr lang="en-US" dirty="0">
              <a:solidFill>
                <a:schemeClr val="bg1"/>
              </a:solidFill>
              <a:latin typeface="Sylfaen" panose="010A0502050306030303" pitchFamily="18" charset="0"/>
            </a:endParaRPr>
          </a:p>
        </p:txBody>
      </p:sp>
      <p:pic>
        <p:nvPicPr>
          <p:cNvPr id="7" name="Picture 6">
            <a:extLst>
              <a:ext uri="{FF2B5EF4-FFF2-40B4-BE49-F238E27FC236}">
                <a16:creationId xmlns:a16="http://schemas.microsoft.com/office/drawing/2014/main" id="{721C20BB-140B-4FC2-A71C-452AE8776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4140200"/>
            <a:ext cx="8521699" cy="1701800"/>
          </a:xfrm>
          <a:prstGeom prst="rect">
            <a:avLst/>
          </a:prstGeom>
        </p:spPr>
      </p:pic>
      <p:sp>
        <p:nvSpPr>
          <p:cNvPr id="10" name="TextBox 9">
            <a:extLst>
              <a:ext uri="{FF2B5EF4-FFF2-40B4-BE49-F238E27FC236}">
                <a16:creationId xmlns:a16="http://schemas.microsoft.com/office/drawing/2014/main" id="{CDBEFCE1-2C43-4AC9-A0F9-FBFC47311C4D}"/>
              </a:ext>
            </a:extLst>
          </p:cNvPr>
          <p:cNvSpPr txBox="1"/>
          <p:nvPr/>
        </p:nvSpPr>
        <p:spPr>
          <a:xfrm>
            <a:off x="3048000" y="3244334"/>
            <a:ext cx="6096000" cy="369332"/>
          </a:xfrm>
          <a:prstGeom prst="rect">
            <a:avLst/>
          </a:prstGeom>
          <a:noFill/>
        </p:spPr>
        <p:txBody>
          <a:bodyPr wrap="square">
            <a:spAutoFit/>
          </a:bodyPr>
          <a:lstStyle/>
          <a:p>
            <a:r>
              <a:rPr lang="en-US" dirty="0"/>
              <a:t>Piecewise Linear Interpolation</a:t>
            </a:r>
          </a:p>
        </p:txBody>
      </p:sp>
    </p:spTree>
    <p:extLst>
      <p:ext uri="{BB962C8B-B14F-4D97-AF65-F5344CB8AC3E}">
        <p14:creationId xmlns:p14="http://schemas.microsoft.com/office/powerpoint/2010/main" val="2101246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702</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Calibri Light</vt:lpstr>
      <vt:lpstr>Source Sans Pro</vt:lpstr>
      <vt:lpstr>Stencil</vt:lpstr>
      <vt:lpstr>Sylfaen</vt:lpstr>
      <vt:lpstr>Wingdings</vt:lpstr>
      <vt:lpstr>Office Theme</vt:lpstr>
      <vt:lpstr>Name : Muhammad Ammar Jan Roll No: 435 Section : G </vt:lpstr>
      <vt:lpstr>Interpolation And Its Applications </vt:lpstr>
      <vt:lpstr>What Is Interpolation:</vt:lpstr>
      <vt:lpstr>Application Of Interpolation:</vt:lpstr>
      <vt:lpstr>:Missing AIS Data of Ship </vt:lpstr>
      <vt:lpstr>PowerPoint Presentation</vt:lpstr>
      <vt:lpstr>PowerPoint Presentation</vt:lpstr>
      <vt:lpstr>Algorithm of interpolation method: </vt:lpstr>
      <vt:lpstr>Linear interpolation</vt:lpstr>
      <vt:lpstr>Piecewise Linear Interpolation </vt:lpstr>
      <vt:lpstr> Piecewise Cubic Hermite Interpolating </vt:lpstr>
      <vt:lpstr>PowerPoint Presentation</vt:lpstr>
      <vt:lpstr>PowerPoint Presentation</vt:lpstr>
      <vt:lpstr>Numerical method for interpolation missing AIS data of ship</vt:lpstr>
      <vt:lpstr>Numerical experiment and results comparison</vt:lpstr>
      <vt:lpstr>Numerical experiment and results comparison</vt:lpstr>
      <vt:lpstr>PowerPoint Presentation</vt:lpstr>
      <vt:lpstr>:Disadvantages of Interpolation: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Muhammad Ammar Jan Roll No: 435 Section : G </dc:title>
  <dc:creator>ALLAHA HU GHANI</dc:creator>
  <cp:lastModifiedBy>ALLAHA HU GHANI</cp:lastModifiedBy>
  <cp:revision>13</cp:revision>
  <dcterms:created xsi:type="dcterms:W3CDTF">2022-01-29T07:18:34Z</dcterms:created>
  <dcterms:modified xsi:type="dcterms:W3CDTF">2022-01-30T08:31:47Z</dcterms:modified>
</cp:coreProperties>
</file>