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8" r:id="rId8"/>
    <p:sldId id="274" r:id="rId9"/>
    <p:sldId id="275" r:id="rId10"/>
    <p:sldId id="276" r:id="rId11"/>
    <p:sldId id="277" r:id="rId12"/>
    <p:sldId id="26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77" d="100"/>
          <a:sy n="77" d="100"/>
        </p:scale>
        <p:origin x="12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DA3-2D6A-4544-82CB-1447E1FF2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F129CD-9B9A-4941-BF98-5CDE5B98F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CBF44C-FDA1-4432-A297-E9F7D9F65690}"/>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10B1E0C4-9E1B-413B-A52D-9C2E3C1C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9627-30A9-4F01-B37F-D7FDDA494644}"/>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286779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64A2-38BF-4D66-A602-3A7C941E0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CC4D2-7510-482D-ADAA-2872724D8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22B44-C7D9-4C4E-BE48-6E2E4ABC0AB1}"/>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204D6804-0B8A-4C7F-8298-64A5D5733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C18C3-EFDD-44BA-8E98-79E8DA253A29}"/>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255038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557AB-FC60-4ABD-84FF-DA1E41694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F6A26-5D0D-4F6F-9616-93A5DCD30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7D680-4445-4FCB-81FE-8C5E1E47EF80}"/>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039DC183-3B16-4FF7-A8FC-832EC2148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67B3E-58BB-4E9D-800F-CB6DA7A1DA36}"/>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52129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4AD6-2AC1-4A0E-BFF5-742E98A26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3E031-3CCB-4985-8B8B-49D385901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42AF-853F-4EDC-9FFE-C4C873760F32}"/>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2AED6708-72BA-4BA4-B85B-D0602DF7E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27E88-AFCC-41FE-9412-8C061BF31BCB}"/>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61116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DE3E-D5AF-48F9-A6EB-0D219695D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09CB7A-6529-44F3-8B8B-6342E6CB9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896F93-5014-4B44-B300-1A230C7A787F}"/>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118A8A3B-636C-471F-A357-75B0B2D2C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FB0A3-6DAC-4941-B6C2-9111DD50D15C}"/>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216590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55CC-EA0A-4909-9C9B-AB321C2AC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50CB7-C2AB-4164-98BC-E7539A34C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BBDD4-2ECD-4CDD-B928-E6BDE6E2F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FC434-3C52-4828-BF1E-0ACDC571AA5F}"/>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6" name="Footer Placeholder 5">
            <a:extLst>
              <a:ext uri="{FF2B5EF4-FFF2-40B4-BE49-F238E27FC236}">
                <a16:creationId xmlns:a16="http://schemas.microsoft.com/office/drawing/2014/main" id="{0EBD49E2-20CD-47B2-9D02-0D375AF53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85F4A-250A-44B0-82D6-1B6AB7B500EC}"/>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138165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2737-AEFD-433A-A2CE-D5C4909B5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F50138-47AD-427D-BC1F-AD316A9A1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80D13-5E63-4E4C-8E00-52B993E8E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A75BF-6D78-451A-AE10-DF998C9B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23C26-9DBC-4BBB-9271-3DC031FEC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CFEF-34A8-445C-A1D6-F7EE5D5075B7}"/>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8" name="Footer Placeholder 7">
            <a:extLst>
              <a:ext uri="{FF2B5EF4-FFF2-40B4-BE49-F238E27FC236}">
                <a16:creationId xmlns:a16="http://schemas.microsoft.com/office/drawing/2014/main" id="{85164312-4639-46E2-A42E-37A5CFE28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CB49A6-FA09-4A24-812C-12A8E43E8F9A}"/>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308715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96C-8D0B-4985-B0F4-ACE56A593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B3797B-3D14-498C-8BE0-CEAEFFFCCDCD}"/>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4" name="Footer Placeholder 3">
            <a:extLst>
              <a:ext uri="{FF2B5EF4-FFF2-40B4-BE49-F238E27FC236}">
                <a16:creationId xmlns:a16="http://schemas.microsoft.com/office/drawing/2014/main" id="{0EC1C57F-209A-4C6E-BEB2-8797B6FC6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84DF2-C829-4A9E-944F-03EA619ACF17}"/>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298147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B6DA7-578C-4DD0-9E68-FDAA3A0C02CF}"/>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3" name="Footer Placeholder 2">
            <a:extLst>
              <a:ext uri="{FF2B5EF4-FFF2-40B4-BE49-F238E27FC236}">
                <a16:creationId xmlns:a16="http://schemas.microsoft.com/office/drawing/2014/main" id="{5474635F-1429-4E85-8CB0-1D55B09F6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3C5EA-7DC6-46D7-8C49-B1A275684274}"/>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386594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52F-EC0D-4C7D-9CE2-1F59EF323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B5D85-4052-4A19-BBD1-E84A4FD48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69016B-9392-41EA-A926-9E8184A73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C4D3C-44F9-4F31-8C5A-BD1FEED3D0DD}"/>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6" name="Footer Placeholder 5">
            <a:extLst>
              <a:ext uri="{FF2B5EF4-FFF2-40B4-BE49-F238E27FC236}">
                <a16:creationId xmlns:a16="http://schemas.microsoft.com/office/drawing/2014/main" id="{D81AC631-C74D-4382-98E3-2B773F34D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BE66A-778F-4367-B2A2-F75BF9AAEE8A}"/>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78284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905-1713-4431-9C40-B8EA2EEF3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9EF9A-E584-4091-A6F8-352E4CCB7F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F2909-1D0C-4697-94A8-79BBE15D0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5EF6D-96D7-479E-BA50-9999391449B9}"/>
              </a:ext>
            </a:extLst>
          </p:cNvPr>
          <p:cNvSpPr>
            <a:spLocks noGrp="1"/>
          </p:cNvSpPr>
          <p:nvPr>
            <p:ph type="dt" sz="half" idx="10"/>
          </p:nvPr>
        </p:nvSpPr>
        <p:spPr/>
        <p:txBody>
          <a:bodyPr/>
          <a:lstStyle/>
          <a:p>
            <a:fld id="{C0EE94F1-8F69-4137-B631-85F70A846924}" type="datetimeFigureOut">
              <a:rPr lang="en-US" smtClean="0"/>
              <a:t>2/1/2022</a:t>
            </a:fld>
            <a:endParaRPr lang="en-US"/>
          </a:p>
        </p:txBody>
      </p:sp>
      <p:sp>
        <p:nvSpPr>
          <p:cNvPr id="6" name="Footer Placeholder 5">
            <a:extLst>
              <a:ext uri="{FF2B5EF4-FFF2-40B4-BE49-F238E27FC236}">
                <a16:creationId xmlns:a16="http://schemas.microsoft.com/office/drawing/2014/main" id="{4266A27D-E14D-4057-93C7-483476BF6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6EA9C-E858-4286-A5A0-4BF8865A4507}"/>
              </a:ext>
            </a:extLst>
          </p:cNvPr>
          <p:cNvSpPr>
            <a:spLocks noGrp="1"/>
          </p:cNvSpPr>
          <p:nvPr>
            <p:ph type="sldNum" sz="quarter" idx="12"/>
          </p:nvPr>
        </p:nvSpPr>
        <p:spPr/>
        <p:txBody>
          <a:bodyPr/>
          <a:lstStyle/>
          <a:p>
            <a:fld id="{9DB3FBBA-4DFF-4EDE-85A2-41F112D32F42}" type="slidenum">
              <a:rPr lang="en-US" smtClean="0"/>
              <a:t>‹#›</a:t>
            </a:fld>
            <a:endParaRPr lang="en-US"/>
          </a:p>
        </p:txBody>
      </p:sp>
    </p:spTree>
    <p:extLst>
      <p:ext uri="{BB962C8B-B14F-4D97-AF65-F5344CB8AC3E}">
        <p14:creationId xmlns:p14="http://schemas.microsoft.com/office/powerpoint/2010/main" val="183584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8B97F-C066-4127-A682-D95541EA2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591F3-B85C-4766-831A-9C379B9E4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6CC91-202D-46C4-9860-9D6E37FAA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94F1-8F69-4137-B631-85F70A846924}" type="datetimeFigureOut">
              <a:rPr lang="en-US" smtClean="0"/>
              <a:t>2/1/2022</a:t>
            </a:fld>
            <a:endParaRPr lang="en-US"/>
          </a:p>
        </p:txBody>
      </p:sp>
      <p:sp>
        <p:nvSpPr>
          <p:cNvPr id="5" name="Footer Placeholder 4">
            <a:extLst>
              <a:ext uri="{FF2B5EF4-FFF2-40B4-BE49-F238E27FC236}">
                <a16:creationId xmlns:a16="http://schemas.microsoft.com/office/drawing/2014/main" id="{AE9E9F5C-ADAD-4F97-BCB0-C183501E7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43FC0-ED82-48DE-A894-7E1FF3A35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3FBBA-4DFF-4EDE-85A2-41F112D32F42}" type="slidenum">
              <a:rPr lang="en-US" smtClean="0"/>
              <a:t>‹#›</a:t>
            </a:fld>
            <a:endParaRPr lang="en-US"/>
          </a:p>
        </p:txBody>
      </p:sp>
    </p:spTree>
    <p:extLst>
      <p:ext uri="{BB962C8B-B14F-4D97-AF65-F5344CB8AC3E}">
        <p14:creationId xmlns:p14="http://schemas.microsoft.com/office/powerpoint/2010/main" val="410312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776EFA-0873-4250-B2A2-640221FA4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01C37F-78B9-457F-832E-671AF918931F}"/>
              </a:ext>
            </a:extLst>
          </p:cNvPr>
          <p:cNvSpPr>
            <a:spLocks noGrp="1"/>
          </p:cNvSpPr>
          <p:nvPr>
            <p:ph type="ctrTitle"/>
          </p:nvPr>
        </p:nvSpPr>
        <p:spPr>
          <a:xfrm>
            <a:off x="1524000" y="1122362"/>
            <a:ext cx="9144000" cy="5353593"/>
          </a:xfrm>
        </p:spPr>
        <p:txBody>
          <a:bodyPr>
            <a:normAutofit/>
          </a:bodyPr>
          <a:lstStyle/>
          <a:p>
            <a:pPr algn="r"/>
            <a:r>
              <a:rPr lang="en-US" sz="4400" dirty="0">
                <a:solidFill>
                  <a:schemeClr val="bg1"/>
                </a:solidFill>
                <a:latin typeface="Stencil" panose="040409050D0802020404" pitchFamily="82" charset="0"/>
              </a:rPr>
              <a:t>By:</a:t>
            </a:r>
            <a:br>
              <a:rPr lang="en-US" sz="4400" dirty="0">
                <a:solidFill>
                  <a:schemeClr val="bg1"/>
                </a:solidFill>
                <a:latin typeface="Stencil" panose="040409050D0802020404" pitchFamily="82" charset="0"/>
              </a:rPr>
            </a:br>
            <a:r>
              <a:rPr lang="en-US" sz="4400" dirty="0">
                <a:solidFill>
                  <a:schemeClr val="bg1"/>
                </a:solidFill>
                <a:latin typeface="Stencil" panose="040409050D0802020404" pitchFamily="82" charset="0"/>
              </a:rPr>
              <a:t>Zeeshan Ali (286 G)</a:t>
            </a:r>
            <a:br>
              <a:rPr lang="en-US" sz="4400" dirty="0">
                <a:solidFill>
                  <a:schemeClr val="bg1"/>
                </a:solidFill>
                <a:latin typeface="Stencil" panose="040409050D0802020404" pitchFamily="82" charset="0"/>
              </a:rPr>
            </a:br>
            <a:r>
              <a:rPr lang="en-US" sz="4400" dirty="0">
                <a:solidFill>
                  <a:schemeClr val="bg1"/>
                </a:solidFill>
                <a:latin typeface="Stencil" panose="040409050D0802020404" pitchFamily="82" charset="0"/>
              </a:rPr>
              <a:t>Muhammad Zain (294G)</a:t>
            </a:r>
            <a:br>
              <a:rPr lang="en-US" sz="4400" dirty="0">
                <a:solidFill>
                  <a:schemeClr val="bg1"/>
                </a:solidFill>
                <a:latin typeface="Stencil" panose="040409050D0802020404" pitchFamily="82" charset="0"/>
              </a:rPr>
            </a:br>
            <a:r>
              <a:rPr lang="en-US" sz="4400" dirty="0">
                <a:solidFill>
                  <a:schemeClr val="bg1"/>
                </a:solidFill>
                <a:latin typeface="Stencil" panose="040409050D0802020404" pitchFamily="82" charset="0"/>
              </a:rPr>
              <a:t>Muhammad Ammar Jan</a:t>
            </a:r>
            <a:br>
              <a:rPr lang="en-US" sz="4400" dirty="0">
                <a:solidFill>
                  <a:schemeClr val="bg1"/>
                </a:solidFill>
                <a:latin typeface="Stencil" panose="040409050D0802020404" pitchFamily="82" charset="0"/>
              </a:rPr>
            </a:br>
            <a:r>
              <a:rPr lang="en-US" sz="4400" dirty="0">
                <a:solidFill>
                  <a:schemeClr val="bg1"/>
                </a:solidFill>
                <a:latin typeface="Stencil" panose="040409050D0802020404" pitchFamily="82" charset="0"/>
              </a:rPr>
              <a:t> (435 G) </a:t>
            </a:r>
          </a:p>
        </p:txBody>
      </p:sp>
    </p:spTree>
    <p:extLst>
      <p:ext uri="{BB962C8B-B14F-4D97-AF65-F5344CB8AC3E}">
        <p14:creationId xmlns:p14="http://schemas.microsoft.com/office/powerpoint/2010/main" val="71315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Disadvantages of FCFS</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normAutofit/>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Here, are cons/ drawbacks of using FCFS scheduling algorithm:</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is a Non-Preemptive CPU scheduling algorithm, so after the process has been allocated to the CPU, it will never release the CPU until it finishes executing.</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Average Waiting Time is high.</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Short processes that are at the back of the queue have to wait for the long process at the front to finish.</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Not an ideal technique for time-sharing systems.</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Because of its simplicity, FCFS is not very efficient.</a:t>
            </a:r>
          </a:p>
        </p:txBody>
      </p:sp>
      <p:sp>
        <p:nvSpPr>
          <p:cNvPr id="6" name="TextBox 5">
            <a:extLst>
              <a:ext uri="{FF2B5EF4-FFF2-40B4-BE49-F238E27FC236}">
                <a16:creationId xmlns:a16="http://schemas.microsoft.com/office/drawing/2014/main" id="{C20B05EE-3588-4785-AD92-EA80E0C27211}"/>
              </a:ext>
            </a:extLst>
          </p:cNvPr>
          <p:cNvSpPr txBox="1"/>
          <p:nvPr/>
        </p:nvSpPr>
        <p:spPr>
          <a:xfrm>
            <a:off x="3046956" y="3247465"/>
            <a:ext cx="6093912" cy="369332"/>
          </a:xfrm>
          <a:prstGeom prst="rect">
            <a:avLst/>
          </a:prstGeom>
          <a:noFill/>
        </p:spPr>
        <p:txBody>
          <a:bodyPr wrap="square">
            <a:spAutoFit/>
          </a:bodyPr>
          <a:lstStyle/>
          <a:p>
            <a:r>
              <a:rPr lang="en-US" dirty="0"/>
              <a:t>Summary</a:t>
            </a:r>
          </a:p>
        </p:txBody>
      </p:sp>
    </p:spTree>
    <p:extLst>
      <p:ext uri="{BB962C8B-B14F-4D97-AF65-F5344CB8AC3E}">
        <p14:creationId xmlns:p14="http://schemas.microsoft.com/office/powerpoint/2010/main" val="330980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Summary of  FCFS</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Definition: FCFS is an operating system scheduling algorithm that automatically executes queued requests and processes by order of their arrival</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supports non-preemptive and pre-emptive scheduling</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algorithm.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FCFS stands for First Come First Serve</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 real-life example of the FCFS method is buying a movie ticket on the ticket counter.</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is the simplest form of a CPU scheduling algorithm</a:t>
            </a:r>
          </a:p>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is a Non-Preemptive CPU scheduling algorithm, so after the process has been allocated to the CPU, it will never release the CPU until it finishes executing.</a:t>
            </a:r>
          </a:p>
        </p:txBody>
      </p:sp>
      <p:sp>
        <p:nvSpPr>
          <p:cNvPr id="6" name="TextBox 5">
            <a:extLst>
              <a:ext uri="{FF2B5EF4-FFF2-40B4-BE49-F238E27FC236}">
                <a16:creationId xmlns:a16="http://schemas.microsoft.com/office/drawing/2014/main" id="{C20B05EE-3588-4785-AD92-EA80E0C27211}"/>
              </a:ext>
            </a:extLst>
          </p:cNvPr>
          <p:cNvSpPr txBox="1"/>
          <p:nvPr/>
        </p:nvSpPr>
        <p:spPr>
          <a:xfrm>
            <a:off x="3046956" y="3247465"/>
            <a:ext cx="6093912" cy="369332"/>
          </a:xfrm>
          <a:prstGeom prst="rect">
            <a:avLst/>
          </a:prstGeom>
          <a:noFill/>
        </p:spPr>
        <p:txBody>
          <a:bodyPr wrap="square">
            <a:spAutoFit/>
          </a:bodyPr>
          <a:lstStyle/>
          <a:p>
            <a:r>
              <a:rPr lang="en-US" dirty="0"/>
              <a:t>Summary</a:t>
            </a:r>
          </a:p>
        </p:txBody>
      </p:sp>
    </p:spTree>
    <p:extLst>
      <p:ext uri="{BB962C8B-B14F-4D97-AF65-F5344CB8AC3E}">
        <p14:creationId xmlns:p14="http://schemas.microsoft.com/office/powerpoint/2010/main" val="12655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Results</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b="0" i="0" dirty="0">
                <a:solidFill>
                  <a:schemeClr val="bg1"/>
                </a:solidFill>
                <a:effectLst/>
                <a:latin typeface="arial" panose="020B0604020202020204" pitchFamily="34" charset="0"/>
              </a:rPr>
              <a:t>Further modifications </a:t>
            </a:r>
            <a:r>
              <a:rPr lang="en-US" b="1" i="0" dirty="0">
                <a:solidFill>
                  <a:schemeClr val="bg1"/>
                </a:solidFill>
                <a:effectLst/>
                <a:latin typeface="arial" panose="020B0604020202020204" pitchFamily="34" charset="0"/>
              </a:rPr>
              <a:t>result</a:t>
            </a:r>
            <a:r>
              <a:rPr lang="en-US" b="0" i="0" dirty="0">
                <a:solidFill>
                  <a:schemeClr val="bg1"/>
                </a:solidFill>
                <a:effectLst/>
                <a:latin typeface="arial" panose="020B0604020202020204" pitchFamily="34" charset="0"/>
              </a:rPr>
              <a:t> in even better </a:t>
            </a:r>
            <a:r>
              <a:rPr lang="en-US" b="1" i="0" dirty="0">
                <a:solidFill>
                  <a:schemeClr val="bg1"/>
                </a:solidFill>
                <a:effectLst/>
                <a:latin typeface="arial" panose="020B0604020202020204" pitchFamily="34" charset="0"/>
              </a:rPr>
              <a:t>systems</a:t>
            </a:r>
            <a:r>
              <a:rPr lang="en-US" b="0" i="0" dirty="0">
                <a:solidFill>
                  <a:schemeClr val="bg1"/>
                </a:solidFill>
                <a:effectLst/>
                <a:latin typeface="arial" panose="020B0604020202020204" pitchFamily="34" charset="0"/>
              </a:rPr>
              <a:t>, such as reserving the </a:t>
            </a:r>
            <a:r>
              <a:rPr lang="en-US" b="1" i="0" dirty="0">
                <a:solidFill>
                  <a:schemeClr val="bg1"/>
                </a:solidFill>
                <a:effectLst/>
                <a:latin typeface="arial" panose="020B0604020202020204" pitchFamily="34" charset="0"/>
              </a:rPr>
              <a:t>parking</a:t>
            </a:r>
            <a:r>
              <a:rPr lang="en-US" b="0" i="0" dirty="0">
                <a:solidFill>
                  <a:schemeClr val="bg1"/>
                </a:solidFill>
                <a:effectLst/>
                <a:latin typeface="arial" panose="020B0604020202020204" pitchFamily="34" charset="0"/>
              </a:rPr>
              <a:t> space online and using a smart card with it will help the driver find the free space. </a:t>
            </a:r>
          </a:p>
          <a:p>
            <a:pPr marL="0" indent="0">
              <a:buNone/>
            </a:pPr>
            <a:endParaRPr lang="en-US" b="0" i="0" dirty="0">
              <a:solidFill>
                <a:schemeClr val="bg1"/>
              </a:solidFill>
              <a:effectLst/>
              <a:latin typeface="arial" panose="020B0604020202020204" pitchFamily="34" charset="0"/>
            </a:endParaRPr>
          </a:p>
          <a:p>
            <a:r>
              <a:rPr lang="en-US" b="0" i="0" dirty="0">
                <a:solidFill>
                  <a:schemeClr val="bg1"/>
                </a:solidFill>
                <a:effectLst/>
                <a:latin typeface="arial" panose="020B0604020202020204" pitchFamily="34" charset="0"/>
              </a:rPr>
              <a:t>The services which the Intelligent Parking System should provide in the future are</a:t>
            </a:r>
          </a:p>
          <a:p>
            <a:r>
              <a:rPr lang="en-US" b="0" i="0" dirty="0">
                <a:solidFill>
                  <a:schemeClr val="bg1"/>
                </a:solidFill>
                <a:effectLst/>
                <a:latin typeface="arial" panose="020B0604020202020204" pitchFamily="34" charset="0"/>
              </a:rPr>
              <a:t>The parking availability information system and parking reservation system should provide advanced navigation services.</a:t>
            </a:r>
          </a:p>
          <a:p>
            <a:r>
              <a:rPr lang="en-US" b="0" i="0" dirty="0">
                <a:solidFill>
                  <a:schemeClr val="bg1"/>
                </a:solidFill>
                <a:effectLst/>
                <a:latin typeface="arial" panose="020B0604020202020204" pitchFamily="34" charset="0"/>
              </a:rPr>
              <a:t>The mobile electric commerce system and a continuously working gate system should collect the toll charges electrically.</a:t>
            </a:r>
          </a:p>
          <a:p>
            <a:r>
              <a:rPr lang="en-US" b="0" i="0" dirty="0">
                <a:solidFill>
                  <a:schemeClr val="bg1"/>
                </a:solidFill>
                <a:effectLst/>
                <a:latin typeface="arial" panose="020B0604020202020204" pitchFamily="34" charset="0"/>
              </a:rPr>
              <a:t>An automated navigation system should assist in safe driving.</a:t>
            </a:r>
          </a:p>
          <a:p>
            <a:r>
              <a:rPr lang="en-US" b="0" i="0" dirty="0">
                <a:solidFill>
                  <a:schemeClr val="bg1"/>
                </a:solidFill>
                <a:effectLst/>
                <a:latin typeface="arial" panose="020B0604020202020204" pitchFamily="34" charset="0"/>
              </a:rPr>
              <a:t>An in-facility navigation system should provide the best possible traffic management.</a:t>
            </a:r>
          </a:p>
          <a:p>
            <a:r>
              <a:rPr lang="en-US" b="0" i="0" dirty="0">
                <a:solidFill>
                  <a:schemeClr val="bg1"/>
                </a:solidFill>
                <a:effectLst/>
                <a:latin typeface="arial" panose="020B0604020202020204" pitchFamily="34" charset="0"/>
              </a:rPr>
              <a:t>Provision of effective security for the safety of cars.</a:t>
            </a:r>
          </a:p>
          <a:p>
            <a:r>
              <a:rPr lang="en-US" b="0" i="0" dirty="0">
                <a:solidFill>
                  <a:schemeClr val="bg1"/>
                </a:solidFill>
                <a:effectLst/>
                <a:latin typeface="arial" panose="020B0604020202020204" pitchFamily="34" charset="0"/>
              </a:rPr>
              <a:t>Provision of strong functions for facilitating administrators and managers in management of the parking facility.</a:t>
            </a:r>
          </a:p>
          <a:p>
            <a:pPr marL="0" indent="0">
              <a:buNone/>
            </a:pP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27778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5955A7-2210-4344-A6F5-DDCB85DB1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499C63-C497-464B-A6D2-B6ACADCD44D7}"/>
              </a:ext>
            </a:extLst>
          </p:cNvPr>
          <p:cNvSpPr>
            <a:spLocks noGrp="1"/>
          </p:cNvSpPr>
          <p:nvPr>
            <p:ph type="title"/>
          </p:nvPr>
        </p:nvSpPr>
        <p:spPr>
          <a:xfrm>
            <a:off x="831850" y="1709738"/>
            <a:ext cx="10515600" cy="2148278"/>
          </a:xfrm>
        </p:spPr>
        <p:txBody>
          <a:bodyPr>
            <a:normAutofit/>
          </a:bodyPr>
          <a:lstStyle/>
          <a:p>
            <a:pPr algn="ctr"/>
            <a:r>
              <a:rPr lang="en-US" sz="1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Thanks</a:t>
            </a:r>
          </a:p>
        </p:txBody>
      </p:sp>
    </p:spTree>
    <p:extLst>
      <p:ext uri="{BB962C8B-B14F-4D97-AF65-F5344CB8AC3E}">
        <p14:creationId xmlns:p14="http://schemas.microsoft.com/office/powerpoint/2010/main" val="168037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6C891-A0A6-4093-A894-FCA320AC1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0" y="0"/>
            <a:ext cx="12317260" cy="6858000"/>
          </a:xfrm>
          <a:prstGeom prst="rect">
            <a:avLst/>
          </a:prstGeom>
        </p:spPr>
      </p:pic>
      <p:sp>
        <p:nvSpPr>
          <p:cNvPr id="2" name="Title 1">
            <a:extLst>
              <a:ext uri="{FF2B5EF4-FFF2-40B4-BE49-F238E27FC236}">
                <a16:creationId xmlns:a16="http://schemas.microsoft.com/office/drawing/2014/main" id="{84499C63-C497-464B-A6D2-B6ACADCD44D7}"/>
              </a:ext>
            </a:extLst>
          </p:cNvPr>
          <p:cNvSpPr>
            <a:spLocks noGrp="1"/>
          </p:cNvSpPr>
          <p:nvPr>
            <p:ph type="title"/>
          </p:nvPr>
        </p:nvSpPr>
        <p:spPr>
          <a:xfrm>
            <a:off x="831850" y="1709738"/>
            <a:ext cx="10515600" cy="4478120"/>
          </a:xfrm>
        </p:spPr>
        <p:txBody>
          <a:bodyPr>
            <a:normAutofit/>
          </a:bodyPr>
          <a:lstStyle/>
          <a:p>
            <a:pPr algn="ctr"/>
            <a:r>
              <a:rPr lang="en-US" sz="8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Topic : Car Parking Tax collection</a:t>
            </a:r>
          </a:p>
        </p:txBody>
      </p:sp>
    </p:spTree>
    <p:extLst>
      <p:ext uri="{BB962C8B-B14F-4D97-AF65-F5344CB8AC3E}">
        <p14:creationId xmlns:p14="http://schemas.microsoft.com/office/powerpoint/2010/main" val="205596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Abstract</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aim of this paper is to automate the car and the car parking as well. It discusses a project which presents a miniature model of an automated car parking system that can regulate and manage the number of cars that can be parked in a given space at any given time based on the availability of parking spot.</a:t>
            </a:r>
          </a:p>
        </p:txBody>
      </p:sp>
    </p:spTree>
    <p:extLst>
      <p:ext uri="{BB962C8B-B14F-4D97-AF65-F5344CB8AC3E}">
        <p14:creationId xmlns:p14="http://schemas.microsoft.com/office/powerpoint/2010/main" val="137198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rgbClr val="E8EAED"/>
                </a:solidFill>
                <a:latin typeface="arial" panose="020B0604020202020204" pitchFamily="34" charset="0"/>
                <a:ea typeface="Microsoft Sans Serif" panose="020B0604020202020204" pitchFamily="34" charset="0"/>
                <a:cs typeface="Microsoft Sans Serif" panose="020B0604020202020204" pitchFamily="34" charset="0"/>
              </a:rPr>
              <a:t>Objective</a:t>
            </a:r>
            <a:endPar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To reduce dependence on the car, particularly in town </a:t>
            </a:r>
            <a:r>
              <a:rPr lang="en-US"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centres</a:t>
            </a: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 To reduce, where possible, environmental damage caused by cars and car ownership, particularly in residential areas. To reduce, where possible, competition for road space, between residents and other groups.</a:t>
            </a:r>
          </a:p>
        </p:txBody>
      </p:sp>
    </p:spTree>
    <p:extLst>
      <p:ext uri="{BB962C8B-B14F-4D97-AF65-F5344CB8AC3E}">
        <p14:creationId xmlns:p14="http://schemas.microsoft.com/office/powerpoint/2010/main" val="210981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Method</a:t>
            </a:r>
          </a:p>
        </p:txBody>
      </p:sp>
      <p:pic>
        <p:nvPicPr>
          <p:cNvPr id="8" name="Picture 7">
            <a:extLst>
              <a:ext uri="{FF2B5EF4-FFF2-40B4-BE49-F238E27FC236}">
                <a16:creationId xmlns:a16="http://schemas.microsoft.com/office/drawing/2014/main" id="{799BB0D5-5C0F-4928-8215-589C50A86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09" y="1825625"/>
            <a:ext cx="10822487" cy="4900852"/>
          </a:xfrm>
          <a:prstGeom prst="rect">
            <a:avLst/>
          </a:prstGeom>
        </p:spPr>
      </p:pic>
    </p:spTree>
    <p:extLst>
      <p:ext uri="{BB962C8B-B14F-4D97-AF65-F5344CB8AC3E}">
        <p14:creationId xmlns:p14="http://schemas.microsoft.com/office/powerpoint/2010/main" val="51732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What is First Come First Serve Method?</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First Come First Serve (FCFS) is an operating system scheduling algorithm that automatically executes queued requests and processes in order of their arrival. It is the easiest and simplest CPU scheduling algorithm. In this type of algorithm, processes which requests the CPU first get the CPU allocation first. This is managed with a FIFO queue. The full form of FCFS is First Come First Serve.</a:t>
            </a:r>
          </a:p>
        </p:txBody>
      </p:sp>
    </p:spTree>
    <p:extLst>
      <p:ext uri="{BB962C8B-B14F-4D97-AF65-F5344CB8AC3E}">
        <p14:creationId xmlns:p14="http://schemas.microsoft.com/office/powerpoint/2010/main" val="355153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8B0DB-6BAC-46C0-9488-365EB025C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156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Characteristics of FCFS method</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supports non-preemptive and pre-emptive scheduling algorithm.</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Jobs are always executed on a first-come, first-serve basis.</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It is easy to implement and use.</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This method is poor in performance, and the general wait time is quite high.</a:t>
            </a:r>
          </a:p>
        </p:txBody>
      </p:sp>
    </p:spTree>
    <p:extLst>
      <p:ext uri="{BB962C8B-B14F-4D97-AF65-F5344CB8AC3E}">
        <p14:creationId xmlns:p14="http://schemas.microsoft.com/office/powerpoint/2010/main" val="250504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0A081-FAF6-43C4-B450-CEBB1AAC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F04318-CD94-4730-8D12-80FD433EA427}"/>
              </a:ext>
            </a:extLst>
          </p:cNvPr>
          <p:cNvSpPr>
            <a:spLocks noGrp="1"/>
          </p:cNvSpPr>
          <p:nvPr>
            <p:ph type="title"/>
          </p:nvPr>
        </p:nvSpPr>
        <p:spPr/>
        <p:txBody>
          <a:bodyPr/>
          <a:lstStyle/>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Advantages of FCFS</a:t>
            </a:r>
          </a:p>
        </p:txBody>
      </p:sp>
      <p:sp>
        <p:nvSpPr>
          <p:cNvPr id="3" name="Content Placeholder 2">
            <a:extLst>
              <a:ext uri="{FF2B5EF4-FFF2-40B4-BE49-F238E27FC236}">
                <a16:creationId xmlns:a16="http://schemas.microsoft.com/office/drawing/2014/main" id="{0021171D-6911-4062-B21D-722F5AE990EE}"/>
              </a:ext>
            </a:extLst>
          </p:cNvPr>
          <p:cNvSpPr>
            <a:spLocks noGrp="1"/>
          </p:cNvSpPr>
          <p:nvPr>
            <p:ph idx="1"/>
          </p:nvPr>
        </p:nvSpPr>
        <p:spPr/>
        <p:txBody>
          <a:bodyPr/>
          <a:lstStyle/>
          <a:p>
            <a:pPr marL="0" indent="0">
              <a:buNone/>
            </a:pPr>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Here, are pros/benefits of using FCFS scheduling algorithm:</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simplest form of a CPU scheduling algorithm</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Easy to program</a:t>
            </a:r>
          </a:p>
          <a:p>
            <a:r>
              <a:rPr lang="en-US"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First come first served</a:t>
            </a:r>
          </a:p>
        </p:txBody>
      </p:sp>
    </p:spTree>
    <p:extLst>
      <p:ext uri="{BB962C8B-B14F-4D97-AF65-F5344CB8AC3E}">
        <p14:creationId xmlns:p14="http://schemas.microsoft.com/office/powerpoint/2010/main" val="320800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622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Calibri Light</vt:lpstr>
      <vt:lpstr>Microsoft Sans Serif</vt:lpstr>
      <vt:lpstr>Stencil</vt:lpstr>
      <vt:lpstr>Office Theme</vt:lpstr>
      <vt:lpstr>By: Zeeshan Ali (286 G) Muhammad Zain (294G) Muhammad Ammar Jan  (435 G) </vt:lpstr>
      <vt:lpstr>Topic : Car Parking Tax collection</vt:lpstr>
      <vt:lpstr>Abstract</vt:lpstr>
      <vt:lpstr>Objective</vt:lpstr>
      <vt:lpstr>Method</vt:lpstr>
      <vt:lpstr>What is First Come First Serve Method?</vt:lpstr>
      <vt:lpstr>PowerPoint Presentation</vt:lpstr>
      <vt:lpstr>Characteristics of FCFS method</vt:lpstr>
      <vt:lpstr>Advantages of FCFS</vt:lpstr>
      <vt:lpstr>Disadvantages of FCFS</vt:lpstr>
      <vt:lpstr>Summary of  FCFS</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Zeeshan Ali (286 G) Muhammad Zain (294G) Muhammad Ammar Jan  (435 G) </dc:title>
  <dc:creator>ALLAHA HU GHANI</dc:creator>
  <cp:lastModifiedBy>ALLAHA HU GHANI</cp:lastModifiedBy>
  <cp:revision>15</cp:revision>
  <dcterms:created xsi:type="dcterms:W3CDTF">2022-01-31T18:39:40Z</dcterms:created>
  <dcterms:modified xsi:type="dcterms:W3CDTF">2022-02-01T12:34:47Z</dcterms:modified>
</cp:coreProperties>
</file>