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68">
          <p15:clr>
            <a:srgbClr val="A4A3A4"/>
          </p15:clr>
        </p15:guide>
        <p15:guide id="2" pos="24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60" autoAdjust="0"/>
  </p:normalViewPr>
  <p:slideViewPr>
    <p:cSldViewPr>
      <p:cViewPr varScale="1">
        <p:scale>
          <a:sx n="111" d="100"/>
          <a:sy n="111" d="100"/>
        </p:scale>
        <p:origin x="634" y="77"/>
      </p:cViewPr>
      <p:guideLst>
        <p:guide orient="horz" pos="3168"/>
        <p:guide pos="244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5147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0" y="2692811"/>
            <a:ext cx="3535096" cy="1077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819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solidFill>
                  <a:srgbClr val="223669"/>
                </a:solidFill>
                <a:latin typeface="CFJCTS+PublicSans-Bold"/>
                <a:cs typeface="CFJCTS+PublicSans-Bold"/>
              </a:rPr>
              <a:t>Online Quiz WebApp</a:t>
            </a:r>
          </a:p>
          <a:p>
            <a:pPr marL="0" marR="0">
              <a:lnSpc>
                <a:spcPts val="2819"/>
              </a:lnSpc>
              <a:spcBef>
                <a:spcPts val="0"/>
              </a:spcBef>
              <a:spcAft>
                <a:spcPts val="0"/>
              </a:spcAft>
            </a:pPr>
            <a:endParaRPr lang="en-US" sz="2400" b="1" dirty="0">
              <a:solidFill>
                <a:srgbClr val="223669"/>
              </a:solidFill>
              <a:latin typeface="CFJCTS+PublicSans-Bold"/>
              <a:cs typeface="CFJCTS+PublicSans-Bold"/>
            </a:endParaRPr>
          </a:p>
          <a:p>
            <a:pPr marL="0" marR="0">
              <a:lnSpc>
                <a:spcPts val="2819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solidFill>
                  <a:srgbClr val="223669"/>
                </a:solidFill>
                <a:latin typeface="CFJCTS+PublicSans-Bold"/>
                <a:cs typeface="CFJCTS+PublicSans-Bold"/>
              </a:rPr>
              <a:t>      </a:t>
            </a:r>
            <a:r>
              <a:rPr sz="2400" b="1" dirty="0">
                <a:solidFill>
                  <a:srgbClr val="223669"/>
                </a:solidFill>
                <a:latin typeface="CFJCTS+PublicSans-Bold"/>
                <a:cs typeface="CFJCTS+PublicSans-Bold"/>
              </a:rPr>
              <a:t>Task</a:t>
            </a:r>
            <a:r>
              <a:rPr lang="en-US" sz="2400" b="1" dirty="0">
                <a:solidFill>
                  <a:srgbClr val="223669"/>
                </a:solidFill>
                <a:latin typeface="CFJCTS+PublicSans-Bold"/>
                <a:cs typeface="CFJCTS+PublicSans-Bold"/>
              </a:rPr>
              <a:t>-</a:t>
            </a:r>
            <a:r>
              <a:rPr lang="en-IN" sz="2400" b="1" dirty="0">
                <a:solidFill>
                  <a:srgbClr val="223669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1</a:t>
            </a:r>
            <a:endParaRPr sz="2400" b="1" dirty="0">
              <a:solidFill>
                <a:srgbClr val="223669"/>
              </a:solidFill>
              <a:latin typeface="CFJCTS+PublicSans-Bold"/>
              <a:cs typeface="CFJCTS+PublicSans-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373050" y="2448880"/>
            <a:ext cx="1436143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C88C32"/>
                </a:solidFill>
                <a:latin typeface="KQGMTU+Arial-BoldMT"/>
                <a:cs typeface="KQGMTU+Arial-BoldMT"/>
              </a:rPr>
              <a:t>LMS Username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504906" y="2448880"/>
            <a:ext cx="636661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C88C32"/>
                </a:solidFill>
                <a:latin typeface="KQGMTU+Arial-BoldMT"/>
                <a:cs typeface="KQGMTU+Arial-BoldMT"/>
              </a:rPr>
              <a:t>Name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771000" y="2448880"/>
            <a:ext cx="646385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C88C32"/>
                </a:solidFill>
                <a:latin typeface="KQGMTU+Arial-BoldMT"/>
                <a:cs typeface="KQGMTU+Arial-BoldMT"/>
              </a:rPr>
              <a:t>Batch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DEE4D8-9893-42FB-9B6D-D8A803547915}"/>
              </a:ext>
            </a:extLst>
          </p:cNvPr>
          <p:cNvSpPr txBox="1"/>
          <p:nvPr/>
        </p:nvSpPr>
        <p:spPr>
          <a:xfrm>
            <a:off x="107504" y="2769916"/>
            <a:ext cx="18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au3105020205008</a:t>
            </a:r>
            <a:endParaRPr lang="en-IN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B366FE1-17F1-EEC0-7C8F-C82F5843C7D7}"/>
              </a:ext>
            </a:extLst>
          </p:cNvPr>
          <p:cNvSpPr txBox="1"/>
          <p:nvPr/>
        </p:nvSpPr>
        <p:spPr>
          <a:xfrm>
            <a:off x="1907704" y="278777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Ammar Reza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3E43921-939E-AA82-8534-C6D743EE6DD8}"/>
              </a:ext>
            </a:extLst>
          </p:cNvPr>
          <p:cNvSpPr txBox="1"/>
          <p:nvPr/>
        </p:nvSpPr>
        <p:spPr>
          <a:xfrm>
            <a:off x="179512" y="771550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Project Name: Online Ticket Booking</a:t>
            </a:r>
            <a:endParaRPr lang="en-IN" b="1" dirty="0">
              <a:solidFill>
                <a:srgbClr val="00B0F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39D0F5-21FC-6557-B197-6E153F6F6E70}"/>
              </a:ext>
            </a:extLst>
          </p:cNvPr>
          <p:cNvSpPr txBox="1"/>
          <p:nvPr/>
        </p:nvSpPr>
        <p:spPr>
          <a:xfrm>
            <a:off x="35496" y="1240883"/>
            <a:ext cx="439248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FF00"/>
                </a:solidFill>
              </a:rPr>
              <a:t>Introduction of my project: </a:t>
            </a:r>
            <a:r>
              <a:rPr lang="en-US" sz="1100" dirty="0">
                <a:solidFill>
                  <a:schemeClr val="accent6">
                    <a:lumMod val="75000"/>
                  </a:schemeClr>
                </a:solidFill>
              </a:rPr>
              <a:t>The purpose of the project is to build an application program to reduce the manual work for managing the  Operators, Bus, Customer for ticket booking.</a:t>
            </a:r>
            <a:endParaRPr lang="en-IN" sz="11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37204" y="264756"/>
            <a:ext cx="1713872" cy="2821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223669"/>
                </a:solidFill>
                <a:latin typeface="ILIIOR+EBGaramond-Bold"/>
                <a:cs typeface="ILIIOR+EBGaramond-Bold"/>
              </a:rPr>
              <a:t>Task</a:t>
            </a:r>
            <a:r>
              <a:rPr lang="en-US" b="1" dirty="0">
                <a:solidFill>
                  <a:srgbClr val="223669"/>
                </a:solidFill>
                <a:latin typeface="ILIIOR+EBGaramond-Bold"/>
                <a:cs typeface="ILIIOR+EBGaramond-Bold"/>
              </a:rPr>
              <a:t> </a:t>
            </a:r>
            <a:r>
              <a:rPr sz="1800" b="1" dirty="0">
                <a:solidFill>
                  <a:srgbClr val="223669"/>
                </a:solidFill>
                <a:latin typeface="ILIIOR+EBGaramond-Bold"/>
                <a:cs typeface="ILIIOR+EBGaramond-Bold"/>
              </a:rPr>
              <a:t>-</a:t>
            </a:r>
            <a:r>
              <a:rPr lang="en-US" sz="1800" b="1" dirty="0">
                <a:solidFill>
                  <a:srgbClr val="223669"/>
                </a:solidFill>
                <a:latin typeface="ILIIOR+EBGaramond-Bold"/>
                <a:cs typeface="ILIIOR+EBGaramond-Bold"/>
              </a:rPr>
              <a:t> </a:t>
            </a:r>
            <a:r>
              <a:rPr sz="1800" b="1" dirty="0">
                <a:solidFill>
                  <a:srgbClr val="223669"/>
                </a:solidFill>
                <a:latin typeface="ILIIOR+EBGaramond-Bold"/>
                <a:cs typeface="ILIIOR+EBGaramond-Bold"/>
              </a:rPr>
              <a:t>1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12999" y="915689"/>
            <a:ext cx="215428" cy="697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PVLNNE+ArialMT"/>
                <a:cs typeface="PVLNNE+ArialMT"/>
              </a:rPr>
              <a:t>▪</a:t>
            </a:r>
          </a:p>
          <a:p>
            <a:pPr marL="0" marR="0">
              <a:lnSpc>
                <a:spcPts val="1564"/>
              </a:lnSpc>
              <a:spcBef>
                <a:spcPts val="248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PVLNNE+ArialMT"/>
                <a:cs typeface="PVLNNE+ArialMT"/>
              </a:rPr>
              <a:t>▪</a:t>
            </a:r>
          </a:p>
          <a:p>
            <a:pPr marL="0" marR="0">
              <a:lnSpc>
                <a:spcPts val="1564"/>
              </a:lnSpc>
              <a:spcBef>
                <a:spcPts val="248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PVLNNE+ArialMT"/>
                <a:cs typeface="PVLNNE+ArialMT"/>
              </a:rPr>
              <a:t>▪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80887" y="1850737"/>
            <a:ext cx="1748942" cy="2560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84"/>
              </a:lnSpc>
              <a:spcBef>
                <a:spcPts val="0"/>
              </a:spcBef>
              <a:spcAft>
                <a:spcPts val="0"/>
              </a:spcAft>
            </a:pPr>
            <a:r>
              <a:rPr sz="1600" b="1" dirty="0">
                <a:solidFill>
                  <a:srgbClr val="0B5394"/>
                </a:solidFill>
                <a:latin typeface="Gadugi" panose="020B0502040204020203" pitchFamily="34" charset="0"/>
                <a:ea typeface="Gadugi" panose="020B0502040204020203" pitchFamily="34" charset="0"/>
                <a:cs typeface="ILIIOR+EBGaramond-Bold"/>
              </a:rPr>
              <a:t>Evaluation</a:t>
            </a:r>
            <a:r>
              <a:rPr lang="en-US" sz="1600" b="1" dirty="0">
                <a:solidFill>
                  <a:srgbClr val="0B5394"/>
                </a:solidFill>
                <a:latin typeface="ILIIOR+EBGaramond-Bold"/>
                <a:cs typeface="ILIIOR+EBGaramond-Bold"/>
              </a:rPr>
              <a:t> </a:t>
            </a:r>
            <a:r>
              <a:rPr sz="1600" b="1" dirty="0">
                <a:solidFill>
                  <a:srgbClr val="0B5394"/>
                </a:solidFill>
                <a:latin typeface="ILIIOR+EBGaramond-Bold"/>
                <a:cs typeface="ILIIOR+EBGaramond-Bold"/>
              </a:rPr>
              <a:t>Metric: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20600" y="2143749"/>
            <a:ext cx="3923408" cy="219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PVLNNE+ArialMT"/>
                <a:cs typeface="PVLNNE+ArialMT"/>
              </a:rPr>
              <a:t>●</a:t>
            </a:r>
            <a:r>
              <a:rPr sz="1400" spc="130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Candara" panose="020E0502030303020204" pitchFamily="34" charset="0"/>
                <a:cs typeface="CFRUAJ+EBGaramond-Medium"/>
              </a:rPr>
              <a:t>100</a:t>
            </a:r>
            <a:r>
              <a:rPr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%</a:t>
            </a:r>
            <a:r>
              <a:rPr lang="en-US"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 </a:t>
            </a:r>
            <a:r>
              <a:rPr sz="1400" dirty="0">
                <a:solidFill>
                  <a:srgbClr val="00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Completion</a:t>
            </a:r>
            <a:r>
              <a:rPr lang="en-US"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 </a:t>
            </a:r>
            <a:r>
              <a:rPr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of</a:t>
            </a:r>
            <a:r>
              <a:rPr lang="en-US"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 </a:t>
            </a:r>
            <a:r>
              <a:rPr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the</a:t>
            </a:r>
            <a:r>
              <a:rPr lang="en-US"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 </a:t>
            </a:r>
            <a:r>
              <a:rPr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above</a:t>
            </a:r>
            <a:r>
              <a:rPr lang="en-US"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 </a:t>
            </a:r>
            <a:r>
              <a:rPr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tasks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37205" y="3026361"/>
            <a:ext cx="1713872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45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C88C32"/>
                </a:solidFill>
                <a:latin typeface="CFJCTS+PublicSans-Bold"/>
                <a:cs typeface="CFJCTS+PublicSans-Bold"/>
              </a:rPr>
              <a:t>Learning</a:t>
            </a:r>
            <a:r>
              <a:rPr sz="1400" b="1" spc="-27" dirty="0">
                <a:solidFill>
                  <a:srgbClr val="C88C32"/>
                </a:solidFill>
                <a:latin typeface="CFJCTS+PublicSans-Bold"/>
                <a:cs typeface="CFJCTS+PublicSans-Bold"/>
              </a:rPr>
              <a:t> </a:t>
            </a:r>
            <a:r>
              <a:rPr sz="1400" b="1" dirty="0">
                <a:solidFill>
                  <a:srgbClr val="C88C32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Outcome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20575" y="3414442"/>
            <a:ext cx="215428" cy="9274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PVLNNE+ArialMT"/>
                <a:cs typeface="PVLNNE+ArialMT"/>
              </a:rPr>
              <a:t>▪</a:t>
            </a:r>
          </a:p>
          <a:p>
            <a:pPr marL="0" marR="0">
              <a:lnSpc>
                <a:spcPts val="1564"/>
              </a:lnSpc>
              <a:spcBef>
                <a:spcPts val="248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PVLNNE+ArialMT"/>
                <a:cs typeface="PVLNNE+ArialMT"/>
              </a:rPr>
              <a:t>▪</a:t>
            </a:r>
          </a:p>
          <a:p>
            <a:pPr marL="0" marR="0">
              <a:lnSpc>
                <a:spcPts val="1564"/>
              </a:lnSpc>
              <a:spcBef>
                <a:spcPts val="248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PVLNNE+ArialMT"/>
                <a:cs typeface="PVLNNE+ArialMT"/>
              </a:rPr>
              <a:t>▪</a:t>
            </a:r>
          </a:p>
          <a:p>
            <a:pPr marL="0" marR="0">
              <a:lnSpc>
                <a:spcPts val="1564"/>
              </a:lnSpc>
              <a:spcBef>
                <a:spcPts val="248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PVLNNE+ArialMT"/>
                <a:cs typeface="PVLNNE+ArialMT"/>
              </a:rPr>
              <a:t>▪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038075" y="3399556"/>
            <a:ext cx="3887089" cy="6821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 </a:t>
            </a:r>
            <a:r>
              <a:rPr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to</a:t>
            </a:r>
            <a:r>
              <a:rPr lang="en-US"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 </a:t>
            </a:r>
            <a:r>
              <a:rPr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know</a:t>
            </a:r>
            <a:r>
              <a:rPr lang="en-US"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 </a:t>
            </a:r>
            <a:r>
              <a:rPr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about</a:t>
            </a:r>
            <a:r>
              <a:rPr lang="en-US"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 </a:t>
            </a:r>
            <a:r>
              <a:rPr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different</a:t>
            </a:r>
            <a:r>
              <a:rPr lang="en-US"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 </a:t>
            </a:r>
            <a:r>
              <a:rPr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lifecycle</a:t>
            </a:r>
            <a:r>
              <a:rPr lang="en-US"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 </a:t>
            </a:r>
            <a:r>
              <a:rPr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models.</a:t>
            </a:r>
          </a:p>
          <a:p>
            <a:pPr marL="0" marR="0">
              <a:lnSpc>
                <a:spcPts val="1800"/>
              </a:lnSpc>
              <a:spcBef>
                <a:spcPts val="12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CFRUAJ+EBGaramond-Medium"/>
              </a:rPr>
              <a:t>Understanding</a:t>
            </a:r>
            <a:r>
              <a:rPr lang="en-US"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 </a:t>
            </a:r>
            <a:r>
              <a:rPr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importance</a:t>
            </a:r>
            <a:r>
              <a:rPr lang="en-US"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 </a:t>
            </a:r>
            <a:r>
              <a:rPr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and</a:t>
            </a:r>
            <a:r>
              <a:rPr lang="en-US"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 </a:t>
            </a:r>
            <a:r>
              <a:rPr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how</a:t>
            </a:r>
            <a:r>
              <a:rPr lang="en-US"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 </a:t>
            </a:r>
            <a:r>
              <a:rPr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to</a:t>
            </a:r>
            <a:r>
              <a:rPr lang="en-US"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 </a:t>
            </a:r>
            <a:r>
              <a:rPr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create</a:t>
            </a:r>
            <a:r>
              <a:rPr lang="en-US"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 </a:t>
            </a:r>
            <a:r>
              <a:rPr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an</a:t>
            </a:r>
            <a:r>
              <a:rPr lang="en-US"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 </a:t>
            </a:r>
            <a:r>
              <a:rPr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SRS</a:t>
            </a:r>
          </a:p>
          <a:p>
            <a:pPr marL="0" marR="0">
              <a:lnSpc>
                <a:spcPts val="1800"/>
              </a:lnSpc>
              <a:spcBef>
                <a:spcPts val="12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Knowing</a:t>
            </a:r>
            <a:r>
              <a:rPr lang="en-US"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 </a:t>
            </a:r>
            <a:r>
              <a:rPr sz="1400" dirty="0">
                <a:solidFill>
                  <a:srgbClr val="00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various</a:t>
            </a:r>
            <a:r>
              <a:rPr lang="en-US"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 </a:t>
            </a:r>
            <a:r>
              <a:rPr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commands</a:t>
            </a:r>
            <a:r>
              <a:rPr lang="en-US"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 </a:t>
            </a:r>
            <a:r>
              <a:rPr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of</a:t>
            </a:r>
            <a:r>
              <a:rPr lang="en-US"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 </a:t>
            </a:r>
            <a:r>
              <a:rPr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GitHub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038075" y="4090304"/>
            <a:ext cx="6504661" cy="4513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Understanding</a:t>
            </a:r>
            <a:r>
              <a:rPr lang="en-US"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 </a:t>
            </a:r>
            <a:r>
              <a:rPr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agile</a:t>
            </a:r>
            <a:r>
              <a:rPr lang="en-US"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 </a:t>
            </a:r>
            <a:r>
              <a:rPr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and</a:t>
            </a:r>
            <a:r>
              <a:rPr lang="en-US"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 </a:t>
            </a:r>
            <a:r>
              <a:rPr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scrum</a:t>
            </a:r>
            <a:r>
              <a:rPr lang="en-US"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 </a:t>
            </a:r>
            <a:r>
              <a:rPr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management</a:t>
            </a:r>
            <a:r>
              <a:rPr lang="en-US"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 </a:t>
            </a:r>
            <a:r>
              <a:rPr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techniques</a:t>
            </a:r>
            <a:r>
              <a:rPr lang="en-US"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 </a:t>
            </a:r>
            <a:r>
              <a:rPr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 </a:t>
            </a:r>
            <a:r>
              <a:rPr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efficient</a:t>
            </a:r>
            <a:r>
              <a:rPr lang="en-US"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 </a:t>
            </a:r>
            <a:r>
              <a:rPr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product</a:t>
            </a:r>
            <a:r>
              <a:rPr lang="en-US"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 </a:t>
            </a:r>
            <a:r>
              <a:rPr sz="1400" dirty="0">
                <a:solidFill>
                  <a:srgbClr val="000000"/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development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872757A-A987-0946-2DAF-7D1CC28E4407}"/>
              </a:ext>
            </a:extLst>
          </p:cNvPr>
          <p:cNvSpPr txBox="1"/>
          <p:nvPr/>
        </p:nvSpPr>
        <p:spPr>
          <a:xfrm>
            <a:off x="683568" y="540708"/>
            <a:ext cx="41470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dirty="0">
                <a:solidFill>
                  <a:srgbClr val="0B5394"/>
                </a:solidFill>
                <a:latin typeface="Gadugi" panose="020B0502040204020203" pitchFamily="34" charset="0"/>
                <a:ea typeface="Gadugi" panose="020B0502040204020203" pitchFamily="34" charset="0"/>
                <a:cs typeface="ILIIOR+EBGaramond-Bold"/>
              </a:rPr>
              <a:t>Creation</a:t>
            </a:r>
            <a:r>
              <a:rPr lang="en-IN" sz="1800" b="1" dirty="0">
                <a:solidFill>
                  <a:srgbClr val="0B5394"/>
                </a:solidFill>
                <a:latin typeface="ILIIOR+EBGaramond-Bold"/>
                <a:cs typeface="ILIIOR+EBGaramond-Bold"/>
              </a:rPr>
              <a:t> </a:t>
            </a:r>
            <a:r>
              <a:rPr lang="en-IN" sz="1800" b="1" dirty="0">
                <a:solidFill>
                  <a:srgbClr val="0B5394"/>
                </a:solidFill>
                <a:latin typeface="Gill Sans MT" panose="020B0502020104020203" pitchFamily="34" charset="0"/>
                <a:cs typeface="ILIIOR+EBGaramond-Bold"/>
              </a:rPr>
              <a:t>of</a:t>
            </a:r>
            <a:r>
              <a:rPr lang="en-IN" sz="1800" b="1" dirty="0">
                <a:solidFill>
                  <a:srgbClr val="0B5394"/>
                </a:solidFill>
                <a:latin typeface="ILIIOR+EBGaramond-Bold"/>
                <a:cs typeface="ILIIOR+EBGaramond-Bold"/>
              </a:rPr>
              <a:t> SRS &amp; GitHub</a:t>
            </a:r>
          </a:p>
          <a:p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0812B2-8A5E-1F9A-6BBD-06200AB72C7B}"/>
              </a:ext>
            </a:extLst>
          </p:cNvPr>
          <p:cNvSpPr txBox="1"/>
          <p:nvPr/>
        </p:nvSpPr>
        <p:spPr>
          <a:xfrm>
            <a:off x="573299" y="1007786"/>
            <a:ext cx="551086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Create SRS : “Online ticket book”</a:t>
            </a:r>
          </a:p>
          <a:p>
            <a:pPr marL="0" marR="0">
              <a:lnSpc>
                <a:spcPts val="1800"/>
              </a:lnSpc>
              <a:spcBef>
                <a:spcPts val="12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andara" panose="020E0502030303020204" pitchFamily="34" charset="0"/>
                <a:cs typeface="CFRUAJ+EBGaramond-Medium"/>
              </a:rPr>
              <a:t>Creation</a:t>
            </a:r>
            <a:r>
              <a:rPr lang="en-US" sz="16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 &amp; </a:t>
            </a:r>
            <a:r>
              <a:rPr lang="en-US" sz="1600" dirty="0">
                <a:solidFill>
                  <a:srgbClr val="00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Set-up</a:t>
            </a:r>
            <a:r>
              <a:rPr lang="en-US" sz="16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 of GitHub account</a:t>
            </a:r>
          </a:p>
          <a:p>
            <a:pPr marL="0" marR="0">
              <a:lnSpc>
                <a:spcPts val="1800"/>
              </a:lnSpc>
              <a:spcBef>
                <a:spcPts val="12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Creation &amp; Hands-on to various on commands of Git </a:t>
            </a:r>
            <a:r>
              <a:rPr lang="en-US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FRUAJ+EBGaramond-Medium"/>
              </a:rPr>
              <a:t>Bash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37204" y="264756"/>
            <a:ext cx="2309241" cy="2821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223669"/>
                </a:solidFill>
                <a:latin typeface="Gill Sans MT" panose="020B0502020104020203" pitchFamily="34" charset="0"/>
                <a:cs typeface="ILIIOR+EBGaramond-Bold"/>
              </a:rPr>
              <a:t>Step-Wise</a:t>
            </a:r>
            <a:r>
              <a:rPr lang="en-US" sz="1800" b="1" dirty="0">
                <a:solidFill>
                  <a:srgbClr val="223669"/>
                </a:solidFill>
                <a:latin typeface="ILIIOR+EBGaramond-Bold"/>
                <a:cs typeface="ILIIOR+EBGaramond-Bold"/>
              </a:rPr>
              <a:t> </a:t>
            </a:r>
            <a:r>
              <a:rPr sz="1800" b="1" dirty="0">
                <a:solidFill>
                  <a:srgbClr val="223669"/>
                </a:solidFill>
                <a:latin typeface="ILIIOR+EBGaramond-Bold"/>
                <a:cs typeface="ILIIOR+EBGaramond-Bold"/>
              </a:rPr>
              <a:t>Description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38229" y="2954756"/>
            <a:ext cx="2263292" cy="2821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C88C32"/>
                </a:solidFill>
                <a:latin typeface="Gill Sans MT" panose="020B0502020104020203" pitchFamily="34" charset="0"/>
                <a:cs typeface="ILIIOR+EBGaramond-Bold"/>
              </a:rPr>
              <a:t>Summary</a:t>
            </a:r>
            <a:r>
              <a:rPr lang="en-US" sz="1800" b="1" dirty="0">
                <a:solidFill>
                  <a:srgbClr val="C88C32"/>
                </a:solidFill>
                <a:latin typeface="ILIIOR+EBGaramond-Bold"/>
                <a:cs typeface="ILIIOR+EBGaramond-Bold"/>
              </a:rPr>
              <a:t> </a:t>
            </a:r>
            <a:r>
              <a:rPr sz="1800" b="1" dirty="0">
                <a:solidFill>
                  <a:srgbClr val="C88C32"/>
                </a:solidFill>
                <a:latin typeface="ILIIOR+EBGaramond-Bold"/>
                <a:cs typeface="ILIIOR+EBGaramond-Bold"/>
              </a:rPr>
              <a:t>of</a:t>
            </a:r>
            <a:r>
              <a:rPr lang="en-US" sz="1800" b="1" dirty="0">
                <a:solidFill>
                  <a:srgbClr val="C88C32"/>
                </a:solidFill>
                <a:latin typeface="ILIIOR+EBGaramond-Bold"/>
                <a:cs typeface="ILIIOR+EBGaramond-Bold"/>
              </a:rPr>
              <a:t> </a:t>
            </a:r>
            <a:r>
              <a:rPr sz="1800" b="1" dirty="0">
                <a:solidFill>
                  <a:srgbClr val="C88C32"/>
                </a:solidFill>
                <a:latin typeface="ILIIOR+EBGaramond-Bold"/>
                <a:cs typeface="ILIIOR+EBGaramond-Bold"/>
              </a:rPr>
              <a:t>your</a:t>
            </a:r>
            <a:r>
              <a:rPr lang="en-US" b="1" dirty="0">
                <a:solidFill>
                  <a:srgbClr val="C88C32"/>
                </a:solidFill>
                <a:latin typeface="ILIIOR+EBGaramond-Bold"/>
                <a:cs typeface="ILIIOR+EBGaramond-Bold"/>
              </a:rPr>
              <a:t> </a:t>
            </a:r>
            <a:r>
              <a:rPr sz="1800" b="1" dirty="0">
                <a:solidFill>
                  <a:srgbClr val="C88C32"/>
                </a:solidFill>
                <a:latin typeface="ILIIOR+EBGaramond-Bold"/>
                <a:cs typeface="ILIIOR+EBGaramond-Bold"/>
              </a:rPr>
              <a:t>task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84724" y="192514"/>
            <a:ext cx="2988868" cy="3793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27"/>
              </a:lnSpc>
              <a:spcBef>
                <a:spcPts val="0"/>
              </a:spcBef>
              <a:spcAft>
                <a:spcPts val="0"/>
              </a:spcAft>
            </a:pPr>
            <a:r>
              <a:rPr sz="2400" b="1" dirty="0">
                <a:solidFill>
                  <a:srgbClr val="C88C32"/>
                </a:solidFill>
                <a:latin typeface="Gill Sans MT Condensed" panose="020B0506020104020203" pitchFamily="34" charset="0"/>
                <a:cs typeface="ILIIOR+EBGaramond-Bold"/>
              </a:rPr>
              <a:t>Assessment</a:t>
            </a:r>
            <a:r>
              <a:rPr lang="en-US" sz="2400" b="1" dirty="0">
                <a:solidFill>
                  <a:srgbClr val="C88C32"/>
                </a:solidFill>
                <a:latin typeface="ILIIOR+EBGaramond-Bold"/>
                <a:cs typeface="ILIIOR+EBGaramond-Bold"/>
              </a:rPr>
              <a:t> </a:t>
            </a:r>
            <a:r>
              <a:rPr sz="2400" b="1" dirty="0">
                <a:solidFill>
                  <a:srgbClr val="C88C32"/>
                </a:solidFill>
                <a:latin typeface="ILIIOR+EBGaramond-Bold"/>
                <a:cs typeface="ILIIOR+EBGaramond-Bold"/>
              </a:rPr>
              <a:t>Parameter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80022" y="961898"/>
            <a:ext cx="1539494" cy="320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3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Gather</a:t>
            </a:r>
            <a:r>
              <a:rPr lang="en-US"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 </a:t>
            </a:r>
            <a:r>
              <a:rPr sz="1000" dirty="0">
                <a:solidFill>
                  <a:srgbClr val="000000"/>
                </a:solidFill>
                <a:latin typeface="Abadi" panose="020F0502020204030204" pitchFamily="34" charset="0"/>
                <a:cs typeface="BTMONA+EBGaramond-Regular"/>
              </a:rPr>
              <a:t>requirements</a:t>
            </a:r>
            <a:r>
              <a:rPr lang="en-US"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 </a:t>
            </a: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for</a:t>
            </a:r>
            <a:r>
              <a:rPr lang="en-US"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 t</a:t>
            </a: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he</a:t>
            </a:r>
          </a:p>
          <a:p>
            <a:pPr marL="1017587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project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706940" y="961898"/>
            <a:ext cx="1403730" cy="320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3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A</a:t>
            </a: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dd</a:t>
            </a:r>
            <a:r>
              <a:rPr lang="en-US"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 </a:t>
            </a: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Readme.md</a:t>
            </a:r>
            <a:r>
              <a:rPr lang="en-US"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 </a:t>
            </a: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file</a:t>
            </a:r>
            <a:r>
              <a:rPr lang="en-US"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 </a:t>
            </a: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with</a:t>
            </a:r>
          </a:p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D</a:t>
            </a:r>
            <a:r>
              <a:rPr sz="1000" dirty="0" err="1">
                <a:solidFill>
                  <a:srgbClr val="000000"/>
                </a:solidFill>
                <a:latin typeface="BTMONA+EBGaramond-Regular"/>
                <a:cs typeface="BTMONA+EBGaramond-Regular"/>
              </a:rPr>
              <a:t>escription</a:t>
            </a:r>
            <a:r>
              <a:rPr lang="en-US"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 </a:t>
            </a: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of</a:t>
            </a:r>
            <a:r>
              <a:rPr lang="en-US"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 </a:t>
            </a: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the</a:t>
            </a:r>
            <a:r>
              <a:rPr lang="en-US"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 </a:t>
            </a: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project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15882" y="2189404"/>
            <a:ext cx="1319530" cy="320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3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Prepare</a:t>
            </a:r>
            <a:r>
              <a:rPr lang="en-US"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 </a:t>
            </a:r>
            <a:r>
              <a:rPr sz="1000" dirty="0">
                <a:solidFill>
                  <a:srgbClr val="000000"/>
                </a:solidFill>
                <a:latin typeface="Gill Sans MT" panose="020B0502020104020203" pitchFamily="34" charset="0"/>
                <a:cs typeface="BTMONA+EBGaramond-Regular"/>
              </a:rPr>
              <a:t>database</a:t>
            </a:r>
            <a:r>
              <a:rPr lang="en-US"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 </a:t>
            </a: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design</a:t>
            </a:r>
          </a:p>
          <a:p>
            <a:pPr marL="74295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schemas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878577" y="2189404"/>
            <a:ext cx="1653413" cy="320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3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Commit</a:t>
            </a:r>
            <a:r>
              <a:rPr lang="en-US"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 </a:t>
            </a: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all</a:t>
            </a:r>
            <a:r>
              <a:rPr lang="en-US"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 </a:t>
            </a: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changes</a:t>
            </a:r>
            <a:r>
              <a:rPr lang="en-US"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 </a:t>
            </a: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with</a:t>
            </a:r>
            <a:r>
              <a:rPr lang="en-US"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 </a:t>
            </a: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"first</a:t>
            </a:r>
          </a:p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commit"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055551" y="2269240"/>
            <a:ext cx="1198016" cy="2734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223669"/>
                </a:solidFill>
                <a:latin typeface="Gadugi" panose="020B0502040204020203" pitchFamily="34" charset="0"/>
                <a:ea typeface="Gadugi" panose="020B0502040204020203" pitchFamily="34" charset="0"/>
                <a:cs typeface="ILIIOR+EBGaramond-Bold"/>
              </a:rPr>
              <a:t>Check-List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316032" y="3449640"/>
            <a:ext cx="1286256" cy="320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3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Get</a:t>
            </a:r>
            <a:r>
              <a:rPr lang="en-US"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 </a:t>
            </a: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your</a:t>
            </a:r>
            <a:r>
              <a:rPr lang="en-US"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 </a:t>
            </a: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initial</a:t>
            </a:r>
            <a:r>
              <a:rPr lang="en-US"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 </a:t>
            </a: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project</a:t>
            </a:r>
          </a:p>
          <a:p>
            <a:pPr marL="365125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Structure</a:t>
            </a:r>
            <a:r>
              <a:rPr lang="en-US"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 </a:t>
            </a: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ready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693713" y="3449640"/>
            <a:ext cx="1561338" cy="320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3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C</a:t>
            </a:r>
            <a:r>
              <a:rPr sz="1000" dirty="0" err="1">
                <a:solidFill>
                  <a:srgbClr val="000000"/>
                </a:solidFill>
                <a:latin typeface="BTMONA+EBGaramond-Regular"/>
                <a:cs typeface="BTMONA+EBGaramond-Regular"/>
              </a:rPr>
              <a:t>reate</a:t>
            </a:r>
            <a:r>
              <a:rPr lang="en-US"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 </a:t>
            </a: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a</a:t>
            </a:r>
            <a:r>
              <a:rPr lang="en-US"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 </a:t>
            </a: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repository</a:t>
            </a:r>
            <a:r>
              <a:rPr lang="en-US"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 </a:t>
            </a: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on</a:t>
            </a:r>
            <a:r>
              <a:rPr lang="en-US"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 </a:t>
            </a: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GitHub</a:t>
            </a:r>
            <a:r>
              <a:rPr lang="en-US"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 </a:t>
            </a:r>
            <a:endParaRPr sz="1000" dirty="0">
              <a:solidFill>
                <a:srgbClr val="000000"/>
              </a:solidFill>
              <a:latin typeface="BTMONA+EBGaramond-Regular"/>
              <a:cs typeface="BTMONA+EBGaramond-Regular"/>
            </a:endParaRPr>
          </a:p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R</a:t>
            </a:r>
            <a:r>
              <a:rPr sz="1000" dirty="0" err="1">
                <a:solidFill>
                  <a:srgbClr val="000000"/>
                </a:solidFill>
                <a:latin typeface="BTMONA+EBGaramond-Regular"/>
                <a:cs typeface="BTMONA+EBGaramond-Regular"/>
              </a:rPr>
              <a:t>ealted</a:t>
            </a:r>
            <a:r>
              <a:rPr lang="en-US"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 </a:t>
            </a: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to</a:t>
            </a:r>
            <a:r>
              <a:rPr lang="en-US"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 </a:t>
            </a: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project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318307" y="4335540"/>
            <a:ext cx="1251585" cy="1588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3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Initiate</a:t>
            </a:r>
            <a:r>
              <a:rPr lang="en-US"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 </a:t>
            </a: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a</a:t>
            </a:r>
            <a:r>
              <a:rPr lang="en-US"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 </a:t>
            </a: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git</a:t>
            </a:r>
            <a:r>
              <a:rPr lang="en-US"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 </a:t>
            </a:r>
            <a:r>
              <a:rPr sz="1000" dirty="0">
                <a:solidFill>
                  <a:srgbClr val="000000"/>
                </a:solidFill>
                <a:latin typeface="Berlin Sans FB" panose="020E0602020502020306" pitchFamily="34" charset="0"/>
                <a:cs typeface="BTMONA+EBGaramond-Regular"/>
              </a:rPr>
              <a:t>repository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5676365" y="4335540"/>
            <a:ext cx="1532635" cy="1588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3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Push</a:t>
            </a:r>
            <a:r>
              <a:rPr lang="en-US"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 </a:t>
            </a: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your</a:t>
            </a:r>
            <a:r>
              <a:rPr lang="en-US"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 </a:t>
            </a: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changes</a:t>
            </a:r>
            <a:r>
              <a:rPr lang="en-US"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 </a:t>
            </a: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to</a:t>
            </a:r>
            <a:r>
              <a:rPr lang="en-US"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 </a:t>
            </a: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GitHub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629445" y="894406"/>
            <a:ext cx="2183510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15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FFFFFF"/>
                </a:solidFill>
                <a:latin typeface="Nirmala UI Semilight" panose="020B0402040204020203" pitchFamily="34" charset="0"/>
                <a:ea typeface="Nirmala UI Semilight" panose="020B0402040204020203" pitchFamily="34" charset="0"/>
                <a:cs typeface="Nirmala UI Semilight" panose="020B0402040204020203" pitchFamily="34" charset="0"/>
              </a:rPr>
              <a:t>Submission</a:t>
            </a:r>
            <a:r>
              <a:rPr sz="1800" b="1" spc="-45" dirty="0">
                <a:solidFill>
                  <a:srgbClr val="FFFFFF"/>
                </a:solidFill>
                <a:latin typeface="RMKPBC+PublicSans-BoldItalic"/>
                <a:cs typeface="RMKPBC+PublicSans-BoldItalic"/>
              </a:rPr>
              <a:t> </a:t>
            </a:r>
            <a:r>
              <a:rPr sz="1800" b="1" dirty="0">
                <a:solidFill>
                  <a:srgbClr val="FFFFFF"/>
                </a:solidFill>
                <a:latin typeface="RMKPBC+PublicSans-BoldItalic"/>
                <a:cs typeface="RMKPBC+PublicSans-BoldItalic"/>
              </a:rPr>
              <a:t>Github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273458" y="2270922"/>
            <a:ext cx="2527274" cy="4103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45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400" b="1">
                <a:solidFill>
                  <a:srgbClr val="BD8738"/>
                </a:solidFill>
                <a:latin typeface="RMKPBC+PublicSans-BoldItalic"/>
                <a:cs typeface="RMKPBC+PublicSans-BoldItalic"/>
              </a:rPr>
              <a:t>https://github.com/ammarReza05/quiz</a:t>
            </a:r>
            <a:endParaRPr sz="1400" b="1" dirty="0">
              <a:solidFill>
                <a:srgbClr val="BD8738"/>
              </a:solidFill>
              <a:latin typeface="RMKPBC+PublicSans-BoldItalic"/>
              <a:cs typeface="RMKPBC+PublicSans-BoldItal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</TotalTime>
  <Words>211</Words>
  <Application>Microsoft Office PowerPoint</Application>
  <PresentationFormat>On-screen Show (16:9)</PresentationFormat>
  <Paragraphs>49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28" baseType="lpstr">
      <vt:lpstr>Abadi</vt:lpstr>
      <vt:lpstr>Berlin Sans FB</vt:lpstr>
      <vt:lpstr>BTMONA+EBGaramond-Regular</vt:lpstr>
      <vt:lpstr>Calibri</vt:lpstr>
      <vt:lpstr>Cambria</vt:lpstr>
      <vt:lpstr>Cambria Math</vt:lpstr>
      <vt:lpstr>Candara</vt:lpstr>
      <vt:lpstr>Cascadia Code</vt:lpstr>
      <vt:lpstr>Cascadia Mono</vt:lpstr>
      <vt:lpstr>CFJCTS+PublicSans-Bold</vt:lpstr>
      <vt:lpstr>CFRUAJ+EBGaramond-Medium</vt:lpstr>
      <vt:lpstr>Gadugi</vt:lpstr>
      <vt:lpstr>Gill Sans MT</vt:lpstr>
      <vt:lpstr>Gill Sans MT Condensed</vt:lpstr>
      <vt:lpstr>ILIIOR+EBGaramond-Bold</vt:lpstr>
      <vt:lpstr>KQGMTU+Arial-BoldMT</vt:lpstr>
      <vt:lpstr>Nirmala UI Semilight</vt:lpstr>
      <vt:lpstr>PVLNNE+ArialMT</vt:lpstr>
      <vt:lpstr>RMKPBC+PublicSans-BoldItalic</vt:lpstr>
      <vt:lpstr>Times New Roman</vt:lpstr>
      <vt:lpstr>Theme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dc:creator>Ammar Reza</dc:creator>
  <cp:lastModifiedBy>Ammar Reza</cp:lastModifiedBy>
  <cp:revision>11</cp:revision>
  <dcterms:modified xsi:type="dcterms:W3CDTF">2023-11-19T16:03:56Z</dcterms:modified>
</cp:coreProperties>
</file>