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9"/>
  </p:notesMasterIdLst>
  <p:sldIdLst>
    <p:sldId id="256" r:id="rId3"/>
    <p:sldId id="262" r:id="rId4"/>
    <p:sldId id="257" r:id="rId5"/>
    <p:sldId id="264" r:id="rId6"/>
    <p:sldId id="265" r:id="rId7"/>
    <p:sldId id="268" r:id="rId8"/>
    <p:sldId id="270" r:id="rId9"/>
    <p:sldId id="267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301" r:id="rId29"/>
    <p:sldId id="292" r:id="rId30"/>
    <p:sldId id="294" r:id="rId31"/>
    <p:sldId id="296" r:id="rId32"/>
    <p:sldId id="297" r:id="rId33"/>
    <p:sldId id="298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2" r:id="rId44"/>
    <p:sldId id="314" r:id="rId45"/>
    <p:sldId id="315" r:id="rId46"/>
    <p:sldId id="313" r:id="rId47"/>
    <p:sldId id="31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2"/>
            <p14:sldId id="257"/>
            <p14:sldId id="264"/>
            <p14:sldId id="265"/>
            <p14:sldId id="268"/>
            <p14:sldId id="270"/>
            <p14:sldId id="267"/>
            <p14:sldId id="271"/>
            <p14:sldId id="272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301"/>
            <p14:sldId id="292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4"/>
            <p14:sldId id="315"/>
            <p14:sldId id="313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D2B4A6"/>
    <a:srgbClr val="734F29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3" y="5110611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webteam@literacy.kent.ed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Engineering: Lab - 01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3" y="5110610"/>
            <a:ext cx="10108840" cy="1137793"/>
          </a:xfrm>
        </p:spPr>
        <p:txBody>
          <a:bodyPr>
            <a:normAutofit/>
          </a:bodyPr>
          <a:lstStyle/>
          <a:p>
            <a:r>
              <a:rPr lang="en-US" dirty="0"/>
              <a:t>To understand HTML basics for developing web applications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 smtClean="0"/>
              <a:t>Web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Back-End Developer</a:t>
            </a:r>
          </a:p>
          <a:p>
            <a:pPr marL="457189" lvl="1" indent="0" algn="just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So what makes the front end of a website possible? Where is all that data stored? This is where the back end comes in. The back end of a website consists of a server, an application, and a database. A back-end developer builds and maintains the technology that powers those components which, together, enable the user-facing side of the website to even exist in the first place.</a:t>
            </a:r>
            <a:endParaRPr lang="e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/>
              <a:t>HTML(Hypertext markup </a:t>
            </a:r>
            <a:r>
              <a:rPr lang="en-US" b="1" dirty="0" smtClean="0"/>
              <a:t>language)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HTML is </a:t>
            </a:r>
            <a:r>
              <a:rPr lang="en-US" sz="2400" b="1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a programming </a:t>
            </a:r>
            <a:r>
              <a:rPr lang="en-US" sz="2400" dirty="0" smtClean="0">
                <a:solidFill>
                  <a:schemeClr val="tx1"/>
                </a:solidFill>
              </a:rPr>
              <a:t>language. 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a markup </a:t>
            </a:r>
            <a:r>
              <a:rPr lang="en-US" sz="2400" dirty="0" smtClean="0">
                <a:solidFill>
                  <a:schemeClr val="tx1"/>
                </a:solidFill>
              </a:rPr>
              <a:t>language.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Defines </a:t>
            </a:r>
            <a:r>
              <a:rPr lang="en-US" sz="2400" dirty="0">
                <a:solidFill>
                  <a:schemeClr val="tx1"/>
                </a:solidFill>
              </a:rPr>
              <a:t>the structure of your content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Markup language</a:t>
            </a:r>
            <a:r>
              <a:rPr lang="en-US" sz="2000" dirty="0">
                <a:solidFill>
                  <a:schemeClr val="tx1"/>
                </a:solidFill>
              </a:rPr>
              <a:t>, a standardized set of notations used to annotate a plain-text document's content to give information regarding the structure of the text or instructions for how it is to be </a:t>
            </a:r>
            <a:r>
              <a:rPr lang="en-US" sz="2000" dirty="0" smtClean="0">
                <a:solidFill>
                  <a:schemeClr val="tx1"/>
                </a:solidFill>
              </a:rPr>
              <a:t>displayed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Hypertext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chemeClr val="tx1"/>
                </a:solidFill>
              </a:rPr>
              <a:t>text which is not constrained to be linear. Hypertext is text which contains links to other texts. </a:t>
            </a:r>
            <a:endParaRPr lang="e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/>
              <a:t>HTML(Hypertext markup </a:t>
            </a:r>
            <a:r>
              <a:rPr lang="en-US" b="1" dirty="0" smtClean="0"/>
              <a:t>language)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Case insensitive </a:t>
            </a:r>
            <a:r>
              <a:rPr lang="en-US" sz="2400" dirty="0" smtClean="0">
                <a:solidFill>
                  <a:schemeClr val="tx1"/>
                </a:solidFill>
              </a:rPr>
              <a:t>language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Html is translated by means of a web browser on the client side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Client side scripting language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" b="1" dirty="0" smtClean="0"/>
              <a:t>Basic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HTML ELEMENTS/ TAGS/ MARKUPS:  </a:t>
            </a:r>
            <a:r>
              <a:rPr lang="en-US" sz="2400" dirty="0">
                <a:solidFill>
                  <a:schemeClr val="tx1"/>
                </a:solidFill>
              </a:rPr>
              <a:t>Html elements or tags provide instructions for how information will be processed or displayed. Enclosed in &lt;&gt;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DELIMITERS ( &lt;, &gt;, /): </a:t>
            </a:r>
            <a:r>
              <a:rPr lang="en-US" sz="2400" dirty="0">
                <a:solidFill>
                  <a:schemeClr val="tx1"/>
                </a:solidFill>
              </a:rPr>
              <a:t>Delimiters surround the tag and inform the parser that it should read the enclosed information as an HTML element.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ATTRIBUTE: </a:t>
            </a:r>
            <a:r>
              <a:rPr lang="en-US" sz="2400" dirty="0">
                <a:solidFill>
                  <a:schemeClr val="tx1"/>
                </a:solidFill>
              </a:rPr>
              <a:t>Attributes contain extra information about the element that you don't want to appear in the actual content. </a:t>
            </a:r>
            <a:r>
              <a:rPr lang="en-US" sz="2400" dirty="0" smtClean="0">
                <a:solidFill>
                  <a:schemeClr val="tx1"/>
                </a:solidFill>
              </a:rPr>
              <a:t>The value for the attribute is enclosed in quotation marks.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/>
              <a:t>Anatomy of an HTML </a:t>
            </a:r>
            <a:r>
              <a:rPr lang="en-US" b="1" dirty="0" smtClean="0"/>
              <a:t>element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My </a:t>
            </a:r>
            <a:r>
              <a:rPr lang="en-US" sz="2400" b="1" dirty="0">
                <a:solidFill>
                  <a:schemeClr val="tx1"/>
                </a:solidFill>
              </a:rPr>
              <a:t>cat is very </a:t>
            </a:r>
            <a:r>
              <a:rPr lang="en-US" sz="2400" b="1" dirty="0" smtClean="0">
                <a:solidFill>
                  <a:schemeClr val="tx1"/>
                </a:solidFill>
              </a:rPr>
              <a:t>grumpy</a:t>
            </a:r>
            <a:endParaRPr lang="en" sz="2400" b="1" dirty="0">
              <a:solidFill>
                <a:schemeClr val="tx1"/>
              </a:solidFill>
            </a:endParaRP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b="1" dirty="0" smtClean="0">
              <a:solidFill>
                <a:schemeClr val="tx1"/>
              </a:solidFill>
            </a:endParaRPr>
          </a:p>
        </p:txBody>
      </p:sp>
      <p:pic>
        <p:nvPicPr>
          <p:cNvPr id="10246" name="Picture 6" descr="https://mdn.mozillademos.org/files/9345/grumpy-cat-attribute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0" y="5164739"/>
            <a:ext cx="11603351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mdn.mozillademos.org/files/9347/grumpy-cat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3" y="2699850"/>
            <a:ext cx="9866089" cy="19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3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/>
              <a:t>Anatomy of an HTML document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047" y="1493949"/>
            <a:ext cx="4167753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DD462F"/>
                </a:solidFill>
              </a:rPr>
              <a:t>&lt;!DOCTYPE html&gt;</a:t>
            </a:r>
            <a:endParaRPr lang="en-US" sz="2400" dirty="0" smtClean="0">
              <a:solidFill>
                <a:srgbClr val="DD462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html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&lt;title&gt;&lt;/title&gt;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&lt;body</a:t>
            </a:r>
            <a:r>
              <a:rPr lang="en-US" sz="2400" dirty="0" smtClean="0">
                <a:solidFill>
                  <a:srgbClr val="00B050"/>
                </a:solidFill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	&lt;/</a:t>
            </a:r>
            <a:r>
              <a:rPr lang="en-US" sz="2400" dirty="0">
                <a:solidFill>
                  <a:srgbClr val="00B050"/>
                </a:solidFill>
              </a:rPr>
              <a:t>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420934" y="1328111"/>
            <a:ext cx="6400800" cy="468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420934" y="1493949"/>
            <a:ext cx="655641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0800" y="1493949"/>
            <a:ext cx="75767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&lt;!DOCTYPE html&gt;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declaration defines this document to be HTML5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</a:rPr>
              <a:t>&lt;</a:t>
            </a:r>
            <a:r>
              <a:rPr lang="en-US" altLang="en-US" sz="2000" dirty="0">
                <a:latin typeface="Consolas" panose="020B0609020204030204" pitchFamily="49" charset="0"/>
              </a:rPr>
              <a:t>html&gt;..&lt;/html&gt;: These tags enclose the entire HTML document &amp; tell the browser that it is reading an HTML document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&lt;head&gt;..&lt;/head&gt;: </a:t>
            </a:r>
            <a:r>
              <a:rPr lang="en-US" altLang="en-US" sz="2000" dirty="0">
                <a:latin typeface="Consolas" panose="020B0609020204030204" pitchFamily="49" charset="0"/>
              </a:rPr>
              <a:t>The HEAD element contains information about the document.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&lt;body&gt;..&lt;/body</a:t>
            </a:r>
            <a:r>
              <a:rPr lang="en-US" alt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&gt;: </a:t>
            </a:r>
            <a:r>
              <a:rPr lang="en-US" altLang="en-US" sz="2000" dirty="0" smtClean="0">
                <a:latin typeface="Consolas" panose="020B0609020204030204" pitchFamily="49" charset="0"/>
              </a:rPr>
              <a:t>It </a:t>
            </a:r>
            <a:r>
              <a:rPr lang="en-US" altLang="en-US" sz="2000" dirty="0">
                <a:latin typeface="Consolas" panose="020B0609020204030204" pitchFamily="49" charset="0"/>
              </a:rPr>
              <a:t>encloses the body (text, images, tags, links) of the HTML document. The BODY element contains the information in the document</a:t>
            </a:r>
            <a:r>
              <a:rPr lang="en-US" altLang="en-US" sz="2000" dirty="0" smtClean="0">
                <a:latin typeface="Consolas" panose="020B0609020204030204" pitchFamily="49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nsolas" panose="020B0609020204030204" pitchFamily="49" charset="0"/>
              </a:rPr>
              <a:t>The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&lt;title&gt; </a:t>
            </a:r>
            <a:r>
              <a:rPr lang="en-US" altLang="en-US" sz="2000" dirty="0">
                <a:latin typeface="Consolas" panose="020B0609020204030204" pitchFamily="49" charset="0"/>
              </a:rPr>
              <a:t>element specifies a title for the document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698" y="1683957"/>
            <a:ext cx="7764885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&lt;!DOCTYPE 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&lt;head&gt;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	&lt;</a:t>
            </a:r>
            <a:r>
              <a:rPr lang="en-US" sz="2400" dirty="0" smtClean="0">
                <a:solidFill>
                  <a:schemeClr val="tx1"/>
                </a:solidFill>
              </a:rPr>
              <a:t>title&gt;Hello, world&lt;/</a:t>
            </a:r>
            <a:r>
              <a:rPr lang="en-US" sz="2400" dirty="0">
                <a:solidFill>
                  <a:schemeClr val="tx1"/>
                </a:solidFill>
              </a:rPr>
              <a:t>title&gt;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&lt;body&gt;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Hello, </a:t>
            </a:r>
            <a:r>
              <a:rPr lang="en-US" sz="2400" dirty="0">
                <a:solidFill>
                  <a:schemeClr val="tx1"/>
                </a:solidFill>
              </a:rPr>
              <a:t>world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&lt;/body&gt;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56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Tag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5"/>
            <a:ext cx="10379297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Paired tags:</a:t>
            </a:r>
            <a:r>
              <a:rPr lang="en-US" sz="2400" dirty="0">
                <a:solidFill>
                  <a:schemeClr val="tx1"/>
                </a:solidFill>
              </a:rPr>
              <a:t> They require a starting and an ending tag 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: &lt;html&gt;&lt;/html&gt;</a:t>
            </a:r>
          </a:p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Unpaired/Singular/Empty tags: </a:t>
            </a:r>
            <a:r>
              <a:rPr lang="en-US" sz="2400" dirty="0">
                <a:solidFill>
                  <a:schemeClr val="tx1"/>
                </a:solidFill>
              </a:rPr>
              <a:t>They require only a starting tag e.g.: &lt;</a:t>
            </a:r>
            <a:r>
              <a:rPr lang="en-US" sz="2400" dirty="0" err="1">
                <a:solidFill>
                  <a:schemeClr val="tx1"/>
                </a:solidFill>
              </a:rPr>
              <a:t>br</a:t>
            </a:r>
            <a:r>
              <a:rPr lang="en-US" sz="2400" dirty="0">
                <a:solidFill>
                  <a:schemeClr val="tx1"/>
                </a:solidFill>
              </a:rPr>
              <a:t>/&gt; &lt;input/&gt;  or simply &lt;</a:t>
            </a:r>
            <a:r>
              <a:rPr lang="en-US" sz="2400" dirty="0" err="1">
                <a:solidFill>
                  <a:schemeClr val="tx1"/>
                </a:solidFill>
              </a:rPr>
              <a:t>br</a:t>
            </a:r>
            <a:r>
              <a:rPr lang="en-US" sz="2400" dirty="0">
                <a:solidFill>
                  <a:schemeClr val="tx1"/>
                </a:solidFill>
              </a:rPr>
              <a:t>&gt; &lt;input&gt;</a:t>
            </a:r>
          </a:p>
        </p:txBody>
      </p:sp>
    </p:spTree>
    <p:extLst>
      <p:ext uri="{BB962C8B-B14F-4D97-AF65-F5344CB8AC3E}">
        <p14:creationId xmlns:p14="http://schemas.microsoft.com/office/powerpoint/2010/main" val="4532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Marking up </a:t>
            </a:r>
            <a:r>
              <a:rPr lang="en-US" b="1" dirty="0" smtClean="0"/>
              <a:t>text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3" y="5110611"/>
            <a:ext cx="10727025" cy="11377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section will cover some of the essential HTML elements you'll use for marking up the text.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Important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5" y="1825625"/>
            <a:ext cx="6272883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HTML Headings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Heading elements allow you to specify that certain parts of your content are headings — or subheadings.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the same way that a book has the main title, chapter titles and subtitles, an HTML document can too.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HTML </a:t>
            </a:r>
            <a:r>
              <a:rPr lang="en-US" sz="2400" dirty="0">
                <a:solidFill>
                  <a:schemeClr val="tx1"/>
                </a:solidFill>
              </a:rPr>
              <a:t>contains 6 heading levels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6259" y="2017467"/>
            <a:ext cx="4842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&lt;h1&gt;My main title&lt;/h1&gt;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h2&gt;My top level heading&lt;/h2&gt;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h3&gt;My subheading&lt;/h3&gt;</a:t>
            </a:r>
          </a:p>
          <a:p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h4&gt;My sub-subheading&lt;/h4&gt;</a:t>
            </a:r>
          </a:p>
        </p:txBody>
      </p:sp>
    </p:spTree>
    <p:extLst>
      <p:ext uri="{BB962C8B-B14F-4D97-AF65-F5344CB8AC3E}">
        <p14:creationId xmlns:p14="http://schemas.microsoft.com/office/powerpoint/2010/main" val="1215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838504"/>
            <a:ext cx="6746584" cy="4447761"/>
          </a:xfrm>
        </p:spPr>
        <p:txBody>
          <a:bodyPr>
            <a:normAutofit/>
          </a:bodyPr>
          <a:lstStyle/>
          <a:p>
            <a:pPr marL="2857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tx1"/>
                </a:solidFill>
              </a:rPr>
              <a:t>Global network </a:t>
            </a:r>
            <a:r>
              <a:rPr lang="en" sz="2400" dirty="0">
                <a:solidFill>
                  <a:schemeClr val="tx1"/>
                </a:solidFill>
              </a:rPr>
              <a:t>(network of networks) connecting millions of </a:t>
            </a:r>
            <a:r>
              <a:rPr lang="en" sz="2400" dirty="0" smtClean="0">
                <a:solidFill>
                  <a:schemeClr val="tx1"/>
                </a:solidFill>
              </a:rPr>
              <a:t>computers</a:t>
            </a:r>
            <a:r>
              <a:rPr lang="en" sz="2400" dirty="0">
                <a:solidFill>
                  <a:schemeClr val="tx1"/>
                </a:solidFill>
              </a:rPr>
              <a:t>, </a:t>
            </a:r>
            <a:r>
              <a:rPr lang="en" sz="2400" dirty="0" smtClean="0">
                <a:solidFill>
                  <a:schemeClr val="tx1"/>
                </a:solidFill>
              </a:rPr>
              <a:t>using </a:t>
            </a:r>
            <a:r>
              <a:rPr lang="en" sz="2400" dirty="0">
                <a:solidFill>
                  <a:schemeClr val="tx1"/>
                </a:solidFill>
              </a:rPr>
              <a:t>a standard communication mechanism (TCP/IP protocol) to carry out the information exchange and other </a:t>
            </a:r>
            <a:r>
              <a:rPr lang="en" sz="2400" dirty="0" smtClean="0">
                <a:solidFill>
                  <a:schemeClr val="tx1"/>
                </a:solidFill>
              </a:rPr>
              <a:t>activities.</a:t>
            </a:r>
            <a:endParaRPr lang="en" sz="24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It provides the infrastructure </a:t>
            </a:r>
            <a:r>
              <a:rPr lang="en" sz="2400" dirty="0" smtClean="0">
                <a:solidFill>
                  <a:schemeClr val="tx1"/>
                </a:solidFill>
              </a:rPr>
              <a:t>Via which we exchange information.</a:t>
            </a:r>
            <a:endParaRPr lang="en" sz="24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steemitimages.com/DQma8AmEbacvUcVnebU8z6ZgzvDVDYHbvaxyDxbZmJ3tcaA/houston-SEO-internet-mark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98" y="2554684"/>
            <a:ext cx="4146997" cy="40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Important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5" y="1826957"/>
            <a:ext cx="11153976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Paragraphs: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explained above, &lt;p&gt; elements are for containing paragraphs of </a:t>
            </a:r>
            <a:r>
              <a:rPr lang="en-US" sz="2400" dirty="0" smtClean="0">
                <a:solidFill>
                  <a:schemeClr val="tx1"/>
                </a:solidFill>
              </a:rPr>
              <a:t>text; you'll use these frequently when marking up regular text content</a:t>
            </a:r>
          </a:p>
          <a:p>
            <a:pPr lvl="0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&lt;q&gt;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All the text within this tag is enclosed in quotation marks in the output.</a:t>
            </a:r>
          </a:p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&lt;</a:t>
            </a:r>
            <a:r>
              <a:rPr lang="en-US" sz="2400" b="1" dirty="0" err="1">
                <a:solidFill>
                  <a:schemeClr val="tx1"/>
                </a:solidFill>
              </a:rPr>
              <a:t>br</a:t>
            </a:r>
            <a:r>
              <a:rPr lang="en-US" sz="2400" b="1" dirty="0">
                <a:solidFill>
                  <a:schemeClr val="tx1"/>
                </a:solidFill>
              </a:rPr>
              <a:t>&gt;: </a:t>
            </a:r>
            <a:r>
              <a:rPr lang="en-US" sz="2400" dirty="0">
                <a:solidFill>
                  <a:schemeClr val="tx1"/>
                </a:solidFill>
              </a:rPr>
              <a:t>break inserts new line</a:t>
            </a:r>
          </a:p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&lt;center&gt;..&lt;/center&gt;: </a:t>
            </a:r>
            <a:r>
              <a:rPr lang="en-US" sz="2400" dirty="0">
                <a:solidFill>
                  <a:schemeClr val="tx1"/>
                </a:solidFill>
              </a:rPr>
              <a:t>centers your </a:t>
            </a:r>
            <a:r>
              <a:rPr lang="en-US" sz="2400" dirty="0" smtClean="0">
                <a:solidFill>
                  <a:schemeClr val="tx1"/>
                </a:solidFill>
              </a:rPr>
              <a:t>text</a:t>
            </a:r>
          </a:p>
          <a:p>
            <a:pPr lvl="0"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5" y="1517864"/>
            <a:ext cx="11153976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</a:rPr>
              <a:t>&lt;</a:t>
            </a:r>
            <a:r>
              <a:rPr lang="en-US" sz="2200" b="1" dirty="0" err="1">
                <a:solidFill>
                  <a:schemeClr val="tx1"/>
                </a:solidFill>
              </a:rPr>
              <a:t>img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src</a:t>
            </a:r>
            <a:r>
              <a:rPr lang="en-US" sz="2200" b="1" dirty="0">
                <a:solidFill>
                  <a:schemeClr val="tx1"/>
                </a:solidFill>
              </a:rPr>
              <a:t>="images/firefox-icon.png" alt="My test </a:t>
            </a:r>
            <a:r>
              <a:rPr lang="en-US" sz="2200" b="1" dirty="0" err="1">
                <a:solidFill>
                  <a:schemeClr val="tx1"/>
                </a:solidFill>
              </a:rPr>
              <a:t>image“height</a:t>
            </a:r>
            <a:r>
              <a:rPr lang="en-US" sz="2200" b="1" dirty="0">
                <a:solidFill>
                  <a:schemeClr val="tx1"/>
                </a:solidFill>
              </a:rPr>
              <a:t>=“50” width=“50</a:t>
            </a:r>
            <a:r>
              <a:rPr lang="en-US" sz="2200" b="1" dirty="0" smtClean="0">
                <a:solidFill>
                  <a:schemeClr val="tx1"/>
                </a:solidFill>
              </a:rPr>
              <a:t>”&gt;</a:t>
            </a:r>
          </a:p>
          <a:p>
            <a:pPr lvl="0">
              <a:spcBef>
                <a:spcPts val="0"/>
              </a:spcBef>
            </a:pPr>
            <a:r>
              <a:rPr lang="en-US" sz="2200" b="1" dirty="0" smtClean="0">
                <a:solidFill>
                  <a:schemeClr val="tx1"/>
                </a:solidFill>
              </a:rPr>
              <a:t>TITLE</a:t>
            </a:r>
            <a:r>
              <a:rPr lang="en-US" sz="2200" dirty="0" smtClean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It specifies a tool tip text for the image. (Some browsers support the alt attribute for display tooltip while others support title</a:t>
            </a:r>
            <a:r>
              <a:rPr lang="en-US" sz="2200" dirty="0" smtClean="0">
                <a:solidFill>
                  <a:schemeClr val="tx1"/>
                </a:solidFill>
              </a:rPr>
              <a:t>).</a:t>
            </a:r>
          </a:p>
          <a:p>
            <a:pPr lvl="0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</a:rPr>
              <a:t>ALT</a:t>
            </a:r>
            <a:r>
              <a:rPr lang="en-US" sz="2200" dirty="0">
                <a:solidFill>
                  <a:schemeClr val="tx1"/>
                </a:solidFill>
              </a:rPr>
              <a:t>:  Y</a:t>
            </a:r>
            <a:r>
              <a:rPr lang="en-US" sz="2200" dirty="0" smtClean="0">
                <a:solidFill>
                  <a:schemeClr val="tx1"/>
                </a:solidFill>
              </a:rPr>
              <a:t>ou </a:t>
            </a:r>
            <a:r>
              <a:rPr lang="en-US" sz="2200" dirty="0">
                <a:solidFill>
                  <a:schemeClr val="tx1"/>
                </a:solidFill>
              </a:rPr>
              <a:t>specify descriptive text for users who cannot see the </a:t>
            </a:r>
            <a:r>
              <a:rPr lang="en-US" sz="2200" dirty="0" smtClean="0">
                <a:solidFill>
                  <a:schemeClr val="tx1"/>
                </a:solidFill>
              </a:rPr>
              <a:t>image. Either </a:t>
            </a:r>
            <a:r>
              <a:rPr lang="en-US" sz="2200" dirty="0"/>
              <a:t>They </a:t>
            </a:r>
            <a:r>
              <a:rPr lang="en-US" sz="2200" dirty="0">
                <a:solidFill>
                  <a:schemeClr val="tx1"/>
                </a:solidFill>
              </a:rPr>
              <a:t>are visually </a:t>
            </a:r>
            <a:r>
              <a:rPr lang="en-US" sz="2200" dirty="0" smtClean="0">
                <a:solidFill>
                  <a:schemeClr val="tx1"/>
                </a:solidFill>
              </a:rPr>
              <a:t>impaired</a:t>
            </a:r>
            <a:r>
              <a:rPr lang="en-US" sz="2200" dirty="0">
                <a:solidFill>
                  <a:schemeClr val="tx1"/>
                </a:solidFill>
              </a:rPr>
              <a:t>. Something has gone wrong causing the image not to display.</a:t>
            </a:r>
          </a:p>
          <a:p>
            <a:pPr lvl="0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</a:rPr>
              <a:t>SRC:</a:t>
            </a:r>
            <a:r>
              <a:rPr lang="en-US" sz="2200" dirty="0">
                <a:solidFill>
                  <a:schemeClr val="tx1"/>
                </a:solidFill>
              </a:rPr>
              <a:t> The URL or the path of the image.</a:t>
            </a:r>
          </a:p>
          <a:p>
            <a:pPr lvl="0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</a:rPr>
              <a:t>HEIGHT &amp; WIDTH</a:t>
            </a:r>
            <a:r>
              <a:rPr lang="en-US" sz="2200" dirty="0">
                <a:solidFill>
                  <a:schemeClr val="tx1"/>
                </a:solidFill>
              </a:rPr>
              <a:t>: It specifies the height and width for the image.</a:t>
            </a:r>
          </a:p>
          <a:p>
            <a:pPr lvl="0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Important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5" y="1620895"/>
            <a:ext cx="11153976" cy="435133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Links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ANCHOR TAG &lt;a&gt;..&lt;/a&gt;:  </a:t>
            </a:r>
            <a:r>
              <a:rPr lang="en-US" sz="2000" dirty="0">
                <a:solidFill>
                  <a:schemeClr val="tx1"/>
                </a:solidFill>
              </a:rPr>
              <a:t>A web link can be created in html using the anchor tag.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ATTRIBUTES: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TITLE</a:t>
            </a:r>
            <a:r>
              <a:rPr lang="en-US" sz="2000" dirty="0">
                <a:solidFill>
                  <a:schemeClr val="tx1"/>
                </a:solidFill>
              </a:rPr>
              <a:t>: It specifies a tooltip text for the anchor tag.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HREF</a:t>
            </a:r>
            <a:r>
              <a:rPr lang="en-US" sz="2000" dirty="0">
                <a:solidFill>
                  <a:schemeClr val="tx1"/>
                </a:solidFill>
              </a:rPr>
              <a:t>: The HREF attribute creates a link to another document or anchor and leads the user to the address indicated in its URL.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e.g</a:t>
            </a:r>
            <a:r>
              <a:rPr lang="en-US" sz="2000" b="1" dirty="0">
                <a:solidFill>
                  <a:schemeClr val="tx1"/>
                </a:solidFill>
              </a:rPr>
              <a:t>: &lt;a </a:t>
            </a:r>
            <a:r>
              <a:rPr lang="en-US" sz="2000" b="1" dirty="0" err="1">
                <a:solidFill>
                  <a:schemeClr val="tx1"/>
                </a:solidFill>
              </a:rPr>
              <a:t>href</a:t>
            </a:r>
            <a:r>
              <a:rPr lang="en-US" sz="2000" b="1" dirty="0" smtClean="0">
                <a:solidFill>
                  <a:schemeClr val="tx1"/>
                </a:solidFill>
              </a:rPr>
              <a:t>=“</a:t>
            </a:r>
            <a:r>
              <a:rPr lang="en-US" sz="2000" dirty="0">
                <a:hlinkClick r:id="rId2"/>
              </a:rPr>
              <a:t>http://google.com</a:t>
            </a:r>
            <a:r>
              <a:rPr lang="en-US" sz="2000" b="1" dirty="0" smtClean="0">
                <a:solidFill>
                  <a:schemeClr val="tx1"/>
                </a:solidFill>
              </a:rPr>
              <a:t>”&gt;Google it&lt;/</a:t>
            </a:r>
            <a:r>
              <a:rPr lang="en-US" sz="2000" b="1" dirty="0">
                <a:solidFill>
                  <a:schemeClr val="tx1"/>
                </a:solidFill>
              </a:rPr>
              <a:t>a&gt;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Attributes Of &lt;a&gt;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MAIL TO ATTRIBUTE:</a:t>
            </a:r>
            <a:r>
              <a:rPr lang="en-US" sz="2400" dirty="0">
                <a:solidFill>
                  <a:schemeClr val="tx1"/>
                </a:solidFill>
              </a:rPr>
              <a:t> The MAILTO attribute is used to insert an e-mail link into the document. MAILTO is useful as it enables us to create a link on your home page so that readers can send you comments.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EXAMPLE: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&lt;a </a:t>
            </a:r>
            <a:r>
              <a:rPr lang="en-US" sz="2400" b="1" dirty="0">
                <a:solidFill>
                  <a:schemeClr val="tx1"/>
                </a:solidFill>
              </a:rPr>
              <a:t>HREF=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“MAILTO:webteam@literacy.kent.edu</a:t>
            </a:r>
            <a:r>
              <a:rPr lang="en-US" sz="2400" b="1" dirty="0">
                <a:solidFill>
                  <a:schemeClr val="tx1"/>
                </a:solidFill>
              </a:rPr>
              <a:t>”&gt; webteam@literacy.kent.edu </a:t>
            </a:r>
            <a:r>
              <a:rPr lang="en-US" sz="2400" b="1" dirty="0" smtClean="0">
                <a:solidFill>
                  <a:schemeClr val="tx1"/>
                </a:solidFill>
              </a:rPr>
              <a:t>&lt;/a&gt;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Send mail to </a:t>
            </a:r>
            <a:r>
              <a:rPr lang="en-US" sz="2400" u="sng" dirty="0">
                <a:solidFill>
                  <a:schemeClr val="tx1"/>
                </a:solidFill>
                <a:hlinkClick r:id="rId2"/>
              </a:rPr>
              <a:t>webteam@literacy.kent.edu 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Attributes Of &lt;a&gt;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DOWNLOAD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The anchor tag can also be used to create a download link as: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&lt;a </a:t>
            </a:r>
            <a:r>
              <a:rPr lang="en-US" sz="2400" b="1" dirty="0" err="1">
                <a:solidFill>
                  <a:schemeClr val="tx1"/>
                </a:solidFill>
              </a:rPr>
              <a:t>href</a:t>
            </a:r>
            <a:r>
              <a:rPr lang="en-US" sz="2400" b="1" dirty="0">
                <a:solidFill>
                  <a:schemeClr val="tx1"/>
                </a:solidFill>
              </a:rPr>
              <a:t>= “Sample2.html” </a:t>
            </a:r>
            <a:r>
              <a:rPr lang="en-US" sz="2400" b="1" dirty="0" smtClean="0">
                <a:solidFill>
                  <a:schemeClr val="tx1"/>
                </a:solidFill>
              </a:rPr>
              <a:t>download=”file.txt”&gt; </a:t>
            </a:r>
            <a:r>
              <a:rPr lang="en-US" sz="2400" b="1" dirty="0">
                <a:solidFill>
                  <a:schemeClr val="tx1"/>
                </a:solidFill>
              </a:rPr>
              <a:t>Download &lt;/a&gt;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the above statement downloads the file at the </a:t>
            </a:r>
            <a:r>
              <a:rPr lang="en-US" sz="2400" dirty="0" err="1">
                <a:solidFill>
                  <a:schemeClr val="tx1"/>
                </a:solidFill>
              </a:rPr>
              <a:t>url</a:t>
            </a:r>
            <a:r>
              <a:rPr lang="en-US" sz="2400" dirty="0">
                <a:solidFill>
                  <a:schemeClr val="tx1"/>
                </a:solidFill>
              </a:rPr>
              <a:t> with the name file.txt onto our computer when Download link is clicked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Bookmarking using&lt;a&gt;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Bookmarks in a webpage allow a reader to jump to any specific part of the webpage.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Bookmarks </a:t>
            </a:r>
            <a:r>
              <a:rPr lang="en-US" sz="2400" dirty="0">
                <a:solidFill>
                  <a:schemeClr val="tx1"/>
                </a:solidFill>
              </a:rPr>
              <a:t>can be useful if your webpage is very long.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make a bookmark, you must first create the bookmark, and then add a link to it. When the link is clicked, the page will scroll to the location with the bookmark.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Bookmarking using&lt;a&gt;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First create a bookmark with the </a:t>
            </a:r>
            <a:r>
              <a:rPr lang="en-US" sz="2400" b="1" dirty="0">
                <a:solidFill>
                  <a:schemeClr val="tx1"/>
                </a:solidFill>
              </a:rPr>
              <a:t>id </a:t>
            </a:r>
            <a:r>
              <a:rPr lang="en-US" sz="2400" dirty="0">
                <a:solidFill>
                  <a:schemeClr val="tx1"/>
                </a:solidFill>
              </a:rPr>
              <a:t>attribute: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&lt;h3 id="C4"&gt;Chapter 4&lt;/h2&gt;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Then, add a link to the bookmark ("Jump to Chapter 4"), from within the same page using </a:t>
            </a:r>
            <a:r>
              <a:rPr lang="en-US" sz="2400" b="1" dirty="0">
                <a:solidFill>
                  <a:schemeClr val="tx1"/>
                </a:solidFill>
              </a:rPr>
              <a:t># </a:t>
            </a:r>
            <a:r>
              <a:rPr lang="en-US" sz="2400" dirty="0">
                <a:solidFill>
                  <a:schemeClr val="tx1"/>
                </a:solidFill>
              </a:rPr>
              <a:t>to jump to that bookmark from the link: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&lt;a </a:t>
            </a:r>
            <a:r>
              <a:rPr lang="en-US" sz="2400" b="1" dirty="0" err="1">
                <a:solidFill>
                  <a:schemeClr val="tx1"/>
                </a:solidFill>
              </a:rPr>
              <a:t>href</a:t>
            </a:r>
            <a:r>
              <a:rPr lang="en-US" sz="2400" b="1" dirty="0">
                <a:solidFill>
                  <a:schemeClr val="tx1"/>
                </a:solidFill>
              </a:rPr>
              <a:t>="#C4"&gt;Jump to Chapter 4&lt;/a&gt;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versus relative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Absolute </a:t>
            </a:r>
            <a:r>
              <a:rPr lang="en-US" sz="2400" b="1" dirty="0">
                <a:solidFill>
                  <a:schemeClr val="tx1"/>
                </a:solidFill>
              </a:rPr>
              <a:t>URL</a:t>
            </a:r>
            <a:r>
              <a:rPr lang="en-US" sz="2400" dirty="0">
                <a:solidFill>
                  <a:schemeClr val="tx1"/>
                </a:solidFill>
              </a:rPr>
              <a:t>: Points to a location defined by its absolute location on the web, including protocol and domain </a:t>
            </a:r>
            <a:r>
              <a:rPr lang="en-US" sz="2400" dirty="0" smtClean="0">
                <a:solidFill>
                  <a:schemeClr val="tx1"/>
                </a:solidFill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: http://www.example.com/projects/index.html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Relative </a:t>
            </a:r>
            <a:r>
              <a:rPr lang="en-US" sz="2400" b="1" dirty="0">
                <a:solidFill>
                  <a:schemeClr val="tx1"/>
                </a:solidFill>
              </a:rPr>
              <a:t>URL</a:t>
            </a:r>
            <a:r>
              <a:rPr lang="en-US" sz="2400" dirty="0">
                <a:solidFill>
                  <a:schemeClr val="tx1"/>
                </a:solidFill>
              </a:rPr>
              <a:t>: Points to a location that is relative to the file you are linking from, more like what we looked at in the previous section.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projects/index.html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Whitespace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 matter how much whitespace you use (which can include space characters, but also line breaks), the HTML parser reduces each one down to a single space when rendering the code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Increases readability of code (nice formatting)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references: Including special characters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HTML, the characters &lt;, </a:t>
            </a:r>
            <a:r>
              <a:rPr lang="en-US" sz="2400" dirty="0" smtClean="0">
                <a:solidFill>
                  <a:schemeClr val="tx1"/>
                </a:solidFill>
              </a:rPr>
              <a:t>&gt; are </a:t>
            </a:r>
            <a:r>
              <a:rPr lang="en-US" sz="2400" dirty="0">
                <a:solidFill>
                  <a:schemeClr val="tx1"/>
                </a:solidFill>
              </a:rPr>
              <a:t>special characters.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dirty="0">
                <a:solidFill>
                  <a:schemeClr val="tx1"/>
                </a:solidFill>
              </a:rPr>
              <a:t>are parts of the HTML syntax itself, so how do you include one of these characters in your </a:t>
            </a:r>
            <a:r>
              <a:rPr lang="en-US" sz="2400" dirty="0" smtClean="0">
                <a:solidFill>
                  <a:schemeClr val="tx1"/>
                </a:solidFill>
              </a:rPr>
              <a:t>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dirty="0">
                <a:solidFill>
                  <a:schemeClr val="tx1"/>
                </a:solidFill>
              </a:rPr>
              <a:t>have to use character references — special codes that represent characters, and can be used in these exact circumstances.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Vs Web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4" y="1825625"/>
            <a:ext cx="7006106" cy="443375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sz="2100" dirty="0" smtClean="0">
                <a:solidFill>
                  <a:schemeClr val="tx1"/>
                </a:solidFill>
              </a:rPr>
              <a:t>The </a:t>
            </a:r>
            <a:r>
              <a:rPr lang="en" sz="2100" dirty="0">
                <a:solidFill>
                  <a:schemeClr val="tx1"/>
                </a:solidFill>
              </a:rPr>
              <a:t>Internet is a massive network of networks, a networking infrastructure</a:t>
            </a:r>
            <a:r>
              <a:rPr lang="en" sz="21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These machines are connected together to share information but there are several ways to do it, including among others:</a:t>
            </a:r>
          </a:p>
          <a:p>
            <a:pPr marL="1028683" lvl="1" indent="-342900"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E-mail</a:t>
            </a:r>
          </a:p>
          <a:p>
            <a:pPr marL="1028683" lvl="1" indent="-342900"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Instant messaging</a:t>
            </a:r>
          </a:p>
          <a:p>
            <a:pPr marL="1028683" lvl="1" indent="-342900">
              <a:lnSpc>
                <a:spcPct val="120000"/>
              </a:lnSpc>
            </a:pPr>
            <a:r>
              <a:rPr lang="en-US" sz="2100" dirty="0">
                <a:solidFill>
                  <a:schemeClr val="tx1"/>
                </a:solidFill>
              </a:rPr>
              <a:t>File transfer using FTP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8" name="Picture 4" descr="https://steemitimages.com/DQma8AmEbacvUcVnebU8z6ZgzvDVDYHbvaxyDxbZmJ3tcaA/houston-SEO-internet-mark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20" y="1694611"/>
            <a:ext cx="4146997" cy="21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fference between Internet and Web - WWW and its services | Websites Management | The Internet is a network of connected devices that covers the entire world. The Web are services that support it, such as: browsers, emails, ftp, et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20" y="4323647"/>
            <a:ext cx="4395951" cy="24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references: Including special characters in 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44" y="2087396"/>
            <a:ext cx="10087249" cy="36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references: Including special characters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Example: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Without entity references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&lt;p&gt;In </a:t>
            </a:r>
            <a:r>
              <a:rPr lang="en-US" sz="2400" dirty="0">
                <a:solidFill>
                  <a:schemeClr val="tx1"/>
                </a:solidFill>
              </a:rPr>
              <a:t>HTML, you define a paragraph using the &lt;p&gt; element.&lt;/p&gt;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With entity references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&lt;p&gt;In </a:t>
            </a:r>
            <a:r>
              <a:rPr lang="en-US" sz="2400" dirty="0">
                <a:solidFill>
                  <a:schemeClr val="tx1"/>
                </a:solidFill>
              </a:rPr>
              <a:t>HTML, you define a paragraph using the &amp;</a:t>
            </a:r>
            <a:r>
              <a:rPr lang="en-US" sz="2400" dirty="0" err="1">
                <a:solidFill>
                  <a:schemeClr val="tx1"/>
                </a:solidFill>
              </a:rPr>
              <a:t>lt;p&amp;gt</a:t>
            </a:r>
            <a:r>
              <a:rPr lang="en-US" sz="2400" dirty="0">
                <a:solidFill>
                  <a:schemeClr val="tx1"/>
                </a:solidFill>
              </a:rPr>
              <a:t>; element.&lt;/p&gt;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9" y="1504985"/>
            <a:ext cx="11562343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turn a section of content inside your HTML file into a comment, you need to wrap it in the special markers &lt;!-- and </a:t>
            </a:r>
            <a:r>
              <a:rPr lang="en-US" sz="2400" dirty="0" smtClean="0">
                <a:solidFill>
                  <a:schemeClr val="tx1"/>
                </a:solidFill>
              </a:rPr>
              <a:t>--&gt;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p&gt;I'm not inside a comment&lt;/p&gt;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&lt;!-- </a:t>
            </a:r>
            <a:r>
              <a:rPr lang="en-US" sz="2400" dirty="0">
                <a:solidFill>
                  <a:schemeClr val="tx1"/>
                </a:solidFill>
              </a:rPr>
              <a:t>&lt;p&gt;I am!&lt;/p&gt; --&gt;</a:t>
            </a:r>
          </a:p>
        </p:txBody>
      </p:sp>
    </p:spTree>
    <p:extLst>
      <p:ext uri="{BB962C8B-B14F-4D97-AF65-F5344CB8AC3E}">
        <p14:creationId xmlns:p14="http://schemas.microsoft.com/office/powerpoint/2010/main" val="7006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versus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Block-level elements form a visible block on a page — they will appear on a new line from whatever content went before it, and any content that goes after it will also appear on a new line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/>
              <a:t>paragraphs, lists, navigation menus, footers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chemeClr val="tx1"/>
                </a:solidFill>
              </a:rPr>
              <a:t>inline element will not cause a new line to appear in the document; they would normally appear inside a paragraph of </a:t>
            </a:r>
            <a:r>
              <a:rPr lang="en-US" sz="2400" dirty="0" smtClean="0">
                <a:solidFill>
                  <a:schemeClr val="tx1"/>
                </a:solidFill>
              </a:rPr>
              <a:t>text </a:t>
            </a: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 smtClean="0">
                <a:solidFill>
                  <a:schemeClr val="tx1"/>
                </a:solidFill>
              </a:rPr>
              <a:t>: &lt;a&gt;, &lt;strong&gt;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block-level element wouldn't be nested inside an inline element, but it might be nested inside another block-level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Unordered: </a:t>
            </a:r>
            <a:r>
              <a:rPr lang="en-US" sz="2400" dirty="0">
                <a:solidFill>
                  <a:schemeClr val="tx1"/>
                </a:solidFill>
              </a:rPr>
              <a:t>Unordered lists are used to mark up lists of items for which the order of the items doesn't matter — let's take a shopping list </a:t>
            </a: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 smtClean="0">
                <a:solidFill>
                  <a:schemeClr val="tx1"/>
                </a:solidFill>
              </a:rPr>
              <a:t> eggs, bread, butter </a:t>
            </a:r>
            <a:r>
              <a:rPr lang="en-US" sz="2400" dirty="0" err="1" smtClean="0">
                <a:solidFill>
                  <a:schemeClr val="tx1"/>
                </a:solidFill>
              </a:rPr>
              <a:t>etc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Every unordered list starts off with a &lt;</a:t>
            </a:r>
            <a:r>
              <a:rPr lang="en-US" sz="2400" dirty="0" err="1">
                <a:solidFill>
                  <a:schemeClr val="tx1"/>
                </a:solidFill>
              </a:rPr>
              <a:t>ul</a:t>
            </a:r>
            <a:r>
              <a:rPr lang="en-US" sz="2400" dirty="0">
                <a:solidFill>
                  <a:schemeClr val="tx1"/>
                </a:solidFill>
              </a:rPr>
              <a:t>&gt; element — this wraps around all the list </a:t>
            </a:r>
            <a:r>
              <a:rPr lang="en-US" sz="2400" dirty="0" smtClean="0">
                <a:solidFill>
                  <a:schemeClr val="tx1"/>
                </a:solidFill>
              </a:rPr>
              <a:t>items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the </a:t>
            </a:r>
            <a:r>
              <a:rPr lang="en-US" sz="2400" dirty="0">
                <a:solidFill>
                  <a:schemeClr val="tx1"/>
                </a:solidFill>
              </a:rPr>
              <a:t>last step is to wrap each list item in a &lt;li&gt; (list item) element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3657509" lvl="8" indent="0" algn="just">
              <a:lnSpc>
                <a:spcPct val="120000"/>
              </a:lnSpc>
              <a:buNone/>
            </a:pPr>
            <a:r>
              <a:rPr lang="it-IT" sz="2200" dirty="0">
                <a:solidFill>
                  <a:srgbClr val="D24726"/>
                </a:solidFill>
              </a:rPr>
              <a:t>&lt;ul&gt;</a:t>
            </a:r>
          </a:p>
          <a:p>
            <a:pPr marL="3657509" lvl="8" indent="0" algn="just">
              <a:lnSpc>
                <a:spcPct val="12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  </a:t>
            </a:r>
            <a:r>
              <a:rPr lang="it-IT" sz="2200" dirty="0">
                <a:solidFill>
                  <a:srgbClr val="0070C0"/>
                </a:solidFill>
              </a:rPr>
              <a:t>&lt;li&gt;</a:t>
            </a:r>
            <a:r>
              <a:rPr lang="it-IT" sz="2200" dirty="0">
                <a:solidFill>
                  <a:schemeClr val="tx1"/>
                </a:solidFill>
              </a:rPr>
              <a:t>milk</a:t>
            </a:r>
            <a:r>
              <a:rPr lang="it-IT" sz="2200" dirty="0">
                <a:solidFill>
                  <a:srgbClr val="0070C0"/>
                </a:solidFill>
              </a:rPr>
              <a:t>&lt;/li&gt;</a:t>
            </a:r>
          </a:p>
          <a:p>
            <a:pPr marL="3657509" lvl="8" indent="0" algn="just">
              <a:lnSpc>
                <a:spcPct val="120000"/>
              </a:lnSpc>
              <a:buNone/>
            </a:pPr>
            <a:r>
              <a:rPr lang="it-IT" sz="2200" dirty="0">
                <a:solidFill>
                  <a:schemeClr val="tx1"/>
                </a:solidFill>
              </a:rPr>
              <a:t>  </a:t>
            </a:r>
            <a:r>
              <a:rPr lang="it-IT" sz="2200" dirty="0">
                <a:solidFill>
                  <a:srgbClr val="0070C0"/>
                </a:solidFill>
              </a:rPr>
              <a:t>&lt;li&gt;</a:t>
            </a:r>
            <a:r>
              <a:rPr lang="it-IT" sz="2200" dirty="0">
                <a:solidFill>
                  <a:schemeClr val="tx1"/>
                </a:solidFill>
              </a:rPr>
              <a:t>eggs</a:t>
            </a:r>
            <a:r>
              <a:rPr lang="it-IT" sz="2200" dirty="0">
                <a:solidFill>
                  <a:srgbClr val="0070C0"/>
                </a:solidFill>
              </a:rPr>
              <a:t>&lt;/li&gt;</a:t>
            </a:r>
          </a:p>
          <a:p>
            <a:pPr marL="3657509" lvl="8" indent="0" algn="just">
              <a:lnSpc>
                <a:spcPct val="120000"/>
              </a:lnSpc>
              <a:buNone/>
            </a:pPr>
            <a:r>
              <a:rPr lang="it-IT" sz="2200" dirty="0" smtClean="0">
                <a:solidFill>
                  <a:srgbClr val="D24726"/>
                </a:solidFill>
              </a:rPr>
              <a:t>&lt;/</a:t>
            </a:r>
            <a:r>
              <a:rPr lang="it-IT" sz="2200" dirty="0">
                <a:solidFill>
                  <a:srgbClr val="D24726"/>
                </a:solidFill>
              </a:rPr>
              <a:t>ul&gt;</a:t>
            </a:r>
            <a:endParaRPr lang="en-US" sz="2200" dirty="0" smtClean="0">
              <a:solidFill>
                <a:srgbClr val="D24726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Ordered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Ordered lists are lists in which the order of the items does matter — let's take a set of </a:t>
            </a:r>
            <a:r>
              <a:rPr lang="en-US" sz="2400" dirty="0" smtClean="0">
                <a:solidFill>
                  <a:schemeClr val="tx1"/>
                </a:solidFill>
              </a:rPr>
              <a:t>directions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markup structure is the same as for unordered lists, except that you have to wrap the list items in an &lt;</a:t>
            </a:r>
            <a:r>
              <a:rPr lang="en-US" sz="2400" dirty="0" err="1">
                <a:solidFill>
                  <a:schemeClr val="tx1"/>
                </a:solidFill>
              </a:rPr>
              <a:t>ol</a:t>
            </a:r>
            <a:r>
              <a:rPr lang="en-US" sz="2400" dirty="0">
                <a:solidFill>
                  <a:schemeClr val="tx1"/>
                </a:solidFill>
              </a:rPr>
              <a:t>&gt;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6" indent="0" algn="just">
              <a:buNone/>
            </a:pPr>
            <a:r>
              <a:rPr lang="en-US" sz="2600" dirty="0">
                <a:solidFill>
                  <a:srgbClr val="DD462F"/>
                </a:solidFill>
              </a:rPr>
              <a:t>&lt;</a:t>
            </a:r>
            <a:r>
              <a:rPr lang="en-US" sz="2600" dirty="0" err="1">
                <a:solidFill>
                  <a:srgbClr val="DD462F"/>
                </a:solidFill>
              </a:rPr>
              <a:t>ol</a:t>
            </a:r>
            <a:r>
              <a:rPr lang="en-US" sz="2600" dirty="0">
                <a:solidFill>
                  <a:srgbClr val="DD462F"/>
                </a:solidFill>
              </a:rPr>
              <a:t>&gt;</a:t>
            </a:r>
          </a:p>
          <a:p>
            <a:pPr lvl="6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rgbClr val="0070C0"/>
                </a:solidFill>
              </a:rPr>
              <a:t>&lt;li&gt;</a:t>
            </a:r>
            <a:r>
              <a:rPr lang="en-US" sz="2600" dirty="0">
                <a:solidFill>
                  <a:schemeClr val="tx1"/>
                </a:solidFill>
              </a:rPr>
              <a:t>Drive to the end of the road</a:t>
            </a:r>
            <a:r>
              <a:rPr lang="en-US" sz="2600" dirty="0">
                <a:solidFill>
                  <a:srgbClr val="0070C0"/>
                </a:solidFill>
              </a:rPr>
              <a:t>&lt;/li&gt;</a:t>
            </a:r>
          </a:p>
          <a:p>
            <a:pPr lvl="6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rgbClr val="0070C0"/>
                </a:solidFill>
              </a:rPr>
              <a:t>&lt;li&gt;</a:t>
            </a:r>
            <a:r>
              <a:rPr lang="en-US" sz="2600" dirty="0">
                <a:solidFill>
                  <a:schemeClr val="tx1"/>
                </a:solidFill>
              </a:rPr>
              <a:t>Turn right</a:t>
            </a:r>
            <a:r>
              <a:rPr lang="en-US" sz="2600" dirty="0">
                <a:solidFill>
                  <a:srgbClr val="0070C0"/>
                </a:solidFill>
              </a:rPr>
              <a:t>&lt;/li&gt;</a:t>
            </a:r>
          </a:p>
          <a:p>
            <a:pPr lvl="6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rgbClr val="0070C0"/>
                </a:solidFill>
              </a:rPr>
              <a:t>&lt;li&gt;</a:t>
            </a:r>
            <a:r>
              <a:rPr lang="en-US" sz="2600" dirty="0">
                <a:solidFill>
                  <a:schemeClr val="tx1"/>
                </a:solidFill>
              </a:rPr>
              <a:t>Go straight across the first two roundabouts</a:t>
            </a:r>
            <a:r>
              <a:rPr lang="en-US" sz="2600" dirty="0">
                <a:solidFill>
                  <a:srgbClr val="0070C0"/>
                </a:solidFill>
              </a:rPr>
              <a:t>&lt;/li&gt;</a:t>
            </a:r>
          </a:p>
          <a:p>
            <a:pPr lvl="6" indent="0" algn="just">
              <a:buNone/>
            </a:pPr>
            <a:r>
              <a:rPr lang="en-US" sz="2600" dirty="0" smtClean="0">
                <a:solidFill>
                  <a:srgbClr val="DD462F"/>
                </a:solidFill>
              </a:rPr>
              <a:t>&lt;/</a:t>
            </a:r>
            <a:r>
              <a:rPr lang="en-US" sz="2600" dirty="0" err="1">
                <a:solidFill>
                  <a:srgbClr val="DD462F"/>
                </a:solidFill>
              </a:rPr>
              <a:t>ol</a:t>
            </a:r>
            <a:r>
              <a:rPr lang="en-US" sz="2600" dirty="0">
                <a:solidFill>
                  <a:srgbClr val="DD462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6712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HTML Description </a:t>
            </a:r>
            <a:r>
              <a:rPr lang="en-US" sz="2400" b="1" dirty="0" smtClean="0">
                <a:solidFill>
                  <a:schemeClr val="tx1"/>
                </a:solidFill>
              </a:rPr>
              <a:t>Lists </a:t>
            </a:r>
            <a:r>
              <a:rPr lang="en-US" sz="2400" dirty="0">
                <a:solidFill>
                  <a:schemeClr val="tx1"/>
                </a:solidFill>
              </a:rPr>
              <a:t>A description list is a list of terms, with a description of each term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&lt;dl&gt; tag defines the description list, the &lt;</a:t>
            </a:r>
            <a:r>
              <a:rPr lang="en-US" sz="2400" dirty="0" err="1">
                <a:solidFill>
                  <a:schemeClr val="tx1"/>
                </a:solidFill>
              </a:rPr>
              <a:t>dt</a:t>
            </a:r>
            <a:r>
              <a:rPr lang="en-US" sz="2400" dirty="0">
                <a:solidFill>
                  <a:schemeClr val="tx1"/>
                </a:solidFill>
              </a:rPr>
              <a:t>&gt; tag defines the term (name), and the &lt;</a:t>
            </a:r>
            <a:r>
              <a:rPr lang="en-US" sz="2400" dirty="0" err="1">
                <a:solidFill>
                  <a:schemeClr val="tx1"/>
                </a:solidFill>
              </a:rPr>
              <a:t>dd</a:t>
            </a:r>
            <a:r>
              <a:rPr lang="en-US" sz="2400" dirty="0">
                <a:solidFill>
                  <a:schemeClr val="tx1"/>
                </a:solidFill>
              </a:rPr>
              <a:t>&gt; tag describes each term: </a:t>
            </a:r>
          </a:p>
          <a:p>
            <a:pPr lvl="6" indent="0" algn="just">
              <a:buNone/>
            </a:pPr>
            <a:r>
              <a:rPr lang="en-US" sz="2800" dirty="0">
                <a:solidFill>
                  <a:srgbClr val="DD462F"/>
                </a:solidFill>
              </a:rPr>
              <a:t>&lt;dl&gt;</a:t>
            </a:r>
          </a:p>
          <a:p>
            <a:pPr lvl="6" indent="0" algn="just">
              <a:buNone/>
            </a:pPr>
            <a:r>
              <a:rPr lang="en-US" sz="2800" dirty="0">
                <a:solidFill>
                  <a:srgbClr val="DD462F"/>
                </a:solidFill>
              </a:rPr>
              <a:t>  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 err="1">
                <a:solidFill>
                  <a:srgbClr val="0070C0"/>
                </a:solidFill>
              </a:rPr>
              <a:t>dt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  <a:r>
              <a:rPr lang="en-US" sz="2800" dirty="0"/>
              <a:t>Coffee</a:t>
            </a:r>
            <a:r>
              <a:rPr lang="en-US" sz="2800" dirty="0">
                <a:solidFill>
                  <a:srgbClr val="0070C0"/>
                </a:solidFill>
              </a:rPr>
              <a:t>&lt;/</a:t>
            </a:r>
            <a:r>
              <a:rPr lang="en-US" sz="2800" dirty="0" err="1">
                <a:solidFill>
                  <a:srgbClr val="0070C0"/>
                </a:solidFill>
              </a:rPr>
              <a:t>dt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  <a:p>
            <a:pPr lvl="6" indent="0" algn="just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00B050"/>
                </a:solidFill>
              </a:rPr>
              <a:t>&lt;</a:t>
            </a:r>
            <a:r>
              <a:rPr lang="en-US" sz="2800" dirty="0" err="1">
                <a:solidFill>
                  <a:srgbClr val="00B050"/>
                </a:solidFill>
              </a:rPr>
              <a:t>dd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black hot drink</a:t>
            </a:r>
            <a:r>
              <a:rPr lang="en-US" sz="2800" dirty="0">
                <a:solidFill>
                  <a:srgbClr val="00B050"/>
                </a:solidFill>
              </a:rPr>
              <a:t>&lt;/</a:t>
            </a:r>
            <a:r>
              <a:rPr lang="en-US" sz="2800" dirty="0" err="1">
                <a:solidFill>
                  <a:srgbClr val="00B050"/>
                </a:solidFill>
              </a:rPr>
              <a:t>dd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</a:p>
          <a:p>
            <a:pPr lvl="6" indent="0" algn="just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 err="1">
                <a:solidFill>
                  <a:srgbClr val="0070C0"/>
                </a:solidFill>
              </a:rPr>
              <a:t>dt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  <a:r>
              <a:rPr lang="en-US" sz="2800" dirty="0"/>
              <a:t>Milk</a:t>
            </a:r>
            <a:r>
              <a:rPr lang="en-US" sz="2800" dirty="0">
                <a:solidFill>
                  <a:srgbClr val="0070C0"/>
                </a:solidFill>
              </a:rPr>
              <a:t>&lt;/</a:t>
            </a:r>
            <a:r>
              <a:rPr lang="en-US" sz="2800" dirty="0" err="1">
                <a:solidFill>
                  <a:srgbClr val="0070C0"/>
                </a:solidFill>
              </a:rPr>
              <a:t>dt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  <a:p>
            <a:pPr lvl="6" indent="0" algn="just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00B050"/>
                </a:solidFill>
              </a:rPr>
              <a:t>&lt;</a:t>
            </a:r>
            <a:r>
              <a:rPr lang="en-US" sz="2800" dirty="0" err="1">
                <a:solidFill>
                  <a:srgbClr val="00B050"/>
                </a:solidFill>
              </a:rPr>
              <a:t>dd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white cold drink</a:t>
            </a:r>
            <a:r>
              <a:rPr lang="en-US" sz="2800" dirty="0">
                <a:solidFill>
                  <a:srgbClr val="00B050"/>
                </a:solidFill>
              </a:rPr>
              <a:t>&lt;/</a:t>
            </a:r>
            <a:r>
              <a:rPr lang="en-US" sz="2800" dirty="0" err="1">
                <a:solidFill>
                  <a:srgbClr val="00B050"/>
                </a:solidFill>
              </a:rPr>
              <a:t>dd</a:t>
            </a:r>
            <a:r>
              <a:rPr lang="en-US" sz="2800" dirty="0">
                <a:solidFill>
                  <a:srgbClr val="00B050"/>
                </a:solidFill>
              </a:rPr>
              <a:t>&gt;</a:t>
            </a:r>
          </a:p>
          <a:p>
            <a:pPr lvl="6" indent="0" algn="just">
              <a:buNone/>
            </a:pPr>
            <a:r>
              <a:rPr lang="en-US" sz="2800" dirty="0">
                <a:solidFill>
                  <a:srgbClr val="DD462F"/>
                </a:solidFill>
              </a:rPr>
              <a:t>&lt;/dl&gt;</a:t>
            </a:r>
            <a:endParaRPr lang="en-US" sz="2600" dirty="0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0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HTML table is defined with the &lt;table&gt; tag.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table row is defined with the &lt;</a:t>
            </a:r>
            <a:r>
              <a:rPr lang="en-US" sz="2400" dirty="0" err="1">
                <a:solidFill>
                  <a:schemeClr val="tx1"/>
                </a:solidFill>
              </a:rPr>
              <a:t>tr</a:t>
            </a:r>
            <a:r>
              <a:rPr lang="en-US" sz="2400" dirty="0">
                <a:solidFill>
                  <a:schemeClr val="tx1"/>
                </a:solidFill>
              </a:rPr>
              <a:t>&gt; tag.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table header is defined with the &lt;</a:t>
            </a:r>
            <a:r>
              <a:rPr lang="en-US" sz="2400" dirty="0" err="1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&gt; tag. </a:t>
            </a:r>
            <a:r>
              <a:rPr lang="en-US" sz="2400" dirty="0" smtClean="0">
                <a:solidFill>
                  <a:schemeClr val="tx1"/>
                </a:solidFill>
              </a:rPr>
              <a:t>By default, table headings are bold and centered.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table data/cell is defined with the &lt;td&gt; tag.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6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8" y="2081212"/>
            <a:ext cx="10807154" cy="35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26524" y="1738648"/>
            <a:ext cx="9234152" cy="482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 smtClean="0"/>
              <a:t>Internet Vs Web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6593983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global network or World Wide Web (WWW) is one of many ways of exchanging information via the </a:t>
            </a:r>
            <a:r>
              <a:rPr lang="en-US" sz="2400" b="1" dirty="0">
                <a:solidFill>
                  <a:schemeClr val="tx1"/>
                </a:solidFill>
              </a:rPr>
              <a:t>Internet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" sz="2400" dirty="0">
              <a:solidFill>
                <a:schemeClr val="tx1"/>
              </a:solidFill>
            </a:endParaRP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tx1"/>
                </a:solidFill>
              </a:rPr>
              <a:t>The </a:t>
            </a:r>
            <a:r>
              <a:rPr lang="en" sz="2400" dirty="0">
                <a:solidFill>
                  <a:schemeClr val="tx1"/>
                </a:solidFill>
              </a:rPr>
              <a:t>Web is a collection of documents that are interconnected by </a:t>
            </a:r>
            <a:r>
              <a:rPr lang="en" sz="2400" dirty="0" smtClean="0">
                <a:solidFill>
                  <a:schemeClr val="tx1"/>
                </a:solidFill>
              </a:rPr>
              <a:t>links in web pages. </a:t>
            </a:r>
            <a:r>
              <a:rPr lang="en" sz="2400" dirty="0">
                <a:solidFill>
                  <a:schemeClr val="tx1"/>
                </a:solidFill>
              </a:rPr>
              <a:t>These documents are accessed by </a:t>
            </a:r>
            <a:r>
              <a:rPr lang="en" sz="2400" b="1" dirty="0">
                <a:solidFill>
                  <a:srgbClr val="0070C0"/>
                </a:solidFill>
              </a:rPr>
              <a:t>web browsers</a:t>
            </a:r>
            <a:r>
              <a:rPr lang="en" sz="2400" dirty="0">
                <a:solidFill>
                  <a:schemeClr val="tx1"/>
                </a:solidFill>
              </a:rPr>
              <a:t> </a:t>
            </a:r>
            <a:r>
              <a:rPr lang="en" sz="2400" dirty="0" smtClean="0">
                <a:solidFill>
                  <a:schemeClr val="tx1"/>
                </a:solidFill>
              </a:rPr>
              <a:t>and </a:t>
            </a:r>
            <a:r>
              <a:rPr lang="en" sz="2400" dirty="0">
                <a:solidFill>
                  <a:schemeClr val="tx1"/>
                </a:solidFill>
              </a:rPr>
              <a:t>provided by </a:t>
            </a:r>
            <a:r>
              <a:rPr lang="en" sz="2400" b="1" dirty="0">
                <a:solidFill>
                  <a:srgbClr val="DD462F"/>
                </a:solidFill>
              </a:rPr>
              <a:t>web servers</a:t>
            </a:r>
            <a:r>
              <a:rPr lang="en" sz="24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Difference between Internet and Web - WWW and its services | Websites Management | The Internet is a network of connected devices that covers the entire world. The Web are services that support it, such as: browsers, emails, ftp, et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74" y="2775517"/>
            <a:ext cx="4395951" cy="245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make a cell span more than one column, use the </a:t>
            </a:r>
            <a:r>
              <a:rPr lang="en-US" sz="2400" dirty="0" err="1">
                <a:solidFill>
                  <a:schemeClr val="tx1"/>
                </a:solidFill>
              </a:rPr>
              <a:t>colspan</a:t>
            </a:r>
            <a:r>
              <a:rPr lang="en-US" sz="2400" dirty="0">
                <a:solidFill>
                  <a:schemeClr val="tx1"/>
                </a:solidFill>
              </a:rPr>
              <a:t> attribute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&lt;</a:t>
            </a:r>
            <a:r>
              <a:rPr lang="en-US" sz="2400" dirty="0" err="1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colspan</a:t>
            </a:r>
            <a:r>
              <a:rPr lang="en-US" sz="2400" dirty="0">
                <a:solidFill>
                  <a:schemeClr val="tx1"/>
                </a:solidFill>
              </a:rPr>
              <a:t>="2"&gt;Telephone&lt;/</a:t>
            </a:r>
            <a:r>
              <a:rPr lang="en-US" sz="2400" dirty="0" err="1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make a cell span more than one row, use the </a:t>
            </a:r>
            <a:r>
              <a:rPr lang="en-US" sz="2400" dirty="0" err="1">
                <a:solidFill>
                  <a:schemeClr val="tx1"/>
                </a:solidFill>
              </a:rPr>
              <a:t>rowspan</a:t>
            </a:r>
            <a:r>
              <a:rPr lang="en-US" sz="2400" dirty="0">
                <a:solidFill>
                  <a:schemeClr val="tx1"/>
                </a:solidFill>
              </a:rPr>
              <a:t> attribute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 &lt;</a:t>
            </a:r>
            <a:r>
              <a:rPr lang="en-US" sz="2400" dirty="0" err="1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rowspan</a:t>
            </a:r>
            <a:r>
              <a:rPr lang="en-US" sz="2400" dirty="0">
                <a:solidFill>
                  <a:schemeClr val="tx1"/>
                </a:solidFill>
              </a:rPr>
              <a:t>="2"&gt;Telephone:&lt;/</a:t>
            </a:r>
            <a:r>
              <a:rPr lang="en-US" sz="2400" dirty="0" err="1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add a caption to a table, use the &lt;caption&gt; tag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lvl="6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&lt;</a:t>
            </a:r>
            <a:r>
              <a:rPr lang="en-US" sz="2600" dirty="0" smtClean="0">
                <a:solidFill>
                  <a:schemeClr val="tx1"/>
                </a:solidFill>
              </a:rPr>
              <a:t>table&gt;</a:t>
            </a:r>
            <a:endParaRPr lang="en-US" sz="2600" dirty="0">
              <a:solidFill>
                <a:schemeClr val="tx1"/>
              </a:solidFill>
            </a:endParaRPr>
          </a:p>
          <a:p>
            <a:pPr lvl="6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  &lt;caption&gt;Monthly savings&lt;/caption</a:t>
            </a:r>
            <a:r>
              <a:rPr lang="en-US" sz="2600" dirty="0" smtClean="0">
                <a:solidFill>
                  <a:schemeClr val="tx1"/>
                </a:solidFill>
              </a:rPr>
              <a:t>&gt;….</a:t>
            </a:r>
          </a:p>
          <a:p>
            <a:pPr lvl="6" indent="0" algn="just">
              <a:buNone/>
            </a:pPr>
            <a:r>
              <a:rPr lang="en-US" sz="2600" dirty="0" smtClean="0"/>
              <a:t>&lt;\table&gt;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79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thead</a:t>
            </a:r>
            <a:r>
              <a:rPr lang="en-US" sz="2400" dirty="0">
                <a:solidFill>
                  <a:schemeClr val="tx1"/>
                </a:solidFill>
              </a:rPr>
              <a:t>&gt;,&lt;</a:t>
            </a:r>
            <a:r>
              <a:rPr lang="en-US" sz="2400" dirty="0" err="1">
                <a:solidFill>
                  <a:schemeClr val="tx1"/>
                </a:solidFill>
              </a:rPr>
              <a:t>tbody</a:t>
            </a:r>
            <a:r>
              <a:rPr lang="en-US" sz="2400" dirty="0">
                <a:solidFill>
                  <a:schemeClr val="tx1"/>
                </a:solidFill>
              </a:rPr>
              <a:t>&gt; and &lt;</a:t>
            </a:r>
            <a:r>
              <a:rPr lang="en-US" sz="2400" dirty="0" err="1">
                <a:solidFill>
                  <a:schemeClr val="tx1"/>
                </a:solidFill>
              </a:rPr>
              <a:t>tfoot</a:t>
            </a:r>
            <a:r>
              <a:rPr lang="en-US" sz="2400" dirty="0">
                <a:solidFill>
                  <a:schemeClr val="tx1"/>
                </a:solidFill>
              </a:rPr>
              <a:t>&gt; tags: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&lt;</a:t>
            </a:r>
            <a:r>
              <a:rPr lang="en-US" sz="2400" dirty="0" err="1">
                <a:solidFill>
                  <a:schemeClr val="tx1"/>
                </a:solidFill>
              </a:rPr>
              <a:t>thead</a:t>
            </a:r>
            <a:r>
              <a:rPr lang="en-US" sz="2400" dirty="0">
                <a:solidFill>
                  <a:schemeClr val="tx1"/>
                </a:solidFill>
              </a:rPr>
              <a:t>&gt;, &lt;</a:t>
            </a:r>
            <a:r>
              <a:rPr lang="en-US" sz="2400" dirty="0" err="1">
                <a:solidFill>
                  <a:schemeClr val="tx1"/>
                </a:solidFill>
              </a:rPr>
              <a:t>tbody</a:t>
            </a:r>
            <a:r>
              <a:rPr lang="en-US" sz="2400" dirty="0">
                <a:solidFill>
                  <a:schemeClr val="tx1"/>
                </a:solidFill>
              </a:rPr>
              <a:t>&gt; and &lt;</a:t>
            </a:r>
            <a:r>
              <a:rPr lang="en-US" sz="2400" dirty="0" err="1">
                <a:solidFill>
                  <a:schemeClr val="tx1"/>
                </a:solidFill>
              </a:rPr>
              <a:t>tfoot</a:t>
            </a:r>
            <a:r>
              <a:rPr lang="en-US" sz="2400" dirty="0">
                <a:solidFill>
                  <a:schemeClr val="tx1"/>
                </a:solidFill>
              </a:rPr>
              <a:t>&gt;  elements are used together to specify each part of a table (header, body, footer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43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</a:t>
            </a:r>
            <a:endParaRPr lang="en-US" b="1" dirty="0"/>
          </a:p>
        </p:txBody>
      </p:sp>
      <p:pic>
        <p:nvPicPr>
          <p:cNvPr id="5" name="Picture 2" descr="C:\Users\rubee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28" y="376471"/>
            <a:ext cx="4737380" cy="628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70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1609858"/>
            <a:ext cx="11372044" cy="497124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&lt;Address&gt;:  This tag is used to display the address of some organization or person. It is basically used as “footer”. All the text within this tag is automatically displayed within italic.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&lt;BLOCKQUOTE&gt;...&lt;/BLOCKQUOTE&gt;: It is used for long quotes or citations which are automatically indented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80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Tags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44014"/>
              </p:ext>
            </p:extLst>
          </p:nvPr>
        </p:nvGraphicFramePr>
        <p:xfrm>
          <a:off x="2137892" y="1415872"/>
          <a:ext cx="7118798" cy="507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399"/>
                <a:gridCol w="3559399"/>
              </a:tblGrid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89457"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&lt;b&gt;, &lt;i&gt;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Bold text, italic text</a:t>
                      </a:r>
                      <a:endParaRPr lang="en-US" dirty="0"/>
                    </a:p>
                  </a:txBody>
                  <a:tcPr/>
                </a:tc>
              </a:tr>
              <a:tr h="789457">
                <a:tc>
                  <a:txBody>
                    <a:bodyPr/>
                    <a:lstStyle/>
                    <a:p>
                      <a:r>
                        <a:rPr lang="en-US" dirty="0" smtClean="0"/>
                        <a:t>&lt;u&gt;,&lt;ins&gt;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the tags display underlined text</a:t>
                      </a:r>
                      <a:endParaRPr lang="en-US" dirty="0"/>
                    </a:p>
                  </a:txBody>
                  <a:tcPr/>
                </a:tc>
              </a:tr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&lt;strong&gt;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 text</a:t>
                      </a:r>
                      <a:endParaRPr lang="en-US" dirty="0"/>
                    </a:p>
                  </a:txBody>
                  <a:tcPr/>
                </a:tc>
              </a:tr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Emphasized text</a:t>
                      </a:r>
                      <a:endParaRPr lang="en-US" dirty="0"/>
                    </a:p>
                  </a:txBody>
                  <a:tcPr/>
                </a:tc>
              </a:tr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&lt;mark&gt;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Marked text (highlighted)</a:t>
                      </a:r>
                      <a:endParaRPr lang="en-US" dirty="0"/>
                    </a:p>
                  </a:txBody>
                  <a:tcPr/>
                </a:tc>
              </a:tr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&lt;small&gt; ,&lt;big&gt;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and big text</a:t>
                      </a:r>
                      <a:endParaRPr lang="en-US" dirty="0"/>
                    </a:p>
                  </a:txBody>
                  <a:tcPr/>
                </a:tc>
              </a:tr>
              <a:tr h="789457">
                <a:tc>
                  <a:txBody>
                    <a:bodyPr/>
                    <a:lstStyle/>
                    <a:p>
                      <a:r>
                        <a:rPr lang="en-US" dirty="0" smtClean="0"/>
                        <a:t>&lt;del&gt;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Deleted text (</a:t>
                      </a:r>
                      <a:r>
                        <a:rPr lang="en-US" dirty="0" err="1" smtClean="0"/>
                        <a:t>striked</a:t>
                      </a:r>
                      <a:r>
                        <a:rPr lang="en-US" dirty="0" smtClean="0"/>
                        <a:t> from middle)</a:t>
                      </a:r>
                      <a:endParaRPr lang="en-US" dirty="0"/>
                    </a:p>
                  </a:txBody>
                  <a:tcPr/>
                </a:tc>
              </a:tr>
              <a:tr h="451118">
                <a:tc>
                  <a:txBody>
                    <a:bodyPr/>
                    <a:lstStyle/>
                    <a:p>
                      <a:r>
                        <a:rPr lang="en-US" dirty="0" smtClean="0"/>
                        <a:t>&lt;sub&gt;, &lt;sup&gt;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Subscript text and superscript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71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Task: </a:t>
            </a:r>
            <a:r>
              <a:rPr lang="en-US" b="1" dirty="0"/>
              <a:t>Marking up a </a:t>
            </a:r>
            <a:r>
              <a:rPr lang="en-US" b="1" dirty="0" smtClean="0"/>
              <a:t>letter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0608" y="1584102"/>
            <a:ext cx="117068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Create a simple webpage displaying your entire bio data including an image and an anchor tag for your email.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2. The sample image on next slide shows </a:t>
            </a:r>
            <a:r>
              <a:rPr lang="en-US" dirty="0"/>
              <a:t>an example of what the letter might look like after being marked </a:t>
            </a:r>
            <a:r>
              <a:rPr lang="en-US" dirty="0" smtClean="0"/>
              <a:t>up.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a simple webpage displaying this output (note: you can make variations like use your own content or give it a much better structure)</a:t>
            </a:r>
          </a:p>
        </p:txBody>
      </p:sp>
    </p:spTree>
    <p:extLst>
      <p:ext uri="{BB962C8B-B14F-4D97-AF65-F5344CB8AC3E}">
        <p14:creationId xmlns:p14="http://schemas.microsoft.com/office/powerpoint/2010/main" val="1408409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Task: </a:t>
            </a:r>
            <a:r>
              <a:rPr lang="en-US" b="1" dirty="0"/>
              <a:t>Marking up a </a:t>
            </a:r>
            <a:r>
              <a:rPr lang="en-US" b="1" dirty="0" smtClean="0"/>
              <a:t>letter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68" y="1619250"/>
            <a:ext cx="8886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Browsers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7611415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Browser </a:t>
            </a:r>
            <a:r>
              <a:rPr lang="en-US" sz="2400" dirty="0">
                <a:solidFill>
                  <a:schemeClr val="tx1"/>
                </a:solidFill>
              </a:rPr>
              <a:t>is a software product that allows you to search and display Web </a:t>
            </a:r>
            <a:r>
              <a:rPr lang="en-US" sz="2400" dirty="0" smtClean="0">
                <a:solidFill>
                  <a:schemeClr val="tx1"/>
                </a:solidFill>
              </a:rPr>
              <a:t>pages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uch </a:t>
            </a:r>
            <a:r>
              <a:rPr lang="en-US" sz="2400" dirty="0">
                <a:solidFill>
                  <a:schemeClr val="tx1"/>
                </a:solidFill>
              </a:rPr>
              <a:t>of its work consists is two </a:t>
            </a:r>
            <a:r>
              <a:rPr lang="en-US" sz="2400" dirty="0" smtClean="0">
                <a:solidFill>
                  <a:schemeClr val="tx1"/>
                </a:solidFill>
              </a:rPr>
              <a:t>tasks</a:t>
            </a:r>
          </a:p>
          <a:p>
            <a:pPr marL="1028683" lvl="1" indent="-342900" algn="just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, ask for Web pages</a:t>
            </a:r>
          </a:p>
          <a:p>
            <a:pPr marL="1028683" lvl="1" indent="-342900" algn="just">
              <a:spcBef>
                <a:spcPts val="0"/>
              </a:spcBef>
            </a:pPr>
            <a:r>
              <a:rPr lang="en-US" sz="2200" b="1" dirty="0" smtClean="0">
                <a:solidFill>
                  <a:srgbClr val="DD462F"/>
                </a:solidFill>
              </a:rPr>
              <a:t>What </a:t>
            </a:r>
            <a:r>
              <a:rPr lang="en-US" sz="2200" b="1" dirty="0">
                <a:solidFill>
                  <a:srgbClr val="DD462F"/>
                </a:solidFill>
              </a:rPr>
              <a:t>happens when you type the address of a site (such as www.google.com) or clicks on a link on a </a:t>
            </a:r>
            <a:r>
              <a:rPr lang="en-US" sz="2200" b="1" dirty="0" smtClean="0">
                <a:solidFill>
                  <a:srgbClr val="DD462F"/>
                </a:solidFill>
              </a:rPr>
              <a:t>page??</a:t>
            </a:r>
          </a:p>
        </p:txBody>
      </p:sp>
      <p:pic>
        <p:nvPicPr>
          <p:cNvPr id="7" name="Picture 4" descr="Image result for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21" y="2736906"/>
            <a:ext cx="3366433" cy="25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Browsers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6117465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browser sends that request to a remote computer called server, usually more powerful than a home computer system because it needs to handle multiple requests simultaneously.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Web server </a:t>
            </a:r>
            <a:r>
              <a:rPr lang="en-US" sz="2400" dirty="0" smtClean="0">
                <a:solidFill>
                  <a:schemeClr val="tx1"/>
                </a:solidFill>
              </a:rPr>
              <a:t>responds </a:t>
            </a:r>
            <a:r>
              <a:rPr lang="en-US" sz="2400" dirty="0">
                <a:solidFill>
                  <a:schemeClr val="tx1"/>
                </a:solidFill>
              </a:rPr>
              <a:t>with the contents of the desired Web page.</a:t>
            </a:r>
          </a:p>
        </p:txBody>
      </p:sp>
      <p:sp>
        <p:nvSpPr>
          <p:cNvPr id="4" name="AutoShape 2" descr="Image result for brow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Image result for request response cycle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55" y="1715294"/>
            <a:ext cx="486392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Browsers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04620" cy="4351338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a browser obtains such content it uses its second ability and displays or </a:t>
            </a:r>
            <a:r>
              <a:rPr lang="en-US" sz="2400" b="1" dirty="0">
                <a:solidFill>
                  <a:schemeClr val="tx1"/>
                </a:solidFill>
              </a:rPr>
              <a:t>draws the Web page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Image result for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04" y="2988569"/>
            <a:ext cx="9156878" cy="37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 smtClean="0"/>
              <a:t>Web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6593983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Web Engineering is the application of systematic, disciplined and quantifiable approaches to development, operation, and maintenance of Web- based applications. </a:t>
            </a:r>
            <a:endParaRPr lang="en" sz="24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 descr="Image result for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69" y="2610542"/>
            <a:ext cx="4494727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5" y="-38637"/>
            <a:ext cx="10749367" cy="1208868"/>
          </a:xfrm>
        </p:spPr>
        <p:txBody>
          <a:bodyPr/>
          <a:lstStyle/>
          <a:p>
            <a:r>
              <a:rPr lang="en-US" b="1" dirty="0" smtClean="0"/>
              <a:t>Web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825625"/>
            <a:ext cx="11256136" cy="4351338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Web </a:t>
            </a:r>
            <a:r>
              <a:rPr lang="en-US" sz="2400" dirty="0">
                <a:solidFill>
                  <a:schemeClr val="tx1"/>
                </a:solidFill>
              </a:rPr>
              <a:t>development tends to break down into three main concentrations: </a:t>
            </a:r>
            <a:r>
              <a:rPr lang="en-US" sz="2400" dirty="0" smtClean="0">
                <a:solidFill>
                  <a:schemeClr val="tx1"/>
                </a:solidFill>
              </a:rPr>
              <a:t>front-end, </a:t>
            </a:r>
            <a:r>
              <a:rPr lang="en-US" sz="2400" dirty="0">
                <a:solidFill>
                  <a:schemeClr val="tx1"/>
                </a:solidFill>
              </a:rPr>
              <a:t>back-end, and full 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Front-End Developer</a:t>
            </a:r>
          </a:p>
          <a:p>
            <a:pPr marL="457189" lvl="1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Front End developer deals with the front end. The </a:t>
            </a:r>
            <a:r>
              <a:rPr lang="en-US" sz="2400" dirty="0">
                <a:solidFill>
                  <a:schemeClr val="tx1"/>
                </a:solidFill>
              </a:rPr>
              <a:t>front end of a website is the part that users interact with. Everything that you see when you’re navigating around the Internet, from fonts and colors to dropdown menus and sliders, </a:t>
            </a:r>
            <a:r>
              <a:rPr lang="en-US" sz="2400" dirty="0" smtClean="0">
                <a:solidFill>
                  <a:schemeClr val="tx1"/>
                </a:solidFill>
              </a:rPr>
              <a:t>being </a:t>
            </a:r>
            <a:r>
              <a:rPr lang="en-US" sz="2400" dirty="0">
                <a:solidFill>
                  <a:schemeClr val="tx1"/>
                </a:solidFill>
              </a:rPr>
              <a:t>controlled by your computer’s browser.</a:t>
            </a:r>
            <a:endParaRPr lang="e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2220</Words>
  <Application>Microsoft Office PowerPoint</Application>
  <PresentationFormat>Widescreen</PresentationFormat>
  <Paragraphs>229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Segoe UI</vt:lpstr>
      <vt:lpstr>Segoe UI Light</vt:lpstr>
      <vt:lpstr>Verdana</vt:lpstr>
      <vt:lpstr>WelcomeDoc</vt:lpstr>
      <vt:lpstr>Web Engineering: Lab - 01</vt:lpstr>
      <vt:lpstr>Internet</vt:lpstr>
      <vt:lpstr>Internet Vs Web </vt:lpstr>
      <vt:lpstr>Internet Vs Web (Cont’d)</vt:lpstr>
      <vt:lpstr>Web Browsers</vt:lpstr>
      <vt:lpstr>Web Browsers</vt:lpstr>
      <vt:lpstr>Web Browsers</vt:lpstr>
      <vt:lpstr>Web Engineering</vt:lpstr>
      <vt:lpstr>Web Development</vt:lpstr>
      <vt:lpstr>Web Development</vt:lpstr>
      <vt:lpstr>HTML(Hypertext markup language)</vt:lpstr>
      <vt:lpstr>HTML(Hypertext markup language)</vt:lpstr>
      <vt:lpstr>Basic Terminology</vt:lpstr>
      <vt:lpstr>Anatomy of an HTML element</vt:lpstr>
      <vt:lpstr>Anatomy of an HTML document</vt:lpstr>
      <vt:lpstr>Simple HTML program</vt:lpstr>
      <vt:lpstr>Tag Types</vt:lpstr>
      <vt:lpstr>Marking up text</vt:lpstr>
      <vt:lpstr>Some Important tags</vt:lpstr>
      <vt:lpstr>Some Important tags</vt:lpstr>
      <vt:lpstr>Images</vt:lpstr>
      <vt:lpstr>Some Important tags</vt:lpstr>
      <vt:lpstr>Other Attributes Of &lt;a&gt; Tag</vt:lpstr>
      <vt:lpstr>Other Attributes Of &lt;a&gt; Tag</vt:lpstr>
      <vt:lpstr>Bookmarking using&lt;a&gt; TAG</vt:lpstr>
      <vt:lpstr>Bookmarking using&lt;a&gt; TAG</vt:lpstr>
      <vt:lpstr>Absolute versus relative URLs</vt:lpstr>
      <vt:lpstr>Whitespace in HTML</vt:lpstr>
      <vt:lpstr>Entity references: Including special characters in HTML</vt:lpstr>
      <vt:lpstr>Entity references: Including special characters in HTML</vt:lpstr>
      <vt:lpstr>Entity references: Including special characters in HTML</vt:lpstr>
      <vt:lpstr>HTML comments</vt:lpstr>
      <vt:lpstr>Block versus inline elements</vt:lpstr>
      <vt:lpstr>Lists</vt:lpstr>
      <vt:lpstr>Lists</vt:lpstr>
      <vt:lpstr>Lists</vt:lpstr>
      <vt:lpstr>Tables</vt:lpstr>
      <vt:lpstr>Tables</vt:lpstr>
      <vt:lpstr>Tables</vt:lpstr>
      <vt:lpstr>Tables Attributes</vt:lpstr>
      <vt:lpstr>Tables</vt:lpstr>
      <vt:lpstr>Tables</vt:lpstr>
      <vt:lpstr>Formatting Tags</vt:lpstr>
      <vt:lpstr>Formatting Tags</vt:lpstr>
      <vt:lpstr>Lab Task: Marking up a letter</vt:lpstr>
      <vt:lpstr>Lab Task: Marking up a letter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Engineering: Lab - 01</dc:title>
  <dc:creator>Windows User</dc:creator>
  <cp:keywords/>
  <cp:lastModifiedBy>Windows User</cp:lastModifiedBy>
  <cp:revision>44</cp:revision>
  <dcterms:created xsi:type="dcterms:W3CDTF">2019-10-06T18:59:11Z</dcterms:created>
  <dcterms:modified xsi:type="dcterms:W3CDTF">2019-10-16T19:05:54Z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