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84" r:id="rId5"/>
    <p:sldId id="286" r:id="rId6"/>
    <p:sldId id="285" r:id="rId7"/>
    <p:sldId id="266" r:id="rId8"/>
    <p:sldId id="280" r:id="rId9"/>
    <p:sldId id="287" r:id="rId10"/>
    <p:sldId id="281" r:id="rId11"/>
    <p:sldId id="282" r:id="rId12"/>
    <p:sldId id="295" r:id="rId13"/>
    <p:sldId id="288" r:id="rId14"/>
    <p:sldId id="294" r:id="rId15"/>
    <p:sldId id="290" r:id="rId16"/>
    <p:sldId id="289" r:id="rId17"/>
    <p:sldId id="293" r:id="rId18"/>
    <p:sldId id="291" r:id="rId19"/>
    <p:sldId id="292"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2B2839-A782-4A43-8689-784E28900F9C}">
          <p14:sldIdLst>
            <p14:sldId id="256"/>
            <p14:sldId id="257"/>
            <p14:sldId id="283"/>
            <p14:sldId id="284"/>
            <p14:sldId id="286"/>
            <p14:sldId id="285"/>
            <p14:sldId id="266"/>
            <p14:sldId id="280"/>
            <p14:sldId id="287"/>
            <p14:sldId id="281"/>
            <p14:sldId id="282"/>
            <p14:sldId id="295"/>
            <p14:sldId id="288"/>
            <p14:sldId id="294"/>
            <p14:sldId id="290"/>
            <p14:sldId id="289"/>
            <p14:sldId id="293"/>
            <p14:sldId id="291"/>
            <p14:sldId id="292"/>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5268" autoAdjust="0"/>
  </p:normalViewPr>
  <p:slideViewPr>
    <p:cSldViewPr snapToGrid="0">
      <p:cViewPr varScale="1">
        <p:scale>
          <a:sx n="82" d="100"/>
          <a:sy n="82" d="100"/>
        </p:scale>
        <p:origin x="715"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219A-73A5-4A39-99EB-D0D1F8BA3B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9F4D1298-A4A3-4ACF-96AA-23FB642B3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FDF079AB-09E0-4874-90E6-6BFDB2F67394}"/>
              </a:ext>
            </a:extLst>
          </p:cNvPr>
          <p:cNvSpPr>
            <a:spLocks noGrp="1"/>
          </p:cNvSpPr>
          <p:nvPr>
            <p:ph type="dt" sz="half" idx="10"/>
          </p:nvPr>
        </p:nvSpPr>
        <p:spPr/>
        <p:txBody>
          <a:bodyPr/>
          <a:lstStyle/>
          <a:p>
            <a:fld id="{5703C82C-089C-4FF8-A96D-8A46994C5F68}" type="datetimeFigureOut">
              <a:rPr lang="en-MY" smtClean="0"/>
              <a:t>28/9/2018</a:t>
            </a:fld>
            <a:endParaRPr lang="en-MY"/>
          </a:p>
        </p:txBody>
      </p:sp>
      <p:sp>
        <p:nvSpPr>
          <p:cNvPr id="5" name="Footer Placeholder 4">
            <a:extLst>
              <a:ext uri="{FF2B5EF4-FFF2-40B4-BE49-F238E27FC236}">
                <a16:creationId xmlns:a16="http://schemas.microsoft.com/office/drawing/2014/main" id="{6B4EFF1C-AAA6-4055-B9BE-9EBB3D480F1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50BB331-7831-4CCD-BA86-6D39CB1C8FBE}"/>
              </a:ext>
            </a:extLst>
          </p:cNvPr>
          <p:cNvSpPr>
            <a:spLocks noGrp="1"/>
          </p:cNvSpPr>
          <p:nvPr>
            <p:ph type="sldNum" sz="quarter" idx="12"/>
          </p:nvPr>
        </p:nvSpPr>
        <p:spPr/>
        <p:txBody>
          <a:bodyPr/>
          <a:lstStyle/>
          <a:p>
            <a:fld id="{C1085E16-514D-4CF0-8360-963795CA7B59}" type="slidenum">
              <a:rPr lang="en-MY" smtClean="0"/>
              <a:t>‹#›</a:t>
            </a:fld>
            <a:endParaRPr lang="en-MY"/>
          </a:p>
        </p:txBody>
      </p:sp>
    </p:spTree>
    <p:extLst>
      <p:ext uri="{BB962C8B-B14F-4D97-AF65-F5344CB8AC3E}">
        <p14:creationId xmlns:p14="http://schemas.microsoft.com/office/powerpoint/2010/main" val="272138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101A-3576-4D53-A009-BB427A73CC65}"/>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838E13CA-812F-4EF3-B742-D46E16AFEC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CEAABEA-F50F-426C-B271-ED8D856D72B3}"/>
              </a:ext>
            </a:extLst>
          </p:cNvPr>
          <p:cNvSpPr>
            <a:spLocks noGrp="1"/>
          </p:cNvSpPr>
          <p:nvPr>
            <p:ph type="dt" sz="half" idx="10"/>
          </p:nvPr>
        </p:nvSpPr>
        <p:spPr/>
        <p:txBody>
          <a:bodyPr/>
          <a:lstStyle/>
          <a:p>
            <a:fld id="{5703C82C-089C-4FF8-A96D-8A46994C5F68}" type="datetimeFigureOut">
              <a:rPr lang="en-MY" smtClean="0"/>
              <a:t>28/9/2018</a:t>
            </a:fld>
            <a:endParaRPr lang="en-MY"/>
          </a:p>
        </p:txBody>
      </p:sp>
      <p:sp>
        <p:nvSpPr>
          <p:cNvPr id="5" name="Footer Placeholder 4">
            <a:extLst>
              <a:ext uri="{FF2B5EF4-FFF2-40B4-BE49-F238E27FC236}">
                <a16:creationId xmlns:a16="http://schemas.microsoft.com/office/drawing/2014/main" id="{7279EF09-4AF0-4D99-B635-78D6DC231AA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53B3CDD-B50F-45ED-87FA-281AC494210D}"/>
              </a:ext>
            </a:extLst>
          </p:cNvPr>
          <p:cNvSpPr>
            <a:spLocks noGrp="1"/>
          </p:cNvSpPr>
          <p:nvPr>
            <p:ph type="sldNum" sz="quarter" idx="12"/>
          </p:nvPr>
        </p:nvSpPr>
        <p:spPr/>
        <p:txBody>
          <a:bodyPr/>
          <a:lstStyle/>
          <a:p>
            <a:fld id="{C1085E16-514D-4CF0-8360-963795CA7B59}" type="slidenum">
              <a:rPr lang="en-MY" smtClean="0"/>
              <a:t>‹#›</a:t>
            </a:fld>
            <a:endParaRPr lang="en-MY"/>
          </a:p>
        </p:txBody>
      </p:sp>
    </p:spTree>
    <p:extLst>
      <p:ext uri="{BB962C8B-B14F-4D97-AF65-F5344CB8AC3E}">
        <p14:creationId xmlns:p14="http://schemas.microsoft.com/office/powerpoint/2010/main" val="180533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E5D8C-C87B-440D-BE15-7A389FD140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A0BDAE5-9FF0-474A-A818-89D287E875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4CF81D4-EA3E-4ED2-BCA7-0072DC93C777}"/>
              </a:ext>
            </a:extLst>
          </p:cNvPr>
          <p:cNvSpPr>
            <a:spLocks noGrp="1"/>
          </p:cNvSpPr>
          <p:nvPr>
            <p:ph type="dt" sz="half" idx="10"/>
          </p:nvPr>
        </p:nvSpPr>
        <p:spPr/>
        <p:txBody>
          <a:bodyPr/>
          <a:lstStyle/>
          <a:p>
            <a:fld id="{5703C82C-089C-4FF8-A96D-8A46994C5F68}" type="datetimeFigureOut">
              <a:rPr lang="en-MY" smtClean="0"/>
              <a:t>28/9/2018</a:t>
            </a:fld>
            <a:endParaRPr lang="en-MY"/>
          </a:p>
        </p:txBody>
      </p:sp>
      <p:sp>
        <p:nvSpPr>
          <p:cNvPr id="5" name="Footer Placeholder 4">
            <a:extLst>
              <a:ext uri="{FF2B5EF4-FFF2-40B4-BE49-F238E27FC236}">
                <a16:creationId xmlns:a16="http://schemas.microsoft.com/office/drawing/2014/main" id="{32EE3631-4BFD-46F9-B831-245AD305933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F1D2557-6D05-4C69-8603-6959AD5A906D}"/>
              </a:ext>
            </a:extLst>
          </p:cNvPr>
          <p:cNvSpPr>
            <a:spLocks noGrp="1"/>
          </p:cNvSpPr>
          <p:nvPr>
            <p:ph type="sldNum" sz="quarter" idx="12"/>
          </p:nvPr>
        </p:nvSpPr>
        <p:spPr/>
        <p:txBody>
          <a:bodyPr/>
          <a:lstStyle/>
          <a:p>
            <a:fld id="{C1085E16-514D-4CF0-8360-963795CA7B59}" type="slidenum">
              <a:rPr lang="en-MY" smtClean="0"/>
              <a:t>‹#›</a:t>
            </a:fld>
            <a:endParaRPr lang="en-MY"/>
          </a:p>
        </p:txBody>
      </p:sp>
    </p:spTree>
    <p:extLst>
      <p:ext uri="{BB962C8B-B14F-4D97-AF65-F5344CB8AC3E}">
        <p14:creationId xmlns:p14="http://schemas.microsoft.com/office/powerpoint/2010/main" val="412235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34F8-2DD0-4E9E-8CE0-9D9845758C91}"/>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68B0719E-F00D-4523-9EA7-6EC6E256E8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3B031C2-EB25-410F-97CB-22E37411BA23}"/>
              </a:ext>
            </a:extLst>
          </p:cNvPr>
          <p:cNvSpPr>
            <a:spLocks noGrp="1"/>
          </p:cNvSpPr>
          <p:nvPr>
            <p:ph type="dt" sz="half" idx="10"/>
          </p:nvPr>
        </p:nvSpPr>
        <p:spPr/>
        <p:txBody>
          <a:bodyPr/>
          <a:lstStyle/>
          <a:p>
            <a:fld id="{5703C82C-089C-4FF8-A96D-8A46994C5F68}" type="datetimeFigureOut">
              <a:rPr lang="en-MY" smtClean="0"/>
              <a:t>28/9/2018</a:t>
            </a:fld>
            <a:endParaRPr lang="en-MY"/>
          </a:p>
        </p:txBody>
      </p:sp>
      <p:sp>
        <p:nvSpPr>
          <p:cNvPr id="5" name="Footer Placeholder 4">
            <a:extLst>
              <a:ext uri="{FF2B5EF4-FFF2-40B4-BE49-F238E27FC236}">
                <a16:creationId xmlns:a16="http://schemas.microsoft.com/office/drawing/2014/main" id="{B7F225EF-B26C-40D6-955E-9C84C06E704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933232F-DA74-426E-BCAC-4CCBF6EBD07F}"/>
              </a:ext>
            </a:extLst>
          </p:cNvPr>
          <p:cNvSpPr>
            <a:spLocks noGrp="1"/>
          </p:cNvSpPr>
          <p:nvPr>
            <p:ph type="sldNum" sz="quarter" idx="12"/>
          </p:nvPr>
        </p:nvSpPr>
        <p:spPr/>
        <p:txBody>
          <a:bodyPr/>
          <a:lstStyle/>
          <a:p>
            <a:fld id="{C1085E16-514D-4CF0-8360-963795CA7B59}" type="slidenum">
              <a:rPr lang="en-MY" smtClean="0"/>
              <a:t>‹#›</a:t>
            </a:fld>
            <a:endParaRPr lang="en-MY"/>
          </a:p>
        </p:txBody>
      </p:sp>
    </p:spTree>
    <p:extLst>
      <p:ext uri="{BB962C8B-B14F-4D97-AF65-F5344CB8AC3E}">
        <p14:creationId xmlns:p14="http://schemas.microsoft.com/office/powerpoint/2010/main" val="169744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4EFB-C88E-4F60-8850-379F2E134F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2B6C6602-8EF7-45E8-A878-00F6C2FB2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20A845-8F27-4BBE-B4C4-A89E9B51C23E}"/>
              </a:ext>
            </a:extLst>
          </p:cNvPr>
          <p:cNvSpPr>
            <a:spLocks noGrp="1"/>
          </p:cNvSpPr>
          <p:nvPr>
            <p:ph type="dt" sz="half" idx="10"/>
          </p:nvPr>
        </p:nvSpPr>
        <p:spPr/>
        <p:txBody>
          <a:bodyPr/>
          <a:lstStyle/>
          <a:p>
            <a:fld id="{5703C82C-089C-4FF8-A96D-8A46994C5F68}" type="datetimeFigureOut">
              <a:rPr lang="en-MY" smtClean="0"/>
              <a:t>28/9/2018</a:t>
            </a:fld>
            <a:endParaRPr lang="en-MY"/>
          </a:p>
        </p:txBody>
      </p:sp>
      <p:sp>
        <p:nvSpPr>
          <p:cNvPr id="5" name="Footer Placeholder 4">
            <a:extLst>
              <a:ext uri="{FF2B5EF4-FFF2-40B4-BE49-F238E27FC236}">
                <a16:creationId xmlns:a16="http://schemas.microsoft.com/office/drawing/2014/main" id="{AAF0D56E-B9A5-4C11-9BDE-69905E54DE3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EC75237-F676-4F92-9682-61B45B874BE6}"/>
              </a:ext>
            </a:extLst>
          </p:cNvPr>
          <p:cNvSpPr>
            <a:spLocks noGrp="1"/>
          </p:cNvSpPr>
          <p:nvPr>
            <p:ph type="sldNum" sz="quarter" idx="12"/>
          </p:nvPr>
        </p:nvSpPr>
        <p:spPr/>
        <p:txBody>
          <a:bodyPr/>
          <a:lstStyle/>
          <a:p>
            <a:fld id="{C1085E16-514D-4CF0-8360-963795CA7B59}" type="slidenum">
              <a:rPr lang="en-MY" smtClean="0"/>
              <a:t>‹#›</a:t>
            </a:fld>
            <a:endParaRPr lang="en-MY"/>
          </a:p>
        </p:txBody>
      </p:sp>
    </p:spTree>
    <p:extLst>
      <p:ext uri="{BB962C8B-B14F-4D97-AF65-F5344CB8AC3E}">
        <p14:creationId xmlns:p14="http://schemas.microsoft.com/office/powerpoint/2010/main" val="307168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1282-B672-46EC-BA3B-427A15F1DE5F}"/>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21EFA85-9811-4A85-A82C-87EF9CB629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16C8E317-60ED-4340-8897-4375D31812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D9500D4C-1F7E-4DEF-844E-911067B21380}"/>
              </a:ext>
            </a:extLst>
          </p:cNvPr>
          <p:cNvSpPr>
            <a:spLocks noGrp="1"/>
          </p:cNvSpPr>
          <p:nvPr>
            <p:ph type="dt" sz="half" idx="10"/>
          </p:nvPr>
        </p:nvSpPr>
        <p:spPr/>
        <p:txBody>
          <a:bodyPr/>
          <a:lstStyle/>
          <a:p>
            <a:fld id="{5703C82C-089C-4FF8-A96D-8A46994C5F68}" type="datetimeFigureOut">
              <a:rPr lang="en-MY" smtClean="0"/>
              <a:t>28/9/2018</a:t>
            </a:fld>
            <a:endParaRPr lang="en-MY"/>
          </a:p>
        </p:txBody>
      </p:sp>
      <p:sp>
        <p:nvSpPr>
          <p:cNvPr id="6" name="Footer Placeholder 5">
            <a:extLst>
              <a:ext uri="{FF2B5EF4-FFF2-40B4-BE49-F238E27FC236}">
                <a16:creationId xmlns:a16="http://schemas.microsoft.com/office/drawing/2014/main" id="{F1D534CB-BB7A-4C95-A31F-3C5C97E216C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6A00738-1750-4802-880A-686630703F6C}"/>
              </a:ext>
            </a:extLst>
          </p:cNvPr>
          <p:cNvSpPr>
            <a:spLocks noGrp="1"/>
          </p:cNvSpPr>
          <p:nvPr>
            <p:ph type="sldNum" sz="quarter" idx="12"/>
          </p:nvPr>
        </p:nvSpPr>
        <p:spPr/>
        <p:txBody>
          <a:bodyPr/>
          <a:lstStyle/>
          <a:p>
            <a:fld id="{C1085E16-514D-4CF0-8360-963795CA7B59}" type="slidenum">
              <a:rPr lang="en-MY" smtClean="0"/>
              <a:t>‹#›</a:t>
            </a:fld>
            <a:endParaRPr lang="en-MY"/>
          </a:p>
        </p:txBody>
      </p:sp>
    </p:spTree>
    <p:extLst>
      <p:ext uri="{BB962C8B-B14F-4D97-AF65-F5344CB8AC3E}">
        <p14:creationId xmlns:p14="http://schemas.microsoft.com/office/powerpoint/2010/main" val="96564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A6D1-2702-4A6D-ABAB-07AC0A2C1CFB}"/>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1D9C110-0487-4061-BB74-586A546895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94B155-7F2A-40CC-8808-3B839FAD9B2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A324F3F8-A0B0-4709-9E7C-825A4E51F3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C5A395-EA2E-4D28-90A9-EB1A37F322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AFA9FA2A-3B42-40F7-986C-2030917150D9}"/>
              </a:ext>
            </a:extLst>
          </p:cNvPr>
          <p:cNvSpPr>
            <a:spLocks noGrp="1"/>
          </p:cNvSpPr>
          <p:nvPr>
            <p:ph type="dt" sz="half" idx="10"/>
          </p:nvPr>
        </p:nvSpPr>
        <p:spPr/>
        <p:txBody>
          <a:bodyPr/>
          <a:lstStyle/>
          <a:p>
            <a:fld id="{5703C82C-089C-4FF8-A96D-8A46994C5F68}" type="datetimeFigureOut">
              <a:rPr lang="en-MY" smtClean="0"/>
              <a:t>28/9/2018</a:t>
            </a:fld>
            <a:endParaRPr lang="en-MY"/>
          </a:p>
        </p:txBody>
      </p:sp>
      <p:sp>
        <p:nvSpPr>
          <p:cNvPr id="8" name="Footer Placeholder 7">
            <a:extLst>
              <a:ext uri="{FF2B5EF4-FFF2-40B4-BE49-F238E27FC236}">
                <a16:creationId xmlns:a16="http://schemas.microsoft.com/office/drawing/2014/main" id="{F61F3E52-C042-4223-8A80-EFA71D932B9B}"/>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204EDE6B-777C-4576-B2C2-9CFDD33AF1E3}"/>
              </a:ext>
            </a:extLst>
          </p:cNvPr>
          <p:cNvSpPr>
            <a:spLocks noGrp="1"/>
          </p:cNvSpPr>
          <p:nvPr>
            <p:ph type="sldNum" sz="quarter" idx="12"/>
          </p:nvPr>
        </p:nvSpPr>
        <p:spPr/>
        <p:txBody>
          <a:bodyPr/>
          <a:lstStyle/>
          <a:p>
            <a:fld id="{C1085E16-514D-4CF0-8360-963795CA7B59}" type="slidenum">
              <a:rPr lang="en-MY" smtClean="0"/>
              <a:t>‹#›</a:t>
            </a:fld>
            <a:endParaRPr lang="en-MY"/>
          </a:p>
        </p:txBody>
      </p:sp>
    </p:spTree>
    <p:extLst>
      <p:ext uri="{BB962C8B-B14F-4D97-AF65-F5344CB8AC3E}">
        <p14:creationId xmlns:p14="http://schemas.microsoft.com/office/powerpoint/2010/main" val="384209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D81A-16FC-4BA1-8DCD-6D27FC1EA925}"/>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85084CF4-2D97-4BA1-8C7F-22A2723CF077}"/>
              </a:ext>
            </a:extLst>
          </p:cNvPr>
          <p:cNvSpPr>
            <a:spLocks noGrp="1"/>
          </p:cNvSpPr>
          <p:nvPr>
            <p:ph type="dt" sz="half" idx="10"/>
          </p:nvPr>
        </p:nvSpPr>
        <p:spPr/>
        <p:txBody>
          <a:bodyPr/>
          <a:lstStyle/>
          <a:p>
            <a:fld id="{5703C82C-089C-4FF8-A96D-8A46994C5F68}" type="datetimeFigureOut">
              <a:rPr lang="en-MY" smtClean="0"/>
              <a:t>28/9/2018</a:t>
            </a:fld>
            <a:endParaRPr lang="en-MY"/>
          </a:p>
        </p:txBody>
      </p:sp>
      <p:sp>
        <p:nvSpPr>
          <p:cNvPr id="4" name="Footer Placeholder 3">
            <a:extLst>
              <a:ext uri="{FF2B5EF4-FFF2-40B4-BE49-F238E27FC236}">
                <a16:creationId xmlns:a16="http://schemas.microsoft.com/office/drawing/2014/main" id="{303E6E36-08C9-4E49-88D7-61B4F5465BB5}"/>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354A0579-737C-4D5E-9308-0B5CCE47B2DC}"/>
              </a:ext>
            </a:extLst>
          </p:cNvPr>
          <p:cNvSpPr>
            <a:spLocks noGrp="1"/>
          </p:cNvSpPr>
          <p:nvPr>
            <p:ph type="sldNum" sz="quarter" idx="12"/>
          </p:nvPr>
        </p:nvSpPr>
        <p:spPr/>
        <p:txBody>
          <a:bodyPr/>
          <a:lstStyle/>
          <a:p>
            <a:fld id="{C1085E16-514D-4CF0-8360-963795CA7B59}" type="slidenum">
              <a:rPr lang="en-MY" smtClean="0"/>
              <a:t>‹#›</a:t>
            </a:fld>
            <a:endParaRPr lang="en-MY"/>
          </a:p>
        </p:txBody>
      </p:sp>
    </p:spTree>
    <p:extLst>
      <p:ext uri="{BB962C8B-B14F-4D97-AF65-F5344CB8AC3E}">
        <p14:creationId xmlns:p14="http://schemas.microsoft.com/office/powerpoint/2010/main" val="11583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3F170-941C-44A2-A461-D4D7E3371B8C}"/>
              </a:ext>
            </a:extLst>
          </p:cNvPr>
          <p:cNvSpPr>
            <a:spLocks noGrp="1"/>
          </p:cNvSpPr>
          <p:nvPr>
            <p:ph type="dt" sz="half" idx="10"/>
          </p:nvPr>
        </p:nvSpPr>
        <p:spPr/>
        <p:txBody>
          <a:bodyPr/>
          <a:lstStyle/>
          <a:p>
            <a:fld id="{5703C82C-089C-4FF8-A96D-8A46994C5F68}" type="datetimeFigureOut">
              <a:rPr lang="en-MY" smtClean="0"/>
              <a:t>28/9/2018</a:t>
            </a:fld>
            <a:endParaRPr lang="en-MY"/>
          </a:p>
        </p:txBody>
      </p:sp>
      <p:sp>
        <p:nvSpPr>
          <p:cNvPr id="3" name="Footer Placeholder 2">
            <a:extLst>
              <a:ext uri="{FF2B5EF4-FFF2-40B4-BE49-F238E27FC236}">
                <a16:creationId xmlns:a16="http://schemas.microsoft.com/office/drawing/2014/main" id="{8810F22D-A29B-4E49-A40B-861DA0FA5B45}"/>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A099CFD8-9921-478E-8FA6-D84373AA7CF5}"/>
              </a:ext>
            </a:extLst>
          </p:cNvPr>
          <p:cNvSpPr>
            <a:spLocks noGrp="1"/>
          </p:cNvSpPr>
          <p:nvPr>
            <p:ph type="sldNum" sz="quarter" idx="12"/>
          </p:nvPr>
        </p:nvSpPr>
        <p:spPr/>
        <p:txBody>
          <a:bodyPr/>
          <a:lstStyle/>
          <a:p>
            <a:fld id="{C1085E16-514D-4CF0-8360-963795CA7B59}" type="slidenum">
              <a:rPr lang="en-MY" smtClean="0"/>
              <a:t>‹#›</a:t>
            </a:fld>
            <a:endParaRPr lang="en-MY"/>
          </a:p>
        </p:txBody>
      </p:sp>
    </p:spTree>
    <p:extLst>
      <p:ext uri="{BB962C8B-B14F-4D97-AF65-F5344CB8AC3E}">
        <p14:creationId xmlns:p14="http://schemas.microsoft.com/office/powerpoint/2010/main" val="99266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1984-FBDD-4182-A57C-B59B18ECE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7494928B-9D30-4D4A-AAF7-27992C1EFF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0A524F7C-A0BD-4C9C-9388-1B452B817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31D4-F2FB-4D1C-9E40-99314DE93BC1}"/>
              </a:ext>
            </a:extLst>
          </p:cNvPr>
          <p:cNvSpPr>
            <a:spLocks noGrp="1"/>
          </p:cNvSpPr>
          <p:nvPr>
            <p:ph type="dt" sz="half" idx="10"/>
          </p:nvPr>
        </p:nvSpPr>
        <p:spPr/>
        <p:txBody>
          <a:bodyPr/>
          <a:lstStyle/>
          <a:p>
            <a:fld id="{5703C82C-089C-4FF8-A96D-8A46994C5F68}" type="datetimeFigureOut">
              <a:rPr lang="en-MY" smtClean="0"/>
              <a:t>28/9/2018</a:t>
            </a:fld>
            <a:endParaRPr lang="en-MY"/>
          </a:p>
        </p:txBody>
      </p:sp>
      <p:sp>
        <p:nvSpPr>
          <p:cNvPr id="6" name="Footer Placeholder 5">
            <a:extLst>
              <a:ext uri="{FF2B5EF4-FFF2-40B4-BE49-F238E27FC236}">
                <a16:creationId xmlns:a16="http://schemas.microsoft.com/office/drawing/2014/main" id="{16CFC688-A56B-4986-A7ED-B24F53FFE5F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CEA63AC-C140-44F3-BF27-4177C485B070}"/>
              </a:ext>
            </a:extLst>
          </p:cNvPr>
          <p:cNvSpPr>
            <a:spLocks noGrp="1"/>
          </p:cNvSpPr>
          <p:nvPr>
            <p:ph type="sldNum" sz="quarter" idx="12"/>
          </p:nvPr>
        </p:nvSpPr>
        <p:spPr/>
        <p:txBody>
          <a:bodyPr/>
          <a:lstStyle/>
          <a:p>
            <a:fld id="{C1085E16-514D-4CF0-8360-963795CA7B59}" type="slidenum">
              <a:rPr lang="en-MY" smtClean="0"/>
              <a:t>‹#›</a:t>
            </a:fld>
            <a:endParaRPr lang="en-MY"/>
          </a:p>
        </p:txBody>
      </p:sp>
    </p:spTree>
    <p:extLst>
      <p:ext uri="{BB962C8B-B14F-4D97-AF65-F5344CB8AC3E}">
        <p14:creationId xmlns:p14="http://schemas.microsoft.com/office/powerpoint/2010/main" val="415380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73E7-27AC-4020-B778-EB048FFEC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AC82A00E-530D-421C-9320-CB5A595578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5CFDB548-C8DA-465A-90CF-BFD2C527E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1AF55B-09E3-4456-8600-280C3D236CBF}"/>
              </a:ext>
            </a:extLst>
          </p:cNvPr>
          <p:cNvSpPr>
            <a:spLocks noGrp="1"/>
          </p:cNvSpPr>
          <p:nvPr>
            <p:ph type="dt" sz="half" idx="10"/>
          </p:nvPr>
        </p:nvSpPr>
        <p:spPr/>
        <p:txBody>
          <a:bodyPr/>
          <a:lstStyle/>
          <a:p>
            <a:fld id="{5703C82C-089C-4FF8-A96D-8A46994C5F68}" type="datetimeFigureOut">
              <a:rPr lang="en-MY" smtClean="0"/>
              <a:t>28/9/2018</a:t>
            </a:fld>
            <a:endParaRPr lang="en-MY"/>
          </a:p>
        </p:txBody>
      </p:sp>
      <p:sp>
        <p:nvSpPr>
          <p:cNvPr id="6" name="Footer Placeholder 5">
            <a:extLst>
              <a:ext uri="{FF2B5EF4-FFF2-40B4-BE49-F238E27FC236}">
                <a16:creationId xmlns:a16="http://schemas.microsoft.com/office/drawing/2014/main" id="{E5B1844D-6626-47E7-AAEB-D0CCB48DF58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19AC758-CF50-4D67-879E-16566BE0B45A}"/>
              </a:ext>
            </a:extLst>
          </p:cNvPr>
          <p:cNvSpPr>
            <a:spLocks noGrp="1"/>
          </p:cNvSpPr>
          <p:nvPr>
            <p:ph type="sldNum" sz="quarter" idx="12"/>
          </p:nvPr>
        </p:nvSpPr>
        <p:spPr/>
        <p:txBody>
          <a:bodyPr/>
          <a:lstStyle/>
          <a:p>
            <a:fld id="{C1085E16-514D-4CF0-8360-963795CA7B59}" type="slidenum">
              <a:rPr lang="en-MY" smtClean="0"/>
              <a:t>‹#›</a:t>
            </a:fld>
            <a:endParaRPr lang="en-MY"/>
          </a:p>
        </p:txBody>
      </p:sp>
    </p:spTree>
    <p:extLst>
      <p:ext uri="{BB962C8B-B14F-4D97-AF65-F5344CB8AC3E}">
        <p14:creationId xmlns:p14="http://schemas.microsoft.com/office/powerpoint/2010/main" val="5772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4BEE7-2CDE-4DB0-91D0-068F7C5B2B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7319ACE-C06C-4987-A659-7B3C35444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2CAB3CB-C79E-4840-B418-1B67F5997B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3C82C-089C-4FF8-A96D-8A46994C5F68}" type="datetimeFigureOut">
              <a:rPr lang="en-MY" smtClean="0"/>
              <a:t>28/9/2018</a:t>
            </a:fld>
            <a:endParaRPr lang="en-MY"/>
          </a:p>
        </p:txBody>
      </p:sp>
      <p:sp>
        <p:nvSpPr>
          <p:cNvPr id="5" name="Footer Placeholder 4">
            <a:extLst>
              <a:ext uri="{FF2B5EF4-FFF2-40B4-BE49-F238E27FC236}">
                <a16:creationId xmlns:a16="http://schemas.microsoft.com/office/drawing/2014/main" id="{63E96A19-B4DF-4A2E-991F-4270653447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26C42BC7-1CCF-479A-808D-45CC1336F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85E16-514D-4CF0-8360-963795CA7B59}" type="slidenum">
              <a:rPr lang="en-MY" smtClean="0"/>
              <a:t>‹#›</a:t>
            </a:fld>
            <a:endParaRPr lang="en-MY"/>
          </a:p>
        </p:txBody>
      </p:sp>
    </p:spTree>
    <p:extLst>
      <p:ext uri="{BB962C8B-B14F-4D97-AF65-F5344CB8AC3E}">
        <p14:creationId xmlns:p14="http://schemas.microsoft.com/office/powerpoint/2010/main" val="3003750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annedbot/MCTE3104-s1.1819/blob/master/setups/python-setup.ppt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610F-23A7-4A68-93CB-073876407CA3}"/>
              </a:ext>
            </a:extLst>
          </p:cNvPr>
          <p:cNvSpPr>
            <a:spLocks noGrp="1"/>
          </p:cNvSpPr>
          <p:nvPr>
            <p:ph type="ctrTitle"/>
          </p:nvPr>
        </p:nvSpPr>
        <p:spPr/>
        <p:txBody>
          <a:bodyPr/>
          <a:lstStyle/>
          <a:p>
            <a:r>
              <a:rPr lang="en-MY" b="1" dirty="0">
                <a:solidFill>
                  <a:srgbClr val="FF0000"/>
                </a:solidFill>
              </a:rPr>
              <a:t>MCTE 3104</a:t>
            </a:r>
            <a:br>
              <a:rPr lang="en-MY" dirty="0"/>
            </a:br>
            <a:r>
              <a:rPr lang="en-MY" dirty="0"/>
              <a:t>Mechatronics Interfacing Lab</a:t>
            </a:r>
          </a:p>
        </p:txBody>
      </p:sp>
      <p:sp>
        <p:nvSpPr>
          <p:cNvPr id="3" name="Subtitle 2">
            <a:extLst>
              <a:ext uri="{FF2B5EF4-FFF2-40B4-BE49-F238E27FC236}">
                <a16:creationId xmlns:a16="http://schemas.microsoft.com/office/drawing/2014/main" id="{053DB12A-EBCA-40A4-AA6A-E27B98E072B5}"/>
              </a:ext>
            </a:extLst>
          </p:cNvPr>
          <p:cNvSpPr>
            <a:spLocks noGrp="1"/>
          </p:cNvSpPr>
          <p:nvPr>
            <p:ph type="subTitle" idx="1"/>
          </p:nvPr>
        </p:nvSpPr>
        <p:spPr>
          <a:xfrm>
            <a:off x="1524000" y="4684294"/>
            <a:ext cx="9144000" cy="573505"/>
          </a:xfrm>
        </p:spPr>
        <p:txBody>
          <a:bodyPr/>
          <a:lstStyle/>
          <a:p>
            <a:r>
              <a:rPr lang="en-MY" dirty="0"/>
              <a:t>Session no. 3: Intro to Python</a:t>
            </a:r>
          </a:p>
        </p:txBody>
      </p:sp>
    </p:spTree>
    <p:extLst>
      <p:ext uri="{BB962C8B-B14F-4D97-AF65-F5344CB8AC3E}">
        <p14:creationId xmlns:p14="http://schemas.microsoft.com/office/powerpoint/2010/main" val="282317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9513B0C-5E59-4773-9931-4E59EA4FE1AC}"/>
              </a:ext>
            </a:extLst>
          </p:cNvPr>
          <p:cNvSpPr txBox="1"/>
          <p:nvPr/>
        </p:nvSpPr>
        <p:spPr>
          <a:xfrm>
            <a:off x="847725" y="446200"/>
            <a:ext cx="1523174" cy="461665"/>
          </a:xfrm>
          <a:prstGeom prst="rect">
            <a:avLst/>
          </a:prstGeom>
          <a:noFill/>
        </p:spPr>
        <p:txBody>
          <a:bodyPr wrap="none" rtlCol="0">
            <a:spAutoFit/>
          </a:bodyPr>
          <a:lstStyle/>
          <a:p>
            <a:r>
              <a:rPr lang="en-MY" sz="2400" dirty="0"/>
              <a:t>Sequences</a:t>
            </a:r>
          </a:p>
        </p:txBody>
      </p:sp>
      <p:graphicFrame>
        <p:nvGraphicFramePr>
          <p:cNvPr id="5" name="Table 4">
            <a:extLst>
              <a:ext uri="{FF2B5EF4-FFF2-40B4-BE49-F238E27FC236}">
                <a16:creationId xmlns:a16="http://schemas.microsoft.com/office/drawing/2014/main" id="{F3D4F184-AD9F-42AF-AF69-055154931B79}"/>
              </a:ext>
            </a:extLst>
          </p:cNvPr>
          <p:cNvGraphicFramePr>
            <a:graphicFrameLocks noGrp="1"/>
          </p:cNvGraphicFramePr>
          <p:nvPr>
            <p:extLst>
              <p:ext uri="{D42A27DB-BD31-4B8C-83A1-F6EECF244321}">
                <p14:modId xmlns:p14="http://schemas.microsoft.com/office/powerpoint/2010/main" val="1378389008"/>
              </p:ext>
            </p:extLst>
          </p:nvPr>
        </p:nvGraphicFramePr>
        <p:xfrm>
          <a:off x="3249188" y="1445556"/>
          <a:ext cx="5693623" cy="3349964"/>
        </p:xfrm>
        <a:graphic>
          <a:graphicData uri="http://schemas.openxmlformats.org/drawingml/2006/table">
            <a:tbl>
              <a:tblPr firstRow="1" bandRow="1">
                <a:tableStyleId>{5940675A-B579-460E-94D1-54222C63F5DA}</a:tableStyleId>
              </a:tblPr>
              <a:tblGrid>
                <a:gridCol w="1283018">
                  <a:extLst>
                    <a:ext uri="{9D8B030D-6E8A-4147-A177-3AD203B41FA5}">
                      <a16:colId xmlns:a16="http://schemas.microsoft.com/office/drawing/2014/main" val="3583425918"/>
                    </a:ext>
                  </a:extLst>
                </a:gridCol>
                <a:gridCol w="4410605">
                  <a:extLst>
                    <a:ext uri="{9D8B030D-6E8A-4147-A177-3AD203B41FA5}">
                      <a16:colId xmlns:a16="http://schemas.microsoft.com/office/drawing/2014/main" val="4117335017"/>
                    </a:ext>
                  </a:extLst>
                </a:gridCol>
              </a:tblGrid>
              <a:tr h="370840">
                <a:tc>
                  <a:txBody>
                    <a:bodyPr/>
                    <a:lstStyle/>
                    <a:p>
                      <a:r>
                        <a:rPr lang="en-US" dirty="0"/>
                        <a:t>Commands</a:t>
                      </a:r>
                      <a:endParaRPr lang="en-MY" dirty="0"/>
                    </a:p>
                  </a:txBody>
                  <a:tcPr/>
                </a:tc>
                <a:tc>
                  <a:txBody>
                    <a:bodyPr/>
                    <a:lstStyle/>
                    <a:p>
                      <a:pPr algn="ctr"/>
                      <a:r>
                        <a:rPr lang="en-US" dirty="0"/>
                        <a:t>Actions</a:t>
                      </a:r>
                      <a:endParaRPr lang="en-MY" dirty="0"/>
                    </a:p>
                  </a:txBody>
                  <a:tcPr/>
                </a:tc>
                <a:extLst>
                  <a:ext uri="{0D108BD9-81ED-4DB2-BD59-A6C34878D82A}">
                    <a16:rowId xmlns:a16="http://schemas.microsoft.com/office/drawing/2014/main" val="717520293"/>
                  </a:ext>
                </a:extLst>
              </a:tr>
              <a:tr h="398484">
                <a:tc>
                  <a:txBody>
                    <a:bodyPr/>
                    <a:lstStyle/>
                    <a:p>
                      <a:r>
                        <a:rPr lang="en-US" dirty="0"/>
                        <a:t>a[</a:t>
                      </a:r>
                      <a:r>
                        <a:rPr lang="en-US" dirty="0" err="1"/>
                        <a:t>i</a:t>
                      </a:r>
                      <a:r>
                        <a:rPr lang="en-US" dirty="0"/>
                        <a:t>]</a:t>
                      </a:r>
                      <a:endParaRPr lang="en-M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returns </a:t>
                      </a:r>
                      <a:r>
                        <a:rPr lang="en-US" dirty="0" err="1"/>
                        <a:t>i-th</a:t>
                      </a:r>
                      <a:r>
                        <a:rPr lang="en-US" dirty="0"/>
                        <a:t> element of a</a:t>
                      </a:r>
                    </a:p>
                  </a:txBody>
                  <a:tcPr/>
                </a:tc>
                <a:extLst>
                  <a:ext uri="{0D108BD9-81ED-4DB2-BD59-A6C34878D82A}">
                    <a16:rowId xmlns:a16="http://schemas.microsoft.com/office/drawing/2014/main" val="330765834"/>
                  </a:ext>
                </a:extLst>
              </a:tr>
              <a:tr h="0">
                <a:tc>
                  <a:txBody>
                    <a:bodyPr/>
                    <a:lstStyle/>
                    <a:p>
                      <a:r>
                        <a:rPr lang="en-US" dirty="0"/>
                        <a:t>a[</a:t>
                      </a:r>
                      <a:r>
                        <a:rPr lang="en-US" dirty="0" err="1"/>
                        <a:t>i:j</a:t>
                      </a:r>
                      <a:r>
                        <a:rPr lang="en-US" dirty="0"/>
                        <a:t>]</a:t>
                      </a:r>
                      <a:endParaRPr lang="en-M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returns elements </a:t>
                      </a:r>
                      <a:r>
                        <a:rPr lang="en-US" dirty="0" err="1"/>
                        <a:t>i</a:t>
                      </a:r>
                      <a:r>
                        <a:rPr lang="en-US" dirty="0"/>
                        <a:t> up to j − 1</a:t>
                      </a:r>
                    </a:p>
                  </a:txBody>
                  <a:tcPr/>
                </a:tc>
                <a:extLst>
                  <a:ext uri="{0D108BD9-81ED-4DB2-BD59-A6C34878D82A}">
                    <a16:rowId xmlns:a16="http://schemas.microsoft.com/office/drawing/2014/main" val="4070905781"/>
                  </a:ext>
                </a:extLst>
              </a:tr>
              <a:tr h="141311">
                <a:tc>
                  <a:txBody>
                    <a:bodyPr/>
                    <a:lstStyle/>
                    <a:p>
                      <a:r>
                        <a:rPr lang="en-US" dirty="0" err="1"/>
                        <a:t>len</a:t>
                      </a:r>
                      <a:r>
                        <a:rPr lang="en-US" dirty="0"/>
                        <a:t>(a)</a:t>
                      </a:r>
                    </a:p>
                  </a:txBody>
                  <a:tcPr/>
                </a:tc>
                <a:tc>
                  <a:txBody>
                    <a:bodyPr/>
                    <a:lstStyle/>
                    <a:p>
                      <a:r>
                        <a:rPr lang="en-US" dirty="0"/>
                        <a:t>returns number of elements in sequence</a:t>
                      </a:r>
                      <a:endParaRPr lang="en-MY" dirty="0"/>
                    </a:p>
                  </a:txBody>
                  <a:tcPr/>
                </a:tc>
                <a:extLst>
                  <a:ext uri="{0D108BD9-81ED-4DB2-BD59-A6C34878D82A}">
                    <a16:rowId xmlns:a16="http://schemas.microsoft.com/office/drawing/2014/main" val="3324364239"/>
                  </a:ext>
                </a:extLst>
              </a:tr>
              <a:tr h="122668">
                <a:tc>
                  <a:txBody>
                    <a:bodyPr/>
                    <a:lstStyle/>
                    <a:p>
                      <a:r>
                        <a:rPr lang="en-US" dirty="0"/>
                        <a:t>min(a)</a:t>
                      </a:r>
                      <a:endParaRPr lang="en-MY" dirty="0"/>
                    </a:p>
                  </a:txBody>
                  <a:tcPr/>
                </a:tc>
                <a:tc>
                  <a:txBody>
                    <a:bodyPr/>
                    <a:lstStyle/>
                    <a:p>
                      <a:r>
                        <a:rPr lang="en-US" dirty="0"/>
                        <a:t>returns smallest value in sequence</a:t>
                      </a:r>
                    </a:p>
                  </a:txBody>
                  <a:tcPr/>
                </a:tc>
                <a:extLst>
                  <a:ext uri="{0D108BD9-81ED-4DB2-BD59-A6C34878D82A}">
                    <a16:rowId xmlns:a16="http://schemas.microsoft.com/office/drawing/2014/main" val="487037444"/>
                  </a:ext>
                </a:extLst>
              </a:tr>
              <a:tr h="370840">
                <a:tc>
                  <a:txBody>
                    <a:bodyPr/>
                    <a:lstStyle/>
                    <a:p>
                      <a:r>
                        <a:rPr lang="en-US" dirty="0"/>
                        <a:t>max(a)</a:t>
                      </a:r>
                    </a:p>
                  </a:txBody>
                  <a:tcPr/>
                </a:tc>
                <a:tc>
                  <a:txBody>
                    <a:bodyPr/>
                    <a:lstStyle/>
                    <a:p>
                      <a:r>
                        <a:rPr lang="en-US" dirty="0"/>
                        <a:t>returns largest value in sequence</a:t>
                      </a:r>
                      <a:endParaRPr lang="en-MY" dirty="0"/>
                    </a:p>
                  </a:txBody>
                  <a:tcPr/>
                </a:tc>
                <a:extLst>
                  <a:ext uri="{0D108BD9-81ED-4DB2-BD59-A6C34878D82A}">
                    <a16:rowId xmlns:a16="http://schemas.microsoft.com/office/drawing/2014/main" val="406201847"/>
                  </a:ext>
                </a:extLst>
              </a:tr>
              <a:tr h="370840">
                <a:tc>
                  <a:txBody>
                    <a:bodyPr/>
                    <a:lstStyle/>
                    <a:p>
                      <a:r>
                        <a:rPr lang="en-US" dirty="0"/>
                        <a:t>x</a:t>
                      </a:r>
                    </a:p>
                  </a:txBody>
                  <a:tcPr/>
                </a:tc>
                <a:tc>
                  <a:txBody>
                    <a:bodyPr/>
                    <a:lstStyle/>
                    <a:p>
                      <a:r>
                        <a:rPr lang="en-US" dirty="0"/>
                        <a:t>in a returns True if x is element in a</a:t>
                      </a:r>
                      <a:endParaRPr lang="en-MY" dirty="0"/>
                    </a:p>
                  </a:txBody>
                  <a:tcPr/>
                </a:tc>
                <a:extLst>
                  <a:ext uri="{0D108BD9-81ED-4DB2-BD59-A6C34878D82A}">
                    <a16:rowId xmlns:a16="http://schemas.microsoft.com/office/drawing/2014/main" val="175944031"/>
                  </a:ext>
                </a:extLst>
              </a:tr>
              <a:tr h="370840">
                <a:tc>
                  <a:txBody>
                    <a:bodyPr/>
                    <a:lstStyle/>
                    <a:p>
                      <a:r>
                        <a:rPr lang="en-US" dirty="0"/>
                        <a:t>a + b</a:t>
                      </a:r>
                    </a:p>
                  </a:txBody>
                  <a:tcPr/>
                </a:tc>
                <a:tc>
                  <a:txBody>
                    <a:bodyPr/>
                    <a:lstStyle/>
                    <a:p>
                      <a:r>
                        <a:rPr lang="en-US" dirty="0"/>
                        <a:t>concatenates a and b</a:t>
                      </a:r>
                      <a:endParaRPr lang="en-MY" dirty="0"/>
                    </a:p>
                  </a:txBody>
                  <a:tcPr/>
                </a:tc>
                <a:extLst>
                  <a:ext uri="{0D108BD9-81ED-4DB2-BD59-A6C34878D82A}">
                    <a16:rowId xmlns:a16="http://schemas.microsoft.com/office/drawing/2014/main" val="23789976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 * a</a:t>
                      </a:r>
                      <a:endParaRPr lang="en-MY" dirty="0"/>
                    </a:p>
                  </a:txBody>
                  <a:tcPr/>
                </a:tc>
                <a:tc>
                  <a:txBody>
                    <a:bodyPr/>
                    <a:lstStyle/>
                    <a:p>
                      <a:r>
                        <a:rPr lang="en-US" dirty="0"/>
                        <a:t>creates n copies of sequence a</a:t>
                      </a:r>
                      <a:endParaRPr lang="en-MY" dirty="0"/>
                    </a:p>
                  </a:txBody>
                  <a:tcPr/>
                </a:tc>
                <a:extLst>
                  <a:ext uri="{0D108BD9-81ED-4DB2-BD59-A6C34878D82A}">
                    <a16:rowId xmlns:a16="http://schemas.microsoft.com/office/drawing/2014/main" val="3750405526"/>
                  </a:ext>
                </a:extLst>
              </a:tr>
            </a:tbl>
          </a:graphicData>
        </a:graphic>
      </p:graphicFrame>
    </p:spTree>
    <p:extLst>
      <p:ext uri="{BB962C8B-B14F-4D97-AF65-F5344CB8AC3E}">
        <p14:creationId xmlns:p14="http://schemas.microsoft.com/office/powerpoint/2010/main" val="134195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9513B0C-5E59-4773-9931-4E59EA4FE1AC}"/>
              </a:ext>
            </a:extLst>
          </p:cNvPr>
          <p:cNvSpPr txBox="1"/>
          <p:nvPr/>
        </p:nvSpPr>
        <p:spPr>
          <a:xfrm>
            <a:off x="847725" y="220051"/>
            <a:ext cx="1523174" cy="461665"/>
          </a:xfrm>
          <a:prstGeom prst="rect">
            <a:avLst/>
          </a:prstGeom>
          <a:noFill/>
        </p:spPr>
        <p:txBody>
          <a:bodyPr wrap="none" rtlCol="0">
            <a:spAutoFit/>
          </a:bodyPr>
          <a:lstStyle/>
          <a:p>
            <a:r>
              <a:rPr lang="en-MY" sz="2400" dirty="0"/>
              <a:t>Sequences</a:t>
            </a:r>
          </a:p>
        </p:txBody>
      </p:sp>
      <p:pic>
        <p:nvPicPr>
          <p:cNvPr id="3" name="Picture 2">
            <a:extLst>
              <a:ext uri="{FF2B5EF4-FFF2-40B4-BE49-F238E27FC236}">
                <a16:creationId xmlns:a16="http://schemas.microsoft.com/office/drawing/2014/main" id="{64BAE4CB-0300-42C1-AC6D-32698142957E}"/>
              </a:ext>
            </a:extLst>
          </p:cNvPr>
          <p:cNvPicPr>
            <a:picLocks noChangeAspect="1"/>
          </p:cNvPicPr>
          <p:nvPr/>
        </p:nvPicPr>
        <p:blipFill>
          <a:blip r:embed="rId2"/>
          <a:stretch>
            <a:fillRect/>
          </a:stretch>
        </p:blipFill>
        <p:spPr>
          <a:xfrm>
            <a:off x="847725" y="1428743"/>
            <a:ext cx="4819650" cy="2124075"/>
          </a:xfrm>
          <a:prstGeom prst="rect">
            <a:avLst/>
          </a:prstGeom>
        </p:spPr>
      </p:pic>
      <p:grpSp>
        <p:nvGrpSpPr>
          <p:cNvPr id="5" name="Group 4">
            <a:extLst>
              <a:ext uri="{FF2B5EF4-FFF2-40B4-BE49-F238E27FC236}">
                <a16:creationId xmlns:a16="http://schemas.microsoft.com/office/drawing/2014/main" id="{521B7459-FBB4-4AED-B42D-7E609DCE15BD}"/>
              </a:ext>
            </a:extLst>
          </p:cNvPr>
          <p:cNvGrpSpPr/>
          <p:nvPr/>
        </p:nvGrpSpPr>
        <p:grpSpPr>
          <a:xfrm>
            <a:off x="847725" y="4074637"/>
            <a:ext cx="4600575" cy="855229"/>
            <a:chOff x="4382517" y="3346668"/>
            <a:chExt cx="4600575" cy="855229"/>
          </a:xfrm>
        </p:grpSpPr>
        <p:pic>
          <p:nvPicPr>
            <p:cNvPr id="4" name="Picture 3">
              <a:extLst>
                <a:ext uri="{FF2B5EF4-FFF2-40B4-BE49-F238E27FC236}">
                  <a16:creationId xmlns:a16="http://schemas.microsoft.com/office/drawing/2014/main" id="{02598E9D-0D63-4372-86B3-C4F025AA4E43}"/>
                </a:ext>
              </a:extLst>
            </p:cNvPr>
            <p:cNvPicPr>
              <a:picLocks noChangeAspect="1"/>
            </p:cNvPicPr>
            <p:nvPr/>
          </p:nvPicPr>
          <p:blipFill rotWithShape="1">
            <a:blip r:embed="rId3"/>
            <a:srcRect l="1" r="1" b="89493"/>
            <a:stretch/>
          </p:blipFill>
          <p:spPr>
            <a:xfrm>
              <a:off x="4382517" y="3346668"/>
              <a:ext cx="4591050" cy="225208"/>
            </a:xfrm>
            <a:prstGeom prst="rect">
              <a:avLst/>
            </a:prstGeom>
          </p:spPr>
        </p:pic>
        <p:pic>
          <p:nvPicPr>
            <p:cNvPr id="6" name="Picture 5">
              <a:extLst>
                <a:ext uri="{FF2B5EF4-FFF2-40B4-BE49-F238E27FC236}">
                  <a16:creationId xmlns:a16="http://schemas.microsoft.com/office/drawing/2014/main" id="{C0A972CE-39B4-476B-AD96-E1F6BAB3AB18}"/>
                </a:ext>
              </a:extLst>
            </p:cNvPr>
            <p:cNvPicPr>
              <a:picLocks noChangeAspect="1"/>
            </p:cNvPicPr>
            <p:nvPr/>
          </p:nvPicPr>
          <p:blipFill rotWithShape="1">
            <a:blip r:embed="rId3"/>
            <a:srcRect t="70603"/>
            <a:stretch/>
          </p:blipFill>
          <p:spPr>
            <a:xfrm>
              <a:off x="4392042" y="3571876"/>
              <a:ext cx="4591050" cy="630021"/>
            </a:xfrm>
            <a:prstGeom prst="rect">
              <a:avLst/>
            </a:prstGeom>
          </p:spPr>
        </p:pic>
      </p:grpSp>
      <p:sp>
        <p:nvSpPr>
          <p:cNvPr id="8" name="Rectangle 7">
            <a:extLst>
              <a:ext uri="{FF2B5EF4-FFF2-40B4-BE49-F238E27FC236}">
                <a16:creationId xmlns:a16="http://schemas.microsoft.com/office/drawing/2014/main" id="{D572A4CE-46ED-4043-A3C1-A472A44B7E87}"/>
              </a:ext>
            </a:extLst>
          </p:cNvPr>
          <p:cNvSpPr/>
          <p:nvPr/>
        </p:nvSpPr>
        <p:spPr>
          <a:xfrm>
            <a:off x="847725" y="685897"/>
            <a:ext cx="2740494" cy="369332"/>
          </a:xfrm>
          <a:prstGeom prst="rect">
            <a:avLst/>
          </a:prstGeom>
        </p:spPr>
        <p:txBody>
          <a:bodyPr wrap="none">
            <a:spAutoFit/>
          </a:bodyPr>
          <a:lstStyle/>
          <a:p>
            <a:r>
              <a:rPr lang="en-MY" dirty="0"/>
              <a:t>Example 3: Char sequences</a:t>
            </a:r>
          </a:p>
        </p:txBody>
      </p:sp>
      <p:sp>
        <p:nvSpPr>
          <p:cNvPr id="9" name="Rectangle 8">
            <a:extLst>
              <a:ext uri="{FF2B5EF4-FFF2-40B4-BE49-F238E27FC236}">
                <a16:creationId xmlns:a16="http://schemas.microsoft.com/office/drawing/2014/main" id="{3F158F0A-BB63-4C0B-B324-1804B142BC1B}"/>
              </a:ext>
            </a:extLst>
          </p:cNvPr>
          <p:cNvSpPr/>
          <p:nvPr/>
        </p:nvSpPr>
        <p:spPr>
          <a:xfrm>
            <a:off x="7157093" y="1256784"/>
            <a:ext cx="3708718" cy="923330"/>
          </a:xfrm>
          <a:prstGeom prst="rect">
            <a:avLst/>
          </a:prstGeom>
        </p:spPr>
        <p:txBody>
          <a:bodyPr wrap="square">
            <a:spAutoFit/>
          </a:bodyPr>
          <a:lstStyle/>
          <a:p>
            <a:r>
              <a:rPr lang="en-MY" dirty="0"/>
              <a:t>String is a good example of sequences. String is basically a sequences of characters.</a:t>
            </a:r>
          </a:p>
        </p:txBody>
      </p:sp>
    </p:spTree>
    <p:extLst>
      <p:ext uri="{BB962C8B-B14F-4D97-AF65-F5344CB8AC3E}">
        <p14:creationId xmlns:p14="http://schemas.microsoft.com/office/powerpoint/2010/main" val="232381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7B21AD-40F4-4007-9B1D-A6F537D36DD3}"/>
              </a:ext>
            </a:extLst>
          </p:cNvPr>
          <p:cNvSpPr txBox="1"/>
          <p:nvPr/>
        </p:nvSpPr>
        <p:spPr>
          <a:xfrm>
            <a:off x="847725" y="1038689"/>
            <a:ext cx="1476686" cy="369332"/>
          </a:xfrm>
          <a:prstGeom prst="rect">
            <a:avLst/>
          </a:prstGeom>
          <a:noFill/>
        </p:spPr>
        <p:txBody>
          <a:bodyPr wrap="none" rtlCol="0">
            <a:spAutoFit/>
          </a:bodyPr>
          <a:lstStyle/>
          <a:p>
            <a:r>
              <a:rPr lang="en-MY" dirty="0"/>
              <a:t>Lab activity 2:</a:t>
            </a:r>
          </a:p>
        </p:txBody>
      </p:sp>
      <p:sp>
        <p:nvSpPr>
          <p:cNvPr id="6" name="TextBox 5">
            <a:extLst>
              <a:ext uri="{FF2B5EF4-FFF2-40B4-BE49-F238E27FC236}">
                <a16:creationId xmlns:a16="http://schemas.microsoft.com/office/drawing/2014/main" id="{15C20821-3881-410F-B633-B6385ADF3EF3}"/>
              </a:ext>
            </a:extLst>
          </p:cNvPr>
          <p:cNvSpPr txBox="1"/>
          <p:nvPr/>
        </p:nvSpPr>
        <p:spPr>
          <a:xfrm>
            <a:off x="847725" y="446200"/>
            <a:ext cx="852413" cy="369332"/>
          </a:xfrm>
          <a:prstGeom prst="rect">
            <a:avLst/>
          </a:prstGeom>
          <a:noFill/>
        </p:spPr>
        <p:txBody>
          <a:bodyPr wrap="none" rtlCol="0">
            <a:spAutoFit/>
          </a:bodyPr>
          <a:lstStyle/>
          <a:p>
            <a:r>
              <a:rPr lang="en-MY" dirty="0"/>
              <a:t>Python</a:t>
            </a:r>
          </a:p>
        </p:txBody>
      </p:sp>
      <p:sp>
        <p:nvSpPr>
          <p:cNvPr id="7" name="TextBox 6">
            <a:extLst>
              <a:ext uri="{FF2B5EF4-FFF2-40B4-BE49-F238E27FC236}">
                <a16:creationId xmlns:a16="http://schemas.microsoft.com/office/drawing/2014/main" id="{E90F8C86-3541-4086-BED5-4A259D9D6D51}"/>
              </a:ext>
            </a:extLst>
          </p:cNvPr>
          <p:cNvSpPr txBox="1"/>
          <p:nvPr/>
        </p:nvSpPr>
        <p:spPr>
          <a:xfrm>
            <a:off x="600738" y="2716548"/>
            <a:ext cx="10990523" cy="369332"/>
          </a:xfrm>
          <a:prstGeom prst="rect">
            <a:avLst/>
          </a:prstGeom>
          <a:noFill/>
        </p:spPr>
        <p:txBody>
          <a:bodyPr wrap="square" rtlCol="0">
            <a:spAutoFit/>
          </a:bodyPr>
          <a:lstStyle/>
          <a:p>
            <a:pPr algn="ctr"/>
            <a:r>
              <a:rPr lang="en-US" dirty="0"/>
              <a:t>Create a list of 30 items and print all elements with an even index number</a:t>
            </a:r>
            <a:endParaRPr lang="en-MY" dirty="0"/>
          </a:p>
        </p:txBody>
      </p:sp>
    </p:spTree>
    <p:extLst>
      <p:ext uri="{BB962C8B-B14F-4D97-AF65-F5344CB8AC3E}">
        <p14:creationId xmlns:p14="http://schemas.microsoft.com/office/powerpoint/2010/main" val="2721666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60EB97-94BF-405A-B206-813398137C87}"/>
              </a:ext>
            </a:extLst>
          </p:cNvPr>
          <p:cNvSpPr txBox="1"/>
          <p:nvPr/>
        </p:nvSpPr>
        <p:spPr>
          <a:xfrm>
            <a:off x="368331" y="126604"/>
            <a:ext cx="1828129" cy="461665"/>
          </a:xfrm>
          <a:prstGeom prst="rect">
            <a:avLst/>
          </a:prstGeom>
          <a:noFill/>
        </p:spPr>
        <p:txBody>
          <a:bodyPr wrap="none" rtlCol="0">
            <a:spAutoFit/>
          </a:bodyPr>
          <a:lstStyle/>
          <a:p>
            <a:r>
              <a:rPr lang="en-MY" sz="2400" dirty="0"/>
              <a:t>Intro to JSON</a:t>
            </a:r>
          </a:p>
        </p:txBody>
      </p:sp>
      <p:sp>
        <p:nvSpPr>
          <p:cNvPr id="5" name="Rectangle 4">
            <a:extLst>
              <a:ext uri="{FF2B5EF4-FFF2-40B4-BE49-F238E27FC236}">
                <a16:creationId xmlns:a16="http://schemas.microsoft.com/office/drawing/2014/main" id="{A9D8769D-E363-4503-BF55-CFC611CB5D02}"/>
              </a:ext>
            </a:extLst>
          </p:cNvPr>
          <p:cNvSpPr/>
          <p:nvPr/>
        </p:nvSpPr>
        <p:spPr>
          <a:xfrm>
            <a:off x="1282395" y="703530"/>
            <a:ext cx="9866868" cy="2031325"/>
          </a:xfrm>
          <a:prstGeom prst="rect">
            <a:avLst/>
          </a:prstGeom>
        </p:spPr>
        <p:txBody>
          <a:bodyPr wrap="square">
            <a:spAutoFit/>
          </a:bodyPr>
          <a:lstStyle/>
          <a:p>
            <a:r>
              <a:rPr lang="en-MY" dirty="0"/>
              <a:t>Often times when you’re developing a system you’re required to work and manage data. One favourite format of serializing data is the JSON format. </a:t>
            </a:r>
            <a:r>
              <a:rPr lang="en-US" dirty="0">
                <a:solidFill>
                  <a:srgbClr val="3A3A3A"/>
                </a:solidFill>
                <a:latin typeface="Roboto"/>
              </a:rPr>
              <a:t>JSON (JavaScript Object Notation, which I pronounce "Jason" and you can pronounce however you like) is a text-based data format that's designed to be human-readable, lightweight, and easy to transmit between a server and a web client. </a:t>
            </a:r>
          </a:p>
          <a:p>
            <a:endParaRPr lang="en-US" dirty="0">
              <a:solidFill>
                <a:srgbClr val="3A3A3A"/>
              </a:solidFill>
              <a:latin typeface="Roboto"/>
            </a:endParaRPr>
          </a:p>
          <a:p>
            <a:pPr algn="ctr"/>
            <a:r>
              <a:rPr lang="en-US" b="1" i="1" dirty="0">
                <a:solidFill>
                  <a:srgbClr val="3A3A3A"/>
                </a:solidFill>
                <a:latin typeface="Roboto"/>
              </a:rPr>
              <a:t>It is basically managing data by enclosing them with a combination of arrays and objects.</a:t>
            </a:r>
          </a:p>
        </p:txBody>
      </p:sp>
      <p:sp>
        <p:nvSpPr>
          <p:cNvPr id="7" name="Rectangle 6">
            <a:extLst>
              <a:ext uri="{FF2B5EF4-FFF2-40B4-BE49-F238E27FC236}">
                <a16:creationId xmlns:a16="http://schemas.microsoft.com/office/drawing/2014/main" id="{8794ED85-0779-4F2C-8A41-57D1CC9744E4}"/>
              </a:ext>
            </a:extLst>
          </p:cNvPr>
          <p:cNvSpPr/>
          <p:nvPr/>
        </p:nvSpPr>
        <p:spPr>
          <a:xfrm>
            <a:off x="3873849" y="3750619"/>
            <a:ext cx="866274" cy="2308324"/>
          </a:xfrm>
          <a:prstGeom prst="rect">
            <a:avLst/>
          </a:prstGeom>
        </p:spPr>
        <p:txBody>
          <a:bodyPr wrap="square">
            <a:spAutoFit/>
          </a:bodyPr>
          <a:lstStyle/>
          <a:p>
            <a:r>
              <a:rPr lang="en-MY" dirty="0"/>
              <a:t>[</a:t>
            </a:r>
          </a:p>
          <a:p>
            <a:r>
              <a:rPr lang="en-MY" dirty="0"/>
              <a:t>    "a", </a:t>
            </a:r>
          </a:p>
          <a:p>
            <a:r>
              <a:rPr lang="en-MY" dirty="0"/>
              <a:t>    "b", </a:t>
            </a:r>
          </a:p>
          <a:p>
            <a:r>
              <a:rPr lang="en-MY" dirty="0"/>
              <a:t>    "c", </a:t>
            </a:r>
          </a:p>
          <a:p>
            <a:r>
              <a:rPr lang="en-MY" dirty="0"/>
              <a:t>    "d", </a:t>
            </a:r>
          </a:p>
          <a:p>
            <a:r>
              <a:rPr lang="en-MY" dirty="0"/>
              <a:t>    "e", </a:t>
            </a:r>
          </a:p>
          <a:p>
            <a:r>
              <a:rPr lang="en-MY" dirty="0"/>
              <a:t>    "f"</a:t>
            </a:r>
          </a:p>
          <a:p>
            <a:r>
              <a:rPr lang="en-MY" dirty="0"/>
              <a:t>]</a:t>
            </a:r>
          </a:p>
        </p:txBody>
      </p:sp>
      <p:sp>
        <p:nvSpPr>
          <p:cNvPr id="9" name="Rectangle 8">
            <a:extLst>
              <a:ext uri="{FF2B5EF4-FFF2-40B4-BE49-F238E27FC236}">
                <a16:creationId xmlns:a16="http://schemas.microsoft.com/office/drawing/2014/main" id="{FDC1650E-F57C-4E69-8763-30CD003CA300}"/>
              </a:ext>
            </a:extLst>
          </p:cNvPr>
          <p:cNvSpPr/>
          <p:nvPr/>
        </p:nvSpPr>
        <p:spPr>
          <a:xfrm>
            <a:off x="7092070" y="3750619"/>
            <a:ext cx="1764632" cy="2862322"/>
          </a:xfrm>
          <a:prstGeom prst="rect">
            <a:avLst/>
          </a:prstGeom>
        </p:spPr>
        <p:txBody>
          <a:bodyPr wrap="square">
            <a:spAutoFit/>
          </a:bodyPr>
          <a:lstStyle/>
          <a:p>
            <a:r>
              <a:rPr lang="en-MY" dirty="0"/>
              <a:t>[</a:t>
            </a:r>
          </a:p>
          <a:p>
            <a:r>
              <a:rPr lang="en-MY" dirty="0"/>
              <a:t>    "apple", </a:t>
            </a:r>
          </a:p>
          <a:p>
            <a:r>
              <a:rPr lang="en-MY" dirty="0"/>
              <a:t>    3, </a:t>
            </a:r>
          </a:p>
          <a:p>
            <a:r>
              <a:rPr lang="en-MY" dirty="0"/>
              <a:t>    912, </a:t>
            </a:r>
          </a:p>
          <a:p>
            <a:r>
              <a:rPr lang="en-MY" dirty="0"/>
              <a:t>    null,</a:t>
            </a:r>
          </a:p>
          <a:p>
            <a:r>
              <a:rPr lang="en-MY" dirty="0"/>
              <a:t>    -7.2222202, </a:t>
            </a:r>
          </a:p>
          <a:p>
            <a:r>
              <a:rPr lang="en-MY" dirty="0"/>
              <a:t>    "#", </a:t>
            </a:r>
          </a:p>
          <a:p>
            <a:r>
              <a:rPr lang="en-MY" dirty="0"/>
              <a:t>    true,</a:t>
            </a:r>
          </a:p>
          <a:p>
            <a:r>
              <a:rPr lang="en-MY" dirty="0"/>
              <a:t>    false</a:t>
            </a:r>
          </a:p>
          <a:p>
            <a:r>
              <a:rPr lang="en-MY" dirty="0"/>
              <a:t>]</a:t>
            </a:r>
          </a:p>
        </p:txBody>
      </p:sp>
      <p:sp>
        <p:nvSpPr>
          <p:cNvPr id="15" name="TextBox 14">
            <a:extLst>
              <a:ext uri="{FF2B5EF4-FFF2-40B4-BE49-F238E27FC236}">
                <a16:creationId xmlns:a16="http://schemas.microsoft.com/office/drawing/2014/main" id="{023B46C3-CC2F-4B5E-8A8C-054A14915588}"/>
              </a:ext>
            </a:extLst>
          </p:cNvPr>
          <p:cNvSpPr txBox="1"/>
          <p:nvPr/>
        </p:nvSpPr>
        <p:spPr>
          <a:xfrm flipH="1">
            <a:off x="3508146" y="2681328"/>
            <a:ext cx="5734225" cy="646331"/>
          </a:xfrm>
          <a:prstGeom prst="rect">
            <a:avLst/>
          </a:prstGeom>
          <a:noFill/>
        </p:spPr>
        <p:txBody>
          <a:bodyPr wrap="square" rtlCol="0">
            <a:spAutoFit/>
          </a:bodyPr>
          <a:lstStyle/>
          <a:p>
            <a:pPr algn="just"/>
            <a:r>
              <a:rPr lang="en-US" dirty="0"/>
              <a:t>Arrays in JSON format looks like the following. Elements of the array can be a combination of many types.</a:t>
            </a:r>
            <a:endParaRPr lang="en-MY" dirty="0"/>
          </a:p>
        </p:txBody>
      </p:sp>
      <p:sp>
        <p:nvSpPr>
          <p:cNvPr id="16" name="Rectangle 15">
            <a:extLst>
              <a:ext uri="{FF2B5EF4-FFF2-40B4-BE49-F238E27FC236}">
                <a16:creationId xmlns:a16="http://schemas.microsoft.com/office/drawing/2014/main" id="{6887024D-291B-4796-8800-E9CFA3477A2A}"/>
              </a:ext>
            </a:extLst>
          </p:cNvPr>
          <p:cNvSpPr/>
          <p:nvPr/>
        </p:nvSpPr>
        <p:spPr>
          <a:xfrm>
            <a:off x="186612" y="6154470"/>
            <a:ext cx="3523684" cy="276999"/>
          </a:xfrm>
          <a:prstGeom prst="rect">
            <a:avLst/>
          </a:prstGeom>
        </p:spPr>
        <p:txBody>
          <a:bodyPr wrap="square">
            <a:spAutoFit/>
          </a:bodyPr>
          <a:lstStyle/>
          <a:p>
            <a:pPr algn="ctr"/>
            <a:r>
              <a:rPr lang="en-US" sz="1200" dirty="0"/>
              <a:t>Array with single type data</a:t>
            </a:r>
            <a:endParaRPr lang="en-MY" sz="1200" dirty="0"/>
          </a:p>
        </p:txBody>
      </p:sp>
      <p:sp>
        <p:nvSpPr>
          <p:cNvPr id="17" name="Rectangle 16">
            <a:extLst>
              <a:ext uri="{FF2B5EF4-FFF2-40B4-BE49-F238E27FC236}">
                <a16:creationId xmlns:a16="http://schemas.microsoft.com/office/drawing/2014/main" id="{CF4D9B72-C3B9-4052-94D0-BA09532BEDC1}"/>
              </a:ext>
            </a:extLst>
          </p:cNvPr>
          <p:cNvSpPr/>
          <p:nvPr/>
        </p:nvSpPr>
        <p:spPr>
          <a:xfrm>
            <a:off x="8120743" y="6154470"/>
            <a:ext cx="3523684" cy="276999"/>
          </a:xfrm>
          <a:prstGeom prst="rect">
            <a:avLst/>
          </a:prstGeom>
        </p:spPr>
        <p:txBody>
          <a:bodyPr wrap="square">
            <a:spAutoFit/>
          </a:bodyPr>
          <a:lstStyle/>
          <a:p>
            <a:pPr algn="ctr"/>
            <a:r>
              <a:rPr lang="en-US" sz="1200" dirty="0"/>
              <a:t>Array with multiple type data</a:t>
            </a:r>
            <a:endParaRPr lang="en-MY" sz="1200" dirty="0"/>
          </a:p>
        </p:txBody>
      </p:sp>
    </p:spTree>
    <p:extLst>
      <p:ext uri="{BB962C8B-B14F-4D97-AF65-F5344CB8AC3E}">
        <p14:creationId xmlns:p14="http://schemas.microsoft.com/office/powerpoint/2010/main" val="224045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60EB97-94BF-405A-B206-813398137C87}"/>
              </a:ext>
            </a:extLst>
          </p:cNvPr>
          <p:cNvSpPr txBox="1"/>
          <p:nvPr/>
        </p:nvSpPr>
        <p:spPr>
          <a:xfrm>
            <a:off x="368331" y="126604"/>
            <a:ext cx="1828129" cy="461665"/>
          </a:xfrm>
          <a:prstGeom prst="rect">
            <a:avLst/>
          </a:prstGeom>
          <a:noFill/>
        </p:spPr>
        <p:txBody>
          <a:bodyPr wrap="none" rtlCol="0">
            <a:spAutoFit/>
          </a:bodyPr>
          <a:lstStyle/>
          <a:p>
            <a:r>
              <a:rPr lang="en-MY" sz="2400" dirty="0"/>
              <a:t>Intro to JSON</a:t>
            </a:r>
          </a:p>
        </p:txBody>
      </p:sp>
      <p:sp>
        <p:nvSpPr>
          <p:cNvPr id="7" name="Rectangle 6">
            <a:extLst>
              <a:ext uri="{FF2B5EF4-FFF2-40B4-BE49-F238E27FC236}">
                <a16:creationId xmlns:a16="http://schemas.microsoft.com/office/drawing/2014/main" id="{8794ED85-0779-4F2C-8A41-57D1CC9744E4}"/>
              </a:ext>
            </a:extLst>
          </p:cNvPr>
          <p:cNvSpPr/>
          <p:nvPr/>
        </p:nvSpPr>
        <p:spPr>
          <a:xfrm>
            <a:off x="3022954" y="2274838"/>
            <a:ext cx="866274" cy="2308324"/>
          </a:xfrm>
          <a:prstGeom prst="rect">
            <a:avLst/>
          </a:prstGeom>
        </p:spPr>
        <p:txBody>
          <a:bodyPr wrap="square">
            <a:spAutoFit/>
          </a:bodyPr>
          <a:lstStyle/>
          <a:p>
            <a:r>
              <a:rPr lang="en-MY" dirty="0"/>
              <a:t>[</a:t>
            </a:r>
          </a:p>
          <a:p>
            <a:r>
              <a:rPr lang="en-MY" dirty="0"/>
              <a:t>    "a", </a:t>
            </a:r>
          </a:p>
          <a:p>
            <a:r>
              <a:rPr lang="en-MY" dirty="0"/>
              <a:t>    "b", </a:t>
            </a:r>
          </a:p>
          <a:p>
            <a:r>
              <a:rPr lang="en-MY" dirty="0"/>
              <a:t>    "c", </a:t>
            </a:r>
          </a:p>
          <a:p>
            <a:r>
              <a:rPr lang="en-MY" dirty="0"/>
              <a:t>    "d", </a:t>
            </a:r>
          </a:p>
          <a:p>
            <a:r>
              <a:rPr lang="en-MY" dirty="0"/>
              <a:t>    "e", </a:t>
            </a:r>
          </a:p>
          <a:p>
            <a:r>
              <a:rPr lang="en-MY" dirty="0"/>
              <a:t>    "f"</a:t>
            </a:r>
          </a:p>
          <a:p>
            <a:r>
              <a:rPr lang="en-MY" dirty="0"/>
              <a:t>]</a:t>
            </a:r>
          </a:p>
        </p:txBody>
      </p:sp>
      <p:sp>
        <p:nvSpPr>
          <p:cNvPr id="9" name="Rectangle 8">
            <a:extLst>
              <a:ext uri="{FF2B5EF4-FFF2-40B4-BE49-F238E27FC236}">
                <a16:creationId xmlns:a16="http://schemas.microsoft.com/office/drawing/2014/main" id="{FDC1650E-F57C-4E69-8763-30CD003CA300}"/>
              </a:ext>
            </a:extLst>
          </p:cNvPr>
          <p:cNvSpPr/>
          <p:nvPr/>
        </p:nvSpPr>
        <p:spPr>
          <a:xfrm>
            <a:off x="6746837" y="1997839"/>
            <a:ext cx="1764632" cy="2862322"/>
          </a:xfrm>
          <a:prstGeom prst="rect">
            <a:avLst/>
          </a:prstGeom>
        </p:spPr>
        <p:txBody>
          <a:bodyPr wrap="square">
            <a:spAutoFit/>
          </a:bodyPr>
          <a:lstStyle/>
          <a:p>
            <a:r>
              <a:rPr lang="en-MY" dirty="0"/>
              <a:t>[</a:t>
            </a:r>
          </a:p>
          <a:p>
            <a:r>
              <a:rPr lang="en-MY" dirty="0"/>
              <a:t>    "apple", </a:t>
            </a:r>
          </a:p>
          <a:p>
            <a:r>
              <a:rPr lang="en-MY" dirty="0"/>
              <a:t>    3, </a:t>
            </a:r>
          </a:p>
          <a:p>
            <a:r>
              <a:rPr lang="en-MY" dirty="0"/>
              <a:t>    912, </a:t>
            </a:r>
          </a:p>
          <a:p>
            <a:r>
              <a:rPr lang="en-MY" dirty="0"/>
              <a:t>    null,</a:t>
            </a:r>
          </a:p>
          <a:p>
            <a:r>
              <a:rPr lang="en-MY" dirty="0"/>
              <a:t>    -7.2222202, </a:t>
            </a:r>
          </a:p>
          <a:p>
            <a:r>
              <a:rPr lang="en-MY" dirty="0"/>
              <a:t>    "#", </a:t>
            </a:r>
          </a:p>
          <a:p>
            <a:r>
              <a:rPr lang="en-MY" dirty="0"/>
              <a:t>    true,</a:t>
            </a:r>
          </a:p>
          <a:p>
            <a:r>
              <a:rPr lang="en-MY" dirty="0"/>
              <a:t>    false</a:t>
            </a:r>
          </a:p>
          <a:p>
            <a:r>
              <a:rPr lang="en-MY" dirty="0"/>
              <a:t>]</a:t>
            </a:r>
          </a:p>
        </p:txBody>
      </p:sp>
      <p:sp>
        <p:nvSpPr>
          <p:cNvPr id="15" name="TextBox 14">
            <a:extLst>
              <a:ext uri="{FF2B5EF4-FFF2-40B4-BE49-F238E27FC236}">
                <a16:creationId xmlns:a16="http://schemas.microsoft.com/office/drawing/2014/main" id="{023B46C3-CC2F-4B5E-8A8C-054A14915588}"/>
              </a:ext>
            </a:extLst>
          </p:cNvPr>
          <p:cNvSpPr txBox="1"/>
          <p:nvPr/>
        </p:nvSpPr>
        <p:spPr>
          <a:xfrm flipH="1">
            <a:off x="3022954" y="843197"/>
            <a:ext cx="5734225" cy="646331"/>
          </a:xfrm>
          <a:prstGeom prst="rect">
            <a:avLst/>
          </a:prstGeom>
          <a:noFill/>
        </p:spPr>
        <p:txBody>
          <a:bodyPr wrap="square" rtlCol="0">
            <a:spAutoFit/>
          </a:bodyPr>
          <a:lstStyle/>
          <a:p>
            <a:pPr algn="just"/>
            <a:r>
              <a:rPr lang="en-US" dirty="0"/>
              <a:t>Arrays in JSON format looks like the following. Elements of the array can be a combination of many types.</a:t>
            </a:r>
            <a:endParaRPr lang="en-MY" dirty="0"/>
          </a:p>
        </p:txBody>
      </p:sp>
    </p:spTree>
    <p:extLst>
      <p:ext uri="{BB962C8B-B14F-4D97-AF65-F5344CB8AC3E}">
        <p14:creationId xmlns:p14="http://schemas.microsoft.com/office/powerpoint/2010/main" val="294664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60EB97-94BF-405A-B206-813398137C87}"/>
              </a:ext>
            </a:extLst>
          </p:cNvPr>
          <p:cNvSpPr txBox="1"/>
          <p:nvPr/>
        </p:nvSpPr>
        <p:spPr>
          <a:xfrm>
            <a:off x="368331" y="126604"/>
            <a:ext cx="1828129" cy="461665"/>
          </a:xfrm>
          <a:prstGeom prst="rect">
            <a:avLst/>
          </a:prstGeom>
          <a:noFill/>
        </p:spPr>
        <p:txBody>
          <a:bodyPr wrap="none" rtlCol="0">
            <a:spAutoFit/>
          </a:bodyPr>
          <a:lstStyle/>
          <a:p>
            <a:r>
              <a:rPr lang="en-MY" sz="2400" dirty="0"/>
              <a:t>Intro to JSON</a:t>
            </a:r>
          </a:p>
        </p:txBody>
      </p:sp>
      <p:sp>
        <p:nvSpPr>
          <p:cNvPr id="13" name="Rectangle 12">
            <a:extLst>
              <a:ext uri="{FF2B5EF4-FFF2-40B4-BE49-F238E27FC236}">
                <a16:creationId xmlns:a16="http://schemas.microsoft.com/office/drawing/2014/main" id="{AEAC8B65-0439-4D29-B4CF-E601F084CB7F}"/>
              </a:ext>
            </a:extLst>
          </p:cNvPr>
          <p:cNvSpPr/>
          <p:nvPr/>
        </p:nvSpPr>
        <p:spPr>
          <a:xfrm>
            <a:off x="6096000" y="1986171"/>
            <a:ext cx="3450026" cy="1754326"/>
          </a:xfrm>
          <a:prstGeom prst="rect">
            <a:avLst/>
          </a:prstGeom>
        </p:spPr>
        <p:txBody>
          <a:bodyPr wrap="square">
            <a:spAutoFit/>
          </a:bodyPr>
          <a:lstStyle/>
          <a:p>
            <a:r>
              <a:rPr lang="en-MY" dirty="0"/>
              <a:t>{ </a:t>
            </a:r>
          </a:p>
          <a:p>
            <a:r>
              <a:rPr lang="en-MY" dirty="0"/>
              <a:t>    “</a:t>
            </a:r>
            <a:r>
              <a:rPr lang="en-MY" dirty="0" err="1"/>
              <a:t>pressure_sensor</a:t>
            </a:r>
            <a:r>
              <a:rPr lang="en-MY" dirty="0"/>
              <a:t>": 234, </a:t>
            </a:r>
          </a:p>
          <a:p>
            <a:r>
              <a:rPr lang="en-MY" dirty="0"/>
              <a:t>    “</a:t>
            </a:r>
            <a:r>
              <a:rPr lang="en-MY" dirty="0" err="1"/>
              <a:t>temperature_sensor</a:t>
            </a:r>
            <a:r>
              <a:rPr lang="en-MY" dirty="0"/>
              <a:t>": 45, </a:t>
            </a:r>
          </a:p>
          <a:p>
            <a:r>
              <a:rPr lang="en-MY" dirty="0"/>
              <a:t>    “Switch": “On”, </a:t>
            </a:r>
          </a:p>
          <a:p>
            <a:r>
              <a:rPr lang="en-MY" dirty="0"/>
              <a:t>    “</a:t>
            </a:r>
            <a:r>
              <a:rPr lang="en-MY" dirty="0" err="1"/>
              <a:t>potentiometer_reading</a:t>
            </a:r>
            <a:r>
              <a:rPr lang="en-MY" dirty="0"/>
              <a:t>": 432,</a:t>
            </a:r>
          </a:p>
          <a:p>
            <a:r>
              <a:rPr lang="en-MY" dirty="0"/>
              <a:t>}</a:t>
            </a:r>
          </a:p>
        </p:txBody>
      </p:sp>
      <p:sp>
        <p:nvSpPr>
          <p:cNvPr id="10" name="Rectangle 9">
            <a:extLst>
              <a:ext uri="{FF2B5EF4-FFF2-40B4-BE49-F238E27FC236}">
                <a16:creationId xmlns:a16="http://schemas.microsoft.com/office/drawing/2014/main" id="{F1466412-311A-441A-9193-D9E5ED2646EB}"/>
              </a:ext>
            </a:extLst>
          </p:cNvPr>
          <p:cNvSpPr/>
          <p:nvPr/>
        </p:nvSpPr>
        <p:spPr>
          <a:xfrm>
            <a:off x="913091" y="1986171"/>
            <a:ext cx="1764632" cy="2031325"/>
          </a:xfrm>
          <a:prstGeom prst="rect">
            <a:avLst/>
          </a:prstGeom>
        </p:spPr>
        <p:txBody>
          <a:bodyPr wrap="square">
            <a:spAutoFit/>
          </a:bodyPr>
          <a:lstStyle/>
          <a:p>
            <a:r>
              <a:rPr lang="en-MY" dirty="0"/>
              <a:t>{ </a:t>
            </a:r>
          </a:p>
          <a:p>
            <a:r>
              <a:rPr lang="en-MY" dirty="0"/>
              <a:t>    "Alan": 44, </a:t>
            </a:r>
          </a:p>
          <a:p>
            <a:r>
              <a:rPr lang="en-MY" dirty="0"/>
              <a:t>    "John": 58, </a:t>
            </a:r>
          </a:p>
          <a:p>
            <a:r>
              <a:rPr lang="en-MY" dirty="0"/>
              <a:t>    "Brian": 19, </a:t>
            </a:r>
          </a:p>
          <a:p>
            <a:r>
              <a:rPr lang="en-MY" dirty="0"/>
              <a:t>    "Eliza": 4, </a:t>
            </a:r>
          </a:p>
          <a:p>
            <a:r>
              <a:rPr lang="en-MY" dirty="0"/>
              <a:t>    "Jessie": 58 </a:t>
            </a:r>
          </a:p>
          <a:p>
            <a:r>
              <a:rPr lang="en-MY" dirty="0"/>
              <a:t>}</a:t>
            </a:r>
          </a:p>
        </p:txBody>
      </p:sp>
      <p:cxnSp>
        <p:nvCxnSpPr>
          <p:cNvPr id="12" name="Straight Arrow Connector 11">
            <a:extLst>
              <a:ext uri="{FF2B5EF4-FFF2-40B4-BE49-F238E27FC236}">
                <a16:creationId xmlns:a16="http://schemas.microsoft.com/office/drawing/2014/main" id="{F7FC8A64-8B62-46C0-8FFA-749613275790}"/>
              </a:ext>
            </a:extLst>
          </p:cNvPr>
          <p:cNvCxnSpPr>
            <a:cxnSpLocks/>
          </p:cNvCxnSpPr>
          <p:nvPr/>
        </p:nvCxnSpPr>
        <p:spPr>
          <a:xfrm>
            <a:off x="1875290" y="2503800"/>
            <a:ext cx="1604865" cy="307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4B71737-0364-476C-8DBC-68B02285A09A}"/>
              </a:ext>
            </a:extLst>
          </p:cNvPr>
          <p:cNvSpPr txBox="1"/>
          <p:nvPr/>
        </p:nvSpPr>
        <p:spPr>
          <a:xfrm>
            <a:off x="3729072" y="2851302"/>
            <a:ext cx="992218" cy="461665"/>
          </a:xfrm>
          <a:prstGeom prst="rect">
            <a:avLst/>
          </a:prstGeom>
          <a:noFill/>
        </p:spPr>
        <p:txBody>
          <a:bodyPr wrap="square" rtlCol="0">
            <a:spAutoFit/>
          </a:bodyPr>
          <a:lstStyle/>
          <a:p>
            <a:r>
              <a:rPr lang="en-MY" sz="1200" dirty="0"/>
              <a:t>Key = “Alan”</a:t>
            </a:r>
          </a:p>
          <a:p>
            <a:r>
              <a:rPr lang="en-US" sz="1200" dirty="0"/>
              <a:t>V</a:t>
            </a:r>
            <a:r>
              <a:rPr lang="en-MY" sz="1200" dirty="0" err="1"/>
              <a:t>alue</a:t>
            </a:r>
            <a:r>
              <a:rPr lang="en-MY" sz="1200" dirty="0"/>
              <a:t> = 44</a:t>
            </a:r>
          </a:p>
        </p:txBody>
      </p:sp>
      <p:cxnSp>
        <p:nvCxnSpPr>
          <p:cNvPr id="15" name="Straight Arrow Connector 14">
            <a:extLst>
              <a:ext uri="{FF2B5EF4-FFF2-40B4-BE49-F238E27FC236}">
                <a16:creationId xmlns:a16="http://schemas.microsoft.com/office/drawing/2014/main" id="{015F9605-E831-4954-A443-1479D6E2F163}"/>
              </a:ext>
            </a:extLst>
          </p:cNvPr>
          <p:cNvCxnSpPr>
            <a:cxnSpLocks/>
          </p:cNvCxnSpPr>
          <p:nvPr/>
        </p:nvCxnSpPr>
        <p:spPr>
          <a:xfrm>
            <a:off x="8003701" y="2558705"/>
            <a:ext cx="1604865" cy="307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523CBFA-4D3D-4448-917B-AB928B9F3020}"/>
              </a:ext>
            </a:extLst>
          </p:cNvPr>
          <p:cNvSpPr txBox="1"/>
          <p:nvPr/>
        </p:nvSpPr>
        <p:spPr>
          <a:xfrm>
            <a:off x="9857483" y="2906207"/>
            <a:ext cx="1955072" cy="461665"/>
          </a:xfrm>
          <a:prstGeom prst="rect">
            <a:avLst/>
          </a:prstGeom>
          <a:noFill/>
        </p:spPr>
        <p:txBody>
          <a:bodyPr wrap="square" rtlCol="0">
            <a:spAutoFit/>
          </a:bodyPr>
          <a:lstStyle/>
          <a:p>
            <a:r>
              <a:rPr lang="en-MY" sz="1200" dirty="0"/>
              <a:t>Key = “</a:t>
            </a:r>
            <a:r>
              <a:rPr lang="en-MY" sz="1200" dirty="0" err="1"/>
              <a:t>pressure_sensor</a:t>
            </a:r>
            <a:r>
              <a:rPr lang="en-MY" sz="1200" dirty="0"/>
              <a:t>”</a:t>
            </a:r>
          </a:p>
          <a:p>
            <a:r>
              <a:rPr lang="en-US" sz="1200" dirty="0"/>
              <a:t>V</a:t>
            </a:r>
            <a:r>
              <a:rPr lang="en-MY" sz="1200" dirty="0" err="1"/>
              <a:t>alue</a:t>
            </a:r>
            <a:r>
              <a:rPr lang="en-MY" sz="1200" dirty="0"/>
              <a:t> = 234</a:t>
            </a:r>
          </a:p>
        </p:txBody>
      </p:sp>
      <p:sp>
        <p:nvSpPr>
          <p:cNvPr id="17" name="TextBox 16">
            <a:extLst>
              <a:ext uri="{FF2B5EF4-FFF2-40B4-BE49-F238E27FC236}">
                <a16:creationId xmlns:a16="http://schemas.microsoft.com/office/drawing/2014/main" id="{C9624F3F-2652-4181-9B29-E51B8227B4F6}"/>
              </a:ext>
            </a:extLst>
          </p:cNvPr>
          <p:cNvSpPr txBox="1"/>
          <p:nvPr/>
        </p:nvSpPr>
        <p:spPr>
          <a:xfrm flipH="1">
            <a:off x="2677722" y="945834"/>
            <a:ext cx="5734225" cy="646331"/>
          </a:xfrm>
          <a:prstGeom prst="rect">
            <a:avLst/>
          </a:prstGeom>
          <a:noFill/>
        </p:spPr>
        <p:txBody>
          <a:bodyPr wrap="square" rtlCol="0">
            <a:spAutoFit/>
          </a:bodyPr>
          <a:lstStyle/>
          <a:p>
            <a:pPr algn="just"/>
            <a:r>
              <a:rPr lang="en-US" dirty="0"/>
              <a:t>Objects in JSON format is composed of a </a:t>
            </a:r>
            <a:r>
              <a:rPr lang="en-US" b="1" i="1" dirty="0"/>
              <a:t>key</a:t>
            </a:r>
            <a:r>
              <a:rPr lang="en-US" dirty="0"/>
              <a:t> and it’s corresponding </a:t>
            </a:r>
            <a:r>
              <a:rPr lang="en-US" b="1" i="1" dirty="0"/>
              <a:t>value</a:t>
            </a:r>
            <a:r>
              <a:rPr lang="en-US" dirty="0"/>
              <a:t>.</a:t>
            </a:r>
            <a:endParaRPr lang="en-MY" dirty="0"/>
          </a:p>
        </p:txBody>
      </p:sp>
    </p:spTree>
    <p:extLst>
      <p:ext uri="{BB962C8B-B14F-4D97-AF65-F5344CB8AC3E}">
        <p14:creationId xmlns:p14="http://schemas.microsoft.com/office/powerpoint/2010/main" val="3704996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60EB97-94BF-405A-B206-813398137C87}"/>
              </a:ext>
            </a:extLst>
          </p:cNvPr>
          <p:cNvSpPr txBox="1"/>
          <p:nvPr/>
        </p:nvSpPr>
        <p:spPr>
          <a:xfrm>
            <a:off x="5529306" y="0"/>
            <a:ext cx="1133387" cy="461665"/>
          </a:xfrm>
          <a:prstGeom prst="rect">
            <a:avLst/>
          </a:prstGeom>
          <a:noFill/>
        </p:spPr>
        <p:txBody>
          <a:bodyPr wrap="none" rtlCol="0">
            <a:spAutoFit/>
          </a:bodyPr>
          <a:lstStyle/>
          <a:p>
            <a:r>
              <a:rPr lang="en-MY" sz="2400" dirty="0"/>
              <a:t>Nesting</a:t>
            </a:r>
          </a:p>
        </p:txBody>
      </p:sp>
      <p:sp>
        <p:nvSpPr>
          <p:cNvPr id="2" name="Rectangle 1">
            <a:extLst>
              <a:ext uri="{FF2B5EF4-FFF2-40B4-BE49-F238E27FC236}">
                <a16:creationId xmlns:a16="http://schemas.microsoft.com/office/drawing/2014/main" id="{3BF4B783-D400-44F4-978D-A1B5A332860B}"/>
              </a:ext>
            </a:extLst>
          </p:cNvPr>
          <p:cNvSpPr/>
          <p:nvPr/>
        </p:nvSpPr>
        <p:spPr>
          <a:xfrm>
            <a:off x="850231" y="671691"/>
            <a:ext cx="5018724"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1" dirty="0"/>
              <a:t>{</a:t>
            </a:r>
          </a:p>
          <a:p>
            <a:r>
              <a:rPr lang="en-US" sz="2400" b="1" dirty="0"/>
              <a:t>    "device1":{</a:t>
            </a:r>
          </a:p>
          <a:p>
            <a:r>
              <a:rPr lang="en-US" sz="2400" b="1" dirty="0"/>
              <a:t>        "pressure_sensor":234,</a:t>
            </a:r>
          </a:p>
          <a:p>
            <a:r>
              <a:rPr lang="en-US" sz="2400" b="1" dirty="0"/>
              <a:t>        "temperature_sensor":45,</a:t>
            </a:r>
          </a:p>
          <a:p>
            <a:r>
              <a:rPr lang="en-US" sz="2400" b="1" dirty="0"/>
              <a:t>        "</a:t>
            </a:r>
            <a:r>
              <a:rPr lang="en-US" sz="2400" b="1" dirty="0" err="1"/>
              <a:t>Switch":"On</a:t>
            </a:r>
            <a:r>
              <a:rPr lang="en-US" sz="2400" b="1" dirty="0"/>
              <a:t>",</a:t>
            </a:r>
          </a:p>
          <a:p>
            <a:r>
              <a:rPr lang="en-US" sz="2400" b="1" dirty="0"/>
              <a:t>        "potentiometer_reading":432,</a:t>
            </a:r>
          </a:p>
          <a:p>
            <a:r>
              <a:rPr lang="en-US" sz="2400" b="1" dirty="0"/>
              <a:t>        "</a:t>
            </a:r>
            <a:r>
              <a:rPr lang="en-US" sz="2400" b="1" dirty="0" err="1"/>
              <a:t>read_history</a:t>
            </a:r>
            <a:r>
              <a:rPr lang="en-US" sz="2400" b="1" dirty="0"/>
              <a:t>":[</a:t>
            </a:r>
          </a:p>
          <a:p>
            <a:r>
              <a:rPr lang="en-US" sz="2400" b="1" dirty="0"/>
              <a:t>            123,</a:t>
            </a:r>
          </a:p>
          <a:p>
            <a:r>
              <a:rPr lang="en-US" sz="2400" b="1" dirty="0"/>
              <a:t>            231,</a:t>
            </a:r>
          </a:p>
          <a:p>
            <a:r>
              <a:rPr lang="en-US" sz="2400" b="1" dirty="0"/>
              <a:t>            354,</a:t>
            </a:r>
          </a:p>
          <a:p>
            <a:r>
              <a:rPr lang="en-US" sz="2400" b="1" dirty="0"/>
              <a:t>            243</a:t>
            </a:r>
          </a:p>
          <a:p>
            <a:r>
              <a:rPr lang="en-US" sz="2400" b="1" dirty="0"/>
              <a:t>        ]</a:t>
            </a:r>
          </a:p>
          <a:p>
            <a:r>
              <a:rPr lang="en-US" sz="2400" b="1" dirty="0"/>
              <a:t>    }</a:t>
            </a:r>
          </a:p>
          <a:p>
            <a:r>
              <a:rPr lang="en-US" sz="2400" b="1" dirty="0"/>
              <a:t>}</a:t>
            </a:r>
            <a:endParaRPr lang="en-MY" sz="2400" b="1" dirty="0"/>
          </a:p>
        </p:txBody>
      </p:sp>
      <p:sp>
        <p:nvSpPr>
          <p:cNvPr id="14" name="TextBox 13">
            <a:extLst>
              <a:ext uri="{FF2B5EF4-FFF2-40B4-BE49-F238E27FC236}">
                <a16:creationId xmlns:a16="http://schemas.microsoft.com/office/drawing/2014/main" id="{A677B235-E1AC-4255-8869-5E4C5AD6A8C7}"/>
              </a:ext>
            </a:extLst>
          </p:cNvPr>
          <p:cNvSpPr txBox="1"/>
          <p:nvPr/>
        </p:nvSpPr>
        <p:spPr>
          <a:xfrm flipH="1">
            <a:off x="7218949" y="671691"/>
            <a:ext cx="3115789" cy="923330"/>
          </a:xfrm>
          <a:prstGeom prst="rect">
            <a:avLst/>
          </a:prstGeom>
          <a:noFill/>
        </p:spPr>
        <p:txBody>
          <a:bodyPr wrap="square" rtlCol="0">
            <a:spAutoFit/>
          </a:bodyPr>
          <a:lstStyle/>
          <a:p>
            <a:pPr algn="just"/>
            <a:r>
              <a:rPr lang="en-US" dirty="0"/>
              <a:t>Nesting is when you make a combination of arrays and objects.</a:t>
            </a:r>
            <a:endParaRPr lang="en-MY" dirty="0"/>
          </a:p>
        </p:txBody>
      </p:sp>
      <p:cxnSp>
        <p:nvCxnSpPr>
          <p:cNvPr id="16" name="Straight Arrow Connector 15">
            <a:extLst>
              <a:ext uri="{FF2B5EF4-FFF2-40B4-BE49-F238E27FC236}">
                <a16:creationId xmlns:a16="http://schemas.microsoft.com/office/drawing/2014/main" id="{4D59C64B-768B-4E14-9A2F-4A35C00229BF}"/>
              </a:ext>
            </a:extLst>
          </p:cNvPr>
          <p:cNvCxnSpPr>
            <a:cxnSpLocks/>
          </p:cNvCxnSpPr>
          <p:nvPr/>
        </p:nvCxnSpPr>
        <p:spPr>
          <a:xfrm>
            <a:off x="2304661" y="1390261"/>
            <a:ext cx="3791338" cy="765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5F01731-566B-49EC-947A-14831AA35A62}"/>
              </a:ext>
            </a:extLst>
          </p:cNvPr>
          <p:cNvSpPr txBox="1"/>
          <p:nvPr/>
        </p:nvSpPr>
        <p:spPr>
          <a:xfrm>
            <a:off x="6222881" y="1924538"/>
            <a:ext cx="3516604" cy="3693319"/>
          </a:xfrm>
          <a:prstGeom prst="rect">
            <a:avLst/>
          </a:prstGeom>
          <a:noFill/>
        </p:spPr>
        <p:txBody>
          <a:bodyPr wrap="none" rtlCol="0">
            <a:spAutoFit/>
          </a:bodyPr>
          <a:lstStyle/>
          <a:p>
            <a:r>
              <a:rPr lang="en-MY" dirty="0"/>
              <a:t>Key = “device1”</a:t>
            </a:r>
          </a:p>
          <a:p>
            <a:r>
              <a:rPr lang="en-US" dirty="0"/>
              <a:t>V</a:t>
            </a:r>
            <a:r>
              <a:rPr lang="en-MY" dirty="0" err="1"/>
              <a:t>alue</a:t>
            </a:r>
            <a:r>
              <a:rPr lang="en-MY" dirty="0"/>
              <a:t> = </a:t>
            </a:r>
            <a:r>
              <a:rPr lang="en-US" dirty="0"/>
              <a:t>“:{</a:t>
            </a:r>
          </a:p>
          <a:p>
            <a:r>
              <a:rPr lang="en-US" dirty="0"/>
              <a:t>        "pressure_sensor":234,</a:t>
            </a:r>
          </a:p>
          <a:p>
            <a:r>
              <a:rPr lang="en-US" dirty="0"/>
              <a:t>        "temperature_sensor":45,</a:t>
            </a:r>
          </a:p>
          <a:p>
            <a:r>
              <a:rPr lang="en-US" dirty="0"/>
              <a:t>        "</a:t>
            </a:r>
            <a:r>
              <a:rPr lang="en-US" dirty="0" err="1"/>
              <a:t>Switch":"On</a:t>
            </a:r>
            <a:r>
              <a:rPr lang="en-US" dirty="0"/>
              <a:t>",</a:t>
            </a:r>
          </a:p>
          <a:p>
            <a:r>
              <a:rPr lang="en-US" dirty="0"/>
              <a:t>        "potentiometer_reading":432,</a:t>
            </a:r>
          </a:p>
          <a:p>
            <a:r>
              <a:rPr lang="en-US" dirty="0"/>
              <a:t>        "</a:t>
            </a:r>
            <a:r>
              <a:rPr lang="en-US" dirty="0" err="1"/>
              <a:t>read_history</a:t>
            </a:r>
            <a:r>
              <a:rPr lang="en-US" dirty="0"/>
              <a:t>":[</a:t>
            </a:r>
          </a:p>
          <a:p>
            <a:r>
              <a:rPr lang="en-US" dirty="0"/>
              <a:t>            123,</a:t>
            </a:r>
          </a:p>
          <a:p>
            <a:r>
              <a:rPr lang="en-US" dirty="0"/>
              <a:t>            231,</a:t>
            </a:r>
          </a:p>
          <a:p>
            <a:r>
              <a:rPr lang="en-US" dirty="0"/>
              <a:t>            354,</a:t>
            </a:r>
          </a:p>
          <a:p>
            <a:r>
              <a:rPr lang="en-US" dirty="0"/>
              <a:t>            243</a:t>
            </a:r>
          </a:p>
          <a:p>
            <a:r>
              <a:rPr lang="en-US" dirty="0"/>
              <a:t>        ]</a:t>
            </a:r>
          </a:p>
          <a:p>
            <a:r>
              <a:rPr lang="en-US" dirty="0"/>
              <a:t>    }”</a:t>
            </a:r>
            <a:r>
              <a:rPr lang="en-MY" dirty="0"/>
              <a:t> </a:t>
            </a:r>
          </a:p>
        </p:txBody>
      </p:sp>
    </p:spTree>
    <p:extLst>
      <p:ext uri="{BB962C8B-B14F-4D97-AF65-F5344CB8AC3E}">
        <p14:creationId xmlns:p14="http://schemas.microsoft.com/office/powerpoint/2010/main" val="2588024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60EB97-94BF-405A-B206-813398137C87}"/>
              </a:ext>
            </a:extLst>
          </p:cNvPr>
          <p:cNvSpPr txBox="1"/>
          <p:nvPr/>
        </p:nvSpPr>
        <p:spPr>
          <a:xfrm>
            <a:off x="5147952" y="28575"/>
            <a:ext cx="1896096" cy="461665"/>
          </a:xfrm>
          <a:prstGeom prst="rect">
            <a:avLst/>
          </a:prstGeom>
          <a:noFill/>
        </p:spPr>
        <p:txBody>
          <a:bodyPr wrap="none" rtlCol="0">
            <a:spAutoFit/>
          </a:bodyPr>
          <a:lstStyle/>
          <a:p>
            <a:r>
              <a:rPr lang="en-MY" sz="2400" dirty="0"/>
              <a:t>Reading JSON</a:t>
            </a:r>
          </a:p>
        </p:txBody>
      </p:sp>
      <p:pic>
        <p:nvPicPr>
          <p:cNvPr id="2" name="Picture 1">
            <a:extLst>
              <a:ext uri="{FF2B5EF4-FFF2-40B4-BE49-F238E27FC236}">
                <a16:creationId xmlns:a16="http://schemas.microsoft.com/office/drawing/2014/main" id="{42B39466-9E43-44D3-89C1-47FE881803D2}"/>
              </a:ext>
            </a:extLst>
          </p:cNvPr>
          <p:cNvPicPr>
            <a:picLocks noChangeAspect="1"/>
          </p:cNvPicPr>
          <p:nvPr/>
        </p:nvPicPr>
        <p:blipFill>
          <a:blip r:embed="rId2"/>
          <a:stretch>
            <a:fillRect/>
          </a:stretch>
        </p:blipFill>
        <p:spPr>
          <a:xfrm>
            <a:off x="551284" y="1260794"/>
            <a:ext cx="5886450" cy="2686050"/>
          </a:xfrm>
          <a:prstGeom prst="rect">
            <a:avLst/>
          </a:prstGeom>
        </p:spPr>
      </p:pic>
      <p:sp>
        <p:nvSpPr>
          <p:cNvPr id="5" name="Rectangle 4">
            <a:extLst>
              <a:ext uri="{FF2B5EF4-FFF2-40B4-BE49-F238E27FC236}">
                <a16:creationId xmlns:a16="http://schemas.microsoft.com/office/drawing/2014/main" id="{5B90C0D1-EF19-47C1-A310-A61F8D578CDB}"/>
              </a:ext>
            </a:extLst>
          </p:cNvPr>
          <p:cNvSpPr/>
          <p:nvPr/>
        </p:nvSpPr>
        <p:spPr>
          <a:xfrm>
            <a:off x="3821793" y="5776429"/>
            <a:ext cx="5231881" cy="369332"/>
          </a:xfrm>
          <a:prstGeom prst="rect">
            <a:avLst/>
          </a:prstGeom>
        </p:spPr>
        <p:txBody>
          <a:bodyPr wrap="none">
            <a:spAutoFit/>
          </a:bodyPr>
          <a:lstStyle/>
          <a:p>
            <a:r>
              <a:rPr lang="en-MY" dirty="0"/>
              <a:t>Note: </a:t>
            </a:r>
            <a:r>
              <a:rPr lang="en-MY" dirty="0" err="1"/>
              <a:t>json.loads</a:t>
            </a:r>
            <a:r>
              <a:rPr lang="en-MY" dirty="0"/>
              <a:t> takes in a string as its first parameter.</a:t>
            </a:r>
          </a:p>
        </p:txBody>
      </p:sp>
      <p:sp>
        <p:nvSpPr>
          <p:cNvPr id="9" name="Rectangle 8">
            <a:extLst>
              <a:ext uri="{FF2B5EF4-FFF2-40B4-BE49-F238E27FC236}">
                <a16:creationId xmlns:a16="http://schemas.microsoft.com/office/drawing/2014/main" id="{1CF4FBA6-D0B4-45F1-BE6F-8466F852FACB}"/>
              </a:ext>
            </a:extLst>
          </p:cNvPr>
          <p:cNvSpPr/>
          <p:nvPr/>
        </p:nvSpPr>
        <p:spPr>
          <a:xfrm>
            <a:off x="551284" y="490240"/>
            <a:ext cx="2548903" cy="369332"/>
          </a:xfrm>
          <a:prstGeom prst="rect">
            <a:avLst/>
          </a:prstGeom>
        </p:spPr>
        <p:txBody>
          <a:bodyPr wrap="none">
            <a:spAutoFit/>
          </a:bodyPr>
          <a:lstStyle/>
          <a:p>
            <a:r>
              <a:rPr lang="en-MY" dirty="0"/>
              <a:t>Example 4: Reading JSON</a:t>
            </a:r>
          </a:p>
        </p:txBody>
      </p:sp>
    </p:spTree>
    <p:extLst>
      <p:ext uri="{BB962C8B-B14F-4D97-AF65-F5344CB8AC3E}">
        <p14:creationId xmlns:p14="http://schemas.microsoft.com/office/powerpoint/2010/main" val="2667665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60EB97-94BF-405A-B206-813398137C87}"/>
              </a:ext>
            </a:extLst>
          </p:cNvPr>
          <p:cNvSpPr txBox="1"/>
          <p:nvPr/>
        </p:nvSpPr>
        <p:spPr>
          <a:xfrm>
            <a:off x="5529306" y="0"/>
            <a:ext cx="1284326" cy="461665"/>
          </a:xfrm>
          <a:prstGeom prst="rect">
            <a:avLst/>
          </a:prstGeom>
          <a:noFill/>
        </p:spPr>
        <p:txBody>
          <a:bodyPr wrap="none" rtlCol="0">
            <a:spAutoFit/>
          </a:bodyPr>
          <a:lstStyle/>
          <a:p>
            <a:r>
              <a:rPr lang="en-MY" sz="2400" dirty="0"/>
              <a:t>JSON file</a:t>
            </a:r>
          </a:p>
        </p:txBody>
      </p:sp>
      <p:sp>
        <p:nvSpPr>
          <p:cNvPr id="2" name="Rectangle 1">
            <a:extLst>
              <a:ext uri="{FF2B5EF4-FFF2-40B4-BE49-F238E27FC236}">
                <a16:creationId xmlns:a16="http://schemas.microsoft.com/office/drawing/2014/main" id="{3BF4B783-D400-44F4-978D-A1B5A332860B}"/>
              </a:ext>
            </a:extLst>
          </p:cNvPr>
          <p:cNvSpPr/>
          <p:nvPr/>
        </p:nvSpPr>
        <p:spPr>
          <a:xfrm>
            <a:off x="850231" y="671691"/>
            <a:ext cx="5018724"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1" dirty="0"/>
              <a:t>{</a:t>
            </a:r>
          </a:p>
          <a:p>
            <a:r>
              <a:rPr lang="en-US" sz="2400" b="1" dirty="0"/>
              <a:t>    "device1":{</a:t>
            </a:r>
          </a:p>
          <a:p>
            <a:r>
              <a:rPr lang="en-US" sz="2400" b="1" dirty="0"/>
              <a:t>        "pressure_sensor":234,</a:t>
            </a:r>
          </a:p>
          <a:p>
            <a:r>
              <a:rPr lang="en-US" sz="2400" b="1" dirty="0"/>
              <a:t>        "temperature_sensor":45,</a:t>
            </a:r>
          </a:p>
          <a:p>
            <a:r>
              <a:rPr lang="en-US" sz="2400" b="1" dirty="0"/>
              <a:t>        "</a:t>
            </a:r>
            <a:r>
              <a:rPr lang="en-US" sz="2400" b="1" dirty="0" err="1"/>
              <a:t>Switch":"On</a:t>
            </a:r>
            <a:r>
              <a:rPr lang="en-US" sz="2400" b="1" dirty="0"/>
              <a:t>",</a:t>
            </a:r>
          </a:p>
          <a:p>
            <a:r>
              <a:rPr lang="en-US" sz="2400" b="1" dirty="0"/>
              <a:t>        "potentiometer_reading":432,</a:t>
            </a:r>
          </a:p>
          <a:p>
            <a:r>
              <a:rPr lang="en-US" sz="2400" b="1" dirty="0"/>
              <a:t>        "</a:t>
            </a:r>
            <a:r>
              <a:rPr lang="en-US" sz="2400" b="1" dirty="0" err="1"/>
              <a:t>read_history</a:t>
            </a:r>
            <a:r>
              <a:rPr lang="en-US" sz="2400" b="1" dirty="0"/>
              <a:t>":[</a:t>
            </a:r>
          </a:p>
          <a:p>
            <a:r>
              <a:rPr lang="en-US" sz="2400" b="1" dirty="0"/>
              <a:t>            123,</a:t>
            </a:r>
          </a:p>
          <a:p>
            <a:r>
              <a:rPr lang="en-US" sz="2400" b="1" dirty="0"/>
              <a:t>            231,</a:t>
            </a:r>
          </a:p>
          <a:p>
            <a:r>
              <a:rPr lang="en-US" sz="2400" b="1" dirty="0"/>
              <a:t>            354,</a:t>
            </a:r>
          </a:p>
          <a:p>
            <a:r>
              <a:rPr lang="en-US" sz="2400" b="1" dirty="0"/>
              <a:t>            243</a:t>
            </a:r>
          </a:p>
          <a:p>
            <a:r>
              <a:rPr lang="en-US" sz="2400" b="1" dirty="0"/>
              <a:t>        ]</a:t>
            </a:r>
          </a:p>
          <a:p>
            <a:r>
              <a:rPr lang="en-US" sz="2400" b="1" dirty="0"/>
              <a:t>    }</a:t>
            </a:r>
          </a:p>
          <a:p>
            <a:r>
              <a:rPr lang="en-US" sz="2400" b="1" dirty="0"/>
              <a:t>}</a:t>
            </a:r>
            <a:endParaRPr lang="en-MY" sz="2400" b="1" dirty="0"/>
          </a:p>
        </p:txBody>
      </p:sp>
      <p:sp>
        <p:nvSpPr>
          <p:cNvPr id="14" name="TextBox 13">
            <a:extLst>
              <a:ext uri="{FF2B5EF4-FFF2-40B4-BE49-F238E27FC236}">
                <a16:creationId xmlns:a16="http://schemas.microsoft.com/office/drawing/2014/main" id="{A677B235-E1AC-4255-8869-5E4C5AD6A8C7}"/>
              </a:ext>
            </a:extLst>
          </p:cNvPr>
          <p:cNvSpPr txBox="1"/>
          <p:nvPr/>
        </p:nvSpPr>
        <p:spPr>
          <a:xfrm flipH="1">
            <a:off x="7470875" y="718231"/>
            <a:ext cx="3115789" cy="1200329"/>
          </a:xfrm>
          <a:prstGeom prst="rect">
            <a:avLst/>
          </a:prstGeom>
          <a:noFill/>
        </p:spPr>
        <p:txBody>
          <a:bodyPr wrap="square" rtlCol="0">
            <a:spAutoFit/>
          </a:bodyPr>
          <a:lstStyle/>
          <a:p>
            <a:pPr algn="just"/>
            <a:r>
              <a:rPr lang="en-US" dirty="0"/>
              <a:t>This JSON can be saved in a .json file extension. Say we copy paste the JSON data and save it as </a:t>
            </a:r>
            <a:r>
              <a:rPr lang="en-US" dirty="0" err="1"/>
              <a:t>device_info.json</a:t>
            </a:r>
            <a:endParaRPr lang="en-MY" dirty="0"/>
          </a:p>
        </p:txBody>
      </p:sp>
      <p:pic>
        <p:nvPicPr>
          <p:cNvPr id="3" name="Picture 2">
            <a:extLst>
              <a:ext uri="{FF2B5EF4-FFF2-40B4-BE49-F238E27FC236}">
                <a16:creationId xmlns:a16="http://schemas.microsoft.com/office/drawing/2014/main" id="{22DA0982-1E34-45EA-85D5-4A22EE07DFD1}"/>
              </a:ext>
            </a:extLst>
          </p:cNvPr>
          <p:cNvPicPr>
            <a:picLocks noChangeAspect="1"/>
          </p:cNvPicPr>
          <p:nvPr/>
        </p:nvPicPr>
        <p:blipFill rotWithShape="1">
          <a:blip r:embed="rId2"/>
          <a:srcRect l="4592" t="57279" r="89668" b="31837"/>
          <a:stretch/>
        </p:blipFill>
        <p:spPr>
          <a:xfrm>
            <a:off x="8333638" y="2304661"/>
            <a:ext cx="1390262" cy="1482944"/>
          </a:xfrm>
          <a:prstGeom prst="rect">
            <a:avLst/>
          </a:prstGeom>
        </p:spPr>
      </p:pic>
    </p:spTree>
    <p:extLst>
      <p:ext uri="{BB962C8B-B14F-4D97-AF65-F5344CB8AC3E}">
        <p14:creationId xmlns:p14="http://schemas.microsoft.com/office/powerpoint/2010/main" val="3217361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60EB97-94BF-405A-B206-813398137C87}"/>
              </a:ext>
            </a:extLst>
          </p:cNvPr>
          <p:cNvSpPr txBox="1"/>
          <p:nvPr/>
        </p:nvSpPr>
        <p:spPr>
          <a:xfrm>
            <a:off x="4918722" y="0"/>
            <a:ext cx="2354555" cy="461665"/>
          </a:xfrm>
          <a:prstGeom prst="rect">
            <a:avLst/>
          </a:prstGeom>
          <a:noFill/>
        </p:spPr>
        <p:txBody>
          <a:bodyPr wrap="none" rtlCol="0">
            <a:spAutoFit/>
          </a:bodyPr>
          <a:lstStyle/>
          <a:p>
            <a:r>
              <a:rPr lang="en-MY" sz="2400" dirty="0"/>
              <a:t>Reading JSON file</a:t>
            </a:r>
          </a:p>
        </p:txBody>
      </p:sp>
      <p:pic>
        <p:nvPicPr>
          <p:cNvPr id="6" name="Picture 5">
            <a:extLst>
              <a:ext uri="{FF2B5EF4-FFF2-40B4-BE49-F238E27FC236}">
                <a16:creationId xmlns:a16="http://schemas.microsoft.com/office/drawing/2014/main" id="{73BD8618-1882-4B95-949F-B77B807E0167}"/>
              </a:ext>
            </a:extLst>
          </p:cNvPr>
          <p:cNvPicPr>
            <a:picLocks noChangeAspect="1"/>
          </p:cNvPicPr>
          <p:nvPr/>
        </p:nvPicPr>
        <p:blipFill>
          <a:blip r:embed="rId2"/>
          <a:stretch>
            <a:fillRect/>
          </a:stretch>
        </p:blipFill>
        <p:spPr>
          <a:xfrm>
            <a:off x="385762" y="1192374"/>
            <a:ext cx="6410325" cy="2438400"/>
          </a:xfrm>
          <a:prstGeom prst="rect">
            <a:avLst/>
          </a:prstGeom>
        </p:spPr>
      </p:pic>
      <p:pic>
        <p:nvPicPr>
          <p:cNvPr id="8" name="Picture 7">
            <a:extLst>
              <a:ext uri="{FF2B5EF4-FFF2-40B4-BE49-F238E27FC236}">
                <a16:creationId xmlns:a16="http://schemas.microsoft.com/office/drawing/2014/main" id="{C220C21B-FE65-49EC-8851-D8FE3EBD474A}"/>
              </a:ext>
            </a:extLst>
          </p:cNvPr>
          <p:cNvPicPr>
            <a:picLocks noChangeAspect="1"/>
          </p:cNvPicPr>
          <p:nvPr/>
        </p:nvPicPr>
        <p:blipFill>
          <a:blip r:embed="rId3"/>
          <a:stretch>
            <a:fillRect/>
          </a:stretch>
        </p:blipFill>
        <p:spPr>
          <a:xfrm>
            <a:off x="375297" y="4421349"/>
            <a:ext cx="4543425" cy="1085850"/>
          </a:xfrm>
          <a:prstGeom prst="rect">
            <a:avLst/>
          </a:prstGeom>
        </p:spPr>
      </p:pic>
      <p:sp>
        <p:nvSpPr>
          <p:cNvPr id="10" name="TextBox 9">
            <a:extLst>
              <a:ext uri="{FF2B5EF4-FFF2-40B4-BE49-F238E27FC236}">
                <a16:creationId xmlns:a16="http://schemas.microsoft.com/office/drawing/2014/main" id="{7DA4C318-7AA9-4583-BE43-E9D028760295}"/>
              </a:ext>
            </a:extLst>
          </p:cNvPr>
          <p:cNvSpPr txBox="1"/>
          <p:nvPr/>
        </p:nvSpPr>
        <p:spPr>
          <a:xfrm flipH="1">
            <a:off x="375297" y="3877552"/>
            <a:ext cx="1169272" cy="369332"/>
          </a:xfrm>
          <a:prstGeom prst="rect">
            <a:avLst/>
          </a:prstGeom>
          <a:noFill/>
        </p:spPr>
        <p:txBody>
          <a:bodyPr wrap="square" rtlCol="0">
            <a:spAutoFit/>
          </a:bodyPr>
          <a:lstStyle/>
          <a:p>
            <a:pPr algn="just"/>
            <a:r>
              <a:rPr lang="en-US" dirty="0"/>
              <a:t>Output:</a:t>
            </a:r>
            <a:endParaRPr lang="en-MY" dirty="0"/>
          </a:p>
        </p:txBody>
      </p:sp>
      <p:sp>
        <p:nvSpPr>
          <p:cNvPr id="11" name="Rectangle 10">
            <a:extLst>
              <a:ext uri="{FF2B5EF4-FFF2-40B4-BE49-F238E27FC236}">
                <a16:creationId xmlns:a16="http://schemas.microsoft.com/office/drawing/2014/main" id="{EF15BDAA-E24F-4C1F-9786-F0EC2840B77E}"/>
              </a:ext>
            </a:extLst>
          </p:cNvPr>
          <p:cNvSpPr/>
          <p:nvPr/>
        </p:nvSpPr>
        <p:spPr>
          <a:xfrm>
            <a:off x="3684634" y="6038850"/>
            <a:ext cx="4822730" cy="369332"/>
          </a:xfrm>
          <a:prstGeom prst="rect">
            <a:avLst/>
          </a:prstGeom>
        </p:spPr>
        <p:txBody>
          <a:bodyPr wrap="none">
            <a:spAutoFit/>
          </a:bodyPr>
          <a:lstStyle/>
          <a:p>
            <a:r>
              <a:rPr lang="en-MY" dirty="0"/>
              <a:t>Note: </a:t>
            </a:r>
            <a:r>
              <a:rPr lang="en-MY" dirty="0" err="1"/>
              <a:t>json.load</a:t>
            </a:r>
            <a:r>
              <a:rPr lang="en-MY" dirty="0"/>
              <a:t> (without the ‘s’) takes file pointer.</a:t>
            </a:r>
          </a:p>
        </p:txBody>
      </p:sp>
      <p:sp>
        <p:nvSpPr>
          <p:cNvPr id="12" name="Rectangle 11">
            <a:extLst>
              <a:ext uri="{FF2B5EF4-FFF2-40B4-BE49-F238E27FC236}">
                <a16:creationId xmlns:a16="http://schemas.microsoft.com/office/drawing/2014/main" id="{6F7CDDAA-2F4C-48BA-AE76-5D1AB86B5086}"/>
              </a:ext>
            </a:extLst>
          </p:cNvPr>
          <p:cNvSpPr/>
          <p:nvPr/>
        </p:nvSpPr>
        <p:spPr>
          <a:xfrm>
            <a:off x="375297" y="514987"/>
            <a:ext cx="2893549" cy="369332"/>
          </a:xfrm>
          <a:prstGeom prst="rect">
            <a:avLst/>
          </a:prstGeom>
        </p:spPr>
        <p:txBody>
          <a:bodyPr wrap="none">
            <a:spAutoFit/>
          </a:bodyPr>
          <a:lstStyle/>
          <a:p>
            <a:r>
              <a:rPr lang="en-MY" dirty="0"/>
              <a:t>Example 5: Reading JSON file</a:t>
            </a:r>
          </a:p>
        </p:txBody>
      </p:sp>
    </p:spTree>
    <p:extLst>
      <p:ext uri="{BB962C8B-B14F-4D97-AF65-F5344CB8AC3E}">
        <p14:creationId xmlns:p14="http://schemas.microsoft.com/office/powerpoint/2010/main" val="130605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36A2-04E5-4098-9AE7-7D609FE56F7B}"/>
              </a:ext>
            </a:extLst>
          </p:cNvPr>
          <p:cNvSpPr>
            <a:spLocks noGrp="1"/>
          </p:cNvSpPr>
          <p:nvPr>
            <p:ph type="title"/>
          </p:nvPr>
        </p:nvSpPr>
        <p:spPr/>
        <p:txBody>
          <a:bodyPr/>
          <a:lstStyle/>
          <a:p>
            <a:r>
              <a:rPr lang="en-MY" dirty="0"/>
              <a:t>Outline</a:t>
            </a:r>
          </a:p>
        </p:txBody>
      </p:sp>
      <p:sp>
        <p:nvSpPr>
          <p:cNvPr id="3" name="Content Placeholder 2">
            <a:extLst>
              <a:ext uri="{FF2B5EF4-FFF2-40B4-BE49-F238E27FC236}">
                <a16:creationId xmlns:a16="http://schemas.microsoft.com/office/drawing/2014/main" id="{6FAB100E-5066-4CDD-B9BA-45ECD8B7B793}"/>
              </a:ext>
            </a:extLst>
          </p:cNvPr>
          <p:cNvSpPr>
            <a:spLocks noGrp="1"/>
          </p:cNvSpPr>
          <p:nvPr>
            <p:ph idx="1"/>
          </p:nvPr>
        </p:nvSpPr>
        <p:spPr/>
        <p:txBody>
          <a:bodyPr/>
          <a:lstStyle/>
          <a:p>
            <a:r>
              <a:rPr lang="en-US" dirty="0"/>
              <a:t>Intro to Python</a:t>
            </a:r>
          </a:p>
          <a:p>
            <a:r>
              <a:rPr lang="en-MY" dirty="0"/>
              <a:t>Installation</a:t>
            </a:r>
          </a:p>
          <a:p>
            <a:r>
              <a:rPr lang="en-US" dirty="0"/>
              <a:t>Writing python codes</a:t>
            </a:r>
          </a:p>
          <a:p>
            <a:r>
              <a:rPr lang="en-US" dirty="0"/>
              <a:t>Examples</a:t>
            </a:r>
            <a:r>
              <a:rPr lang="en-US" baseline="0" dirty="0"/>
              <a:t> of data types</a:t>
            </a:r>
          </a:p>
          <a:p>
            <a:r>
              <a:rPr lang="en-US" baseline="0" dirty="0"/>
              <a:t>Math libraries</a:t>
            </a:r>
          </a:p>
          <a:p>
            <a:r>
              <a:rPr lang="en-US" baseline="0" dirty="0"/>
              <a:t>Sequences</a:t>
            </a:r>
          </a:p>
          <a:p>
            <a:r>
              <a:rPr lang="en-US" baseline="0" dirty="0"/>
              <a:t>Intro to JSON</a:t>
            </a:r>
            <a:endParaRPr lang="en-MY" dirty="0"/>
          </a:p>
        </p:txBody>
      </p:sp>
    </p:spTree>
    <p:extLst>
      <p:ext uri="{BB962C8B-B14F-4D97-AF65-F5344CB8AC3E}">
        <p14:creationId xmlns:p14="http://schemas.microsoft.com/office/powerpoint/2010/main" val="20295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7B21AD-40F4-4007-9B1D-A6F537D36DD3}"/>
              </a:ext>
            </a:extLst>
          </p:cNvPr>
          <p:cNvSpPr txBox="1"/>
          <p:nvPr/>
        </p:nvSpPr>
        <p:spPr>
          <a:xfrm>
            <a:off x="847725" y="1038689"/>
            <a:ext cx="1476686" cy="369332"/>
          </a:xfrm>
          <a:prstGeom prst="rect">
            <a:avLst/>
          </a:prstGeom>
          <a:noFill/>
        </p:spPr>
        <p:txBody>
          <a:bodyPr wrap="none" rtlCol="0">
            <a:spAutoFit/>
          </a:bodyPr>
          <a:lstStyle/>
          <a:p>
            <a:r>
              <a:rPr lang="en-MY" dirty="0"/>
              <a:t>Lab activity 3:</a:t>
            </a:r>
          </a:p>
        </p:txBody>
      </p:sp>
      <p:sp>
        <p:nvSpPr>
          <p:cNvPr id="6" name="TextBox 5">
            <a:extLst>
              <a:ext uri="{FF2B5EF4-FFF2-40B4-BE49-F238E27FC236}">
                <a16:creationId xmlns:a16="http://schemas.microsoft.com/office/drawing/2014/main" id="{15C20821-3881-410F-B633-B6385ADF3EF3}"/>
              </a:ext>
            </a:extLst>
          </p:cNvPr>
          <p:cNvSpPr txBox="1"/>
          <p:nvPr/>
        </p:nvSpPr>
        <p:spPr>
          <a:xfrm>
            <a:off x="847725" y="446200"/>
            <a:ext cx="852413" cy="369332"/>
          </a:xfrm>
          <a:prstGeom prst="rect">
            <a:avLst/>
          </a:prstGeom>
          <a:noFill/>
        </p:spPr>
        <p:txBody>
          <a:bodyPr wrap="none" rtlCol="0">
            <a:spAutoFit/>
          </a:bodyPr>
          <a:lstStyle/>
          <a:p>
            <a:r>
              <a:rPr lang="en-MY" dirty="0"/>
              <a:t>Python</a:t>
            </a:r>
          </a:p>
        </p:txBody>
      </p:sp>
      <p:sp>
        <p:nvSpPr>
          <p:cNvPr id="7" name="TextBox 6">
            <a:extLst>
              <a:ext uri="{FF2B5EF4-FFF2-40B4-BE49-F238E27FC236}">
                <a16:creationId xmlns:a16="http://schemas.microsoft.com/office/drawing/2014/main" id="{E90F8C86-3541-4086-BED5-4A259D9D6D51}"/>
              </a:ext>
            </a:extLst>
          </p:cNvPr>
          <p:cNvSpPr txBox="1"/>
          <p:nvPr/>
        </p:nvSpPr>
        <p:spPr>
          <a:xfrm>
            <a:off x="600738" y="2505670"/>
            <a:ext cx="10990523" cy="923330"/>
          </a:xfrm>
          <a:prstGeom prst="rect">
            <a:avLst/>
          </a:prstGeom>
          <a:noFill/>
        </p:spPr>
        <p:txBody>
          <a:bodyPr wrap="square" rtlCol="0">
            <a:spAutoFit/>
          </a:bodyPr>
          <a:lstStyle/>
          <a:p>
            <a:pPr algn="ctr"/>
            <a:r>
              <a:rPr lang="en-US" dirty="0"/>
              <a:t>Imagine you were to build a home automation. You assign a node called ‘device-1’ that collect multiple sensor data for room one and a node called ‘device-2’ that collect multiple sensor data for room two. Structure your own json file format that combines both ‘device-1’ and ‘device-2’ data in a .json file.</a:t>
            </a:r>
          </a:p>
        </p:txBody>
      </p:sp>
    </p:spTree>
    <p:extLst>
      <p:ext uri="{BB962C8B-B14F-4D97-AF65-F5344CB8AC3E}">
        <p14:creationId xmlns:p14="http://schemas.microsoft.com/office/powerpoint/2010/main" val="193227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338786-F31C-4C38-BC75-29DBB5B7F49F}"/>
              </a:ext>
            </a:extLst>
          </p:cNvPr>
          <p:cNvSpPr txBox="1"/>
          <p:nvPr/>
        </p:nvSpPr>
        <p:spPr>
          <a:xfrm>
            <a:off x="847725" y="446200"/>
            <a:ext cx="2076659" cy="461665"/>
          </a:xfrm>
          <a:prstGeom prst="rect">
            <a:avLst/>
          </a:prstGeom>
          <a:noFill/>
        </p:spPr>
        <p:txBody>
          <a:bodyPr wrap="none" rtlCol="0">
            <a:spAutoFit/>
          </a:bodyPr>
          <a:lstStyle/>
          <a:p>
            <a:r>
              <a:rPr lang="en-MY" sz="2400" dirty="0"/>
              <a:t>Intro to Python</a:t>
            </a:r>
          </a:p>
        </p:txBody>
      </p:sp>
      <p:sp>
        <p:nvSpPr>
          <p:cNvPr id="4" name="Rectangle 3">
            <a:extLst>
              <a:ext uri="{FF2B5EF4-FFF2-40B4-BE49-F238E27FC236}">
                <a16:creationId xmlns:a16="http://schemas.microsoft.com/office/drawing/2014/main" id="{3E3CF266-C1C2-4E7A-B79D-864F8EFC73D4}"/>
              </a:ext>
            </a:extLst>
          </p:cNvPr>
          <p:cNvSpPr/>
          <p:nvPr/>
        </p:nvSpPr>
        <p:spPr>
          <a:xfrm>
            <a:off x="847725" y="1476825"/>
            <a:ext cx="10975307" cy="2308324"/>
          </a:xfrm>
          <a:prstGeom prst="rect">
            <a:avLst/>
          </a:prstGeom>
        </p:spPr>
        <p:txBody>
          <a:bodyPr wrap="square">
            <a:spAutoFit/>
          </a:bodyPr>
          <a:lstStyle/>
          <a:p>
            <a:r>
              <a:rPr lang="en-US" dirty="0"/>
              <a:t>The design focus on the Python language is on productivity and code readability, for example through: </a:t>
            </a:r>
          </a:p>
          <a:p>
            <a:r>
              <a:rPr lang="en-US" dirty="0"/>
              <a:t>• Interactive python console </a:t>
            </a:r>
          </a:p>
          <a:p>
            <a:r>
              <a:rPr lang="en-US" dirty="0"/>
              <a:t>• Very clear, readable syntax through whitespace indentation </a:t>
            </a:r>
          </a:p>
          <a:p>
            <a:r>
              <a:rPr lang="en-US" dirty="0"/>
              <a:t>• Strong introspection capabilities </a:t>
            </a:r>
          </a:p>
          <a:p>
            <a:r>
              <a:rPr lang="en-US" dirty="0"/>
              <a:t>• Full modularity, supporting hierarchical packages </a:t>
            </a:r>
          </a:p>
          <a:p>
            <a:r>
              <a:rPr lang="en-US" dirty="0"/>
              <a:t>• Exception-based error handling</a:t>
            </a:r>
          </a:p>
          <a:p>
            <a:r>
              <a:rPr lang="en-US" dirty="0"/>
              <a:t>• Good for rapid prototyping</a:t>
            </a:r>
          </a:p>
          <a:p>
            <a:r>
              <a:rPr lang="en-US" dirty="0"/>
              <a:t>• Has extensive scientific and machine learning libraries </a:t>
            </a:r>
            <a:endParaRPr lang="en-MY" dirty="0"/>
          </a:p>
        </p:txBody>
      </p:sp>
    </p:spTree>
    <p:extLst>
      <p:ext uri="{BB962C8B-B14F-4D97-AF65-F5344CB8AC3E}">
        <p14:creationId xmlns:p14="http://schemas.microsoft.com/office/powerpoint/2010/main" val="211917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7A063A-F93F-4DD8-904F-15CF439922BA}"/>
              </a:ext>
            </a:extLst>
          </p:cNvPr>
          <p:cNvSpPr txBox="1"/>
          <p:nvPr/>
        </p:nvSpPr>
        <p:spPr>
          <a:xfrm>
            <a:off x="5080333" y="136539"/>
            <a:ext cx="2031331" cy="584775"/>
          </a:xfrm>
          <a:prstGeom prst="rect">
            <a:avLst/>
          </a:prstGeom>
          <a:noFill/>
        </p:spPr>
        <p:txBody>
          <a:bodyPr wrap="square" rtlCol="0">
            <a:spAutoFit/>
          </a:bodyPr>
          <a:lstStyle/>
          <a:p>
            <a:r>
              <a:rPr lang="en-MY" sz="3200" dirty="0"/>
              <a:t>Installation</a:t>
            </a:r>
            <a:endParaRPr lang="en-MY" sz="2400" dirty="0"/>
          </a:p>
        </p:txBody>
      </p:sp>
      <p:sp>
        <p:nvSpPr>
          <p:cNvPr id="3" name="Rectangle 2">
            <a:extLst>
              <a:ext uri="{FF2B5EF4-FFF2-40B4-BE49-F238E27FC236}">
                <a16:creationId xmlns:a16="http://schemas.microsoft.com/office/drawing/2014/main" id="{5EBAA01D-1C08-41FB-992B-A5F0D2876A9A}"/>
              </a:ext>
            </a:extLst>
          </p:cNvPr>
          <p:cNvSpPr/>
          <p:nvPr/>
        </p:nvSpPr>
        <p:spPr>
          <a:xfrm>
            <a:off x="1700462" y="988277"/>
            <a:ext cx="8791074" cy="646331"/>
          </a:xfrm>
          <a:prstGeom prst="rect">
            <a:avLst/>
          </a:prstGeom>
        </p:spPr>
        <p:txBody>
          <a:bodyPr wrap="square">
            <a:spAutoFit/>
          </a:bodyPr>
          <a:lstStyle/>
          <a:p>
            <a:pPr algn="ctr"/>
            <a:r>
              <a:rPr lang="en-US" dirty="0"/>
              <a:t>Follow instructions here</a:t>
            </a:r>
            <a:endParaRPr lang="en-MY" dirty="0"/>
          </a:p>
          <a:p>
            <a:r>
              <a:rPr lang="en-MY" dirty="0"/>
              <a:t> </a:t>
            </a:r>
            <a:r>
              <a:rPr lang="en-MY" dirty="0">
                <a:hlinkClick r:id="rId2"/>
              </a:rPr>
              <a:t>https://github.com/cannedbot/MCTE3104-s1.1819/blob/master/setups/python-setup.pptx</a:t>
            </a:r>
            <a:r>
              <a:rPr lang="en-MY" dirty="0"/>
              <a:t> </a:t>
            </a:r>
          </a:p>
        </p:txBody>
      </p:sp>
    </p:spTree>
    <p:extLst>
      <p:ext uri="{BB962C8B-B14F-4D97-AF65-F5344CB8AC3E}">
        <p14:creationId xmlns:p14="http://schemas.microsoft.com/office/powerpoint/2010/main" val="31206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AC6511-57CB-4B6D-9195-23E143FD2C10}"/>
              </a:ext>
            </a:extLst>
          </p:cNvPr>
          <p:cNvPicPr>
            <a:picLocks noChangeAspect="1"/>
          </p:cNvPicPr>
          <p:nvPr/>
        </p:nvPicPr>
        <p:blipFill>
          <a:blip r:embed="rId2"/>
          <a:stretch>
            <a:fillRect/>
          </a:stretch>
        </p:blipFill>
        <p:spPr>
          <a:xfrm>
            <a:off x="802105" y="2145676"/>
            <a:ext cx="3946358" cy="4056875"/>
          </a:xfrm>
          <a:prstGeom prst="rect">
            <a:avLst/>
          </a:prstGeom>
        </p:spPr>
      </p:pic>
      <p:sp>
        <p:nvSpPr>
          <p:cNvPr id="9" name="Rectangle 8">
            <a:extLst>
              <a:ext uri="{FF2B5EF4-FFF2-40B4-BE49-F238E27FC236}">
                <a16:creationId xmlns:a16="http://schemas.microsoft.com/office/drawing/2014/main" id="{95A8358C-87FD-415C-9FE3-FC9459CD8245}"/>
              </a:ext>
            </a:extLst>
          </p:cNvPr>
          <p:cNvSpPr/>
          <p:nvPr/>
        </p:nvSpPr>
        <p:spPr>
          <a:xfrm>
            <a:off x="5276909" y="2690336"/>
            <a:ext cx="6241323" cy="1200329"/>
          </a:xfrm>
          <a:prstGeom prst="rect">
            <a:avLst/>
          </a:prstGeom>
        </p:spPr>
        <p:txBody>
          <a:bodyPr wrap="square">
            <a:spAutoFit/>
          </a:bodyPr>
          <a:lstStyle/>
          <a:p>
            <a:pPr algn="just"/>
            <a:r>
              <a:rPr lang="en-US" dirty="0"/>
              <a:t>Interactive shell for command-line interface. With ‘&gt;&gt;&gt;’ at every line you enter you can write your python code. The advantage of writing the code like this is you can watch the result of every line instantly after you type.</a:t>
            </a:r>
            <a:endParaRPr lang="en-MY" dirty="0"/>
          </a:p>
        </p:txBody>
      </p:sp>
      <p:sp>
        <p:nvSpPr>
          <p:cNvPr id="6" name="Rectangle 5">
            <a:extLst>
              <a:ext uri="{FF2B5EF4-FFF2-40B4-BE49-F238E27FC236}">
                <a16:creationId xmlns:a16="http://schemas.microsoft.com/office/drawing/2014/main" id="{FB4639C0-DB37-4A0C-A5CC-1B634DCD8EE0}"/>
              </a:ext>
            </a:extLst>
          </p:cNvPr>
          <p:cNvSpPr/>
          <p:nvPr/>
        </p:nvSpPr>
        <p:spPr>
          <a:xfrm>
            <a:off x="1700462" y="988277"/>
            <a:ext cx="8791074" cy="369332"/>
          </a:xfrm>
          <a:prstGeom prst="rect">
            <a:avLst/>
          </a:prstGeom>
        </p:spPr>
        <p:txBody>
          <a:bodyPr wrap="square">
            <a:spAutoFit/>
          </a:bodyPr>
          <a:lstStyle/>
          <a:p>
            <a:pPr algn="ctr"/>
            <a:r>
              <a:rPr lang="en-US" dirty="0"/>
              <a:t>1 # Writing in a command line in python shell</a:t>
            </a:r>
            <a:endParaRPr lang="en-MY" dirty="0"/>
          </a:p>
        </p:txBody>
      </p:sp>
      <p:sp>
        <p:nvSpPr>
          <p:cNvPr id="7" name="TextBox 6">
            <a:extLst>
              <a:ext uri="{FF2B5EF4-FFF2-40B4-BE49-F238E27FC236}">
                <a16:creationId xmlns:a16="http://schemas.microsoft.com/office/drawing/2014/main" id="{615FE39D-01C8-4A1F-A228-2F005E974C89}"/>
              </a:ext>
            </a:extLst>
          </p:cNvPr>
          <p:cNvSpPr txBox="1"/>
          <p:nvPr/>
        </p:nvSpPr>
        <p:spPr>
          <a:xfrm>
            <a:off x="4280734" y="168026"/>
            <a:ext cx="3630530" cy="584775"/>
          </a:xfrm>
          <a:prstGeom prst="rect">
            <a:avLst/>
          </a:prstGeom>
          <a:noFill/>
        </p:spPr>
        <p:txBody>
          <a:bodyPr wrap="square" rtlCol="0">
            <a:spAutoFit/>
          </a:bodyPr>
          <a:lstStyle/>
          <a:p>
            <a:r>
              <a:rPr lang="en-US" sz="3200" dirty="0"/>
              <a:t>Writing Python Code</a:t>
            </a:r>
            <a:endParaRPr lang="en-MY" sz="2400" dirty="0"/>
          </a:p>
        </p:txBody>
      </p:sp>
    </p:spTree>
    <p:extLst>
      <p:ext uri="{BB962C8B-B14F-4D97-AF65-F5344CB8AC3E}">
        <p14:creationId xmlns:p14="http://schemas.microsoft.com/office/powerpoint/2010/main" val="283382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7A063A-F93F-4DD8-904F-15CF439922BA}"/>
              </a:ext>
            </a:extLst>
          </p:cNvPr>
          <p:cNvSpPr txBox="1"/>
          <p:nvPr/>
        </p:nvSpPr>
        <p:spPr>
          <a:xfrm>
            <a:off x="4280734" y="168026"/>
            <a:ext cx="3630530" cy="584775"/>
          </a:xfrm>
          <a:prstGeom prst="rect">
            <a:avLst/>
          </a:prstGeom>
          <a:noFill/>
        </p:spPr>
        <p:txBody>
          <a:bodyPr wrap="square" rtlCol="0">
            <a:spAutoFit/>
          </a:bodyPr>
          <a:lstStyle/>
          <a:p>
            <a:r>
              <a:rPr lang="en-US" sz="3200" dirty="0"/>
              <a:t>Writing Python Code</a:t>
            </a:r>
            <a:endParaRPr lang="en-MY" sz="2400" dirty="0"/>
          </a:p>
        </p:txBody>
      </p:sp>
      <p:sp>
        <p:nvSpPr>
          <p:cNvPr id="3" name="Rectangle 2">
            <a:extLst>
              <a:ext uri="{FF2B5EF4-FFF2-40B4-BE49-F238E27FC236}">
                <a16:creationId xmlns:a16="http://schemas.microsoft.com/office/drawing/2014/main" id="{5EBAA01D-1C08-41FB-992B-A5F0D2876A9A}"/>
              </a:ext>
            </a:extLst>
          </p:cNvPr>
          <p:cNvSpPr/>
          <p:nvPr/>
        </p:nvSpPr>
        <p:spPr>
          <a:xfrm>
            <a:off x="1700462" y="988277"/>
            <a:ext cx="8791074" cy="369332"/>
          </a:xfrm>
          <a:prstGeom prst="rect">
            <a:avLst/>
          </a:prstGeom>
        </p:spPr>
        <p:txBody>
          <a:bodyPr wrap="square">
            <a:spAutoFit/>
          </a:bodyPr>
          <a:lstStyle/>
          <a:p>
            <a:pPr algn="ctr"/>
            <a:r>
              <a:rPr lang="en-US" dirty="0"/>
              <a:t>2 # Writing in a .</a:t>
            </a:r>
            <a:r>
              <a:rPr lang="en-US" dirty="0" err="1"/>
              <a:t>py</a:t>
            </a:r>
            <a:r>
              <a:rPr lang="en-US" dirty="0"/>
              <a:t> file and then run it</a:t>
            </a:r>
            <a:endParaRPr lang="en-MY" dirty="0"/>
          </a:p>
        </p:txBody>
      </p:sp>
      <p:sp>
        <p:nvSpPr>
          <p:cNvPr id="9" name="Rectangle 8">
            <a:extLst>
              <a:ext uri="{FF2B5EF4-FFF2-40B4-BE49-F238E27FC236}">
                <a16:creationId xmlns:a16="http://schemas.microsoft.com/office/drawing/2014/main" id="{95A8358C-87FD-415C-9FE3-FC9459CD8245}"/>
              </a:ext>
            </a:extLst>
          </p:cNvPr>
          <p:cNvSpPr/>
          <p:nvPr/>
        </p:nvSpPr>
        <p:spPr>
          <a:xfrm>
            <a:off x="5276909" y="2690336"/>
            <a:ext cx="6241323" cy="923330"/>
          </a:xfrm>
          <a:prstGeom prst="rect">
            <a:avLst/>
          </a:prstGeom>
        </p:spPr>
        <p:txBody>
          <a:bodyPr wrap="square">
            <a:spAutoFit/>
          </a:bodyPr>
          <a:lstStyle/>
          <a:p>
            <a:pPr algn="just"/>
            <a:r>
              <a:rPr lang="en-US" dirty="0"/>
              <a:t>Writing your python code in a .</a:t>
            </a:r>
            <a:r>
              <a:rPr lang="en-US" dirty="0" err="1"/>
              <a:t>py</a:t>
            </a:r>
            <a:r>
              <a:rPr lang="en-US" dirty="0"/>
              <a:t> file and then allow python interpreter to run it. It will execute the whole .</a:t>
            </a:r>
            <a:r>
              <a:rPr lang="en-US" dirty="0" err="1"/>
              <a:t>py</a:t>
            </a:r>
            <a:r>
              <a:rPr lang="en-US" dirty="0"/>
              <a:t> file at the same time.</a:t>
            </a:r>
            <a:endParaRPr lang="en-MY" dirty="0"/>
          </a:p>
        </p:txBody>
      </p:sp>
      <p:pic>
        <p:nvPicPr>
          <p:cNvPr id="2" name="Picture 1">
            <a:extLst>
              <a:ext uri="{FF2B5EF4-FFF2-40B4-BE49-F238E27FC236}">
                <a16:creationId xmlns:a16="http://schemas.microsoft.com/office/drawing/2014/main" id="{EBA72FB3-AB4D-448C-9AEB-CA0AC1A3341B}"/>
              </a:ext>
            </a:extLst>
          </p:cNvPr>
          <p:cNvPicPr>
            <a:picLocks noChangeAspect="1"/>
          </p:cNvPicPr>
          <p:nvPr/>
        </p:nvPicPr>
        <p:blipFill>
          <a:blip r:embed="rId2"/>
          <a:stretch>
            <a:fillRect/>
          </a:stretch>
        </p:blipFill>
        <p:spPr>
          <a:xfrm>
            <a:off x="673768" y="1955649"/>
            <a:ext cx="4212250" cy="3870031"/>
          </a:xfrm>
          <a:prstGeom prst="rect">
            <a:avLst/>
          </a:prstGeom>
        </p:spPr>
      </p:pic>
    </p:spTree>
    <p:extLst>
      <p:ext uri="{BB962C8B-B14F-4D97-AF65-F5344CB8AC3E}">
        <p14:creationId xmlns:p14="http://schemas.microsoft.com/office/powerpoint/2010/main" val="1961842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9513B0C-5E59-4773-9931-4E59EA4FE1AC}"/>
              </a:ext>
            </a:extLst>
          </p:cNvPr>
          <p:cNvSpPr txBox="1"/>
          <p:nvPr/>
        </p:nvSpPr>
        <p:spPr>
          <a:xfrm>
            <a:off x="786763" y="170180"/>
            <a:ext cx="1511696" cy="461665"/>
          </a:xfrm>
          <a:prstGeom prst="rect">
            <a:avLst/>
          </a:prstGeom>
          <a:noFill/>
        </p:spPr>
        <p:txBody>
          <a:bodyPr wrap="none" rtlCol="0">
            <a:spAutoFit/>
          </a:bodyPr>
          <a:lstStyle/>
          <a:p>
            <a:r>
              <a:rPr lang="en-MY" sz="2400" dirty="0"/>
              <a:t>Data types</a:t>
            </a:r>
          </a:p>
        </p:txBody>
      </p:sp>
      <p:pic>
        <p:nvPicPr>
          <p:cNvPr id="8" name="Picture 7">
            <a:extLst>
              <a:ext uri="{FF2B5EF4-FFF2-40B4-BE49-F238E27FC236}">
                <a16:creationId xmlns:a16="http://schemas.microsoft.com/office/drawing/2014/main" id="{FE2C1DBE-D381-4463-AC85-8E55113FE7FC}"/>
              </a:ext>
            </a:extLst>
          </p:cNvPr>
          <p:cNvPicPr>
            <a:picLocks noChangeAspect="1"/>
          </p:cNvPicPr>
          <p:nvPr/>
        </p:nvPicPr>
        <p:blipFill rotWithShape="1">
          <a:blip r:embed="rId2"/>
          <a:srcRect r="48033" b="81268"/>
          <a:stretch/>
        </p:blipFill>
        <p:spPr>
          <a:xfrm>
            <a:off x="847725" y="1225035"/>
            <a:ext cx="2277215" cy="825707"/>
          </a:xfrm>
          <a:prstGeom prst="rect">
            <a:avLst/>
          </a:prstGeom>
        </p:spPr>
      </p:pic>
      <p:pic>
        <p:nvPicPr>
          <p:cNvPr id="9" name="Picture 8">
            <a:extLst>
              <a:ext uri="{FF2B5EF4-FFF2-40B4-BE49-F238E27FC236}">
                <a16:creationId xmlns:a16="http://schemas.microsoft.com/office/drawing/2014/main" id="{E0EAB863-E1A5-4BF5-9A0A-50575AC671A4}"/>
              </a:ext>
            </a:extLst>
          </p:cNvPr>
          <p:cNvPicPr>
            <a:picLocks noChangeAspect="1"/>
          </p:cNvPicPr>
          <p:nvPr/>
        </p:nvPicPr>
        <p:blipFill rotWithShape="1">
          <a:blip r:embed="rId2"/>
          <a:srcRect t="19408" r="2832" b="61816"/>
          <a:stretch/>
        </p:blipFill>
        <p:spPr>
          <a:xfrm>
            <a:off x="6765906" y="2367912"/>
            <a:ext cx="4248151" cy="825707"/>
          </a:xfrm>
          <a:prstGeom prst="rect">
            <a:avLst/>
          </a:prstGeom>
        </p:spPr>
      </p:pic>
      <p:pic>
        <p:nvPicPr>
          <p:cNvPr id="13" name="Picture 12">
            <a:extLst>
              <a:ext uri="{FF2B5EF4-FFF2-40B4-BE49-F238E27FC236}">
                <a16:creationId xmlns:a16="http://schemas.microsoft.com/office/drawing/2014/main" id="{E5346D77-FF87-4655-9E7D-8B59BCC1622E}"/>
              </a:ext>
            </a:extLst>
          </p:cNvPr>
          <p:cNvPicPr>
            <a:picLocks noChangeAspect="1"/>
          </p:cNvPicPr>
          <p:nvPr/>
        </p:nvPicPr>
        <p:blipFill rotWithShape="1">
          <a:blip r:embed="rId2"/>
          <a:srcRect l="1" t="79389" r="42265"/>
          <a:stretch/>
        </p:blipFill>
        <p:spPr>
          <a:xfrm>
            <a:off x="847724" y="2367912"/>
            <a:ext cx="2524126" cy="906454"/>
          </a:xfrm>
          <a:prstGeom prst="rect">
            <a:avLst/>
          </a:prstGeom>
        </p:spPr>
      </p:pic>
      <p:pic>
        <p:nvPicPr>
          <p:cNvPr id="14" name="Picture 13">
            <a:extLst>
              <a:ext uri="{FF2B5EF4-FFF2-40B4-BE49-F238E27FC236}">
                <a16:creationId xmlns:a16="http://schemas.microsoft.com/office/drawing/2014/main" id="{1B4FA338-C28C-4DCE-8A68-25F735B25090}"/>
              </a:ext>
            </a:extLst>
          </p:cNvPr>
          <p:cNvPicPr>
            <a:picLocks noChangeAspect="1"/>
          </p:cNvPicPr>
          <p:nvPr/>
        </p:nvPicPr>
        <p:blipFill rotWithShape="1">
          <a:blip r:embed="rId2"/>
          <a:srcRect l="1" t="39984" r="32026" b="41241"/>
          <a:stretch/>
        </p:blipFill>
        <p:spPr>
          <a:xfrm>
            <a:off x="823911" y="3591536"/>
            <a:ext cx="2971802" cy="825708"/>
          </a:xfrm>
          <a:prstGeom prst="rect">
            <a:avLst/>
          </a:prstGeom>
        </p:spPr>
      </p:pic>
      <p:pic>
        <p:nvPicPr>
          <p:cNvPr id="15" name="Picture 14">
            <a:extLst>
              <a:ext uri="{FF2B5EF4-FFF2-40B4-BE49-F238E27FC236}">
                <a16:creationId xmlns:a16="http://schemas.microsoft.com/office/drawing/2014/main" id="{0A9D65CA-080B-4DA8-9118-27174412434C}"/>
              </a:ext>
            </a:extLst>
          </p:cNvPr>
          <p:cNvPicPr>
            <a:picLocks noChangeAspect="1"/>
          </p:cNvPicPr>
          <p:nvPr/>
        </p:nvPicPr>
        <p:blipFill rotWithShape="1">
          <a:blip r:embed="rId2"/>
          <a:srcRect t="59704" r="25695" b="21521"/>
          <a:stretch/>
        </p:blipFill>
        <p:spPr>
          <a:xfrm>
            <a:off x="847724" y="4734413"/>
            <a:ext cx="3248620" cy="825707"/>
          </a:xfrm>
          <a:prstGeom prst="rect">
            <a:avLst/>
          </a:prstGeom>
        </p:spPr>
      </p:pic>
      <p:pic>
        <p:nvPicPr>
          <p:cNvPr id="12" name="Picture 11">
            <a:extLst>
              <a:ext uri="{FF2B5EF4-FFF2-40B4-BE49-F238E27FC236}">
                <a16:creationId xmlns:a16="http://schemas.microsoft.com/office/drawing/2014/main" id="{AA18AD80-D741-476D-91F9-53AAE53718CB}"/>
              </a:ext>
            </a:extLst>
          </p:cNvPr>
          <p:cNvPicPr>
            <a:picLocks noChangeAspect="1"/>
          </p:cNvPicPr>
          <p:nvPr/>
        </p:nvPicPr>
        <p:blipFill>
          <a:blip r:embed="rId3"/>
          <a:stretch>
            <a:fillRect/>
          </a:stretch>
        </p:blipFill>
        <p:spPr>
          <a:xfrm>
            <a:off x="6765906" y="1225035"/>
            <a:ext cx="2670125" cy="733425"/>
          </a:xfrm>
          <a:prstGeom prst="rect">
            <a:avLst/>
          </a:prstGeom>
        </p:spPr>
      </p:pic>
      <p:sp>
        <p:nvSpPr>
          <p:cNvPr id="11" name="Rectangle 10">
            <a:extLst>
              <a:ext uri="{FF2B5EF4-FFF2-40B4-BE49-F238E27FC236}">
                <a16:creationId xmlns:a16="http://schemas.microsoft.com/office/drawing/2014/main" id="{03ED2C10-F05E-4EA4-99A4-3DDC34582E1D}"/>
              </a:ext>
            </a:extLst>
          </p:cNvPr>
          <p:cNvSpPr/>
          <p:nvPr/>
        </p:nvSpPr>
        <p:spPr>
          <a:xfrm>
            <a:off x="1700463" y="6042468"/>
            <a:ext cx="8791074" cy="369332"/>
          </a:xfrm>
          <a:prstGeom prst="rect">
            <a:avLst/>
          </a:prstGeom>
        </p:spPr>
        <p:txBody>
          <a:bodyPr wrap="square">
            <a:spAutoFit/>
          </a:bodyPr>
          <a:lstStyle/>
          <a:p>
            <a:pPr algn="ctr"/>
            <a:r>
              <a:rPr lang="en-US" dirty="0"/>
              <a:t>Note: You can type these in the python shell</a:t>
            </a:r>
            <a:endParaRPr lang="en-MY" dirty="0"/>
          </a:p>
        </p:txBody>
      </p:sp>
      <p:sp>
        <p:nvSpPr>
          <p:cNvPr id="2" name="Rectangle 1">
            <a:extLst>
              <a:ext uri="{FF2B5EF4-FFF2-40B4-BE49-F238E27FC236}">
                <a16:creationId xmlns:a16="http://schemas.microsoft.com/office/drawing/2014/main" id="{A832E9B6-3D98-4AFA-A30E-920813D59D38}"/>
              </a:ext>
            </a:extLst>
          </p:cNvPr>
          <p:cNvSpPr/>
          <p:nvPr/>
        </p:nvSpPr>
        <p:spPr>
          <a:xfrm>
            <a:off x="823911" y="660919"/>
            <a:ext cx="3999108" cy="369332"/>
          </a:xfrm>
          <a:prstGeom prst="rect">
            <a:avLst/>
          </a:prstGeom>
        </p:spPr>
        <p:txBody>
          <a:bodyPr wrap="none">
            <a:spAutoFit/>
          </a:bodyPr>
          <a:lstStyle/>
          <a:p>
            <a:r>
              <a:rPr lang="en-MY" dirty="0"/>
              <a:t>Example 1: Some examples of data types</a:t>
            </a:r>
          </a:p>
        </p:txBody>
      </p:sp>
    </p:spTree>
    <p:extLst>
      <p:ext uri="{BB962C8B-B14F-4D97-AF65-F5344CB8AC3E}">
        <p14:creationId xmlns:p14="http://schemas.microsoft.com/office/powerpoint/2010/main" val="311508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9513B0C-5E59-4773-9931-4E59EA4FE1AC}"/>
              </a:ext>
            </a:extLst>
          </p:cNvPr>
          <p:cNvSpPr txBox="1"/>
          <p:nvPr/>
        </p:nvSpPr>
        <p:spPr>
          <a:xfrm>
            <a:off x="604837" y="88552"/>
            <a:ext cx="976870" cy="461665"/>
          </a:xfrm>
          <a:prstGeom prst="rect">
            <a:avLst/>
          </a:prstGeom>
          <a:noFill/>
        </p:spPr>
        <p:txBody>
          <a:bodyPr wrap="none" rtlCol="0">
            <a:spAutoFit/>
          </a:bodyPr>
          <a:lstStyle/>
          <a:p>
            <a:r>
              <a:rPr lang="en-MY" sz="2400" dirty="0"/>
              <a:t>Maths</a:t>
            </a:r>
          </a:p>
        </p:txBody>
      </p:sp>
      <p:pic>
        <p:nvPicPr>
          <p:cNvPr id="2" name="Picture 1">
            <a:extLst>
              <a:ext uri="{FF2B5EF4-FFF2-40B4-BE49-F238E27FC236}">
                <a16:creationId xmlns:a16="http://schemas.microsoft.com/office/drawing/2014/main" id="{1C744A26-8AD8-4EB8-8C6B-24B15BF73599}"/>
              </a:ext>
            </a:extLst>
          </p:cNvPr>
          <p:cNvPicPr>
            <a:picLocks noChangeAspect="1"/>
          </p:cNvPicPr>
          <p:nvPr/>
        </p:nvPicPr>
        <p:blipFill>
          <a:blip r:embed="rId2"/>
          <a:stretch>
            <a:fillRect/>
          </a:stretch>
        </p:blipFill>
        <p:spPr>
          <a:xfrm>
            <a:off x="604837" y="1143000"/>
            <a:ext cx="8791575" cy="1924050"/>
          </a:xfrm>
          <a:prstGeom prst="rect">
            <a:avLst/>
          </a:prstGeom>
        </p:spPr>
      </p:pic>
      <p:pic>
        <p:nvPicPr>
          <p:cNvPr id="3" name="Picture 2">
            <a:extLst>
              <a:ext uri="{FF2B5EF4-FFF2-40B4-BE49-F238E27FC236}">
                <a16:creationId xmlns:a16="http://schemas.microsoft.com/office/drawing/2014/main" id="{73D7E395-CEB8-4FC7-8B93-74DAC436CED8}"/>
              </a:ext>
            </a:extLst>
          </p:cNvPr>
          <p:cNvPicPr>
            <a:picLocks noChangeAspect="1"/>
          </p:cNvPicPr>
          <p:nvPr/>
        </p:nvPicPr>
        <p:blipFill>
          <a:blip r:embed="rId3"/>
          <a:stretch>
            <a:fillRect/>
          </a:stretch>
        </p:blipFill>
        <p:spPr>
          <a:xfrm>
            <a:off x="629207" y="3790951"/>
            <a:ext cx="2390775" cy="1266825"/>
          </a:xfrm>
          <a:prstGeom prst="rect">
            <a:avLst/>
          </a:prstGeom>
        </p:spPr>
      </p:pic>
      <p:sp>
        <p:nvSpPr>
          <p:cNvPr id="4" name="Rectangle 3">
            <a:extLst>
              <a:ext uri="{FF2B5EF4-FFF2-40B4-BE49-F238E27FC236}">
                <a16:creationId xmlns:a16="http://schemas.microsoft.com/office/drawing/2014/main" id="{7A196E96-DA28-4D24-AF3A-5C7118732C39}"/>
              </a:ext>
            </a:extLst>
          </p:cNvPr>
          <p:cNvSpPr/>
          <p:nvPr/>
        </p:nvSpPr>
        <p:spPr>
          <a:xfrm>
            <a:off x="604837" y="596384"/>
            <a:ext cx="2571730" cy="369332"/>
          </a:xfrm>
          <a:prstGeom prst="rect">
            <a:avLst/>
          </a:prstGeom>
        </p:spPr>
        <p:txBody>
          <a:bodyPr wrap="none">
            <a:spAutoFit/>
          </a:bodyPr>
          <a:lstStyle/>
          <a:p>
            <a:r>
              <a:rPr lang="en-MY" dirty="0"/>
              <a:t>Example 2: Math libraries</a:t>
            </a:r>
          </a:p>
        </p:txBody>
      </p:sp>
      <p:sp>
        <p:nvSpPr>
          <p:cNvPr id="6" name="Rectangle 5">
            <a:extLst>
              <a:ext uri="{FF2B5EF4-FFF2-40B4-BE49-F238E27FC236}">
                <a16:creationId xmlns:a16="http://schemas.microsoft.com/office/drawing/2014/main" id="{6D62AA09-6597-45CD-8D38-99933A1B2663}"/>
              </a:ext>
            </a:extLst>
          </p:cNvPr>
          <p:cNvSpPr/>
          <p:nvPr/>
        </p:nvSpPr>
        <p:spPr>
          <a:xfrm>
            <a:off x="1700463" y="6042468"/>
            <a:ext cx="8791074" cy="369332"/>
          </a:xfrm>
          <a:prstGeom prst="rect">
            <a:avLst/>
          </a:prstGeom>
        </p:spPr>
        <p:txBody>
          <a:bodyPr wrap="square">
            <a:spAutoFit/>
          </a:bodyPr>
          <a:lstStyle/>
          <a:p>
            <a:pPr algn="ctr"/>
            <a:r>
              <a:rPr lang="en-US" dirty="0"/>
              <a:t>Note: </a:t>
            </a:r>
            <a:r>
              <a:rPr lang="en-US" dirty="0" err="1"/>
              <a:t>dir</a:t>
            </a:r>
            <a:r>
              <a:rPr lang="en-US" dirty="0"/>
              <a:t>() function allows you to list down all the functions from a module (library)</a:t>
            </a:r>
            <a:endParaRPr lang="en-MY" dirty="0"/>
          </a:p>
        </p:txBody>
      </p:sp>
    </p:spTree>
    <p:extLst>
      <p:ext uri="{BB962C8B-B14F-4D97-AF65-F5344CB8AC3E}">
        <p14:creationId xmlns:p14="http://schemas.microsoft.com/office/powerpoint/2010/main" val="4041933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7B21AD-40F4-4007-9B1D-A6F537D36DD3}"/>
              </a:ext>
            </a:extLst>
          </p:cNvPr>
          <p:cNvSpPr txBox="1"/>
          <p:nvPr/>
        </p:nvSpPr>
        <p:spPr>
          <a:xfrm>
            <a:off x="847725" y="1038689"/>
            <a:ext cx="1476686" cy="369332"/>
          </a:xfrm>
          <a:prstGeom prst="rect">
            <a:avLst/>
          </a:prstGeom>
          <a:noFill/>
        </p:spPr>
        <p:txBody>
          <a:bodyPr wrap="none" rtlCol="0">
            <a:spAutoFit/>
          </a:bodyPr>
          <a:lstStyle/>
          <a:p>
            <a:r>
              <a:rPr lang="en-MY" dirty="0"/>
              <a:t>Lab activity 1:</a:t>
            </a:r>
          </a:p>
        </p:txBody>
      </p:sp>
      <p:sp>
        <p:nvSpPr>
          <p:cNvPr id="6" name="TextBox 5">
            <a:extLst>
              <a:ext uri="{FF2B5EF4-FFF2-40B4-BE49-F238E27FC236}">
                <a16:creationId xmlns:a16="http://schemas.microsoft.com/office/drawing/2014/main" id="{15C20821-3881-410F-B633-B6385ADF3EF3}"/>
              </a:ext>
            </a:extLst>
          </p:cNvPr>
          <p:cNvSpPr txBox="1"/>
          <p:nvPr/>
        </p:nvSpPr>
        <p:spPr>
          <a:xfrm>
            <a:off x="847725" y="446200"/>
            <a:ext cx="852413" cy="369332"/>
          </a:xfrm>
          <a:prstGeom prst="rect">
            <a:avLst/>
          </a:prstGeom>
          <a:noFill/>
        </p:spPr>
        <p:txBody>
          <a:bodyPr wrap="none" rtlCol="0">
            <a:spAutoFit/>
          </a:bodyPr>
          <a:lstStyle/>
          <a:p>
            <a:r>
              <a:rPr lang="en-MY" dirty="0"/>
              <a:t>Python</a:t>
            </a:r>
          </a:p>
        </p:txBody>
      </p:sp>
      <p:sp>
        <p:nvSpPr>
          <p:cNvPr id="7" name="TextBox 6">
            <a:extLst>
              <a:ext uri="{FF2B5EF4-FFF2-40B4-BE49-F238E27FC236}">
                <a16:creationId xmlns:a16="http://schemas.microsoft.com/office/drawing/2014/main" id="{E90F8C86-3541-4086-BED5-4A259D9D6D51}"/>
              </a:ext>
            </a:extLst>
          </p:cNvPr>
          <p:cNvSpPr txBox="1"/>
          <p:nvPr/>
        </p:nvSpPr>
        <p:spPr>
          <a:xfrm>
            <a:off x="600738" y="2716548"/>
            <a:ext cx="10990523" cy="369332"/>
          </a:xfrm>
          <a:prstGeom prst="rect">
            <a:avLst/>
          </a:prstGeom>
          <a:noFill/>
        </p:spPr>
        <p:txBody>
          <a:bodyPr wrap="square" rtlCol="0">
            <a:spAutoFit/>
          </a:bodyPr>
          <a:lstStyle/>
          <a:p>
            <a:pPr algn="ctr"/>
            <a:r>
              <a:rPr lang="en-US" dirty="0"/>
              <a:t>Write a Python program to convert degree to radian. Save file in a .</a:t>
            </a:r>
            <a:r>
              <a:rPr lang="en-US" dirty="0" err="1"/>
              <a:t>py</a:t>
            </a:r>
            <a:r>
              <a:rPr lang="en-US" dirty="0"/>
              <a:t> file</a:t>
            </a:r>
            <a:endParaRPr lang="en-MY" dirty="0"/>
          </a:p>
        </p:txBody>
      </p:sp>
    </p:spTree>
    <p:extLst>
      <p:ext uri="{BB962C8B-B14F-4D97-AF65-F5344CB8AC3E}">
        <p14:creationId xmlns:p14="http://schemas.microsoft.com/office/powerpoint/2010/main" val="3731090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1088</Words>
  <Application>Microsoft Office PowerPoint</Application>
  <PresentationFormat>Widescreen</PresentationFormat>
  <Paragraphs>181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Roboto</vt:lpstr>
      <vt:lpstr>Office Theme</vt:lpstr>
      <vt:lpstr>MCTE 3104 Mechatronics Interfacing Lab</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MCTE 3104 Mechatronics Interfacing Lab</dc:title>
  <dc:creator>Default</dc:creator>
  <cp:lastModifiedBy>Default</cp:lastModifiedBy>
  <cp:revision>30</cp:revision>
  <dcterms:created xsi:type="dcterms:W3CDTF">2018-09-27T14:39:08Z</dcterms:created>
  <dcterms:modified xsi:type="dcterms:W3CDTF">2018-09-28T00:01:36Z</dcterms:modified>
</cp:coreProperties>
</file>