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5" r:id="rId5"/>
    <p:sldId id="286" r:id="rId6"/>
    <p:sldId id="288" r:id="rId7"/>
    <p:sldId id="289" r:id="rId8"/>
    <p:sldId id="290" r:id="rId9"/>
    <p:sldId id="291" r:id="rId10"/>
    <p:sldId id="283" r:id="rId11"/>
    <p:sldId id="287" r:id="rId12"/>
    <p:sldId id="293" r:id="rId13"/>
    <p:sldId id="292" r:id="rId14"/>
    <p:sldId id="296" r:id="rId15"/>
    <p:sldId id="294" r:id="rId16"/>
    <p:sldId id="297" r:id="rId17"/>
    <p:sldId id="298" r:id="rId18"/>
    <p:sldId id="299" r:id="rId19"/>
    <p:sldId id="300" r:id="rId20"/>
    <p:sldId id="301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2B2839-A782-4A43-8689-784E28900F9C}">
          <p14:sldIdLst>
            <p14:sldId id="256"/>
            <p14:sldId id="257"/>
            <p14:sldId id="281"/>
            <p14:sldId id="285"/>
            <p14:sldId id="286"/>
            <p14:sldId id="288"/>
            <p14:sldId id="289"/>
            <p14:sldId id="290"/>
            <p14:sldId id="291"/>
            <p14:sldId id="283"/>
            <p14:sldId id="287"/>
            <p14:sldId id="293"/>
            <p14:sldId id="292"/>
            <p14:sldId id="296"/>
            <p14:sldId id="294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C6B-642D-4055-A274-EED73D9BB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56405-6D98-40EC-A977-C3186497E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5286-0420-407A-8F66-D3409C1B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6094-D6E4-49BE-9CD8-BE223A48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A5DB-0649-4D21-BC90-546CA7B4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269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0FAF-D9E8-4611-9226-62A08AE9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89970-C361-4290-AA36-0578E991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F98F-6C23-4632-B04F-E7830C46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BEFC-1EBA-4E9E-86C6-1D9E5875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0D54-69CE-4355-B041-630D380F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987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87ABB-7B2C-4D27-8CDB-B167DAF55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7E76-0052-4285-B3FF-E631F36A9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1A3F-1D06-47E9-BDFD-BD4CAAC7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AC42-C080-43EE-8C3E-D063DC2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2716-4645-4A5A-9992-F232EB67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93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3B7E-3C69-48B2-B7F3-6DF732E5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9D09-B6E6-4D9C-BD5E-2E68D536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9F6B-F304-4830-887C-9CE23732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F636-3378-4EBE-887E-214E1EFA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55BC-A7CC-4A2C-B44C-266B565D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72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5BDF-4256-451A-9460-AB0C046B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6B2E3-1B9F-4A35-B1D1-7D3A7441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6A3E-6124-4974-8D39-B70C8D42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3AF0-721A-406B-83B9-DC0CB60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51A4-0F45-40D2-BFF0-6065BB25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132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2093-195D-45DE-806A-7661CC0F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2368-B6E4-45F8-98D9-E025C8525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1284-4B6C-45B4-88BD-6E0A6B9F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BF756-7D11-40EF-9661-4C9A2757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4BAA-88D9-4DB0-89EA-09F90A1D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8782B-6E93-4D47-873D-8506E21B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994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D82A-6C43-4909-A199-C01631B2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81F2-810A-4917-8F7D-951C402C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7471D-65C2-4AD9-B81B-6D2067E65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461FC-4733-4459-8F9F-3F5A4702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81646-1813-4BED-99F6-2430E6FCC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9C5C5-5584-4F1D-94C9-88BB0337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2834B-AAF3-415B-A571-9EBA65B4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6E4A9-D294-4B3B-9340-4DD460A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293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79F-1CAD-4F49-B83B-3F2E3643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EB81B-E4A9-4BEE-90F7-6F8B1DB5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B3CD0-C149-4981-B70E-14F3397E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86B6-634D-4FFF-A0CC-36A7E147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060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B173A-2FEB-421C-B48C-EFAAC4B4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A6BE6-6D3D-4564-86A7-3FF05E76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5EAD-372B-494D-99FA-91DA46BC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94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6C5D-5D68-4CF4-9995-81F97784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8DC8-5245-4565-B029-1FC8513D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04EF-338C-45AA-81C6-B0E0DB7D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4BDA-2E71-498E-8A23-B34998A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B20F6-A2A1-44EA-8192-4854B08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2FF7-5FEE-4965-9D55-12796E1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71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5FEA-7BCF-410C-9C67-06877589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6765A-61A6-4C50-A5BF-0EDBCFDA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030CE-509A-4C00-86F3-3C677789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80C5-D839-4436-9F4C-7FEB3AB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A25E5-6802-46FA-AF8D-5F2DE504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13AB-E580-45AE-900F-A35DDFD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233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65259-4189-46EB-9265-9E36F1C6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9DFD-7A84-42A5-9FA1-CDA7CC65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7676-27F1-465E-85C6-AEB08362C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F2C3-40C6-47F4-BC8D-A335AEA90D2F}" type="datetimeFigureOut">
              <a:rPr lang="en-MY" smtClean="0"/>
              <a:t>16/11/2018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9B67B-B680-4E3F-A381-1E131516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A343-C8E5-4688-94D7-346606B1A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582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orldtimeapi.org/api/timezone/Asia/Kuala_Lumpu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orldtimeapi.org/api/timezone/Asia/Kuala_Lumpu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omnia.res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610F-23A7-4A68-93CB-07387640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FF0000"/>
                </a:solidFill>
              </a:rPr>
              <a:t>MCTE 3104</a:t>
            </a:r>
            <a:br>
              <a:rPr lang="en-MY" dirty="0"/>
            </a:br>
            <a:r>
              <a:rPr lang="en-MY" dirty="0"/>
              <a:t>Mechatronics Interfacing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DB12A-EBCA-40A4-AA6A-E27B98E0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575" y="5162132"/>
            <a:ext cx="10170850" cy="573505"/>
          </a:xfrm>
        </p:spPr>
        <p:txBody>
          <a:bodyPr>
            <a:normAutofit/>
          </a:bodyPr>
          <a:lstStyle/>
          <a:p>
            <a:r>
              <a:rPr lang="en-MY" dirty="0"/>
              <a:t>Session no. 9 : Introduction to IOT (Part I)</a:t>
            </a:r>
          </a:p>
        </p:txBody>
      </p:sp>
    </p:spTree>
    <p:extLst>
      <p:ext uri="{BB962C8B-B14F-4D97-AF65-F5344CB8AC3E}">
        <p14:creationId xmlns:p14="http://schemas.microsoft.com/office/powerpoint/2010/main" val="282317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A4FB13F6-35CE-469B-A6E3-9DFFAC7E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29" y="950659"/>
            <a:ext cx="5217536" cy="27684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BB758A9-B293-44E2-9148-4E386E6E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9" y="117315"/>
            <a:ext cx="10515600" cy="1325563"/>
          </a:xfrm>
        </p:spPr>
        <p:txBody>
          <a:bodyPr/>
          <a:lstStyle/>
          <a:p>
            <a:r>
              <a:rPr lang="en-MY" dirty="0"/>
              <a:t>REST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CE1DA8-043D-477B-A988-43722BB42600}"/>
              </a:ext>
            </a:extLst>
          </p:cNvPr>
          <p:cNvSpPr/>
          <p:nvPr/>
        </p:nvSpPr>
        <p:spPr>
          <a:xfrm>
            <a:off x="299729" y="2109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/>
              <a:t>A RESTful API is an Application Program Interface (API) that uses HTTP requests to GET, PUT, POST and DELETE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D05EF-52A1-495E-BA98-2B29B1569E40}"/>
              </a:ext>
            </a:extLst>
          </p:cNvPr>
          <p:cNvSpPr/>
          <p:nvPr/>
        </p:nvSpPr>
        <p:spPr>
          <a:xfrm>
            <a:off x="305591" y="12978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/>
              <a:t>An API for a website is code that allows two software programs to interface with each other with each another.</a:t>
            </a:r>
          </a:p>
        </p:txBody>
      </p:sp>
    </p:spTree>
    <p:extLst>
      <p:ext uri="{BB962C8B-B14F-4D97-AF65-F5344CB8AC3E}">
        <p14:creationId xmlns:p14="http://schemas.microsoft.com/office/powerpoint/2010/main" val="378887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8A5698-24F3-4A78-A954-F2BF72F859AE}"/>
              </a:ext>
            </a:extLst>
          </p:cNvPr>
          <p:cNvSpPr/>
          <p:nvPr/>
        </p:nvSpPr>
        <p:spPr>
          <a:xfrm>
            <a:off x="1843361" y="292587"/>
            <a:ext cx="8505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Consider this REST </a:t>
            </a:r>
            <a:r>
              <a:rPr lang="en-MY" dirty="0" err="1"/>
              <a:t>api</a:t>
            </a:r>
            <a:r>
              <a:rPr lang="en-MY" dirty="0"/>
              <a:t> service that returns you current time information of Kuala Lumpur</a:t>
            </a:r>
          </a:p>
          <a:p>
            <a:pPr algn="ctr"/>
            <a:r>
              <a:rPr lang="en-MY" dirty="0">
                <a:hlinkClick r:id="rId2"/>
              </a:rPr>
              <a:t>http://worldtimeapi.org/api/timezone/Asia/Kuala_Lumpur</a:t>
            </a:r>
            <a:r>
              <a:rPr lang="en-MY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6F40D-2802-4374-8B84-2200C13A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67" y="1557138"/>
            <a:ext cx="7987464" cy="37437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C41B89-C33B-484A-8F71-3DEF9BF61FA7}"/>
              </a:ext>
            </a:extLst>
          </p:cNvPr>
          <p:cNvSpPr/>
          <p:nvPr/>
        </p:nvSpPr>
        <p:spPr>
          <a:xfrm>
            <a:off x="3680466" y="1063362"/>
            <a:ext cx="4831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Results from requesting from an internet browser</a:t>
            </a:r>
          </a:p>
        </p:txBody>
      </p:sp>
    </p:spTree>
    <p:extLst>
      <p:ext uri="{BB962C8B-B14F-4D97-AF65-F5344CB8AC3E}">
        <p14:creationId xmlns:p14="http://schemas.microsoft.com/office/powerpoint/2010/main" val="33148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8A5698-24F3-4A78-A954-F2BF72F859AE}"/>
              </a:ext>
            </a:extLst>
          </p:cNvPr>
          <p:cNvSpPr/>
          <p:nvPr/>
        </p:nvSpPr>
        <p:spPr>
          <a:xfrm>
            <a:off x="1843361" y="292587"/>
            <a:ext cx="8505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Consider this REST </a:t>
            </a:r>
            <a:r>
              <a:rPr lang="en-MY" dirty="0" err="1"/>
              <a:t>api</a:t>
            </a:r>
            <a:r>
              <a:rPr lang="en-MY" dirty="0"/>
              <a:t> service that returns you current time information of Kuala Lumpur</a:t>
            </a:r>
          </a:p>
          <a:p>
            <a:pPr algn="ctr"/>
            <a:r>
              <a:rPr lang="en-MY" dirty="0">
                <a:hlinkClick r:id="rId2"/>
              </a:rPr>
              <a:t>http://worldtimeapi.org/api/timezone/Asia/Kuala_Lumpur</a:t>
            </a:r>
            <a:r>
              <a:rPr lang="en-MY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41B89-C33B-484A-8F71-3DEF9BF61FA7}"/>
              </a:ext>
            </a:extLst>
          </p:cNvPr>
          <p:cNvSpPr/>
          <p:nvPr/>
        </p:nvSpPr>
        <p:spPr>
          <a:xfrm>
            <a:off x="3104795" y="1063362"/>
            <a:ext cx="5982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Results from requesting from an REST </a:t>
            </a:r>
            <a:r>
              <a:rPr lang="en-MY" dirty="0" err="1"/>
              <a:t>Api</a:t>
            </a:r>
            <a:r>
              <a:rPr lang="en-MY" dirty="0"/>
              <a:t> debugging software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486C33-FE60-49D4-928B-9342D355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37" y="1557138"/>
            <a:ext cx="10106526" cy="3853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E06BB0-003B-4142-8766-6F48907C4919}"/>
              </a:ext>
            </a:extLst>
          </p:cNvPr>
          <p:cNvSpPr/>
          <p:nvPr/>
        </p:nvSpPr>
        <p:spPr>
          <a:xfrm>
            <a:off x="1299173" y="5887530"/>
            <a:ext cx="9593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Insomnia is a free REST </a:t>
            </a:r>
            <a:r>
              <a:rPr lang="en-MY" dirty="0" err="1"/>
              <a:t>Api</a:t>
            </a:r>
            <a:r>
              <a:rPr lang="en-MY" dirty="0"/>
              <a:t> debugging software that can be downloaded from </a:t>
            </a:r>
            <a:r>
              <a:rPr lang="en-MY" dirty="0">
                <a:hlinkClick r:id="rId4"/>
              </a:rPr>
              <a:t>https://insomnia.rest/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81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9E16B3-A354-4419-B486-532E7818170F}"/>
              </a:ext>
            </a:extLst>
          </p:cNvPr>
          <p:cNvSpPr/>
          <p:nvPr/>
        </p:nvSpPr>
        <p:spPr>
          <a:xfrm>
            <a:off x="888079" y="824088"/>
            <a:ext cx="1022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/>
              <a:t>Python comes in with a built-in </a:t>
            </a:r>
            <a:r>
              <a:rPr lang="en-MY" b="1" dirty="0"/>
              <a:t>requests</a:t>
            </a:r>
            <a:r>
              <a:rPr lang="en-MY" dirty="0"/>
              <a:t> library which allows you to make Http requests.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5924F-541E-482C-ABCA-B81DBF6FF4A5}"/>
              </a:ext>
            </a:extLst>
          </p:cNvPr>
          <p:cNvSpPr txBox="1"/>
          <p:nvPr/>
        </p:nvSpPr>
        <p:spPr>
          <a:xfrm>
            <a:off x="245642" y="143506"/>
            <a:ext cx="332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Python’s Requests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67C69-64B2-4EBB-8BCA-DAC7AE013E74}"/>
              </a:ext>
            </a:extLst>
          </p:cNvPr>
          <p:cNvSpPr/>
          <p:nvPr/>
        </p:nvSpPr>
        <p:spPr>
          <a:xfrm>
            <a:off x="888079" y="1400581"/>
            <a:ext cx="390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1: Making simple GET requests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D7703-60B8-4B6C-801A-A9F88910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79" y="1977074"/>
            <a:ext cx="8320089" cy="1951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24F4B-179B-42B3-A4B7-C0E84D8ED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411" y="4007070"/>
            <a:ext cx="5252435" cy="2386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46C4C4-8D6C-4600-846A-CA10FF2E8A20}"/>
              </a:ext>
            </a:extLst>
          </p:cNvPr>
          <p:cNvSpPr/>
          <p:nvPr/>
        </p:nvSpPr>
        <p:spPr>
          <a:xfrm>
            <a:off x="3816196" y="6208742"/>
            <a:ext cx="4372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Results from requesting from a python script</a:t>
            </a:r>
          </a:p>
        </p:txBody>
      </p:sp>
    </p:spTree>
    <p:extLst>
      <p:ext uri="{BB962C8B-B14F-4D97-AF65-F5344CB8AC3E}">
        <p14:creationId xmlns:p14="http://schemas.microsoft.com/office/powerpoint/2010/main" val="139112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B21AD-40F4-4007-9B1D-A6F537D36DD3}"/>
              </a:ext>
            </a:extLst>
          </p:cNvPr>
          <p:cNvSpPr txBox="1"/>
          <p:nvPr/>
        </p:nvSpPr>
        <p:spPr>
          <a:xfrm>
            <a:off x="847725" y="103868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Lab activity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F8C86-3541-4086-BED5-4A259D9D6D51}"/>
              </a:ext>
            </a:extLst>
          </p:cNvPr>
          <p:cNvSpPr txBox="1"/>
          <p:nvPr/>
        </p:nvSpPr>
        <p:spPr>
          <a:xfrm>
            <a:off x="600738" y="2716548"/>
            <a:ext cx="1099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a free online REST API service and make GET requests using browser, insomnia and python script.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74E8B-9080-4DEF-BA49-D315E2198D3D}"/>
              </a:ext>
            </a:extLst>
          </p:cNvPr>
          <p:cNvSpPr txBox="1"/>
          <p:nvPr/>
        </p:nvSpPr>
        <p:spPr>
          <a:xfrm>
            <a:off x="245642" y="143506"/>
            <a:ext cx="3131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MY" sz="2400" dirty="0" err="1"/>
              <a:t>ttp</a:t>
            </a:r>
            <a:r>
              <a:rPr lang="en-MY" sz="2400" dirty="0"/>
              <a:t> request a REST </a:t>
            </a:r>
            <a:r>
              <a:rPr lang="en-MY" sz="2400" dirty="0" err="1"/>
              <a:t>Api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27973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9E16B3-A354-4419-B486-532E7818170F}"/>
              </a:ext>
            </a:extLst>
          </p:cNvPr>
          <p:cNvSpPr/>
          <p:nvPr/>
        </p:nvSpPr>
        <p:spPr>
          <a:xfrm>
            <a:off x="981450" y="1652518"/>
            <a:ext cx="10229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/>
              <a:t>Google’s firebase platform allows you to make a real-time database for high-quality apps.</a:t>
            </a:r>
          </a:p>
          <a:p>
            <a:r>
              <a:rPr lang="en-US" dirty="0"/>
              <a:t>L</a:t>
            </a:r>
            <a:r>
              <a:rPr lang="en-MY" dirty="0" err="1"/>
              <a:t>uckly</a:t>
            </a:r>
            <a:r>
              <a:rPr lang="en-MY" dirty="0"/>
              <a:t> anyone with a google account can create one free real-time database per project.</a:t>
            </a:r>
          </a:p>
          <a:p>
            <a:r>
              <a:rPr lang="en-US" dirty="0"/>
              <a:t>D</a:t>
            </a:r>
            <a:r>
              <a:rPr lang="en-MY" dirty="0" err="1"/>
              <a:t>atabase</a:t>
            </a:r>
            <a:r>
              <a:rPr lang="en-MY" dirty="0"/>
              <a:t> structure support json style format.</a:t>
            </a:r>
          </a:p>
          <a:p>
            <a:r>
              <a:rPr lang="en-US" dirty="0"/>
              <a:t>Y</a:t>
            </a:r>
            <a:r>
              <a:rPr lang="en-MY" dirty="0" err="1"/>
              <a:t>ou</a:t>
            </a:r>
            <a:r>
              <a:rPr lang="en-MY" dirty="0"/>
              <a:t> can easily create </a:t>
            </a:r>
            <a:r>
              <a:rPr lang="en-MY" dirty="0" err="1"/>
              <a:t>api</a:t>
            </a:r>
            <a:r>
              <a:rPr lang="en-MY" dirty="0"/>
              <a:t> calls to update components of the database.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5924F-541E-482C-ABCA-B81DBF6FF4A5}"/>
              </a:ext>
            </a:extLst>
          </p:cNvPr>
          <p:cNvSpPr txBox="1"/>
          <p:nvPr/>
        </p:nvSpPr>
        <p:spPr>
          <a:xfrm>
            <a:off x="245642" y="143506"/>
            <a:ext cx="610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Firebase Real-time Database for IOT application</a:t>
            </a:r>
          </a:p>
        </p:txBody>
      </p:sp>
    </p:spTree>
    <p:extLst>
      <p:ext uri="{BB962C8B-B14F-4D97-AF65-F5344CB8AC3E}">
        <p14:creationId xmlns:p14="http://schemas.microsoft.com/office/powerpoint/2010/main" val="69043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5924F-541E-482C-ABCA-B81DBF6FF4A5}"/>
              </a:ext>
            </a:extLst>
          </p:cNvPr>
          <p:cNvSpPr txBox="1"/>
          <p:nvPr/>
        </p:nvSpPr>
        <p:spPr>
          <a:xfrm>
            <a:off x="245642" y="143506"/>
            <a:ext cx="610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Firebase Real-time Database for IOT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8CA93-325E-4D5E-9A2E-6E3571D6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62" y="1630461"/>
            <a:ext cx="7860632" cy="44216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A3BA64-D7E7-4442-8C17-AB9AB15946D2}"/>
              </a:ext>
            </a:extLst>
          </p:cNvPr>
          <p:cNvSpPr/>
          <p:nvPr/>
        </p:nvSpPr>
        <p:spPr>
          <a:xfrm>
            <a:off x="2329424" y="809761"/>
            <a:ext cx="7533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To get started, first create a Firebase account and then click “GO TO CONSOLE”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BE288A-AA1E-4AA1-A264-91E73D18DDD4}"/>
              </a:ext>
            </a:extLst>
          </p:cNvPr>
          <p:cNvCxnSpPr>
            <a:cxnSpLocks/>
          </p:cNvCxnSpPr>
          <p:nvPr/>
        </p:nvCxnSpPr>
        <p:spPr>
          <a:xfrm>
            <a:off x="8919411" y="1196229"/>
            <a:ext cx="304800" cy="76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5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5924F-541E-482C-ABCA-B81DBF6FF4A5}"/>
              </a:ext>
            </a:extLst>
          </p:cNvPr>
          <p:cNvSpPr txBox="1"/>
          <p:nvPr/>
        </p:nvSpPr>
        <p:spPr>
          <a:xfrm>
            <a:off x="245642" y="143506"/>
            <a:ext cx="610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Firebase Real-time Database for IOT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3BA64-D7E7-4442-8C17-AB9AB15946D2}"/>
              </a:ext>
            </a:extLst>
          </p:cNvPr>
          <p:cNvSpPr/>
          <p:nvPr/>
        </p:nvSpPr>
        <p:spPr>
          <a:xfrm>
            <a:off x="312766" y="5078993"/>
            <a:ext cx="1172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1200" dirty="0"/>
              <a:t>Add 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A71AA-5FDA-4013-8590-E90C27393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6" y="2826800"/>
            <a:ext cx="2392008" cy="1654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3BEA8-ED54-4DC4-A19E-C4093AA6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75" y="1614516"/>
            <a:ext cx="3527857" cy="4259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A008F0-24A0-48D6-9539-EC968C139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349" y="1287667"/>
            <a:ext cx="2742996" cy="476057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1EB3E07-6794-4C8F-B14D-D0D1BADD5E12}"/>
              </a:ext>
            </a:extLst>
          </p:cNvPr>
          <p:cNvSpPr/>
          <p:nvPr/>
        </p:nvSpPr>
        <p:spPr>
          <a:xfrm>
            <a:off x="399169" y="4657992"/>
            <a:ext cx="35292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ABED7-5BDE-4EB0-A00B-B98FFEBCFD14}"/>
              </a:ext>
            </a:extLst>
          </p:cNvPr>
          <p:cNvSpPr/>
          <p:nvPr/>
        </p:nvSpPr>
        <p:spPr>
          <a:xfrm>
            <a:off x="3825780" y="1287667"/>
            <a:ext cx="2418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1200" dirty="0"/>
              <a:t>Write your preferred project name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71D011-23F8-4331-B8F9-01211D73CA61}"/>
              </a:ext>
            </a:extLst>
          </p:cNvPr>
          <p:cNvSpPr/>
          <p:nvPr/>
        </p:nvSpPr>
        <p:spPr>
          <a:xfrm>
            <a:off x="3912184" y="866666"/>
            <a:ext cx="35292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EC86F-6103-4CFD-9CDB-1397D2BEAF03}"/>
              </a:ext>
            </a:extLst>
          </p:cNvPr>
          <p:cNvSpPr/>
          <p:nvPr/>
        </p:nvSpPr>
        <p:spPr>
          <a:xfrm>
            <a:off x="8346980" y="1006530"/>
            <a:ext cx="2418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1200" dirty="0"/>
              <a:t>Go to 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007E6A-2C38-4163-B2E2-21E1F88084CE}"/>
              </a:ext>
            </a:extLst>
          </p:cNvPr>
          <p:cNvSpPr/>
          <p:nvPr/>
        </p:nvSpPr>
        <p:spPr>
          <a:xfrm>
            <a:off x="8433384" y="585529"/>
            <a:ext cx="35292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6833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5924F-541E-482C-ABCA-B81DBF6FF4A5}"/>
              </a:ext>
            </a:extLst>
          </p:cNvPr>
          <p:cNvSpPr txBox="1"/>
          <p:nvPr/>
        </p:nvSpPr>
        <p:spPr>
          <a:xfrm>
            <a:off x="245642" y="143506"/>
            <a:ext cx="610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Firebase Real-time Database for IOT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94324-2183-4E08-A58D-54714A49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52" y="1510510"/>
            <a:ext cx="3563595" cy="22447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C18230-C4CF-4D1B-A456-E9530072D9E5}"/>
              </a:ext>
            </a:extLst>
          </p:cNvPr>
          <p:cNvSpPr/>
          <p:nvPr/>
        </p:nvSpPr>
        <p:spPr>
          <a:xfrm>
            <a:off x="1371749" y="1233511"/>
            <a:ext cx="2418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1200" dirty="0"/>
              <a:t>Create a Realtime Database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812C1F-EB8D-40D0-A15C-9124C5CC4D4D}"/>
              </a:ext>
            </a:extLst>
          </p:cNvPr>
          <p:cNvSpPr/>
          <p:nvPr/>
        </p:nvSpPr>
        <p:spPr>
          <a:xfrm>
            <a:off x="1458153" y="812510"/>
            <a:ext cx="35292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M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D160B0-F1C1-49F9-A5DE-C300424C5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167"/>
          <a:stretch/>
        </p:blipFill>
        <p:spPr>
          <a:xfrm>
            <a:off x="5987948" y="1510510"/>
            <a:ext cx="5642764" cy="18266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DD1AFC-E2E0-4F57-BE30-457110634F5F}"/>
              </a:ext>
            </a:extLst>
          </p:cNvPr>
          <p:cNvSpPr/>
          <p:nvPr/>
        </p:nvSpPr>
        <p:spPr>
          <a:xfrm>
            <a:off x="6158672" y="1135699"/>
            <a:ext cx="30556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1200" dirty="0"/>
              <a:t>For now change the rules to the following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4024C9-2F4F-4E18-9363-50AA479E1692}"/>
              </a:ext>
            </a:extLst>
          </p:cNvPr>
          <p:cNvSpPr/>
          <p:nvPr/>
        </p:nvSpPr>
        <p:spPr>
          <a:xfrm>
            <a:off x="6245076" y="714698"/>
            <a:ext cx="35292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9900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5924F-541E-482C-ABCA-B81DBF6FF4A5}"/>
              </a:ext>
            </a:extLst>
          </p:cNvPr>
          <p:cNvSpPr txBox="1"/>
          <p:nvPr/>
        </p:nvSpPr>
        <p:spPr>
          <a:xfrm>
            <a:off x="245642" y="143506"/>
            <a:ext cx="610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Firebase Real-time Database for IOT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18230-C4CF-4D1B-A456-E9530072D9E5}"/>
              </a:ext>
            </a:extLst>
          </p:cNvPr>
          <p:cNvSpPr/>
          <p:nvPr/>
        </p:nvSpPr>
        <p:spPr>
          <a:xfrm>
            <a:off x="1371749" y="1233511"/>
            <a:ext cx="2418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1200" dirty="0"/>
              <a:t>Create a Realtime Database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812C1F-EB8D-40D0-A15C-9124C5CC4D4D}"/>
              </a:ext>
            </a:extLst>
          </p:cNvPr>
          <p:cNvSpPr/>
          <p:nvPr/>
        </p:nvSpPr>
        <p:spPr>
          <a:xfrm>
            <a:off x="1458153" y="812510"/>
            <a:ext cx="35292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MY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2DF0D-800C-474E-B795-98E5BDAD0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7" y="1742831"/>
            <a:ext cx="4839771" cy="3195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E747E-D2CA-4926-B79A-B9935A490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074" y="2316778"/>
            <a:ext cx="2933700" cy="20478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0E9EC8B-DE28-44AE-8F7D-5BB11E1B7425}"/>
              </a:ext>
            </a:extLst>
          </p:cNvPr>
          <p:cNvSpPr/>
          <p:nvPr/>
        </p:nvSpPr>
        <p:spPr>
          <a:xfrm>
            <a:off x="8325414" y="1419665"/>
            <a:ext cx="2418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MY" sz="1200" dirty="0"/>
              <a:t>Note the database structure on the left is equivalent to the following json text format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A40C4-9136-4AEB-A6F1-3C2B31EA990D}"/>
              </a:ext>
            </a:extLst>
          </p:cNvPr>
          <p:cNvSpPr/>
          <p:nvPr/>
        </p:nvSpPr>
        <p:spPr>
          <a:xfrm>
            <a:off x="3515983" y="5845429"/>
            <a:ext cx="5160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</a:t>
            </a:r>
            <a:r>
              <a:rPr lang="en-MY" sz="1200" dirty="0"/>
              <a:t>ow try requesting this on your browser: </a:t>
            </a:r>
          </a:p>
          <a:p>
            <a:pPr algn="ctr"/>
            <a:r>
              <a:rPr lang="en-MY" sz="1200" dirty="0"/>
              <a:t>https://{your database link}.firebaseio.com/.json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849388-6677-40B3-97A5-DB9225830733}"/>
              </a:ext>
            </a:extLst>
          </p:cNvPr>
          <p:cNvCxnSpPr>
            <a:cxnSpLocks/>
          </p:cNvCxnSpPr>
          <p:nvPr/>
        </p:nvCxnSpPr>
        <p:spPr>
          <a:xfrm flipH="1">
            <a:off x="2026241" y="1664677"/>
            <a:ext cx="3405451" cy="78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E3586-2C72-403E-81A3-3255F8DFAA6B}"/>
              </a:ext>
            </a:extLst>
          </p:cNvPr>
          <p:cNvSpPr/>
          <p:nvPr/>
        </p:nvSpPr>
        <p:spPr>
          <a:xfrm>
            <a:off x="5150338" y="1281165"/>
            <a:ext cx="2418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Your database link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216827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36A2-04E5-4098-9AE7-7D609FE5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100E-5066-4CDD-B9BA-45ECD8B7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HTTP (Hypertext Transfer Protocol)</a:t>
            </a:r>
          </a:p>
          <a:p>
            <a:pPr lvl="1"/>
            <a:r>
              <a:rPr lang="en-US" dirty="0"/>
              <a:t>Http and how the web works</a:t>
            </a:r>
            <a:endParaRPr lang="en-MY" dirty="0"/>
          </a:p>
          <a:p>
            <a:pPr lvl="1"/>
            <a:r>
              <a:rPr lang="en-MY" dirty="0"/>
              <a:t>HTTP Methods</a:t>
            </a:r>
          </a:p>
          <a:p>
            <a:pPr lvl="1"/>
            <a:r>
              <a:rPr lang="en-MY" dirty="0"/>
              <a:t>REST API</a:t>
            </a:r>
          </a:p>
          <a:p>
            <a:r>
              <a:rPr lang="en-MY" dirty="0"/>
              <a:t>Firebase Real-time database for IOT application</a:t>
            </a:r>
          </a:p>
          <a:p>
            <a:pPr lvl="1"/>
            <a:r>
              <a:rPr lang="en-MY" dirty="0"/>
              <a:t>Create a real-time database </a:t>
            </a:r>
          </a:p>
          <a:p>
            <a:pPr lvl="1"/>
            <a:r>
              <a:rPr lang="en-US" dirty="0"/>
              <a:t>C</a:t>
            </a:r>
            <a:r>
              <a:rPr lang="en-MY" dirty="0" err="1"/>
              <a:t>reate</a:t>
            </a:r>
            <a:r>
              <a:rPr lang="en-MY" dirty="0"/>
              <a:t> </a:t>
            </a:r>
            <a:r>
              <a:rPr lang="en-MY" dirty="0" err="1"/>
              <a:t>api</a:t>
            </a:r>
            <a:r>
              <a:rPr lang="en-MY" dirty="0"/>
              <a:t> for hardware and software interfacing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295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5924F-541E-482C-ABCA-B81DBF6FF4A5}"/>
              </a:ext>
            </a:extLst>
          </p:cNvPr>
          <p:cNvSpPr txBox="1"/>
          <p:nvPr/>
        </p:nvSpPr>
        <p:spPr>
          <a:xfrm>
            <a:off x="245642" y="143506"/>
            <a:ext cx="332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Python’s Requests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67C69-64B2-4EBB-8BCA-DAC7AE013E74}"/>
              </a:ext>
            </a:extLst>
          </p:cNvPr>
          <p:cNvSpPr/>
          <p:nvPr/>
        </p:nvSpPr>
        <p:spPr>
          <a:xfrm>
            <a:off x="888079" y="683996"/>
            <a:ext cx="3917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Example 2: Making simple PUT requests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4F1F7-2566-4124-A477-9809B644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79" y="2003546"/>
            <a:ext cx="7991475" cy="2428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7C23C6-E7BE-48F0-A7EB-B5C1C36FD5B9}"/>
              </a:ext>
            </a:extLst>
          </p:cNvPr>
          <p:cNvSpPr/>
          <p:nvPr/>
        </p:nvSpPr>
        <p:spPr>
          <a:xfrm>
            <a:off x="888079" y="11321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C</a:t>
            </a:r>
            <a:r>
              <a:rPr lang="en-MY" dirty="0"/>
              <a:t>ode to update firebase </a:t>
            </a:r>
            <a:r>
              <a:rPr lang="en-MY" dirty="0" err="1"/>
              <a:t>realtime</a:t>
            </a:r>
            <a:r>
              <a:rPr lang="en-MY" dirty="0"/>
              <a:t> database using PUT method</a:t>
            </a:r>
          </a:p>
        </p:txBody>
      </p:sp>
    </p:spTree>
    <p:extLst>
      <p:ext uri="{BB962C8B-B14F-4D97-AF65-F5344CB8AC3E}">
        <p14:creationId xmlns:p14="http://schemas.microsoft.com/office/powerpoint/2010/main" val="1614422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B21AD-40F4-4007-9B1D-A6F537D36DD3}"/>
              </a:ext>
            </a:extLst>
          </p:cNvPr>
          <p:cNvSpPr txBox="1"/>
          <p:nvPr/>
        </p:nvSpPr>
        <p:spPr>
          <a:xfrm>
            <a:off x="847725" y="103868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Lab activity 2: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F8C86-3541-4086-BED5-4A259D9D6D51}"/>
              </a:ext>
            </a:extLst>
          </p:cNvPr>
          <p:cNvSpPr txBox="1"/>
          <p:nvPr/>
        </p:nvSpPr>
        <p:spPr>
          <a:xfrm>
            <a:off x="600738" y="2716548"/>
            <a:ext cx="1099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Redo our previous RFID tag project (from session 5) but read stored UID from your firebase database.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74E8B-9080-4DEF-BA49-D315E2198D3D}"/>
              </a:ext>
            </a:extLst>
          </p:cNvPr>
          <p:cNvSpPr txBox="1"/>
          <p:nvPr/>
        </p:nvSpPr>
        <p:spPr>
          <a:xfrm>
            <a:off x="245642" y="143506"/>
            <a:ext cx="3131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MY" sz="2400" dirty="0" err="1"/>
              <a:t>ttp</a:t>
            </a:r>
            <a:r>
              <a:rPr lang="en-MY" sz="2400" dirty="0"/>
              <a:t> request a REST </a:t>
            </a:r>
            <a:r>
              <a:rPr lang="en-MY" sz="2400" dirty="0" err="1"/>
              <a:t>Api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5575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149374-BF37-4864-AE3B-BFCC85821061}"/>
              </a:ext>
            </a:extLst>
          </p:cNvPr>
          <p:cNvSpPr txBox="1"/>
          <p:nvPr/>
        </p:nvSpPr>
        <p:spPr>
          <a:xfrm>
            <a:off x="534399" y="198847"/>
            <a:ext cx="1957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HTTP protocol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4B63B4-E5E4-45FC-B910-60E013CA2980}"/>
              </a:ext>
            </a:extLst>
          </p:cNvPr>
          <p:cNvSpPr/>
          <p:nvPr/>
        </p:nvSpPr>
        <p:spPr>
          <a:xfrm>
            <a:off x="534399" y="1143342"/>
            <a:ext cx="61030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 </a:t>
            </a:r>
            <a:endParaRPr lang="en-MY" dirty="0"/>
          </a:p>
          <a:p>
            <a:r>
              <a:rPr lang="en-MY" dirty="0"/>
              <a:t>One of the most widely used internet protocol in the world.</a:t>
            </a:r>
          </a:p>
          <a:p>
            <a:r>
              <a:rPr lang="en-US" dirty="0"/>
              <a:t>H</a:t>
            </a:r>
            <a:r>
              <a:rPr lang="en-MY" dirty="0"/>
              <a:t>TTP is an application layer protocol that allows web-based applications to communicate and exchange data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MY" dirty="0" err="1"/>
              <a:t>hink</a:t>
            </a:r>
            <a:r>
              <a:rPr lang="en-MY" dirty="0"/>
              <a:t> the HTTP as the messenger of the web</a:t>
            </a:r>
          </a:p>
          <a:p>
            <a:r>
              <a:rPr lang="en-US" dirty="0"/>
              <a:t>I</a:t>
            </a:r>
            <a:r>
              <a:rPr lang="en-MY" dirty="0"/>
              <a:t>t is a TCP/IP based protocol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MY" dirty="0"/>
              <a:t>t is used to deliver contents, for example, images, videos, audios, documents, etc.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MY" dirty="0"/>
              <a:t>he computers that communicate via the HTTP must speak the http protocol</a:t>
            </a:r>
          </a:p>
        </p:txBody>
      </p:sp>
      <p:pic>
        <p:nvPicPr>
          <p:cNvPr id="1026" name="Picture 2" descr="TCP/IP Model Layers">
            <a:extLst>
              <a:ext uri="{FF2B5EF4-FFF2-40B4-BE49-F238E27FC236}">
                <a16:creationId xmlns:a16="http://schemas.microsoft.com/office/drawing/2014/main" id="{0D91FD55-F396-407B-9F25-8AC74135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21" y="1789673"/>
            <a:ext cx="5334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A18ADB-0D60-44C1-91AE-052F2E9BF970}"/>
              </a:ext>
            </a:extLst>
          </p:cNvPr>
          <p:cNvCxnSpPr>
            <a:cxnSpLocks/>
          </p:cNvCxnSpPr>
          <p:nvPr/>
        </p:nvCxnSpPr>
        <p:spPr>
          <a:xfrm>
            <a:off x="7539789" y="1540042"/>
            <a:ext cx="417096" cy="41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C1289-5B21-4760-8400-CDB766BDFD9B}"/>
              </a:ext>
            </a:extLst>
          </p:cNvPr>
          <p:cNvSpPr/>
          <p:nvPr/>
        </p:nvSpPr>
        <p:spPr>
          <a:xfrm>
            <a:off x="7027627" y="1170710"/>
            <a:ext cx="171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 exist here!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5889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C9F48-1D0C-4E51-A9D4-0D745840D866}"/>
              </a:ext>
            </a:extLst>
          </p:cNvPr>
          <p:cNvSpPr/>
          <p:nvPr/>
        </p:nvSpPr>
        <p:spPr>
          <a:xfrm>
            <a:off x="3047999" y="3536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MY" dirty="0"/>
              <a:t>The Request-Response Cycle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0FD7F9-1083-40D7-8185-25E8720E3597}"/>
              </a:ext>
            </a:extLst>
          </p:cNvPr>
          <p:cNvGrpSpPr/>
          <p:nvPr/>
        </p:nvGrpSpPr>
        <p:grpSpPr>
          <a:xfrm>
            <a:off x="2541494" y="723015"/>
            <a:ext cx="7280951" cy="3863361"/>
            <a:chOff x="1986601" y="1413410"/>
            <a:chExt cx="7280951" cy="38633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477947-97AF-491E-ABB6-5ED7C0634B68}"/>
                </a:ext>
              </a:extLst>
            </p:cNvPr>
            <p:cNvGrpSpPr/>
            <p:nvPr/>
          </p:nvGrpSpPr>
          <p:grpSpPr>
            <a:xfrm>
              <a:off x="1986601" y="1413410"/>
              <a:ext cx="7280951" cy="3863361"/>
              <a:chOff x="2455524" y="775428"/>
              <a:chExt cx="7280951" cy="3863361"/>
            </a:xfrm>
          </p:grpSpPr>
          <p:pic>
            <p:nvPicPr>
              <p:cNvPr id="9" name="Picture 8" descr="A close up of a map&#10;&#10;Description generated with high confidence">
                <a:extLst>
                  <a:ext uri="{FF2B5EF4-FFF2-40B4-BE49-F238E27FC236}">
                    <a16:creationId xmlns:a16="http://schemas.microsoft.com/office/drawing/2014/main" id="{A4FB13F6-35CE-469B-A6E3-9DFFAC7E8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5524" y="775428"/>
                <a:ext cx="7280951" cy="3863361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A609B-118D-48F8-84A1-6016F3357632}"/>
                  </a:ext>
                </a:extLst>
              </p:cNvPr>
              <p:cNvSpPr/>
              <p:nvPr/>
            </p:nvSpPr>
            <p:spPr>
              <a:xfrm>
                <a:off x="8975554" y="2811381"/>
                <a:ext cx="561473" cy="7700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  <a:endParaRPr lang="en-MY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BACF7E-A2B4-4739-9598-32DC771C9591}"/>
                  </a:ext>
                </a:extLst>
              </p:cNvPr>
              <p:cNvSpPr/>
              <p:nvPr/>
            </p:nvSpPr>
            <p:spPr>
              <a:xfrm>
                <a:off x="8758162" y="3043989"/>
                <a:ext cx="561473" cy="7700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  <a:endParaRPr lang="en-MY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134EB7-7C59-4357-AC5A-5733F703D69D}"/>
                  </a:ext>
                </a:extLst>
              </p:cNvPr>
              <p:cNvSpPr/>
              <p:nvPr/>
            </p:nvSpPr>
            <p:spPr>
              <a:xfrm>
                <a:off x="8534399" y="3288631"/>
                <a:ext cx="561473" cy="7700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  <a:endParaRPr lang="en-MY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185F7B-B4DA-4423-BC08-B678691FE2D1}"/>
                  </a:ext>
                </a:extLst>
              </p:cNvPr>
              <p:cNvSpPr/>
              <p:nvPr/>
            </p:nvSpPr>
            <p:spPr>
              <a:xfrm>
                <a:off x="5887452" y="3196392"/>
                <a:ext cx="763439" cy="7700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  <a:endParaRPr lang="en-MY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4066FE-3872-4F84-8960-0F0F13BEE787}"/>
                </a:ext>
              </a:extLst>
            </p:cNvPr>
            <p:cNvSpPr/>
            <p:nvPr/>
          </p:nvSpPr>
          <p:spPr>
            <a:xfrm>
              <a:off x="3535021" y="3467666"/>
              <a:ext cx="763439" cy="2143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  <a:endParaRPr lang="en-MY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D52BAA-760C-49A6-84D5-023877B5758E}"/>
                </a:ext>
              </a:extLst>
            </p:cNvPr>
            <p:cNvSpPr/>
            <p:nvPr/>
          </p:nvSpPr>
          <p:spPr>
            <a:xfrm>
              <a:off x="7975673" y="2884423"/>
              <a:ext cx="763439" cy="2143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  <a:endParaRPr lang="en-MY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ABE0240-979A-490A-88B5-CF11F43AE0F1}"/>
              </a:ext>
            </a:extLst>
          </p:cNvPr>
          <p:cNvSpPr/>
          <p:nvPr/>
        </p:nvSpPr>
        <p:spPr>
          <a:xfrm>
            <a:off x="515815" y="4857637"/>
            <a:ext cx="1107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Say a user wants to see a website and types in a </a:t>
            </a:r>
            <a:r>
              <a:rPr lang="en-US" dirty="0" err="1"/>
              <a:t>url</a:t>
            </a:r>
            <a:r>
              <a:rPr lang="en-US" dirty="0"/>
              <a:t> of the page usually on a browser.</a:t>
            </a:r>
          </a:p>
          <a:p>
            <a:r>
              <a:rPr lang="en-US" dirty="0"/>
              <a:t>The user needs to be physically connected to the internet; this is where the TCP/IP protocol makes communication on physical connection between machines possible.</a:t>
            </a:r>
          </a:p>
          <a:p>
            <a:r>
              <a:rPr lang="en-US" dirty="0"/>
              <a:t>When the connection is established, the client sends a request called HTTP message and then disconnects from the server waiting for a response.</a:t>
            </a:r>
          </a:p>
          <a:p>
            <a:r>
              <a:rPr lang="en-US" dirty="0"/>
              <a:t>The server on the other hand prepares the response, establishes the connection again and send back the response called HTTP message to the client and then disconnects.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59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5ADEAA-3398-404F-B6C7-F7E68F01EC9D}"/>
              </a:ext>
            </a:extLst>
          </p:cNvPr>
          <p:cNvSpPr/>
          <p:nvPr/>
        </p:nvSpPr>
        <p:spPr>
          <a:xfrm>
            <a:off x="599011" y="372798"/>
            <a:ext cx="1643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HTTP Messages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7C90AA-AE8A-475C-98E2-1C2EEDD7A3A0}"/>
              </a:ext>
            </a:extLst>
          </p:cNvPr>
          <p:cNvGrpSpPr/>
          <p:nvPr/>
        </p:nvGrpSpPr>
        <p:grpSpPr>
          <a:xfrm>
            <a:off x="1102410" y="1796716"/>
            <a:ext cx="8218054" cy="4170948"/>
            <a:chOff x="781568" y="1716505"/>
            <a:chExt cx="8218054" cy="41709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442D33-6D03-4A0A-8F7C-B2B19FAE39CD}"/>
                </a:ext>
              </a:extLst>
            </p:cNvPr>
            <p:cNvSpPr/>
            <p:nvPr/>
          </p:nvSpPr>
          <p:spPr>
            <a:xfrm>
              <a:off x="1844841" y="1716505"/>
              <a:ext cx="3433011" cy="6256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5045E3-D365-4360-8CF1-D09C7676A7B2}"/>
                </a:ext>
              </a:extLst>
            </p:cNvPr>
            <p:cNvSpPr/>
            <p:nvPr/>
          </p:nvSpPr>
          <p:spPr>
            <a:xfrm>
              <a:off x="1844840" y="2494546"/>
              <a:ext cx="3433011" cy="202130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901A1D-C3CD-4CAD-BA5A-803E6563CBD4}"/>
                </a:ext>
              </a:extLst>
            </p:cNvPr>
            <p:cNvSpPr/>
            <p:nvPr/>
          </p:nvSpPr>
          <p:spPr>
            <a:xfrm>
              <a:off x="1844840" y="4668252"/>
              <a:ext cx="3433011" cy="12192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A060F3-3A06-4EF6-9250-71C8F8779B1A}"/>
                </a:ext>
              </a:extLst>
            </p:cNvPr>
            <p:cNvSpPr/>
            <p:nvPr/>
          </p:nvSpPr>
          <p:spPr>
            <a:xfrm>
              <a:off x="781568" y="1844660"/>
              <a:ext cx="10282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MY" dirty="0"/>
                <a:t>Start line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6824C2-BBE6-43E4-9291-9FA384C0C128}"/>
                </a:ext>
              </a:extLst>
            </p:cNvPr>
            <p:cNvSpPr/>
            <p:nvPr/>
          </p:nvSpPr>
          <p:spPr>
            <a:xfrm>
              <a:off x="816610" y="3244334"/>
              <a:ext cx="9581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MY" dirty="0"/>
                <a:t>Headers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ED8C82-00BE-4F3D-85B4-750903134E28}"/>
                </a:ext>
              </a:extLst>
            </p:cNvPr>
            <p:cNvSpPr/>
            <p:nvPr/>
          </p:nvSpPr>
          <p:spPr>
            <a:xfrm>
              <a:off x="966907" y="5093186"/>
              <a:ext cx="657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MY" dirty="0"/>
                <a:t>Body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2E14420C-73BB-4C91-8A33-8C2E7573EA6B}"/>
                </a:ext>
              </a:extLst>
            </p:cNvPr>
            <p:cNvSpPr/>
            <p:nvPr/>
          </p:nvSpPr>
          <p:spPr>
            <a:xfrm>
              <a:off x="5903495" y="1844660"/>
              <a:ext cx="1171074" cy="38581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7C7C92-AEB2-4DFF-A3B2-FA48A0CB350D}"/>
                </a:ext>
              </a:extLst>
            </p:cNvPr>
            <p:cNvSpPr/>
            <p:nvPr/>
          </p:nvSpPr>
          <p:spPr>
            <a:xfrm>
              <a:off x="7267076" y="3433192"/>
              <a:ext cx="17325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MY" dirty="0"/>
                <a:t>Plain text based information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66EE1-6C95-443F-9B9E-678231682B66}"/>
              </a:ext>
            </a:extLst>
          </p:cNvPr>
          <p:cNvSpPr/>
          <p:nvPr/>
        </p:nvSpPr>
        <p:spPr>
          <a:xfrm>
            <a:off x="260682" y="976747"/>
            <a:ext cx="5209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dirty="0"/>
              <a:t>A typical HTTP message contains 3 main sections</a:t>
            </a:r>
          </a:p>
        </p:txBody>
      </p:sp>
    </p:spTree>
    <p:extLst>
      <p:ext uri="{BB962C8B-B14F-4D97-AF65-F5344CB8AC3E}">
        <p14:creationId xmlns:p14="http://schemas.microsoft.com/office/powerpoint/2010/main" val="4787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B7DC2A-6B4D-4ACA-86DA-2AD4813D8E04}"/>
              </a:ext>
            </a:extLst>
          </p:cNvPr>
          <p:cNvSpPr/>
          <p:nvPr/>
        </p:nvSpPr>
        <p:spPr>
          <a:xfrm>
            <a:off x="1091168" y="132530"/>
            <a:ext cx="1000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MY" dirty="0"/>
              <a:t>he information in the three sections differs depending on whether it is a request or a response message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D987AC-D18E-4C5C-8191-B321A327009D}"/>
              </a:ext>
            </a:extLst>
          </p:cNvPr>
          <p:cNvGrpSpPr/>
          <p:nvPr/>
        </p:nvGrpSpPr>
        <p:grpSpPr>
          <a:xfrm>
            <a:off x="1091168" y="897541"/>
            <a:ext cx="4030783" cy="4685112"/>
            <a:chOff x="593555" y="1314636"/>
            <a:chExt cx="4030783" cy="46851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7C90AA-AE8A-475C-98E2-1C2EEDD7A3A0}"/>
                </a:ext>
              </a:extLst>
            </p:cNvPr>
            <p:cNvGrpSpPr/>
            <p:nvPr/>
          </p:nvGrpSpPr>
          <p:grpSpPr>
            <a:xfrm>
              <a:off x="593555" y="1828800"/>
              <a:ext cx="4030783" cy="4170948"/>
              <a:chOff x="1844840" y="1716505"/>
              <a:chExt cx="4030783" cy="417094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442D33-6D03-4A0A-8F7C-B2B19FAE39CD}"/>
                  </a:ext>
                </a:extLst>
              </p:cNvPr>
              <p:cNvSpPr/>
              <p:nvPr/>
            </p:nvSpPr>
            <p:spPr>
              <a:xfrm>
                <a:off x="1844841" y="1716505"/>
                <a:ext cx="3994486" cy="6256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5045E3-D365-4360-8CF1-D09C7676A7B2}"/>
                  </a:ext>
                </a:extLst>
              </p:cNvPr>
              <p:cNvSpPr/>
              <p:nvPr/>
            </p:nvSpPr>
            <p:spPr>
              <a:xfrm>
                <a:off x="1844840" y="2494546"/>
                <a:ext cx="3994486" cy="20213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901A1D-C3CD-4CAD-BA5A-803E6563CBD4}"/>
                  </a:ext>
                </a:extLst>
              </p:cNvPr>
              <p:cNvSpPr/>
              <p:nvPr/>
            </p:nvSpPr>
            <p:spPr>
              <a:xfrm>
                <a:off x="1844840" y="4668252"/>
                <a:ext cx="3994486" cy="121920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8A060F3-3A06-4EF6-9250-71C8F8779B1A}"/>
                  </a:ext>
                </a:extLst>
              </p:cNvPr>
              <p:cNvSpPr/>
              <p:nvPr/>
            </p:nvSpPr>
            <p:spPr>
              <a:xfrm>
                <a:off x="1844840" y="1844660"/>
                <a:ext cx="4030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MY" dirty="0"/>
                  <a:t>Method	 path/to/</a:t>
                </a:r>
                <a:r>
                  <a:rPr lang="en-MY" dirty="0" err="1"/>
                  <a:t>file.ext</a:t>
                </a:r>
                <a:r>
                  <a:rPr lang="en-MY" dirty="0"/>
                  <a:t>     http/version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ED8C82-00BE-4F3D-85B4-750903134E28}"/>
                  </a:ext>
                </a:extLst>
              </p:cNvPr>
              <p:cNvSpPr/>
              <p:nvPr/>
            </p:nvSpPr>
            <p:spPr>
              <a:xfrm>
                <a:off x="2698028" y="5093186"/>
                <a:ext cx="21893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dirty="0"/>
                  <a:t>ex. Some content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33AEF4-0CDC-48F4-AF4E-D1241EEA5DAA}"/>
                </a:ext>
              </a:extLst>
            </p:cNvPr>
            <p:cNvSpPr/>
            <p:nvPr/>
          </p:nvSpPr>
          <p:spPr>
            <a:xfrm>
              <a:off x="1793239" y="3102964"/>
              <a:ext cx="15951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MY" dirty="0"/>
                <a:t>Name1: value1</a:t>
              </a:r>
            </a:p>
            <a:p>
              <a:r>
                <a:rPr lang="en-US" dirty="0"/>
                <a:t>N</a:t>
              </a:r>
              <a:r>
                <a:rPr lang="en-MY" dirty="0"/>
                <a:t>ame2: value2</a:t>
              </a:r>
            </a:p>
            <a:p>
              <a:r>
                <a:rPr lang="en-US" dirty="0"/>
                <a:t>N</a:t>
              </a:r>
              <a:r>
                <a:rPr lang="en-MY" dirty="0"/>
                <a:t>ame3: value3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2F7981-6C98-4787-889A-977F947B746B}"/>
                </a:ext>
              </a:extLst>
            </p:cNvPr>
            <p:cNvSpPr/>
            <p:nvPr/>
          </p:nvSpPr>
          <p:spPr>
            <a:xfrm>
              <a:off x="1446743" y="1314636"/>
              <a:ext cx="2279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Request Http message</a:t>
              </a:r>
              <a:endParaRPr lang="en-MY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459891B-36ED-4AA6-B619-B8E947F5EDCF}"/>
              </a:ext>
            </a:extLst>
          </p:cNvPr>
          <p:cNvSpPr/>
          <p:nvPr/>
        </p:nvSpPr>
        <p:spPr>
          <a:xfrm>
            <a:off x="5598695" y="1801646"/>
            <a:ext cx="62724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The </a:t>
            </a:r>
            <a:r>
              <a:rPr lang="en-US" b="1" dirty="0"/>
              <a:t>Method</a:t>
            </a:r>
            <a:r>
              <a:rPr lang="en-US" dirty="0"/>
              <a:t> is the command that tells the server what to do like:</a:t>
            </a:r>
          </a:p>
          <a:p>
            <a:r>
              <a:rPr lang="en-MY" dirty="0"/>
              <a:t>GET	- read</a:t>
            </a:r>
          </a:p>
          <a:p>
            <a:r>
              <a:rPr lang="en-MY" dirty="0"/>
              <a:t>PUT	- update/replace</a:t>
            </a:r>
          </a:p>
          <a:p>
            <a:r>
              <a:rPr lang="en-MY" dirty="0"/>
              <a:t>POST	- create</a:t>
            </a:r>
          </a:p>
          <a:p>
            <a:r>
              <a:rPr lang="en-MY" dirty="0"/>
              <a:t>DELETE	- delete</a:t>
            </a:r>
          </a:p>
          <a:p>
            <a:endParaRPr lang="en-US" dirty="0"/>
          </a:p>
          <a:p>
            <a:r>
              <a:rPr lang="en-US" dirty="0"/>
              <a:t>2. The </a:t>
            </a:r>
            <a:r>
              <a:rPr lang="en-US" b="1" dirty="0"/>
              <a:t>URI</a:t>
            </a:r>
            <a:r>
              <a:rPr lang="en-US" dirty="0"/>
              <a:t> (uniform Resource Identifier) a series of readable character to locate a resource in a server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Http version </a:t>
            </a:r>
            <a:r>
              <a:rPr lang="en-US" dirty="0"/>
              <a:t>you are using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C3BC0B-62C8-4290-BA69-7A64DFEA0DDE}"/>
              </a:ext>
            </a:extLst>
          </p:cNvPr>
          <p:cNvSpPr/>
          <p:nvPr/>
        </p:nvSpPr>
        <p:spPr>
          <a:xfrm>
            <a:off x="4255498" y="1214917"/>
            <a:ext cx="35292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MY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F1E60B-F17F-45A1-85B2-57F60F91DE2C}"/>
              </a:ext>
            </a:extLst>
          </p:cNvPr>
          <p:cNvSpPr/>
          <p:nvPr/>
        </p:nvSpPr>
        <p:spPr>
          <a:xfrm>
            <a:off x="2858408" y="1250831"/>
            <a:ext cx="35292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MY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36A502-73F1-4E10-954B-5327286BE83B}"/>
              </a:ext>
            </a:extLst>
          </p:cNvPr>
          <p:cNvSpPr/>
          <p:nvPr/>
        </p:nvSpPr>
        <p:spPr>
          <a:xfrm>
            <a:off x="1337015" y="1227039"/>
            <a:ext cx="35292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0629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B7DC2A-6B4D-4ACA-86DA-2AD4813D8E04}"/>
              </a:ext>
            </a:extLst>
          </p:cNvPr>
          <p:cNvSpPr/>
          <p:nvPr/>
        </p:nvSpPr>
        <p:spPr>
          <a:xfrm>
            <a:off x="1091168" y="132530"/>
            <a:ext cx="1000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MY" dirty="0"/>
              <a:t>he information in the three sections differs depending on whether it is a request or a response message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6A2EF3-8151-40A6-8738-02EA40AE66DD}"/>
              </a:ext>
            </a:extLst>
          </p:cNvPr>
          <p:cNvGrpSpPr/>
          <p:nvPr/>
        </p:nvGrpSpPr>
        <p:grpSpPr>
          <a:xfrm>
            <a:off x="561779" y="1072537"/>
            <a:ext cx="3994487" cy="3313511"/>
            <a:chOff x="593555" y="1314637"/>
            <a:chExt cx="3994487" cy="33135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EAAD82-2F43-48F8-83E4-6E4883D2716C}"/>
                </a:ext>
              </a:extLst>
            </p:cNvPr>
            <p:cNvGrpSpPr/>
            <p:nvPr/>
          </p:nvGrpSpPr>
          <p:grpSpPr>
            <a:xfrm>
              <a:off x="593555" y="1828800"/>
              <a:ext cx="3994487" cy="2799348"/>
              <a:chOff x="1844840" y="1716505"/>
              <a:chExt cx="3994487" cy="279934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562F89-9632-48E0-A83F-32E3BE8BB372}"/>
                  </a:ext>
                </a:extLst>
              </p:cNvPr>
              <p:cNvSpPr/>
              <p:nvPr/>
            </p:nvSpPr>
            <p:spPr>
              <a:xfrm>
                <a:off x="1844841" y="1716505"/>
                <a:ext cx="3994486" cy="6256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4CF99FC-AA84-4202-9CCE-4F8E3C11249C}"/>
                  </a:ext>
                </a:extLst>
              </p:cNvPr>
              <p:cNvSpPr/>
              <p:nvPr/>
            </p:nvSpPr>
            <p:spPr>
              <a:xfrm>
                <a:off x="1844840" y="2494546"/>
                <a:ext cx="3994486" cy="20213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E98EC35-A6AB-4452-BDB4-49FD26A3100C}"/>
                  </a:ext>
                </a:extLst>
              </p:cNvPr>
              <p:cNvSpPr/>
              <p:nvPr/>
            </p:nvSpPr>
            <p:spPr>
              <a:xfrm>
                <a:off x="1844840" y="1844660"/>
                <a:ext cx="3842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MY" dirty="0"/>
                  <a:t>GET    /section1/item1.html    HTTP/1.0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8ED004-395A-4A17-818A-1B45E1FB2CE6}"/>
                </a:ext>
              </a:extLst>
            </p:cNvPr>
            <p:cNvSpPr/>
            <p:nvPr/>
          </p:nvSpPr>
          <p:spPr>
            <a:xfrm>
              <a:off x="1325139" y="3155829"/>
              <a:ext cx="252242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Host: </a:t>
              </a:r>
              <a:r>
                <a:rPr lang="en-US" dirty="0">
                  <a:hlinkClick r:id="rId2"/>
                </a:rPr>
                <a:t>www.example.com</a:t>
              </a:r>
              <a:endParaRPr lang="en-US" dirty="0"/>
            </a:p>
            <a:p>
              <a:r>
                <a:rPr lang="en-US" dirty="0"/>
                <a:t>Accept: text/html</a:t>
              </a:r>
            </a:p>
            <a:p>
              <a:r>
                <a:rPr lang="en-US" dirty="0"/>
                <a:t>Accept-languages: </a:t>
              </a:r>
              <a:r>
                <a:rPr lang="en-US" dirty="0" err="1"/>
                <a:t>en</a:t>
              </a:r>
              <a:r>
                <a:rPr lang="en-US" dirty="0"/>
                <a:t>-us</a:t>
              </a:r>
              <a:endParaRPr lang="en-MY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C3FC03-0AF8-4DA8-A9DB-874BFD08C644}"/>
                </a:ext>
              </a:extLst>
            </p:cNvPr>
            <p:cNvSpPr/>
            <p:nvPr/>
          </p:nvSpPr>
          <p:spPr>
            <a:xfrm>
              <a:off x="992772" y="1314637"/>
              <a:ext cx="3187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Example: Request Http message</a:t>
              </a:r>
              <a:endParaRPr lang="en-MY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459891B-36ED-4AA6-B619-B8E947F5EDCF}"/>
              </a:ext>
            </a:extLst>
          </p:cNvPr>
          <p:cNvSpPr/>
          <p:nvPr/>
        </p:nvSpPr>
        <p:spPr>
          <a:xfrm>
            <a:off x="5903494" y="1159633"/>
            <a:ext cx="38811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  <a:r>
              <a:rPr lang="en-MY" dirty="0" err="1"/>
              <a:t>eaders</a:t>
            </a:r>
            <a:r>
              <a:rPr lang="en-MY" dirty="0"/>
              <a:t> are pair values. There could be a lot of headers but we’re sticking with 3 for this example. Here we are setting the </a:t>
            </a:r>
            <a:r>
              <a:rPr lang="en-MY" b="1" dirty="0"/>
              <a:t>Host</a:t>
            </a:r>
            <a:r>
              <a:rPr lang="en-MY" dirty="0"/>
              <a:t> which is the address of the server to which we’re sending the request. </a:t>
            </a:r>
            <a:r>
              <a:rPr lang="en-MY" b="1" dirty="0"/>
              <a:t>Accept-language</a:t>
            </a:r>
            <a:r>
              <a:rPr lang="en-MY" dirty="0"/>
              <a:t> specify the language to English. </a:t>
            </a:r>
            <a:r>
              <a:rPr lang="en-MY" b="1" dirty="0"/>
              <a:t>Accept</a:t>
            </a:r>
            <a:r>
              <a:rPr lang="en-MY" dirty="0"/>
              <a:t> the type of file we’re requesting.</a:t>
            </a:r>
          </a:p>
          <a:p>
            <a:r>
              <a:rPr lang="en-MY" dirty="0"/>
              <a:t> </a:t>
            </a:r>
          </a:p>
          <a:p>
            <a:r>
              <a:rPr lang="en-US" dirty="0"/>
              <a:t>H</a:t>
            </a:r>
            <a:r>
              <a:rPr lang="en-MY" dirty="0"/>
              <a:t>ere sometimes the body is not needed for a request.</a:t>
            </a:r>
          </a:p>
        </p:txBody>
      </p:sp>
    </p:spTree>
    <p:extLst>
      <p:ext uri="{BB962C8B-B14F-4D97-AF65-F5344CB8AC3E}">
        <p14:creationId xmlns:p14="http://schemas.microsoft.com/office/powerpoint/2010/main" val="325465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B7DC2A-6B4D-4ACA-86DA-2AD4813D8E04}"/>
              </a:ext>
            </a:extLst>
          </p:cNvPr>
          <p:cNvSpPr/>
          <p:nvPr/>
        </p:nvSpPr>
        <p:spPr>
          <a:xfrm>
            <a:off x="1091168" y="132530"/>
            <a:ext cx="1000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MY" dirty="0"/>
              <a:t>he information in the three sections differs depending on whether it is a request or a response message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D987AC-D18E-4C5C-8191-B321A327009D}"/>
              </a:ext>
            </a:extLst>
          </p:cNvPr>
          <p:cNvGrpSpPr/>
          <p:nvPr/>
        </p:nvGrpSpPr>
        <p:grpSpPr>
          <a:xfrm>
            <a:off x="1091168" y="897541"/>
            <a:ext cx="4020844" cy="4685112"/>
            <a:chOff x="593555" y="1314636"/>
            <a:chExt cx="4020844" cy="46851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7C90AA-AE8A-475C-98E2-1C2EEDD7A3A0}"/>
                </a:ext>
              </a:extLst>
            </p:cNvPr>
            <p:cNvGrpSpPr/>
            <p:nvPr/>
          </p:nvGrpSpPr>
          <p:grpSpPr>
            <a:xfrm>
              <a:off x="593555" y="1828800"/>
              <a:ext cx="4020844" cy="4170948"/>
              <a:chOff x="1844840" y="1716505"/>
              <a:chExt cx="4020844" cy="417094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442D33-6D03-4A0A-8F7C-B2B19FAE39CD}"/>
                  </a:ext>
                </a:extLst>
              </p:cNvPr>
              <p:cNvSpPr/>
              <p:nvPr/>
            </p:nvSpPr>
            <p:spPr>
              <a:xfrm>
                <a:off x="1844841" y="1716505"/>
                <a:ext cx="3994486" cy="6256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5045E3-D365-4360-8CF1-D09C7676A7B2}"/>
                  </a:ext>
                </a:extLst>
              </p:cNvPr>
              <p:cNvSpPr/>
              <p:nvPr/>
            </p:nvSpPr>
            <p:spPr>
              <a:xfrm>
                <a:off x="1844840" y="2494546"/>
                <a:ext cx="3994486" cy="20213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901A1D-C3CD-4CAD-BA5A-803E6563CBD4}"/>
                  </a:ext>
                </a:extLst>
              </p:cNvPr>
              <p:cNvSpPr/>
              <p:nvPr/>
            </p:nvSpPr>
            <p:spPr>
              <a:xfrm>
                <a:off x="1844840" y="4668252"/>
                <a:ext cx="3994486" cy="121920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8A060F3-3A06-4EF6-9250-71C8F8779B1A}"/>
                  </a:ext>
                </a:extLst>
              </p:cNvPr>
              <p:cNvSpPr/>
              <p:nvPr/>
            </p:nvSpPr>
            <p:spPr>
              <a:xfrm>
                <a:off x="1844840" y="1844660"/>
                <a:ext cx="4020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MY" dirty="0"/>
                  <a:t>http/version		status code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ED8C82-00BE-4F3D-85B4-750903134E28}"/>
                  </a:ext>
                </a:extLst>
              </p:cNvPr>
              <p:cNvSpPr/>
              <p:nvPr/>
            </p:nvSpPr>
            <p:spPr>
              <a:xfrm>
                <a:off x="2698028" y="5093186"/>
                <a:ext cx="21893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dirty="0"/>
                  <a:t>ex. Some content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33AEF4-0CDC-48F4-AF4E-D1241EEA5DAA}"/>
                </a:ext>
              </a:extLst>
            </p:cNvPr>
            <p:cNvSpPr/>
            <p:nvPr/>
          </p:nvSpPr>
          <p:spPr>
            <a:xfrm>
              <a:off x="1793239" y="3102964"/>
              <a:ext cx="15951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MY" dirty="0"/>
                <a:t>Name1: value1</a:t>
              </a:r>
            </a:p>
            <a:p>
              <a:r>
                <a:rPr lang="en-US" dirty="0"/>
                <a:t>N</a:t>
              </a:r>
              <a:r>
                <a:rPr lang="en-MY" dirty="0"/>
                <a:t>ame2: value2</a:t>
              </a:r>
            </a:p>
            <a:p>
              <a:r>
                <a:rPr lang="en-US" dirty="0"/>
                <a:t>N</a:t>
              </a:r>
              <a:r>
                <a:rPr lang="en-MY" dirty="0"/>
                <a:t>ame3: value3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2F7981-6C98-4787-889A-977F947B746B}"/>
                </a:ext>
              </a:extLst>
            </p:cNvPr>
            <p:cNvSpPr/>
            <p:nvPr/>
          </p:nvSpPr>
          <p:spPr>
            <a:xfrm>
              <a:off x="1446743" y="1314636"/>
              <a:ext cx="24164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Response Http message</a:t>
              </a:r>
              <a:endParaRPr lang="en-MY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459891B-36ED-4AA6-B619-B8E947F5EDCF}"/>
              </a:ext>
            </a:extLst>
          </p:cNvPr>
          <p:cNvSpPr/>
          <p:nvPr/>
        </p:nvSpPr>
        <p:spPr>
          <a:xfrm>
            <a:off x="5598695" y="1801646"/>
            <a:ext cx="62724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http version</a:t>
            </a:r>
            <a:r>
              <a:rPr lang="en-US" dirty="0"/>
              <a:t> you are using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Status code</a:t>
            </a:r>
            <a:r>
              <a:rPr lang="en-US" dirty="0"/>
              <a:t> tells the client if the request succeeded or failed</a:t>
            </a:r>
          </a:p>
          <a:p>
            <a:r>
              <a:rPr lang="en-US" b="1" dirty="0"/>
              <a:t>Ex. :  200: ok</a:t>
            </a:r>
          </a:p>
          <a:p>
            <a:r>
              <a:rPr lang="en-US" b="1" dirty="0"/>
              <a:t>          404: file not found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C3BC0B-62C8-4290-BA69-7A64DFEA0DDE}"/>
              </a:ext>
            </a:extLst>
          </p:cNvPr>
          <p:cNvSpPr/>
          <p:nvPr/>
        </p:nvSpPr>
        <p:spPr>
          <a:xfrm>
            <a:off x="4255498" y="1214917"/>
            <a:ext cx="35292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MY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36A502-73F1-4E10-954B-5327286BE83B}"/>
              </a:ext>
            </a:extLst>
          </p:cNvPr>
          <p:cNvSpPr/>
          <p:nvPr/>
        </p:nvSpPr>
        <p:spPr>
          <a:xfrm>
            <a:off x="1337015" y="1227039"/>
            <a:ext cx="352927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9933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B7DC2A-6B4D-4ACA-86DA-2AD4813D8E04}"/>
              </a:ext>
            </a:extLst>
          </p:cNvPr>
          <p:cNvSpPr/>
          <p:nvPr/>
        </p:nvSpPr>
        <p:spPr>
          <a:xfrm>
            <a:off x="1091168" y="132530"/>
            <a:ext cx="1000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MY" dirty="0"/>
              <a:t>he information in the three sections differs depending on whether it is a request or a response message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98BF80-EBB9-4E97-B05E-87004E5A7B6A}"/>
              </a:ext>
            </a:extLst>
          </p:cNvPr>
          <p:cNvGrpSpPr/>
          <p:nvPr/>
        </p:nvGrpSpPr>
        <p:grpSpPr>
          <a:xfrm>
            <a:off x="557330" y="1072537"/>
            <a:ext cx="3998936" cy="4712927"/>
            <a:chOff x="557330" y="1072537"/>
            <a:chExt cx="3998936" cy="471292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6A2EF3-8151-40A6-8738-02EA40AE66DD}"/>
                </a:ext>
              </a:extLst>
            </p:cNvPr>
            <p:cNvGrpSpPr/>
            <p:nvPr/>
          </p:nvGrpSpPr>
          <p:grpSpPr>
            <a:xfrm>
              <a:off x="561779" y="1072537"/>
              <a:ext cx="3994487" cy="3313511"/>
              <a:chOff x="593555" y="1314637"/>
              <a:chExt cx="3994487" cy="331351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4EAAD82-2F43-48F8-83E4-6E4883D2716C}"/>
                  </a:ext>
                </a:extLst>
              </p:cNvPr>
              <p:cNvGrpSpPr/>
              <p:nvPr/>
            </p:nvGrpSpPr>
            <p:grpSpPr>
              <a:xfrm>
                <a:off x="593555" y="1828800"/>
                <a:ext cx="3994487" cy="2799348"/>
                <a:chOff x="1844840" y="1716505"/>
                <a:chExt cx="3994487" cy="279934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1562F89-9632-48E0-A83F-32E3BE8BB372}"/>
                    </a:ext>
                  </a:extLst>
                </p:cNvPr>
                <p:cNvSpPr/>
                <p:nvPr/>
              </p:nvSpPr>
              <p:spPr>
                <a:xfrm>
                  <a:off x="1844841" y="1716505"/>
                  <a:ext cx="3994486" cy="62564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CF99FC-AA84-4202-9CCE-4F8E3C11249C}"/>
                    </a:ext>
                  </a:extLst>
                </p:cNvPr>
                <p:cNvSpPr/>
                <p:nvPr/>
              </p:nvSpPr>
              <p:spPr>
                <a:xfrm>
                  <a:off x="1844840" y="2494546"/>
                  <a:ext cx="3994486" cy="202130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E98EC35-A6AB-4452-BDB4-49FD26A3100C}"/>
                    </a:ext>
                  </a:extLst>
                </p:cNvPr>
                <p:cNvSpPr/>
                <p:nvPr/>
              </p:nvSpPr>
              <p:spPr>
                <a:xfrm>
                  <a:off x="1844840" y="1844660"/>
                  <a:ext cx="36936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MY" dirty="0"/>
                    <a:t>HTTP/1.0			200: OK</a:t>
                  </a: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8ED004-395A-4A17-818A-1B45E1FB2CE6}"/>
                  </a:ext>
                </a:extLst>
              </p:cNvPr>
              <p:cNvSpPr/>
              <p:nvPr/>
            </p:nvSpPr>
            <p:spPr>
              <a:xfrm>
                <a:off x="1325139" y="3155829"/>
                <a:ext cx="252242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Host: </a:t>
                </a:r>
                <a:r>
                  <a:rPr lang="en-US" dirty="0">
                    <a:hlinkClick r:id="rId2"/>
                  </a:rPr>
                  <a:t>www.example.com</a:t>
                </a:r>
                <a:endParaRPr lang="en-US" dirty="0"/>
              </a:p>
              <a:p>
                <a:r>
                  <a:rPr lang="en-US" dirty="0"/>
                  <a:t>Accept: text/html</a:t>
                </a:r>
              </a:p>
              <a:p>
                <a:r>
                  <a:rPr lang="en-US" dirty="0"/>
                  <a:t>Accept-languages: </a:t>
                </a:r>
                <a:r>
                  <a:rPr lang="en-US" dirty="0" err="1"/>
                  <a:t>en</a:t>
                </a:r>
                <a:r>
                  <a:rPr lang="en-US" dirty="0"/>
                  <a:t>-us</a:t>
                </a:r>
                <a:endParaRPr lang="en-MY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BC3FC03-0AF8-4DA8-A9DB-874BFD08C644}"/>
                  </a:ext>
                </a:extLst>
              </p:cNvPr>
              <p:cNvSpPr/>
              <p:nvPr/>
            </p:nvSpPr>
            <p:spPr>
              <a:xfrm>
                <a:off x="992772" y="1314637"/>
                <a:ext cx="3187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Example: Request Http message</a:t>
                </a:r>
                <a:endParaRPr lang="en-MY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475269-085B-4F87-8EB4-59FBCAA7CF9D}"/>
                </a:ext>
              </a:extLst>
            </p:cNvPr>
            <p:cNvSpPr/>
            <p:nvPr/>
          </p:nvSpPr>
          <p:spPr>
            <a:xfrm>
              <a:off x="557330" y="4538448"/>
              <a:ext cx="3994486" cy="12470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 contents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25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982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MCTE 3104 Mechatronics Interfacing Lab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MCTE 3104 Mechatronics Interfacing Lab</dc:title>
  <dc:creator>default</dc:creator>
  <cp:lastModifiedBy>Default</cp:lastModifiedBy>
  <cp:revision>84</cp:revision>
  <dcterms:created xsi:type="dcterms:W3CDTF">2018-02-17T10:10:03Z</dcterms:created>
  <dcterms:modified xsi:type="dcterms:W3CDTF">2018-11-16T00:33:14Z</dcterms:modified>
</cp:coreProperties>
</file>