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78" r:id="rId8"/>
    <p:sldId id="267" r:id="rId9"/>
    <p:sldId id="264" r:id="rId10"/>
    <p:sldId id="276" r:id="rId11"/>
    <p:sldId id="269" r:id="rId12"/>
    <p:sldId id="270" r:id="rId13"/>
    <p:sldId id="271" r:id="rId14"/>
    <p:sldId id="275" r:id="rId15"/>
    <p:sldId id="274" r:id="rId16"/>
    <p:sldId id="273" r:id="rId17"/>
    <p:sldId id="272"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2B2839-A782-4A43-8689-784E28900F9C}">
          <p14:sldIdLst>
            <p14:sldId id="256"/>
            <p14:sldId id="257"/>
            <p14:sldId id="266"/>
            <p14:sldId id="258"/>
            <p14:sldId id="259"/>
            <p14:sldId id="260"/>
            <p14:sldId id="278"/>
            <p14:sldId id="267"/>
            <p14:sldId id="264"/>
            <p14:sldId id="276"/>
            <p14:sldId id="269"/>
            <p14:sldId id="270"/>
            <p14:sldId id="271"/>
            <p14:sldId id="275"/>
            <p14:sldId id="274"/>
            <p14:sldId id="273"/>
            <p14:sldId id="27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C6B-642D-4055-A274-EED73D9BB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9E56405-6D98-40EC-A977-C3186497E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6F45286-0420-407A-8F66-D3409C1B6253}"/>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5" name="Footer Placeholder 4">
            <a:extLst>
              <a:ext uri="{FF2B5EF4-FFF2-40B4-BE49-F238E27FC236}">
                <a16:creationId xmlns:a16="http://schemas.microsoft.com/office/drawing/2014/main" id="{6A0D6094-D6E4-49BE-9CD8-BE223A48374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DF1A5DB-0649-4D21-BC90-546CA7B4E6C3}"/>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79269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0FAF-D9E8-4611-9226-62A08AE909F7}"/>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0189970-C361-4290-AA36-0578E991A4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A1CF98F-6C23-4632-B04F-E7830C46532C}"/>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5" name="Footer Placeholder 4">
            <a:extLst>
              <a:ext uri="{FF2B5EF4-FFF2-40B4-BE49-F238E27FC236}">
                <a16:creationId xmlns:a16="http://schemas.microsoft.com/office/drawing/2014/main" id="{5A1BBEFC-1EBA-4E9E-86C6-1D9E587572D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51A0D54-69CE-4355-B041-630D380F6D93}"/>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79987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C87ABB-7B2C-4D27-8CDB-B167DAF55C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02A7E76-0052-4285-B3FF-E631F36A97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A231A3F-1D06-47E9-BDFD-BD4CAAC76821}"/>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5" name="Footer Placeholder 4">
            <a:extLst>
              <a:ext uri="{FF2B5EF4-FFF2-40B4-BE49-F238E27FC236}">
                <a16:creationId xmlns:a16="http://schemas.microsoft.com/office/drawing/2014/main" id="{2498AC42-C080-43EE-8C3E-D063DC23F05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F2716-4645-4A5A-9992-F232EB67D9F0}"/>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245939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3B7E-3C69-48B2-B7F3-6DF732E5742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A3A9D09-B6E6-4D9C-BD5E-2E68D536C0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C2A9F6B-F304-4830-887C-9CE23732A768}"/>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5" name="Footer Placeholder 4">
            <a:extLst>
              <a:ext uri="{FF2B5EF4-FFF2-40B4-BE49-F238E27FC236}">
                <a16:creationId xmlns:a16="http://schemas.microsoft.com/office/drawing/2014/main" id="{6F52F636-3378-4EBE-887E-214E1EFA280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1A955BC-A7CC-4A2C-B44C-266B565DECF5}"/>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0272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5BDF-4256-451A-9460-AB0C046B9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266B2E3-1B9F-4A35-B1D1-7D3A74415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9F6A3E-6124-4974-8D39-B70C8D42C1AE}"/>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5" name="Footer Placeholder 4">
            <a:extLst>
              <a:ext uri="{FF2B5EF4-FFF2-40B4-BE49-F238E27FC236}">
                <a16:creationId xmlns:a16="http://schemas.microsoft.com/office/drawing/2014/main" id="{AB463AF0-721A-406B-83B9-DC0CB60B1BA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7C451A4-0F45-40D2-BFF0-6065BB25F7BE}"/>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408132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2093-195D-45DE-806A-7661CC0F531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94C2368-B6E4-45F8-98D9-E025C8525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648F1284-4B6C-45B4-88BD-6E0A6B9FD0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C36BF756-7D11-40EF-9661-4C9A2757B473}"/>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6" name="Footer Placeholder 5">
            <a:extLst>
              <a:ext uri="{FF2B5EF4-FFF2-40B4-BE49-F238E27FC236}">
                <a16:creationId xmlns:a16="http://schemas.microsoft.com/office/drawing/2014/main" id="{93FF4BAA-88D9-4DB0-89EA-09F90A1D46B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868782B-6E93-4D47-873D-8506E21B91B1}"/>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40994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D82A-6C43-4909-A199-C01631B2690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65081F2-810A-4917-8F7D-951C402CE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7471D-65C2-4AD9-B81B-6D2067E657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A8461FC-4733-4459-8F9F-3F5A47024D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881646-1813-4BED-99F6-2430E6FCC5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54C9C5C5-5584-4F1D-94C9-88BB03371889}"/>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8" name="Footer Placeholder 7">
            <a:extLst>
              <a:ext uri="{FF2B5EF4-FFF2-40B4-BE49-F238E27FC236}">
                <a16:creationId xmlns:a16="http://schemas.microsoft.com/office/drawing/2014/main" id="{F8B2834B-AAF3-415B-A571-9EBA65B473A2}"/>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5B06E4A9-D294-4B3B-9340-4DD460AF79D2}"/>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218293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E79F-1CAD-4F49-B83B-3F2E36432E6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6BEB81B-E4A9-4BEE-90F7-6F8B1DB5DC92}"/>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4" name="Footer Placeholder 3">
            <a:extLst>
              <a:ext uri="{FF2B5EF4-FFF2-40B4-BE49-F238E27FC236}">
                <a16:creationId xmlns:a16="http://schemas.microsoft.com/office/drawing/2014/main" id="{0F2B3CD0-C149-4981-B70E-14F3397E8CFD}"/>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C1186B6-634D-4FFF-A0CC-36A7E1475DCB}"/>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50060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B173A-2FEB-421C-B48C-EFAAC4B4F725}"/>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3" name="Footer Placeholder 2">
            <a:extLst>
              <a:ext uri="{FF2B5EF4-FFF2-40B4-BE49-F238E27FC236}">
                <a16:creationId xmlns:a16="http://schemas.microsoft.com/office/drawing/2014/main" id="{321A6BE6-6D3D-4564-86A7-3FF05E7646B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FD65EAD-372B-494D-99FA-91DA46BC58E4}"/>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118942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6C5D-5D68-4CF4-9995-81F977840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64468DC8-5245-4565-B029-1FC8513DD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81104EF-338C-45AA-81C6-B0E0DB7D3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8E4BDA-2E71-498E-8A23-B34998A3E05D}"/>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6" name="Footer Placeholder 5">
            <a:extLst>
              <a:ext uri="{FF2B5EF4-FFF2-40B4-BE49-F238E27FC236}">
                <a16:creationId xmlns:a16="http://schemas.microsoft.com/office/drawing/2014/main" id="{939B20F6-A2A1-44EA-8192-4854B08B5D2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9F12FF7-5FEE-4965-9D55-12796E19D84C}"/>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254712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5FEA-7BCF-410C-9C67-06877589E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296765A-61A6-4C50-A5BF-0EDBCFDA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72030CE-509A-4C00-86F3-3C677789C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FF80C5-D839-4436-9F4C-7FEB3AB6E20A}"/>
              </a:ext>
            </a:extLst>
          </p:cNvPr>
          <p:cNvSpPr>
            <a:spLocks noGrp="1"/>
          </p:cNvSpPr>
          <p:nvPr>
            <p:ph type="dt" sz="half" idx="10"/>
          </p:nvPr>
        </p:nvSpPr>
        <p:spPr/>
        <p:txBody>
          <a:bodyPr/>
          <a:lstStyle/>
          <a:p>
            <a:fld id="{591FF2C3-40C6-47F4-BC8D-A335AEA90D2F}" type="datetimeFigureOut">
              <a:rPr lang="en-MY" smtClean="0"/>
              <a:t>14/9/2018</a:t>
            </a:fld>
            <a:endParaRPr lang="en-MY"/>
          </a:p>
        </p:txBody>
      </p:sp>
      <p:sp>
        <p:nvSpPr>
          <p:cNvPr id="6" name="Footer Placeholder 5">
            <a:extLst>
              <a:ext uri="{FF2B5EF4-FFF2-40B4-BE49-F238E27FC236}">
                <a16:creationId xmlns:a16="http://schemas.microsoft.com/office/drawing/2014/main" id="{539A25E5-6802-46FA-AF8D-5F2DE504103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80313AB-E580-45AE-900F-A35DDFD8528D}"/>
              </a:ext>
            </a:extLst>
          </p:cNvPr>
          <p:cNvSpPr>
            <a:spLocks noGrp="1"/>
          </p:cNvSpPr>
          <p:nvPr>
            <p:ph type="sldNum" sz="quarter" idx="12"/>
          </p:nvPr>
        </p:nvSpPr>
        <p:spPr/>
        <p:txBody>
          <a:bodyPr/>
          <a:lstStyle/>
          <a:p>
            <a:fld id="{8B78A6D4-DAC4-4EB6-B927-FA2383A3D106}" type="slidenum">
              <a:rPr lang="en-MY" smtClean="0"/>
              <a:t>‹#›</a:t>
            </a:fld>
            <a:endParaRPr lang="en-MY"/>
          </a:p>
        </p:txBody>
      </p:sp>
    </p:spTree>
    <p:extLst>
      <p:ext uri="{BB962C8B-B14F-4D97-AF65-F5344CB8AC3E}">
        <p14:creationId xmlns:p14="http://schemas.microsoft.com/office/powerpoint/2010/main" val="302233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65259-4189-46EB-9265-9E36F1C6C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9D19DFD-7A84-42A5-9FA1-CDA7CC653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7017676-27F1-465E-85C6-AEB08362C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FF2C3-40C6-47F4-BC8D-A335AEA90D2F}" type="datetimeFigureOut">
              <a:rPr lang="en-MY" smtClean="0"/>
              <a:t>14/9/2018</a:t>
            </a:fld>
            <a:endParaRPr lang="en-MY"/>
          </a:p>
        </p:txBody>
      </p:sp>
      <p:sp>
        <p:nvSpPr>
          <p:cNvPr id="5" name="Footer Placeholder 4">
            <a:extLst>
              <a:ext uri="{FF2B5EF4-FFF2-40B4-BE49-F238E27FC236}">
                <a16:creationId xmlns:a16="http://schemas.microsoft.com/office/drawing/2014/main" id="{9E19B67B-B680-4E3F-A381-1E1315160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3D74A343-C8E5-4688-94D7-346606B1A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8A6D4-DAC4-4EB6-B927-FA2383A3D106}" type="slidenum">
              <a:rPr lang="en-MY" smtClean="0"/>
              <a:t>‹#›</a:t>
            </a:fld>
            <a:endParaRPr lang="en-MY"/>
          </a:p>
        </p:txBody>
      </p:sp>
    </p:spTree>
    <p:extLst>
      <p:ext uri="{BB962C8B-B14F-4D97-AF65-F5344CB8AC3E}">
        <p14:creationId xmlns:p14="http://schemas.microsoft.com/office/powerpoint/2010/main" val="241582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meco.com/jameco/workshop/howitworks/how-servo-motors-work.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610F-23A7-4A68-93CB-073876407CA3}"/>
              </a:ext>
            </a:extLst>
          </p:cNvPr>
          <p:cNvSpPr>
            <a:spLocks noGrp="1"/>
          </p:cNvSpPr>
          <p:nvPr>
            <p:ph type="ctrTitle"/>
          </p:nvPr>
        </p:nvSpPr>
        <p:spPr/>
        <p:txBody>
          <a:bodyPr/>
          <a:lstStyle/>
          <a:p>
            <a:r>
              <a:rPr lang="en-MY" b="1" dirty="0">
                <a:solidFill>
                  <a:srgbClr val="FF0000"/>
                </a:solidFill>
              </a:rPr>
              <a:t>MCTE 3104</a:t>
            </a:r>
            <a:br>
              <a:rPr lang="en-MY" dirty="0"/>
            </a:br>
            <a:r>
              <a:rPr lang="en-MY" dirty="0"/>
              <a:t>Mechatronics Interfacing Lab</a:t>
            </a:r>
          </a:p>
        </p:txBody>
      </p:sp>
      <p:sp>
        <p:nvSpPr>
          <p:cNvPr id="3" name="Subtitle 2">
            <a:extLst>
              <a:ext uri="{FF2B5EF4-FFF2-40B4-BE49-F238E27FC236}">
                <a16:creationId xmlns:a16="http://schemas.microsoft.com/office/drawing/2014/main" id="{053DB12A-EBCA-40A4-AA6A-E27B98E072B5}"/>
              </a:ext>
            </a:extLst>
          </p:cNvPr>
          <p:cNvSpPr>
            <a:spLocks noGrp="1"/>
          </p:cNvSpPr>
          <p:nvPr>
            <p:ph type="subTitle" idx="1"/>
          </p:nvPr>
        </p:nvSpPr>
        <p:spPr>
          <a:xfrm>
            <a:off x="1524000" y="4684294"/>
            <a:ext cx="9144000" cy="573505"/>
          </a:xfrm>
        </p:spPr>
        <p:txBody>
          <a:bodyPr/>
          <a:lstStyle/>
          <a:p>
            <a:r>
              <a:rPr lang="en-MY" dirty="0"/>
              <a:t>Session no. 1: Intro to Arduino</a:t>
            </a:r>
          </a:p>
        </p:txBody>
      </p:sp>
    </p:spTree>
    <p:extLst>
      <p:ext uri="{BB962C8B-B14F-4D97-AF65-F5344CB8AC3E}">
        <p14:creationId xmlns:p14="http://schemas.microsoft.com/office/powerpoint/2010/main" val="282317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76686" cy="369332"/>
          </a:xfrm>
          <a:prstGeom prst="rect">
            <a:avLst/>
          </a:prstGeom>
          <a:noFill/>
        </p:spPr>
        <p:txBody>
          <a:bodyPr wrap="none" rtlCol="0">
            <a:spAutoFit/>
          </a:bodyPr>
          <a:lstStyle/>
          <a:p>
            <a:r>
              <a:rPr lang="en-MY" dirty="0"/>
              <a:t>Lab activity 2:</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4111960" cy="369332"/>
          </a:xfrm>
          <a:prstGeom prst="rect">
            <a:avLst/>
          </a:prstGeom>
          <a:noFill/>
        </p:spPr>
        <p:txBody>
          <a:bodyPr wrap="none" rtlCol="0">
            <a:spAutoFit/>
          </a:bodyPr>
          <a:lstStyle/>
          <a:p>
            <a:r>
              <a:rPr lang="en-MY" dirty="0"/>
              <a:t>Simple GPIO control using Arduino Library</a:t>
            </a:r>
          </a:p>
        </p:txBody>
      </p:sp>
      <p:sp>
        <p:nvSpPr>
          <p:cNvPr id="9" name="TextBox 8">
            <a:extLst>
              <a:ext uri="{FF2B5EF4-FFF2-40B4-BE49-F238E27FC236}">
                <a16:creationId xmlns:a16="http://schemas.microsoft.com/office/drawing/2014/main" id="{ECC11A9A-FE0A-44CB-9B8F-FFF2B69CC14D}"/>
              </a:ext>
            </a:extLst>
          </p:cNvPr>
          <p:cNvSpPr txBox="1"/>
          <p:nvPr/>
        </p:nvSpPr>
        <p:spPr>
          <a:xfrm>
            <a:off x="2071789" y="3244334"/>
            <a:ext cx="8048422" cy="369332"/>
          </a:xfrm>
          <a:prstGeom prst="rect">
            <a:avLst/>
          </a:prstGeom>
          <a:noFill/>
        </p:spPr>
        <p:txBody>
          <a:bodyPr wrap="none" rtlCol="0">
            <a:spAutoFit/>
          </a:bodyPr>
          <a:lstStyle/>
          <a:p>
            <a:r>
              <a:rPr lang="en-MY" dirty="0"/>
              <a:t>Using the “Mini Strobe Siren” and linear actuator activate it with a push of a button.</a:t>
            </a:r>
          </a:p>
        </p:txBody>
      </p:sp>
    </p:spTree>
    <p:extLst>
      <p:ext uri="{BB962C8B-B14F-4D97-AF65-F5344CB8AC3E}">
        <p14:creationId xmlns:p14="http://schemas.microsoft.com/office/powerpoint/2010/main" val="182804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3335337" cy="369332"/>
          </a:xfrm>
          <a:prstGeom prst="rect">
            <a:avLst/>
          </a:prstGeom>
          <a:noFill/>
        </p:spPr>
        <p:txBody>
          <a:bodyPr wrap="none" rtlCol="0">
            <a:spAutoFit/>
          </a:bodyPr>
          <a:lstStyle/>
          <a:p>
            <a:r>
              <a:rPr lang="en-MY" dirty="0"/>
              <a:t>ADC – Analog to Digital Converter</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6726B49-441C-4262-82A2-0EE97610ED09}"/>
                  </a:ext>
                </a:extLst>
              </p:cNvPr>
              <p:cNvSpPr/>
              <p:nvPr/>
            </p:nvSpPr>
            <p:spPr>
              <a:xfrm>
                <a:off x="491998" y="1332106"/>
                <a:ext cx="5604002" cy="2729658"/>
              </a:xfrm>
              <a:prstGeom prst="rect">
                <a:avLst/>
              </a:prstGeom>
            </p:spPr>
            <p:txBody>
              <a:bodyPr wrap="square">
                <a:spAutoFit/>
              </a:bodyPr>
              <a:lstStyle/>
              <a:p>
                <a:pPr marL="171450" indent="-171450" algn="just">
                  <a:buFont typeface="Arial" panose="020B0604020202020204" pitchFamily="34" charset="0"/>
                  <a:buChar char="•"/>
                </a:pPr>
                <a:r>
                  <a:rPr lang="en-MY" sz="2000" dirty="0"/>
                  <a:t>ADC is a very useful feature that converts an </a:t>
                </a:r>
                <a:r>
                  <a:rPr lang="en-MY" sz="2000" dirty="0" err="1"/>
                  <a:t>analog</a:t>
                </a:r>
                <a:r>
                  <a:rPr lang="en-MY" sz="2000" dirty="0"/>
                  <a:t> voltage on a pin to a digital number.</a:t>
                </a:r>
              </a:p>
              <a:p>
                <a:pPr marL="171450" indent="-171450" algn="just">
                  <a:buFont typeface="Arial" panose="020B0604020202020204" pitchFamily="34" charset="0"/>
                  <a:buChar char="•"/>
                </a:pPr>
                <a:r>
                  <a:rPr lang="en-MY" sz="2000" dirty="0"/>
                  <a:t>The Arduino Uno board has 6 </a:t>
                </a:r>
                <a:r>
                  <a:rPr lang="en-MY" sz="2000" dirty="0" err="1"/>
                  <a:t>analog</a:t>
                </a:r>
                <a:r>
                  <a:rPr lang="en-MY" sz="2000" dirty="0"/>
                  <a:t> input pin.</a:t>
                </a:r>
              </a:p>
              <a:p>
                <a:pPr marL="171450" indent="-171450" algn="just">
                  <a:buFont typeface="Arial" panose="020B0604020202020204" pitchFamily="34" charset="0"/>
                  <a:buChar char="•"/>
                </a:pPr>
                <a:r>
                  <a:rPr lang="en-MY" sz="2000" dirty="0"/>
                  <a:t>ADCs on the Arduino is a 10-bit resolution meaning it has the ability to detect (2^10) 1,024 discrete </a:t>
                </a:r>
                <a:r>
                  <a:rPr lang="en-MY" sz="2000" dirty="0" err="1"/>
                  <a:t>analog</a:t>
                </a:r>
                <a:r>
                  <a:rPr lang="en-MY" sz="2000" dirty="0"/>
                  <a:t> levels.</a:t>
                </a:r>
              </a:p>
              <a:p>
                <a:pPr marL="171450" indent="-171450" algn="just">
                  <a:buFont typeface="Arial" panose="020B0604020202020204" pitchFamily="34" charset="0"/>
                  <a:buChar char="•"/>
                </a:pPr>
                <a:endParaRPr lang="en-MY" sz="2000" dirty="0"/>
              </a:p>
              <a:p>
                <a:pPr marL="171450" indent="-171450" algn="just">
                  <a:buFont typeface="Arial" panose="020B0604020202020204" pitchFamily="34" charset="0"/>
                  <a:buChar char="•"/>
                </a:pPr>
                <a14:m>
                  <m:oMath xmlns:m="http://schemas.openxmlformats.org/officeDocument/2006/math">
                    <m:f>
                      <m:fPr>
                        <m:ctrlPr>
                          <a:rPr lang="en-MY" sz="2000" i="1" smtClean="0">
                            <a:latin typeface="Cambria Math" panose="02040503050406030204" pitchFamily="18" charset="0"/>
                          </a:rPr>
                        </m:ctrlPr>
                      </m:fPr>
                      <m:num>
                        <m:r>
                          <a:rPr lang="en-MY" sz="2000" b="0" i="1" smtClean="0">
                            <a:latin typeface="Cambria Math" panose="02040503050406030204" pitchFamily="18" charset="0"/>
                          </a:rPr>
                          <m:t>𝑅𝑒𝑠𝑜𝑙𝑢𝑡𝑖𝑜𝑛</m:t>
                        </m:r>
                        <m:r>
                          <a:rPr lang="en-MY" sz="2000" b="0" i="1" smtClean="0">
                            <a:latin typeface="Cambria Math" panose="02040503050406030204" pitchFamily="18" charset="0"/>
                          </a:rPr>
                          <m:t> </m:t>
                        </m:r>
                        <m:r>
                          <a:rPr lang="en-MY" sz="2000" b="0" i="1" smtClean="0">
                            <a:latin typeface="Cambria Math" panose="02040503050406030204" pitchFamily="18" charset="0"/>
                          </a:rPr>
                          <m:t>𝑜𝑓</m:t>
                        </m:r>
                        <m:r>
                          <a:rPr lang="en-MY" sz="2000" b="0" i="1" smtClean="0">
                            <a:latin typeface="Cambria Math" panose="02040503050406030204" pitchFamily="18" charset="0"/>
                          </a:rPr>
                          <m:t> </m:t>
                        </m:r>
                        <m:r>
                          <a:rPr lang="en-MY" sz="2000" b="0" i="1" smtClean="0">
                            <a:latin typeface="Cambria Math" panose="02040503050406030204" pitchFamily="18" charset="0"/>
                          </a:rPr>
                          <m:t>𝑡h𝑒</m:t>
                        </m:r>
                        <m:r>
                          <a:rPr lang="en-MY" sz="2000" b="0" i="1" smtClean="0">
                            <a:latin typeface="Cambria Math" panose="02040503050406030204" pitchFamily="18" charset="0"/>
                          </a:rPr>
                          <m:t> </m:t>
                        </m:r>
                        <m:r>
                          <a:rPr lang="en-MY" sz="2000" b="0" i="1" smtClean="0">
                            <a:latin typeface="Cambria Math" panose="02040503050406030204" pitchFamily="18" charset="0"/>
                          </a:rPr>
                          <m:t>𝐴𝐷𝐶</m:t>
                        </m:r>
                      </m:num>
                      <m:den>
                        <m:r>
                          <a:rPr lang="en-MY" sz="2000" b="0" i="1" smtClean="0">
                            <a:latin typeface="Cambria Math" panose="02040503050406030204" pitchFamily="18" charset="0"/>
                          </a:rPr>
                          <m:t>𝑆𝑦𝑠𝑡𝑒𝑚</m:t>
                        </m:r>
                        <m:r>
                          <a:rPr lang="en-MY" sz="2000" b="0" i="1" smtClean="0">
                            <a:latin typeface="Cambria Math" panose="02040503050406030204" pitchFamily="18" charset="0"/>
                          </a:rPr>
                          <m:t> </m:t>
                        </m:r>
                        <m:r>
                          <a:rPr lang="en-MY" sz="2000" b="0" i="1" smtClean="0">
                            <a:latin typeface="Cambria Math" panose="02040503050406030204" pitchFamily="18" charset="0"/>
                          </a:rPr>
                          <m:t>𝑉𝑜𝑙𝑡𝑎𝑔𝑒</m:t>
                        </m:r>
                      </m:den>
                    </m:f>
                    <m:r>
                      <a:rPr lang="en-MY" sz="2000" b="0" i="1" smtClean="0">
                        <a:latin typeface="Cambria Math" panose="02040503050406030204" pitchFamily="18" charset="0"/>
                      </a:rPr>
                      <m:t>=</m:t>
                    </m:r>
                    <m:f>
                      <m:fPr>
                        <m:ctrlPr>
                          <a:rPr lang="en-MY" sz="2000" b="0" i="1" smtClean="0">
                            <a:latin typeface="Cambria Math" panose="02040503050406030204" pitchFamily="18" charset="0"/>
                          </a:rPr>
                        </m:ctrlPr>
                      </m:fPr>
                      <m:num>
                        <m:r>
                          <a:rPr lang="en-MY" sz="2000" b="0" i="1" smtClean="0">
                            <a:latin typeface="Cambria Math" panose="02040503050406030204" pitchFamily="18" charset="0"/>
                          </a:rPr>
                          <m:t>𝐴𝐷𝐶</m:t>
                        </m:r>
                        <m:r>
                          <a:rPr lang="en-MY" sz="2000" b="0" i="1" smtClean="0">
                            <a:latin typeface="Cambria Math" panose="02040503050406030204" pitchFamily="18" charset="0"/>
                          </a:rPr>
                          <m:t> </m:t>
                        </m:r>
                        <m:r>
                          <a:rPr lang="en-MY" sz="2000" b="0" i="1" smtClean="0">
                            <a:latin typeface="Cambria Math" panose="02040503050406030204" pitchFamily="18" charset="0"/>
                          </a:rPr>
                          <m:t>𝑟𝑒𝑎𝑑𝑖𝑛𝑔</m:t>
                        </m:r>
                      </m:num>
                      <m:den>
                        <m:r>
                          <a:rPr lang="en-MY" sz="2000" b="0" i="1" smtClean="0">
                            <a:latin typeface="Cambria Math" panose="02040503050406030204" pitchFamily="18" charset="0"/>
                          </a:rPr>
                          <m:t>𝐴𝑛𝑎𝑙𝑜𝑔</m:t>
                        </m:r>
                        <m:r>
                          <a:rPr lang="en-MY" sz="2000" b="0" i="1" smtClean="0">
                            <a:latin typeface="Cambria Math" panose="02040503050406030204" pitchFamily="18" charset="0"/>
                          </a:rPr>
                          <m:t> </m:t>
                        </m:r>
                        <m:r>
                          <a:rPr lang="en-MY" sz="2000" b="0" i="1" smtClean="0">
                            <a:latin typeface="Cambria Math" panose="02040503050406030204" pitchFamily="18" charset="0"/>
                          </a:rPr>
                          <m:t>𝑣𝑜𝑙𝑡𝑎𝑔𝑒</m:t>
                        </m:r>
                        <m:r>
                          <a:rPr lang="en-MY" sz="2000" b="0" i="1" smtClean="0">
                            <a:latin typeface="Cambria Math" panose="02040503050406030204" pitchFamily="18" charset="0"/>
                          </a:rPr>
                          <m:t> </m:t>
                        </m:r>
                        <m:r>
                          <a:rPr lang="en-MY" sz="2000" b="0" i="1" smtClean="0">
                            <a:latin typeface="Cambria Math" panose="02040503050406030204" pitchFamily="18" charset="0"/>
                          </a:rPr>
                          <m:t>𝑚𝑒𝑎𝑠𝑢𝑟𝑒𝑑</m:t>
                        </m:r>
                      </m:den>
                    </m:f>
                  </m:oMath>
                </a14:m>
                <a:endParaRPr lang="en-MY" sz="2000" dirty="0"/>
              </a:p>
            </p:txBody>
          </p:sp>
        </mc:Choice>
        <mc:Fallback xmlns="">
          <p:sp>
            <p:nvSpPr>
              <p:cNvPr id="7" name="Rectangle 6">
                <a:extLst>
                  <a:ext uri="{FF2B5EF4-FFF2-40B4-BE49-F238E27FC236}">
                    <a16:creationId xmlns:a16="http://schemas.microsoft.com/office/drawing/2014/main" id="{26726B49-441C-4262-82A2-0EE97610ED09}"/>
                  </a:ext>
                </a:extLst>
              </p:cNvPr>
              <p:cNvSpPr>
                <a:spLocks noRot="1" noChangeAspect="1" noMove="1" noResize="1" noEditPoints="1" noAdjustHandles="1" noChangeArrowheads="1" noChangeShapeType="1" noTextEdit="1"/>
              </p:cNvSpPr>
              <p:nvPr/>
            </p:nvSpPr>
            <p:spPr>
              <a:xfrm>
                <a:off x="491998" y="1332106"/>
                <a:ext cx="5604002" cy="2729658"/>
              </a:xfrm>
              <a:prstGeom prst="rect">
                <a:avLst/>
              </a:prstGeom>
              <a:blipFill>
                <a:blip r:embed="rId4"/>
                <a:stretch>
                  <a:fillRect l="-979" t="-1342" r="-1088"/>
                </a:stretch>
              </a:blipFill>
            </p:spPr>
            <p:txBody>
              <a:bodyPr/>
              <a:lstStyle/>
              <a:p>
                <a:r>
                  <a:rPr lang="en-US">
                    <a:noFill/>
                  </a:rPr>
                  <a:t> </a:t>
                </a:r>
              </a:p>
            </p:txBody>
          </p:sp>
        </mc:Fallback>
      </mc:AlternateContent>
      <p:pic>
        <p:nvPicPr>
          <p:cNvPr id="1026" name="Picture 2" descr="https://qph.ec.quoracdn.net/main-qimg-cd57f202a4be9bcd6a20c11d0e344de1">
            <a:extLst>
              <a:ext uri="{FF2B5EF4-FFF2-40B4-BE49-F238E27FC236}">
                <a16:creationId xmlns:a16="http://schemas.microsoft.com/office/drawing/2014/main" id="{EEB0F2E1-86E1-4E4B-89EC-71BF91082A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421" y="630866"/>
            <a:ext cx="3073854" cy="25820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9724AE6-4889-4D50-918A-BB90970DF7EE}"/>
              </a:ext>
            </a:extLst>
          </p:cNvPr>
          <p:cNvSpPr/>
          <p:nvPr/>
        </p:nvSpPr>
        <p:spPr>
          <a:xfrm>
            <a:off x="8450452" y="3212903"/>
            <a:ext cx="2713792" cy="276999"/>
          </a:xfrm>
          <a:prstGeom prst="rect">
            <a:avLst/>
          </a:prstGeom>
        </p:spPr>
        <p:txBody>
          <a:bodyPr wrap="square">
            <a:spAutoFit/>
          </a:bodyPr>
          <a:lstStyle/>
          <a:p>
            <a:pPr marL="171450" indent="-171450" algn="just">
              <a:buFont typeface="Arial" panose="020B0604020202020204" pitchFamily="34" charset="0"/>
              <a:buChar char="•"/>
            </a:pPr>
            <a:r>
              <a:rPr lang="en-MY" sz="1200" dirty="0"/>
              <a:t>ADC with 8 steps resolution 2^3 = 8</a:t>
            </a:r>
          </a:p>
        </p:txBody>
      </p:sp>
    </p:spTree>
    <p:extLst>
      <p:ext uri="{BB962C8B-B14F-4D97-AF65-F5344CB8AC3E}">
        <p14:creationId xmlns:p14="http://schemas.microsoft.com/office/powerpoint/2010/main" val="37530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6356CB-9A3F-46A5-B21F-0917FFD3602D}"/>
              </a:ext>
            </a:extLst>
          </p:cNvPr>
          <p:cNvSpPr txBox="1"/>
          <p:nvPr/>
        </p:nvSpPr>
        <p:spPr>
          <a:xfrm>
            <a:off x="847725" y="919372"/>
            <a:ext cx="3265446" cy="369332"/>
          </a:xfrm>
          <a:prstGeom prst="rect">
            <a:avLst/>
          </a:prstGeom>
          <a:noFill/>
        </p:spPr>
        <p:txBody>
          <a:bodyPr wrap="none" rtlCol="0">
            <a:spAutoFit/>
          </a:bodyPr>
          <a:lstStyle/>
          <a:p>
            <a:r>
              <a:rPr lang="en-MY" dirty="0"/>
              <a:t>Example 3: Reading Analog input</a:t>
            </a:r>
          </a:p>
        </p:txBody>
      </p:sp>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4594399" cy="369332"/>
          </a:xfrm>
          <a:prstGeom prst="rect">
            <a:avLst/>
          </a:prstGeom>
          <a:noFill/>
        </p:spPr>
        <p:txBody>
          <a:bodyPr wrap="none" rtlCol="0">
            <a:spAutoFit/>
          </a:bodyPr>
          <a:lstStyle/>
          <a:p>
            <a:r>
              <a:rPr lang="en-MY" dirty="0"/>
              <a:t>Simple Analog input read using Arduino Library</a:t>
            </a:r>
          </a:p>
        </p:txBody>
      </p:sp>
      <p:pic>
        <p:nvPicPr>
          <p:cNvPr id="4" name="Picture 3">
            <a:extLst>
              <a:ext uri="{FF2B5EF4-FFF2-40B4-BE49-F238E27FC236}">
                <a16:creationId xmlns:a16="http://schemas.microsoft.com/office/drawing/2014/main" id="{7312529D-AC50-4CF8-B5C0-190A73A296DB}"/>
              </a:ext>
            </a:extLst>
          </p:cNvPr>
          <p:cNvPicPr>
            <a:picLocks noChangeAspect="1"/>
          </p:cNvPicPr>
          <p:nvPr/>
        </p:nvPicPr>
        <p:blipFill rotWithShape="1">
          <a:blip r:embed="rId2"/>
          <a:srcRect l="55194" t="27055" r="24709" b="52492"/>
          <a:stretch/>
        </p:blipFill>
        <p:spPr>
          <a:xfrm>
            <a:off x="724647" y="2106227"/>
            <a:ext cx="4621330" cy="2645546"/>
          </a:xfrm>
          <a:prstGeom prst="rect">
            <a:avLst/>
          </a:prstGeom>
        </p:spPr>
      </p:pic>
      <p:grpSp>
        <p:nvGrpSpPr>
          <p:cNvPr id="9" name="Group 8">
            <a:extLst>
              <a:ext uri="{FF2B5EF4-FFF2-40B4-BE49-F238E27FC236}">
                <a16:creationId xmlns:a16="http://schemas.microsoft.com/office/drawing/2014/main" id="{C51C1F71-E896-4BD6-8E6E-16370B7A0906}"/>
              </a:ext>
            </a:extLst>
          </p:cNvPr>
          <p:cNvGrpSpPr/>
          <p:nvPr/>
        </p:nvGrpSpPr>
        <p:grpSpPr>
          <a:xfrm>
            <a:off x="8760589" y="2374869"/>
            <a:ext cx="2706764" cy="2108262"/>
            <a:chOff x="8522564" y="2374869"/>
            <a:chExt cx="2706764" cy="2108262"/>
          </a:xfrm>
        </p:grpSpPr>
        <p:grpSp>
          <p:nvGrpSpPr>
            <p:cNvPr id="8" name="Group 7">
              <a:extLst>
                <a:ext uri="{FF2B5EF4-FFF2-40B4-BE49-F238E27FC236}">
                  <a16:creationId xmlns:a16="http://schemas.microsoft.com/office/drawing/2014/main" id="{1133C08D-B5A0-4B53-AEBD-49C5B6CDC964}"/>
                </a:ext>
              </a:extLst>
            </p:cNvPr>
            <p:cNvGrpSpPr/>
            <p:nvPr/>
          </p:nvGrpSpPr>
          <p:grpSpPr>
            <a:xfrm>
              <a:off x="8522564" y="2374869"/>
              <a:ext cx="2706764" cy="2108262"/>
              <a:chOff x="8442665" y="2374869"/>
              <a:chExt cx="2706764" cy="2108262"/>
            </a:xfrm>
          </p:grpSpPr>
          <p:grpSp>
            <p:nvGrpSpPr>
              <p:cNvPr id="7" name="Group 6">
                <a:extLst>
                  <a:ext uri="{FF2B5EF4-FFF2-40B4-BE49-F238E27FC236}">
                    <a16:creationId xmlns:a16="http://schemas.microsoft.com/office/drawing/2014/main" id="{1E8AB18B-184E-443B-9284-BA7107EC2FC1}"/>
                  </a:ext>
                </a:extLst>
              </p:cNvPr>
              <p:cNvGrpSpPr/>
              <p:nvPr/>
            </p:nvGrpSpPr>
            <p:grpSpPr>
              <a:xfrm>
                <a:off x="8442665" y="2374869"/>
                <a:ext cx="2697886" cy="2108262"/>
                <a:chOff x="8362766" y="2106227"/>
                <a:chExt cx="2697886" cy="2108262"/>
              </a:xfrm>
            </p:grpSpPr>
            <p:pic>
              <p:nvPicPr>
                <p:cNvPr id="2050" name="Picture 2" descr="Voltage Divider">
                  <a:extLst>
                    <a:ext uri="{FF2B5EF4-FFF2-40B4-BE49-F238E27FC236}">
                      <a16:creationId xmlns:a16="http://schemas.microsoft.com/office/drawing/2014/main" id="{30D883DF-2255-49B6-A1FE-5B141110D0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352" t="14869"/>
                <a:stretch/>
              </p:blipFill>
              <p:spPr bwMode="auto">
                <a:xfrm>
                  <a:off x="8362766" y="2106227"/>
                  <a:ext cx="2697886" cy="21082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779B5F5-DB61-4F6D-8A15-AF32FF439E61}"/>
                    </a:ext>
                  </a:extLst>
                </p:cNvPr>
                <p:cNvSpPr/>
                <p:nvPr/>
              </p:nvSpPr>
              <p:spPr>
                <a:xfrm>
                  <a:off x="8362766" y="2938509"/>
                  <a:ext cx="843378" cy="346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1" name="Rectangle 10">
                <a:extLst>
                  <a:ext uri="{FF2B5EF4-FFF2-40B4-BE49-F238E27FC236}">
                    <a16:creationId xmlns:a16="http://schemas.microsoft.com/office/drawing/2014/main" id="{9329726B-C0CE-46BE-8BED-1CEE2F146611}"/>
                  </a:ext>
                </a:extLst>
              </p:cNvPr>
              <p:cNvSpPr/>
              <p:nvPr/>
            </p:nvSpPr>
            <p:spPr>
              <a:xfrm>
                <a:off x="10306051" y="3207151"/>
                <a:ext cx="843378" cy="346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TextBox 11">
                <a:extLst>
                  <a:ext uri="{FF2B5EF4-FFF2-40B4-BE49-F238E27FC236}">
                    <a16:creationId xmlns:a16="http://schemas.microsoft.com/office/drawing/2014/main" id="{7E9F1579-BDD9-4E8E-BB58-9553C11CD0B6}"/>
                  </a:ext>
                </a:extLst>
              </p:cNvPr>
              <p:cNvSpPr txBox="1"/>
              <p:nvPr/>
            </p:nvSpPr>
            <p:spPr>
              <a:xfrm>
                <a:off x="10306051" y="3275111"/>
                <a:ext cx="380232" cy="307777"/>
              </a:xfrm>
              <a:prstGeom prst="rect">
                <a:avLst/>
              </a:prstGeom>
              <a:noFill/>
            </p:spPr>
            <p:txBody>
              <a:bodyPr wrap="none" rtlCol="0">
                <a:spAutoFit/>
              </a:bodyPr>
              <a:lstStyle/>
              <a:p>
                <a:r>
                  <a:rPr lang="en-MY" sz="1400" dirty="0">
                    <a:solidFill>
                      <a:schemeClr val="bg1">
                        <a:lumMod val="50000"/>
                      </a:schemeClr>
                    </a:solidFill>
                  </a:rPr>
                  <a:t>A0</a:t>
                </a:r>
                <a:endParaRPr lang="en-MY" dirty="0">
                  <a:solidFill>
                    <a:schemeClr val="bg1">
                      <a:lumMod val="50000"/>
                    </a:schemeClr>
                  </a:solidFill>
                </a:endParaRPr>
              </a:p>
            </p:txBody>
          </p:sp>
        </p:grpSp>
        <p:sp>
          <p:nvSpPr>
            <p:cNvPr id="14" name="Rectangle 13">
              <a:extLst>
                <a:ext uri="{FF2B5EF4-FFF2-40B4-BE49-F238E27FC236}">
                  <a16:creationId xmlns:a16="http://schemas.microsoft.com/office/drawing/2014/main" id="{8BBCD0E5-9B19-498C-B74C-32F41A90CD53}"/>
                </a:ext>
              </a:extLst>
            </p:cNvPr>
            <p:cNvSpPr/>
            <p:nvPr/>
          </p:nvSpPr>
          <p:spPr>
            <a:xfrm>
              <a:off x="8580269" y="2374869"/>
              <a:ext cx="843378" cy="346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E3C7062F-4D6C-483E-9A82-06555812C054}"/>
                </a:ext>
              </a:extLst>
            </p:cNvPr>
            <p:cNvSpPr txBox="1"/>
            <p:nvPr/>
          </p:nvSpPr>
          <p:spPr>
            <a:xfrm>
              <a:off x="8917450" y="2483233"/>
              <a:ext cx="378630" cy="307777"/>
            </a:xfrm>
            <a:prstGeom prst="rect">
              <a:avLst/>
            </a:prstGeom>
            <a:noFill/>
          </p:spPr>
          <p:txBody>
            <a:bodyPr wrap="none" rtlCol="0">
              <a:spAutoFit/>
            </a:bodyPr>
            <a:lstStyle/>
            <a:p>
              <a:r>
                <a:rPr lang="en-MY" sz="1400" dirty="0">
                  <a:solidFill>
                    <a:schemeClr val="bg1">
                      <a:lumMod val="50000"/>
                    </a:schemeClr>
                  </a:solidFill>
                </a:rPr>
                <a:t>5V</a:t>
              </a:r>
              <a:endParaRPr lang="en-MY" dirty="0">
                <a:solidFill>
                  <a:schemeClr val="bg1">
                    <a:lumMod val="50000"/>
                  </a:schemeClr>
                </a:solidFill>
              </a:endParaRPr>
            </a:p>
          </p:txBody>
        </p:sp>
      </p:grpSp>
    </p:spTree>
    <p:extLst>
      <p:ext uri="{BB962C8B-B14F-4D97-AF65-F5344CB8AC3E}">
        <p14:creationId xmlns:p14="http://schemas.microsoft.com/office/powerpoint/2010/main" val="151752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24828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a:t>
            </a:r>
            <a:r>
              <a:rPr lang="en-MY" dirty="0" err="1">
                <a:solidFill>
                  <a:prstClr val="black"/>
                </a:solidFill>
                <a:latin typeface="Calibri" panose="020F0502020204030204"/>
              </a:rPr>
              <a:t>ulse</a:t>
            </a:r>
            <a:r>
              <a:rPr lang="en-MY" dirty="0">
                <a:solidFill>
                  <a:prstClr val="black"/>
                </a:solidFill>
                <a:latin typeface="Calibri" panose="020F0502020204030204"/>
              </a:rPr>
              <a:t>-Width Modulation</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28BBF768-0C0E-4B7A-A218-900D0F7F7120}"/>
              </a:ext>
            </a:extLst>
          </p:cNvPr>
          <p:cNvSpPr/>
          <p:nvPr/>
        </p:nvSpPr>
        <p:spPr>
          <a:xfrm>
            <a:off x="847725" y="882874"/>
            <a:ext cx="1840504" cy="369332"/>
          </a:xfrm>
          <a:prstGeom prst="rect">
            <a:avLst/>
          </a:prstGeom>
        </p:spPr>
        <p:txBody>
          <a:bodyPr wrap="none">
            <a:spAutoFit/>
          </a:bodyPr>
          <a:lstStyle/>
          <a:p>
            <a:r>
              <a:rPr lang="en-MY" dirty="0"/>
              <a:t>Working principle</a:t>
            </a:r>
          </a:p>
        </p:txBody>
      </p:sp>
      <p:sp>
        <p:nvSpPr>
          <p:cNvPr id="5" name="Rectangle 4">
            <a:extLst>
              <a:ext uri="{FF2B5EF4-FFF2-40B4-BE49-F238E27FC236}">
                <a16:creationId xmlns:a16="http://schemas.microsoft.com/office/drawing/2014/main" id="{D3ED5521-0839-46DA-A2DE-8AF0FC839FD1}"/>
              </a:ext>
            </a:extLst>
          </p:cNvPr>
          <p:cNvSpPr/>
          <p:nvPr/>
        </p:nvSpPr>
        <p:spPr>
          <a:xfrm>
            <a:off x="339888" y="1654076"/>
            <a:ext cx="6184777" cy="3416320"/>
          </a:xfrm>
          <a:prstGeom prst="rect">
            <a:avLst/>
          </a:prstGeom>
        </p:spPr>
        <p:txBody>
          <a:bodyPr wrap="square">
            <a:spAutoFit/>
          </a:bodyPr>
          <a:lstStyle/>
          <a:p>
            <a:pPr marL="285750" indent="-285750" algn="just">
              <a:buFont typeface="Arial" panose="020B0604020202020204" pitchFamily="34" charset="0"/>
              <a:buChar char="•"/>
            </a:pPr>
            <a:r>
              <a:rPr lang="en-US" dirty="0"/>
              <a:t>Pulse Width Modulation, or PWM, is a technique for getting analog results with digital means. Digital control is used to create a square wave, a signal switched between on and off. This on-off pattern can simulate voltages in between full on (5 Volts) and off (0 Volts) by changing the portion of the time the signal spends on versus the time that the signal spends off. The duration of "on time" is called the pulse width. To get varying analog values, you change, or modulate, that pulse width. If you repeat this on-off pattern fast enough with an LED for example, the result is as if the signal is a steady voltage between 0 and 5v controlling the brightness of the LED.</a:t>
            </a:r>
            <a:endParaRPr lang="en-MY" sz="1600" dirty="0"/>
          </a:p>
        </p:txBody>
      </p:sp>
      <p:pic>
        <p:nvPicPr>
          <p:cNvPr id="2050" name="Picture 2" descr="https://www.arduino.cc/en/uploads/Tutorial/pwm.gif">
            <a:extLst>
              <a:ext uri="{FF2B5EF4-FFF2-40B4-BE49-F238E27FC236}">
                <a16:creationId xmlns:a16="http://schemas.microsoft.com/office/drawing/2014/main" id="{BFE0F194-0D21-4356-B2FF-E3F57D8D8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723" y="446200"/>
            <a:ext cx="3810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22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338786-F31C-4C38-BC75-29DBB5B7F49F}"/>
              </a:ext>
            </a:extLst>
          </p:cNvPr>
          <p:cNvSpPr txBox="1"/>
          <p:nvPr/>
        </p:nvSpPr>
        <p:spPr>
          <a:xfrm>
            <a:off x="847725" y="446200"/>
            <a:ext cx="3728008" cy="369332"/>
          </a:xfrm>
          <a:prstGeom prst="rect">
            <a:avLst/>
          </a:prstGeom>
          <a:noFill/>
        </p:spPr>
        <p:txBody>
          <a:bodyPr wrap="none" rtlCol="0">
            <a:spAutoFit/>
          </a:bodyPr>
          <a:lstStyle/>
          <a:p>
            <a:r>
              <a:rPr lang="en-MY" dirty="0"/>
              <a:t>Example 4: </a:t>
            </a:r>
            <a:r>
              <a:rPr lang="en-US" dirty="0"/>
              <a:t>Controlling LED brightness</a:t>
            </a:r>
            <a:endParaRPr lang="en-MY" dirty="0"/>
          </a:p>
        </p:txBody>
      </p:sp>
      <p:pic>
        <p:nvPicPr>
          <p:cNvPr id="2" name="Picture 1">
            <a:extLst>
              <a:ext uri="{FF2B5EF4-FFF2-40B4-BE49-F238E27FC236}">
                <a16:creationId xmlns:a16="http://schemas.microsoft.com/office/drawing/2014/main" id="{043CA3E1-6CDF-4015-BA7E-671D75190EBB}"/>
              </a:ext>
            </a:extLst>
          </p:cNvPr>
          <p:cNvPicPr>
            <a:picLocks noChangeAspect="1"/>
          </p:cNvPicPr>
          <p:nvPr/>
        </p:nvPicPr>
        <p:blipFill rotWithShape="1">
          <a:blip r:embed="rId2"/>
          <a:srcRect l="18203" t="13750" r="49453" b="40416"/>
          <a:stretch/>
        </p:blipFill>
        <p:spPr>
          <a:xfrm>
            <a:off x="472871" y="1702831"/>
            <a:ext cx="5150255" cy="4105275"/>
          </a:xfrm>
          <a:prstGeom prst="rect">
            <a:avLst/>
          </a:prstGeom>
        </p:spPr>
      </p:pic>
      <p:pic>
        <p:nvPicPr>
          <p:cNvPr id="7" name="Picture 6">
            <a:extLst>
              <a:ext uri="{FF2B5EF4-FFF2-40B4-BE49-F238E27FC236}">
                <a16:creationId xmlns:a16="http://schemas.microsoft.com/office/drawing/2014/main" id="{5DC4944A-C7F0-4757-8403-082CABBB1FBB}"/>
              </a:ext>
            </a:extLst>
          </p:cNvPr>
          <p:cNvPicPr>
            <a:picLocks noChangeAspect="1"/>
          </p:cNvPicPr>
          <p:nvPr/>
        </p:nvPicPr>
        <p:blipFill rotWithShape="1">
          <a:blip r:embed="rId3"/>
          <a:srcRect l="32986" t="39143" r="61979" b="36052"/>
          <a:stretch/>
        </p:blipFill>
        <p:spPr>
          <a:xfrm>
            <a:off x="9241387" y="1485900"/>
            <a:ext cx="1083713" cy="3003102"/>
          </a:xfrm>
          <a:prstGeom prst="rect">
            <a:avLst/>
          </a:prstGeom>
        </p:spPr>
      </p:pic>
    </p:spTree>
    <p:extLst>
      <p:ext uri="{BB962C8B-B14F-4D97-AF65-F5344CB8AC3E}">
        <p14:creationId xmlns:p14="http://schemas.microsoft.com/office/powerpoint/2010/main" val="202287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76686" cy="369332"/>
          </a:xfrm>
          <a:prstGeom prst="rect">
            <a:avLst/>
          </a:prstGeom>
          <a:noFill/>
        </p:spPr>
        <p:txBody>
          <a:bodyPr wrap="none" rtlCol="0">
            <a:spAutoFit/>
          </a:bodyPr>
          <a:lstStyle/>
          <a:p>
            <a:r>
              <a:rPr lang="en-MY" dirty="0"/>
              <a:t>Lab activity 3:</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1617751" cy="369332"/>
          </a:xfrm>
          <a:prstGeom prst="rect">
            <a:avLst/>
          </a:prstGeom>
          <a:noFill/>
        </p:spPr>
        <p:txBody>
          <a:bodyPr wrap="none" rtlCol="0">
            <a:spAutoFit/>
          </a:bodyPr>
          <a:lstStyle/>
          <a:p>
            <a:r>
              <a:rPr lang="en-US" dirty="0"/>
              <a:t>Analog &amp; PWM</a:t>
            </a:r>
            <a:endParaRPr lang="en-MY" dirty="0"/>
          </a:p>
        </p:txBody>
      </p:sp>
      <p:sp>
        <p:nvSpPr>
          <p:cNvPr id="9" name="TextBox 8">
            <a:extLst>
              <a:ext uri="{FF2B5EF4-FFF2-40B4-BE49-F238E27FC236}">
                <a16:creationId xmlns:a16="http://schemas.microsoft.com/office/drawing/2014/main" id="{ECC11A9A-FE0A-44CB-9B8F-FFF2B69CC14D}"/>
              </a:ext>
            </a:extLst>
          </p:cNvPr>
          <p:cNvSpPr txBox="1"/>
          <p:nvPr/>
        </p:nvSpPr>
        <p:spPr>
          <a:xfrm>
            <a:off x="3020190" y="3244334"/>
            <a:ext cx="5342553" cy="369332"/>
          </a:xfrm>
          <a:prstGeom prst="rect">
            <a:avLst/>
          </a:prstGeom>
          <a:noFill/>
        </p:spPr>
        <p:txBody>
          <a:bodyPr wrap="none" rtlCol="0">
            <a:spAutoFit/>
          </a:bodyPr>
          <a:lstStyle/>
          <a:p>
            <a:r>
              <a:rPr lang="en-MY" dirty="0"/>
              <a:t>Using a potentiometer control the brightness of an led.</a:t>
            </a:r>
          </a:p>
        </p:txBody>
      </p:sp>
    </p:spTree>
    <p:extLst>
      <p:ext uri="{BB962C8B-B14F-4D97-AF65-F5344CB8AC3E}">
        <p14:creationId xmlns:p14="http://schemas.microsoft.com/office/powerpoint/2010/main" val="131566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80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rPr>
              <a:t>SERVO</a:t>
            </a:r>
          </a:p>
        </p:txBody>
      </p:sp>
      <p:sp>
        <p:nvSpPr>
          <p:cNvPr id="2" name="Rectangle 1">
            <a:extLst>
              <a:ext uri="{FF2B5EF4-FFF2-40B4-BE49-F238E27FC236}">
                <a16:creationId xmlns:a16="http://schemas.microsoft.com/office/drawing/2014/main" id="{28BBF768-0C0E-4B7A-A218-900D0F7F7120}"/>
              </a:ext>
            </a:extLst>
          </p:cNvPr>
          <p:cNvSpPr/>
          <p:nvPr/>
        </p:nvSpPr>
        <p:spPr>
          <a:xfrm>
            <a:off x="847725" y="882874"/>
            <a:ext cx="1840504" cy="369332"/>
          </a:xfrm>
          <a:prstGeom prst="rect">
            <a:avLst/>
          </a:prstGeom>
        </p:spPr>
        <p:txBody>
          <a:bodyPr wrap="none">
            <a:spAutoFit/>
          </a:bodyPr>
          <a:lstStyle/>
          <a:p>
            <a:r>
              <a:rPr lang="en-MY" dirty="0"/>
              <a:t>Working principle</a:t>
            </a:r>
          </a:p>
        </p:txBody>
      </p:sp>
      <p:pic>
        <p:nvPicPr>
          <p:cNvPr id="4" name="Picture 3" descr="A screenshot of a cell phone&#10;&#10;Description generated with very high confidence">
            <a:extLst>
              <a:ext uri="{FF2B5EF4-FFF2-40B4-BE49-F238E27FC236}">
                <a16:creationId xmlns:a16="http://schemas.microsoft.com/office/drawing/2014/main" id="{A5B4FF2A-30CA-49E8-B09A-B34D19FCC7F7}"/>
              </a:ext>
            </a:extLst>
          </p:cNvPr>
          <p:cNvPicPr>
            <a:picLocks noChangeAspect="1"/>
          </p:cNvPicPr>
          <p:nvPr/>
        </p:nvPicPr>
        <p:blipFill rotWithShape="1">
          <a:blip r:embed="rId2">
            <a:extLst>
              <a:ext uri="{28A0092B-C50C-407E-A947-70E740481C1C}">
                <a14:useLocalDpi xmlns:a14="http://schemas.microsoft.com/office/drawing/2010/main" val="0"/>
              </a:ext>
            </a:extLst>
          </a:blip>
          <a:srcRect l="1555" t="2946" r="1404" b="4032"/>
          <a:stretch/>
        </p:blipFill>
        <p:spPr>
          <a:xfrm>
            <a:off x="7095863" y="446200"/>
            <a:ext cx="4496985" cy="2269705"/>
          </a:xfrm>
          <a:prstGeom prst="rect">
            <a:avLst/>
          </a:prstGeom>
        </p:spPr>
      </p:pic>
      <p:sp>
        <p:nvSpPr>
          <p:cNvPr id="5" name="Rectangle 4">
            <a:extLst>
              <a:ext uri="{FF2B5EF4-FFF2-40B4-BE49-F238E27FC236}">
                <a16:creationId xmlns:a16="http://schemas.microsoft.com/office/drawing/2014/main" id="{D3ED5521-0839-46DA-A2DE-8AF0FC839FD1}"/>
              </a:ext>
            </a:extLst>
          </p:cNvPr>
          <p:cNvSpPr/>
          <p:nvPr/>
        </p:nvSpPr>
        <p:spPr>
          <a:xfrm>
            <a:off x="339888" y="1654076"/>
            <a:ext cx="6184777" cy="2123658"/>
          </a:xfrm>
          <a:prstGeom prst="rect">
            <a:avLst/>
          </a:prstGeom>
        </p:spPr>
        <p:txBody>
          <a:bodyPr wrap="square">
            <a:spAutoFit/>
          </a:bodyPr>
          <a:lstStyle/>
          <a:p>
            <a:pPr marL="285750" indent="-285750" algn="just">
              <a:buFont typeface="Arial" panose="020B0604020202020204" pitchFamily="34" charset="0"/>
              <a:buChar char="•"/>
            </a:pPr>
            <a:r>
              <a:rPr lang="en-US" sz="1600" dirty="0"/>
              <a:t>There is a minimum pulse, a maximum pulse, and a repetition rate.</a:t>
            </a:r>
          </a:p>
          <a:p>
            <a:pPr marL="285750" indent="-285750" algn="just">
              <a:buFont typeface="Arial" panose="020B0604020202020204" pitchFamily="34" charset="0"/>
              <a:buChar char="•"/>
            </a:pPr>
            <a:r>
              <a:rPr lang="en-US" sz="1600" dirty="0"/>
              <a:t>The servo motor expects to see a pulse every 20 milliseconds (</a:t>
            </a:r>
            <a:r>
              <a:rPr lang="en-US" sz="1600" dirty="0" err="1"/>
              <a:t>ms</a:t>
            </a:r>
            <a:r>
              <a:rPr lang="en-US" sz="1600" dirty="0"/>
              <a:t>) and the length of the pulse will determine how far the motor turns. </a:t>
            </a:r>
          </a:p>
          <a:p>
            <a:pPr marL="285750" indent="-285750" algn="just">
              <a:buFont typeface="Arial" panose="020B0604020202020204" pitchFamily="34" charset="0"/>
              <a:buChar char="•"/>
            </a:pPr>
            <a:r>
              <a:rPr lang="en-US" sz="1600" dirty="0"/>
              <a:t>A 1.5ms pulse will make the motor turn to the 90° position. </a:t>
            </a:r>
          </a:p>
          <a:p>
            <a:pPr marL="285750" indent="-285750" algn="just">
              <a:buFont typeface="Arial" panose="020B0604020202020204" pitchFamily="34" charset="0"/>
              <a:buChar char="•"/>
            </a:pPr>
            <a:r>
              <a:rPr lang="en-US" sz="1600" dirty="0"/>
              <a:t>Shorter than 1.5ms moves it in the counter clockwise direction toward the 0° position.</a:t>
            </a:r>
          </a:p>
          <a:p>
            <a:pPr marL="285750" indent="-285750" algn="just">
              <a:buFont typeface="Arial" panose="020B0604020202020204" pitchFamily="34" charset="0"/>
              <a:buChar char="•"/>
            </a:pPr>
            <a:r>
              <a:rPr lang="en-US" sz="1600" dirty="0"/>
              <a:t>Any longer than 1.5ms will turn the servo in a clockwise direction toward the 180° position. </a:t>
            </a:r>
            <a:endParaRPr lang="en-MY" sz="1600" dirty="0"/>
          </a:p>
        </p:txBody>
      </p:sp>
      <p:sp>
        <p:nvSpPr>
          <p:cNvPr id="10" name="Rectangle 9">
            <a:extLst>
              <a:ext uri="{FF2B5EF4-FFF2-40B4-BE49-F238E27FC236}">
                <a16:creationId xmlns:a16="http://schemas.microsoft.com/office/drawing/2014/main" id="{938F7A2F-F13C-4295-A1D5-7FECFF0F0253}"/>
              </a:ext>
            </a:extLst>
          </p:cNvPr>
          <p:cNvSpPr/>
          <p:nvPr/>
        </p:nvSpPr>
        <p:spPr>
          <a:xfrm>
            <a:off x="5897731" y="6396365"/>
            <a:ext cx="6096000" cy="261610"/>
          </a:xfrm>
          <a:prstGeom prst="rect">
            <a:avLst/>
          </a:prstGeom>
        </p:spPr>
        <p:txBody>
          <a:bodyPr>
            <a:spAutoFit/>
          </a:bodyPr>
          <a:lstStyle/>
          <a:p>
            <a:r>
              <a:rPr lang="en-MY" sz="1100" dirty="0">
                <a:hlinkClick r:id="rId3"/>
              </a:rPr>
              <a:t>https://www.jameco.com/jameco/workshop/howitworks/how-servo-motors-work.html</a:t>
            </a:r>
            <a:r>
              <a:rPr lang="en-MY" sz="1100" dirty="0"/>
              <a:t> </a:t>
            </a:r>
          </a:p>
        </p:txBody>
      </p:sp>
      <p:sp>
        <p:nvSpPr>
          <p:cNvPr id="11" name="TextBox 10">
            <a:extLst>
              <a:ext uri="{FF2B5EF4-FFF2-40B4-BE49-F238E27FC236}">
                <a16:creationId xmlns:a16="http://schemas.microsoft.com/office/drawing/2014/main" id="{F187AB14-9F89-48E4-B911-2F595985E815}"/>
              </a:ext>
            </a:extLst>
          </p:cNvPr>
          <p:cNvSpPr txBox="1"/>
          <p:nvPr/>
        </p:nvSpPr>
        <p:spPr>
          <a:xfrm>
            <a:off x="5897731" y="6265560"/>
            <a:ext cx="1002197" cy="261610"/>
          </a:xfrm>
          <a:prstGeom prst="rect">
            <a:avLst/>
          </a:prstGeom>
          <a:noFill/>
        </p:spPr>
        <p:txBody>
          <a:bodyPr wrap="none" rtlCol="0">
            <a:spAutoFit/>
          </a:bodyPr>
          <a:lstStyle/>
          <a:p>
            <a:r>
              <a:rPr lang="en-MY" sz="1100" dirty="0"/>
              <a:t>More reading:</a:t>
            </a:r>
          </a:p>
        </p:txBody>
      </p:sp>
    </p:spTree>
    <p:extLst>
      <p:ext uri="{BB962C8B-B14F-4D97-AF65-F5344CB8AC3E}">
        <p14:creationId xmlns:p14="http://schemas.microsoft.com/office/powerpoint/2010/main" val="120050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4904804" cy="369332"/>
          </a:xfrm>
          <a:prstGeom prst="rect">
            <a:avLst/>
          </a:prstGeom>
          <a:noFill/>
        </p:spPr>
        <p:txBody>
          <a:bodyPr wrap="none" rtlCol="0">
            <a:spAutoFit/>
          </a:bodyPr>
          <a:lstStyle/>
          <a:p>
            <a:r>
              <a:rPr lang="en-MY" dirty="0"/>
              <a:t>Example 5: Controlling servo using Arduino Library</a:t>
            </a:r>
          </a:p>
        </p:txBody>
      </p:sp>
      <p:pic>
        <p:nvPicPr>
          <p:cNvPr id="3" name="Picture 2">
            <a:extLst>
              <a:ext uri="{FF2B5EF4-FFF2-40B4-BE49-F238E27FC236}">
                <a16:creationId xmlns:a16="http://schemas.microsoft.com/office/drawing/2014/main" id="{C7E726F1-D8CF-480C-8E22-B83C0FA16098}"/>
              </a:ext>
            </a:extLst>
          </p:cNvPr>
          <p:cNvPicPr>
            <a:picLocks noChangeAspect="1"/>
          </p:cNvPicPr>
          <p:nvPr/>
        </p:nvPicPr>
        <p:blipFill rotWithShape="1">
          <a:blip r:embed="rId2"/>
          <a:srcRect l="28125" t="34027" r="42578" b="43750"/>
          <a:stretch/>
        </p:blipFill>
        <p:spPr>
          <a:xfrm>
            <a:off x="533400" y="1217055"/>
            <a:ext cx="5772150" cy="2869170"/>
          </a:xfrm>
          <a:prstGeom prst="rect">
            <a:avLst/>
          </a:prstGeom>
        </p:spPr>
      </p:pic>
      <p:pic>
        <p:nvPicPr>
          <p:cNvPr id="1026" name="Picture 2" descr="https://www.arduino.cc/en/uploads/Tutorial/sweep_schem.png">
            <a:extLst>
              <a:ext uri="{FF2B5EF4-FFF2-40B4-BE49-F238E27FC236}">
                <a16:creationId xmlns:a16="http://schemas.microsoft.com/office/drawing/2014/main" id="{398EC711-3D70-4BD5-9010-35B45A690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914" y="1288091"/>
            <a:ext cx="3575685" cy="446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96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76686" cy="369332"/>
          </a:xfrm>
          <a:prstGeom prst="rect">
            <a:avLst/>
          </a:prstGeom>
          <a:noFill/>
        </p:spPr>
        <p:txBody>
          <a:bodyPr wrap="none" rtlCol="0">
            <a:spAutoFit/>
          </a:bodyPr>
          <a:lstStyle/>
          <a:p>
            <a:r>
              <a:rPr lang="en-MY" dirty="0"/>
              <a:t>Lab activity 4:</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1617751" cy="369332"/>
          </a:xfrm>
          <a:prstGeom prst="rect">
            <a:avLst/>
          </a:prstGeom>
          <a:noFill/>
        </p:spPr>
        <p:txBody>
          <a:bodyPr wrap="none" rtlCol="0">
            <a:spAutoFit/>
          </a:bodyPr>
          <a:lstStyle/>
          <a:p>
            <a:r>
              <a:rPr lang="en-US" dirty="0"/>
              <a:t>Analog &amp; PWM</a:t>
            </a:r>
            <a:endParaRPr lang="en-MY" dirty="0"/>
          </a:p>
        </p:txBody>
      </p:sp>
      <p:sp>
        <p:nvSpPr>
          <p:cNvPr id="9" name="TextBox 8">
            <a:extLst>
              <a:ext uri="{FF2B5EF4-FFF2-40B4-BE49-F238E27FC236}">
                <a16:creationId xmlns:a16="http://schemas.microsoft.com/office/drawing/2014/main" id="{ECC11A9A-FE0A-44CB-9B8F-FFF2B69CC14D}"/>
              </a:ext>
            </a:extLst>
          </p:cNvPr>
          <p:cNvSpPr txBox="1"/>
          <p:nvPr/>
        </p:nvSpPr>
        <p:spPr>
          <a:xfrm>
            <a:off x="3020190" y="3244334"/>
            <a:ext cx="4753161" cy="369332"/>
          </a:xfrm>
          <a:prstGeom prst="rect">
            <a:avLst/>
          </a:prstGeom>
          <a:noFill/>
        </p:spPr>
        <p:txBody>
          <a:bodyPr wrap="none" rtlCol="0">
            <a:spAutoFit/>
          </a:bodyPr>
          <a:lstStyle/>
          <a:p>
            <a:r>
              <a:rPr lang="en-MY" dirty="0"/>
              <a:t>Using a potentiometer control the angle of servo</a:t>
            </a:r>
          </a:p>
        </p:txBody>
      </p:sp>
    </p:spTree>
    <p:extLst>
      <p:ext uri="{BB962C8B-B14F-4D97-AF65-F5344CB8AC3E}">
        <p14:creationId xmlns:p14="http://schemas.microsoft.com/office/powerpoint/2010/main" val="120611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36A2-04E5-4098-9AE7-7D609FE56F7B}"/>
              </a:ext>
            </a:extLst>
          </p:cNvPr>
          <p:cNvSpPr>
            <a:spLocks noGrp="1"/>
          </p:cNvSpPr>
          <p:nvPr>
            <p:ph type="title"/>
          </p:nvPr>
        </p:nvSpPr>
        <p:spPr/>
        <p:txBody>
          <a:bodyPr/>
          <a:lstStyle/>
          <a:p>
            <a:r>
              <a:rPr lang="en-MY" dirty="0"/>
              <a:t>Outline</a:t>
            </a:r>
          </a:p>
        </p:txBody>
      </p:sp>
      <p:sp>
        <p:nvSpPr>
          <p:cNvPr id="3" name="Content Placeholder 2">
            <a:extLst>
              <a:ext uri="{FF2B5EF4-FFF2-40B4-BE49-F238E27FC236}">
                <a16:creationId xmlns:a16="http://schemas.microsoft.com/office/drawing/2014/main" id="{6FAB100E-5066-4CDD-B9BA-45ECD8B7B793}"/>
              </a:ext>
            </a:extLst>
          </p:cNvPr>
          <p:cNvSpPr>
            <a:spLocks noGrp="1"/>
          </p:cNvSpPr>
          <p:nvPr>
            <p:ph idx="1"/>
          </p:nvPr>
        </p:nvSpPr>
        <p:spPr/>
        <p:txBody>
          <a:bodyPr/>
          <a:lstStyle/>
          <a:p>
            <a:r>
              <a:rPr lang="en-US" dirty="0"/>
              <a:t>Intro to Arduino</a:t>
            </a:r>
          </a:p>
          <a:p>
            <a:pPr lvl="2"/>
            <a:r>
              <a:rPr lang="en-US" dirty="0"/>
              <a:t>Hardware</a:t>
            </a:r>
          </a:p>
          <a:p>
            <a:pPr lvl="2"/>
            <a:r>
              <a:rPr lang="en-US" dirty="0"/>
              <a:t>Software</a:t>
            </a:r>
          </a:p>
          <a:p>
            <a:pPr lvl="2"/>
            <a:r>
              <a:rPr lang="en-US" dirty="0"/>
              <a:t>Community</a:t>
            </a:r>
            <a:endParaRPr lang="en-MY" dirty="0"/>
          </a:p>
          <a:p>
            <a:r>
              <a:rPr lang="en-MY" dirty="0"/>
              <a:t>Arduino Pinouts</a:t>
            </a:r>
          </a:p>
          <a:p>
            <a:r>
              <a:rPr lang="en-US" dirty="0"/>
              <a:t>Digital I/O</a:t>
            </a:r>
          </a:p>
          <a:p>
            <a:r>
              <a:rPr lang="en-US" dirty="0"/>
              <a:t>Analog I/O</a:t>
            </a:r>
          </a:p>
          <a:p>
            <a:r>
              <a:rPr lang="en-US" dirty="0"/>
              <a:t>Pulse-width modulation</a:t>
            </a:r>
            <a:endParaRPr lang="en-MY" dirty="0"/>
          </a:p>
          <a:p>
            <a:endParaRPr lang="en-MY" dirty="0"/>
          </a:p>
        </p:txBody>
      </p:sp>
    </p:spTree>
    <p:extLst>
      <p:ext uri="{BB962C8B-B14F-4D97-AF65-F5344CB8AC3E}">
        <p14:creationId xmlns:p14="http://schemas.microsoft.com/office/powerpoint/2010/main" val="20295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1752403" cy="369332"/>
          </a:xfrm>
          <a:prstGeom prst="rect">
            <a:avLst/>
          </a:prstGeom>
          <a:noFill/>
        </p:spPr>
        <p:txBody>
          <a:bodyPr wrap="none" rtlCol="0">
            <a:spAutoFit/>
          </a:bodyPr>
          <a:lstStyle/>
          <a:p>
            <a:r>
              <a:rPr lang="en-MY" dirty="0"/>
              <a:t>Intro to Arduino:</a:t>
            </a:r>
          </a:p>
        </p:txBody>
      </p:sp>
      <p:pic>
        <p:nvPicPr>
          <p:cNvPr id="3" name="Picture 2" descr="A picture containing room, gambling house, scene&#10;&#10;Description generated with high confidence">
            <a:extLst>
              <a:ext uri="{FF2B5EF4-FFF2-40B4-BE49-F238E27FC236}">
                <a16:creationId xmlns:a16="http://schemas.microsoft.com/office/drawing/2014/main" id="{9B38BCD4-8334-4612-82EC-30BFC445E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89" y="1760077"/>
            <a:ext cx="2346744" cy="993115"/>
          </a:xfrm>
          <a:prstGeom prst="rect">
            <a:avLst/>
          </a:prstGeom>
        </p:spPr>
      </p:pic>
      <p:pic>
        <p:nvPicPr>
          <p:cNvPr id="1026" name="Picture 2" descr="https://blog.arduino.cc/wp-content/uploads/2012/11/Arduino-1.0.2.-About.png">
            <a:extLst>
              <a:ext uri="{FF2B5EF4-FFF2-40B4-BE49-F238E27FC236}">
                <a16:creationId xmlns:a16="http://schemas.microsoft.com/office/drawing/2014/main" id="{4AEDC4D4-FED6-42E5-B202-F7C2B812F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3262" y="1304925"/>
            <a:ext cx="3548759"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arduino.cc/en/uploads/Main/ArduinoEthernet_mpp.jpg">
            <a:extLst>
              <a:ext uri="{FF2B5EF4-FFF2-40B4-BE49-F238E27FC236}">
                <a16:creationId xmlns:a16="http://schemas.microsoft.com/office/drawing/2014/main" id="{AF07C04B-AE5B-4492-9651-1C973448A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8151" y="113510"/>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arduino.cc/en/uploads/Main/Zero_Usb_Ports.jpg">
            <a:extLst>
              <a:ext uri="{FF2B5EF4-FFF2-40B4-BE49-F238E27FC236}">
                <a16:creationId xmlns:a16="http://schemas.microsoft.com/office/drawing/2014/main" id="{312436A1-03F2-4DB1-B8F9-9AF127BF4D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548" t="9028" r="3743" b="9306"/>
          <a:stretch/>
        </p:blipFill>
        <p:spPr bwMode="auto">
          <a:xfrm>
            <a:off x="8884460" y="2051405"/>
            <a:ext cx="2383616" cy="18393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mouser.com/images/microsites/Arduino_DUE.JPG">
            <a:extLst>
              <a:ext uri="{FF2B5EF4-FFF2-40B4-BE49-F238E27FC236}">
                <a16:creationId xmlns:a16="http://schemas.microsoft.com/office/drawing/2014/main" id="{8D889E0A-BE0F-4F49-8C94-829786277A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901" y="3847912"/>
            <a:ext cx="3048000" cy="2028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16B9EB-46AB-4C6D-8A50-94A2A8F1315E}"/>
              </a:ext>
            </a:extLst>
          </p:cNvPr>
          <p:cNvSpPr txBox="1"/>
          <p:nvPr/>
        </p:nvSpPr>
        <p:spPr>
          <a:xfrm>
            <a:off x="9820676" y="5742109"/>
            <a:ext cx="552450" cy="830997"/>
          </a:xfrm>
          <a:prstGeom prst="rect">
            <a:avLst/>
          </a:prstGeom>
          <a:noFill/>
        </p:spPr>
        <p:txBody>
          <a:bodyPr wrap="square" rtlCol="0">
            <a:spAutoFit/>
          </a:bodyPr>
          <a:lstStyle/>
          <a:p>
            <a:pPr algn="ctr"/>
            <a:r>
              <a:rPr lang="en-US" sz="1200" dirty="0"/>
              <a:t>.</a:t>
            </a:r>
          </a:p>
          <a:p>
            <a:pPr algn="ctr"/>
            <a:r>
              <a:rPr lang="en-US" sz="1200" dirty="0"/>
              <a:t>.</a:t>
            </a:r>
          </a:p>
          <a:p>
            <a:pPr algn="ctr"/>
            <a:r>
              <a:rPr lang="en-US" sz="1200" dirty="0"/>
              <a:t>.</a:t>
            </a:r>
          </a:p>
          <a:p>
            <a:pPr algn="ctr"/>
            <a:r>
              <a:rPr lang="en-US" sz="1200" dirty="0" err="1"/>
              <a:t>etc</a:t>
            </a:r>
            <a:endParaRPr lang="en-MY" sz="1200" dirty="0"/>
          </a:p>
        </p:txBody>
      </p:sp>
      <p:cxnSp>
        <p:nvCxnSpPr>
          <p:cNvPr id="7" name="Straight Arrow Connector 6">
            <a:extLst>
              <a:ext uri="{FF2B5EF4-FFF2-40B4-BE49-F238E27FC236}">
                <a16:creationId xmlns:a16="http://schemas.microsoft.com/office/drawing/2014/main" id="{5C0B79AB-684D-4E13-8996-539019719921}"/>
              </a:ext>
            </a:extLst>
          </p:cNvPr>
          <p:cNvCxnSpPr>
            <a:cxnSpLocks/>
            <a:stCxn id="3" idx="2"/>
          </p:cNvCxnSpPr>
          <p:nvPr/>
        </p:nvCxnSpPr>
        <p:spPr>
          <a:xfrm>
            <a:off x="2253761" y="2753192"/>
            <a:ext cx="0" cy="1792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4E95C2E-8891-4775-8B9E-A39C41B2AB9C}"/>
              </a:ext>
            </a:extLst>
          </p:cNvPr>
          <p:cNvCxnSpPr>
            <a:cxnSpLocks/>
            <a:stCxn id="1026" idx="2"/>
          </p:cNvCxnSpPr>
          <p:nvPr/>
        </p:nvCxnSpPr>
        <p:spPr>
          <a:xfrm flipH="1">
            <a:off x="6047641" y="3429000"/>
            <a:ext cx="1" cy="1116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E646A4C-7A50-44E1-A29A-4C71955437DA}"/>
              </a:ext>
            </a:extLst>
          </p:cNvPr>
          <p:cNvSpPr txBox="1"/>
          <p:nvPr/>
        </p:nvSpPr>
        <p:spPr>
          <a:xfrm>
            <a:off x="1484334" y="4545623"/>
            <a:ext cx="1538854" cy="246221"/>
          </a:xfrm>
          <a:prstGeom prst="rect">
            <a:avLst/>
          </a:prstGeom>
          <a:noFill/>
        </p:spPr>
        <p:txBody>
          <a:bodyPr wrap="square" rtlCol="0">
            <a:spAutoFit/>
          </a:bodyPr>
          <a:lstStyle/>
          <a:p>
            <a:r>
              <a:rPr lang="en-MY" sz="1000" dirty="0"/>
              <a:t>https://forum.arduino.cc/</a:t>
            </a:r>
          </a:p>
        </p:txBody>
      </p:sp>
      <p:sp>
        <p:nvSpPr>
          <p:cNvPr id="24" name="TextBox 23">
            <a:extLst>
              <a:ext uri="{FF2B5EF4-FFF2-40B4-BE49-F238E27FC236}">
                <a16:creationId xmlns:a16="http://schemas.microsoft.com/office/drawing/2014/main" id="{20094675-FC4E-4785-812C-6888A2C39938}"/>
              </a:ext>
            </a:extLst>
          </p:cNvPr>
          <p:cNvSpPr txBox="1"/>
          <p:nvPr/>
        </p:nvSpPr>
        <p:spPr>
          <a:xfrm>
            <a:off x="4815203" y="4545622"/>
            <a:ext cx="2464876" cy="246221"/>
          </a:xfrm>
          <a:prstGeom prst="rect">
            <a:avLst/>
          </a:prstGeom>
          <a:noFill/>
        </p:spPr>
        <p:txBody>
          <a:bodyPr wrap="square" rtlCol="0">
            <a:spAutoFit/>
          </a:bodyPr>
          <a:lstStyle/>
          <a:p>
            <a:r>
              <a:rPr lang="en-MY" sz="1000" dirty="0"/>
              <a:t>https://www.arduino.cc/en/Main/Software</a:t>
            </a:r>
          </a:p>
        </p:txBody>
      </p:sp>
    </p:spTree>
    <p:extLst>
      <p:ext uri="{BB962C8B-B14F-4D97-AF65-F5344CB8AC3E}">
        <p14:creationId xmlns:p14="http://schemas.microsoft.com/office/powerpoint/2010/main" val="299758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3B6540-B8DE-4246-8ADC-C1600F7D9991}"/>
              </a:ext>
            </a:extLst>
          </p:cNvPr>
          <p:cNvPicPr>
            <a:picLocks noChangeAspect="1"/>
          </p:cNvPicPr>
          <p:nvPr/>
        </p:nvPicPr>
        <p:blipFill rotWithShape="1">
          <a:blip r:embed="rId2"/>
          <a:srcRect l="18750" t="15000" r="17110" b="5000"/>
          <a:stretch/>
        </p:blipFill>
        <p:spPr>
          <a:xfrm>
            <a:off x="1352550" y="101074"/>
            <a:ext cx="9486900" cy="6655852"/>
          </a:xfrm>
          <a:prstGeom prst="rect">
            <a:avLst/>
          </a:prstGeom>
        </p:spPr>
      </p:pic>
    </p:spTree>
    <p:extLst>
      <p:ext uri="{BB962C8B-B14F-4D97-AF65-F5344CB8AC3E}">
        <p14:creationId xmlns:p14="http://schemas.microsoft.com/office/powerpoint/2010/main" val="344117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generated with high confidence">
            <a:extLst>
              <a:ext uri="{FF2B5EF4-FFF2-40B4-BE49-F238E27FC236}">
                <a16:creationId xmlns:a16="http://schemas.microsoft.com/office/drawing/2014/main" id="{814C6192-38D4-43F3-AEBB-646136D1B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016" y="0"/>
            <a:ext cx="9691968" cy="6858000"/>
          </a:xfrm>
          <a:prstGeom prst="rect">
            <a:avLst/>
          </a:prstGeom>
        </p:spPr>
      </p:pic>
    </p:spTree>
    <p:extLst>
      <p:ext uri="{BB962C8B-B14F-4D97-AF65-F5344CB8AC3E}">
        <p14:creationId xmlns:p14="http://schemas.microsoft.com/office/powerpoint/2010/main" val="264024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1132426" cy="369332"/>
          </a:xfrm>
          <a:prstGeom prst="rect">
            <a:avLst/>
          </a:prstGeom>
          <a:noFill/>
        </p:spPr>
        <p:txBody>
          <a:bodyPr wrap="none" rtlCol="0">
            <a:spAutoFit/>
          </a:bodyPr>
          <a:lstStyle/>
          <a:p>
            <a:r>
              <a:rPr lang="en-MY" dirty="0"/>
              <a:t>Digital I/O</a:t>
            </a:r>
          </a:p>
        </p:txBody>
      </p:sp>
      <p:sp>
        <p:nvSpPr>
          <p:cNvPr id="7" name="TextBox 6">
            <a:extLst>
              <a:ext uri="{FF2B5EF4-FFF2-40B4-BE49-F238E27FC236}">
                <a16:creationId xmlns:a16="http://schemas.microsoft.com/office/drawing/2014/main" id="{BBFD77BD-2B2D-4496-8B43-D9616F456FAC}"/>
              </a:ext>
            </a:extLst>
          </p:cNvPr>
          <p:cNvSpPr txBox="1"/>
          <p:nvPr/>
        </p:nvSpPr>
        <p:spPr>
          <a:xfrm>
            <a:off x="847725" y="1754306"/>
            <a:ext cx="10376866" cy="3970318"/>
          </a:xfrm>
          <a:prstGeom prst="rect">
            <a:avLst/>
          </a:prstGeom>
          <a:noFill/>
        </p:spPr>
        <p:txBody>
          <a:bodyPr wrap="square" rtlCol="0">
            <a:spAutoFit/>
          </a:bodyPr>
          <a:lstStyle/>
          <a:p>
            <a:pPr marL="285750" indent="-285750">
              <a:buFont typeface="Arial" panose="020B0604020202020204" pitchFamily="34" charset="0"/>
              <a:buChar char="•"/>
            </a:pPr>
            <a:r>
              <a:rPr lang="en-MY" dirty="0"/>
              <a:t>Digital I/O stand for Digital Input and Output. </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a:t>Digital Input allows a microcontroller to detect logic states, and Digital Outputs allow a microcontroller to output logic states.</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US" b="1" dirty="0"/>
              <a:t>Digital Input:</a:t>
            </a:r>
            <a:r>
              <a:rPr lang="en-US" dirty="0"/>
              <a:t> A digital input detects if a voltage is above/below a specific threshold. If the voltage is higher than some value, the microcontroller will detect the digital input as high/set/1. If the voltage is lower than some value, the microcontroller will detect the digital input as low/clear/0.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Digital Output:</a:t>
            </a:r>
            <a:r>
              <a:rPr lang="en-US" dirty="0"/>
              <a:t> A digital output allows you to control a voltage with a microcontroller. If the microcontroller instructs the output to be high, the output will produce a voltage (generally about 5 or 3.3 volts). If the microcontroller instructs the output to be low, it is connected to ground and produces no voltage.</a:t>
            </a:r>
          </a:p>
          <a:p>
            <a:endParaRPr lang="en-MY" dirty="0"/>
          </a:p>
        </p:txBody>
      </p:sp>
    </p:spTree>
    <p:extLst>
      <p:ext uri="{BB962C8B-B14F-4D97-AF65-F5344CB8AC3E}">
        <p14:creationId xmlns:p14="http://schemas.microsoft.com/office/powerpoint/2010/main" val="32134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AE0C7C-35A8-41FD-97E1-8B92B2D96E36}"/>
              </a:ext>
            </a:extLst>
          </p:cNvPr>
          <p:cNvPicPr>
            <a:picLocks noChangeAspect="1"/>
          </p:cNvPicPr>
          <p:nvPr/>
        </p:nvPicPr>
        <p:blipFill rotWithShape="1">
          <a:blip r:embed="rId2"/>
          <a:srcRect l="46406" t="36528" r="41200" b="40833"/>
          <a:stretch/>
        </p:blipFill>
        <p:spPr>
          <a:xfrm>
            <a:off x="847725" y="1631178"/>
            <a:ext cx="3819525" cy="3924300"/>
          </a:xfrm>
          <a:prstGeom prst="rect">
            <a:avLst/>
          </a:prstGeom>
        </p:spPr>
      </p:pic>
      <p:sp>
        <p:nvSpPr>
          <p:cNvPr id="12" name="TextBox 11">
            <a:extLst>
              <a:ext uri="{FF2B5EF4-FFF2-40B4-BE49-F238E27FC236}">
                <a16:creationId xmlns:a16="http://schemas.microsoft.com/office/drawing/2014/main" id="{332079D6-BC6A-4B4D-8491-91ABDAA96A37}"/>
              </a:ext>
            </a:extLst>
          </p:cNvPr>
          <p:cNvSpPr txBox="1"/>
          <p:nvPr/>
        </p:nvSpPr>
        <p:spPr>
          <a:xfrm>
            <a:off x="847725" y="1038689"/>
            <a:ext cx="3275961" cy="369332"/>
          </a:xfrm>
          <a:prstGeom prst="rect">
            <a:avLst/>
          </a:prstGeom>
          <a:noFill/>
        </p:spPr>
        <p:txBody>
          <a:bodyPr wrap="none" rtlCol="0">
            <a:spAutoFit/>
          </a:bodyPr>
          <a:lstStyle/>
          <a:p>
            <a:r>
              <a:rPr lang="en-MY" dirty="0"/>
              <a:t>Example 1: Writing digital output</a:t>
            </a:r>
          </a:p>
        </p:txBody>
      </p:sp>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4111960" cy="369332"/>
          </a:xfrm>
          <a:prstGeom prst="rect">
            <a:avLst/>
          </a:prstGeom>
          <a:noFill/>
        </p:spPr>
        <p:txBody>
          <a:bodyPr wrap="none" rtlCol="0">
            <a:spAutoFit/>
          </a:bodyPr>
          <a:lstStyle/>
          <a:p>
            <a:r>
              <a:rPr lang="en-MY" dirty="0"/>
              <a:t>Simple GPIO control using Arduino Library</a:t>
            </a:r>
          </a:p>
        </p:txBody>
      </p:sp>
      <p:pic>
        <p:nvPicPr>
          <p:cNvPr id="16" name="Picture 15">
            <a:extLst>
              <a:ext uri="{FF2B5EF4-FFF2-40B4-BE49-F238E27FC236}">
                <a16:creationId xmlns:a16="http://schemas.microsoft.com/office/drawing/2014/main" id="{B83E7BF3-5F4A-4C0B-A913-0D1A3654F9A7}"/>
              </a:ext>
            </a:extLst>
          </p:cNvPr>
          <p:cNvPicPr>
            <a:picLocks noChangeAspect="1"/>
          </p:cNvPicPr>
          <p:nvPr/>
        </p:nvPicPr>
        <p:blipFill rotWithShape="1">
          <a:blip r:embed="rId3"/>
          <a:srcRect l="32986" t="35987" r="61724" b="36052"/>
          <a:stretch/>
        </p:blipFill>
        <p:spPr>
          <a:xfrm>
            <a:off x="7384012" y="1151409"/>
            <a:ext cx="1138551" cy="3385218"/>
          </a:xfrm>
          <a:prstGeom prst="rect">
            <a:avLst/>
          </a:prstGeom>
        </p:spPr>
      </p:pic>
      <p:sp>
        <p:nvSpPr>
          <p:cNvPr id="17" name="Rectangle 16">
            <a:extLst>
              <a:ext uri="{FF2B5EF4-FFF2-40B4-BE49-F238E27FC236}">
                <a16:creationId xmlns:a16="http://schemas.microsoft.com/office/drawing/2014/main" id="{20476165-06D7-4C11-B40F-8F5167FE5833}"/>
              </a:ext>
            </a:extLst>
          </p:cNvPr>
          <p:cNvSpPr/>
          <p:nvPr/>
        </p:nvSpPr>
        <p:spPr>
          <a:xfrm>
            <a:off x="6355309" y="4474483"/>
            <a:ext cx="3195956" cy="461665"/>
          </a:xfrm>
          <a:prstGeom prst="rect">
            <a:avLst/>
          </a:prstGeom>
        </p:spPr>
        <p:txBody>
          <a:bodyPr wrap="square">
            <a:spAutoFit/>
          </a:bodyPr>
          <a:lstStyle/>
          <a:p>
            <a:pPr marL="171450" indent="-171450" algn="ctr">
              <a:buFont typeface="Arial" panose="020B0604020202020204" pitchFamily="34" charset="0"/>
              <a:buChar char="•"/>
            </a:pPr>
            <a:r>
              <a:rPr lang="en-MY" sz="1200" dirty="0"/>
              <a:t>By default Arduino board has a built-in LED on board connected to pin 13.</a:t>
            </a:r>
          </a:p>
        </p:txBody>
      </p:sp>
    </p:spTree>
    <p:extLst>
      <p:ext uri="{BB962C8B-B14F-4D97-AF65-F5344CB8AC3E}">
        <p14:creationId xmlns:p14="http://schemas.microsoft.com/office/powerpoint/2010/main" val="309545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784C2B-3B8B-4366-9FE9-0817586BD0D3}"/>
              </a:ext>
            </a:extLst>
          </p:cNvPr>
          <p:cNvSpPr txBox="1"/>
          <p:nvPr/>
        </p:nvSpPr>
        <p:spPr>
          <a:xfrm>
            <a:off x="847725" y="1038689"/>
            <a:ext cx="1476686" cy="369332"/>
          </a:xfrm>
          <a:prstGeom prst="rect">
            <a:avLst/>
          </a:prstGeom>
          <a:noFill/>
        </p:spPr>
        <p:txBody>
          <a:bodyPr wrap="none" rtlCol="0">
            <a:spAutoFit/>
          </a:bodyPr>
          <a:lstStyle/>
          <a:p>
            <a:r>
              <a:rPr lang="en-MY" dirty="0"/>
              <a:t>Lab activity 1:</a:t>
            </a:r>
          </a:p>
        </p:txBody>
      </p:sp>
      <p:sp>
        <p:nvSpPr>
          <p:cNvPr id="6" name="TextBox 5">
            <a:extLst>
              <a:ext uri="{FF2B5EF4-FFF2-40B4-BE49-F238E27FC236}">
                <a16:creationId xmlns:a16="http://schemas.microsoft.com/office/drawing/2014/main" id="{28338786-F31C-4C38-BC75-29DBB5B7F49F}"/>
              </a:ext>
            </a:extLst>
          </p:cNvPr>
          <p:cNvSpPr txBox="1"/>
          <p:nvPr/>
        </p:nvSpPr>
        <p:spPr>
          <a:xfrm>
            <a:off x="847725" y="446200"/>
            <a:ext cx="4111960" cy="369332"/>
          </a:xfrm>
          <a:prstGeom prst="rect">
            <a:avLst/>
          </a:prstGeom>
          <a:noFill/>
        </p:spPr>
        <p:txBody>
          <a:bodyPr wrap="none" rtlCol="0">
            <a:spAutoFit/>
          </a:bodyPr>
          <a:lstStyle/>
          <a:p>
            <a:r>
              <a:rPr lang="en-MY" dirty="0"/>
              <a:t>Simple GPIO control using Arduino Library</a:t>
            </a:r>
          </a:p>
        </p:txBody>
      </p:sp>
      <p:sp>
        <p:nvSpPr>
          <p:cNvPr id="9" name="TextBox 8">
            <a:extLst>
              <a:ext uri="{FF2B5EF4-FFF2-40B4-BE49-F238E27FC236}">
                <a16:creationId xmlns:a16="http://schemas.microsoft.com/office/drawing/2014/main" id="{ECC11A9A-FE0A-44CB-9B8F-FFF2B69CC14D}"/>
              </a:ext>
            </a:extLst>
          </p:cNvPr>
          <p:cNvSpPr txBox="1"/>
          <p:nvPr/>
        </p:nvSpPr>
        <p:spPr>
          <a:xfrm>
            <a:off x="580483" y="3244334"/>
            <a:ext cx="10990523" cy="646331"/>
          </a:xfrm>
          <a:prstGeom prst="rect">
            <a:avLst/>
          </a:prstGeom>
          <a:noFill/>
        </p:spPr>
        <p:txBody>
          <a:bodyPr wrap="square" rtlCol="0">
            <a:spAutoFit/>
          </a:bodyPr>
          <a:lstStyle/>
          <a:p>
            <a:pPr algn="ctr"/>
            <a:r>
              <a:rPr lang="en-MY" dirty="0"/>
              <a:t>Connect 3 </a:t>
            </a:r>
            <a:r>
              <a:rPr lang="en-MY" dirty="0" err="1"/>
              <a:t>leds</a:t>
            </a:r>
            <a:r>
              <a:rPr lang="en-MY" dirty="0"/>
              <a:t> to the Arduino. Allow 1 led to blink every 0.5 second, 1 led that blinks every 1 second, and 1 that blinks every 3 seconds.</a:t>
            </a:r>
          </a:p>
        </p:txBody>
      </p:sp>
    </p:spTree>
    <p:extLst>
      <p:ext uri="{BB962C8B-B14F-4D97-AF65-F5344CB8AC3E}">
        <p14:creationId xmlns:p14="http://schemas.microsoft.com/office/powerpoint/2010/main" val="406622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6356CB-9A3F-46A5-B21F-0917FFD3602D}"/>
              </a:ext>
            </a:extLst>
          </p:cNvPr>
          <p:cNvSpPr txBox="1"/>
          <p:nvPr/>
        </p:nvSpPr>
        <p:spPr>
          <a:xfrm>
            <a:off x="847725" y="919372"/>
            <a:ext cx="3190489" cy="369332"/>
          </a:xfrm>
          <a:prstGeom prst="rect">
            <a:avLst/>
          </a:prstGeom>
          <a:noFill/>
        </p:spPr>
        <p:txBody>
          <a:bodyPr wrap="none" rtlCol="0">
            <a:spAutoFit/>
          </a:bodyPr>
          <a:lstStyle/>
          <a:p>
            <a:r>
              <a:rPr lang="en-MY" dirty="0"/>
              <a:t>Example 2: Reading digital input</a:t>
            </a:r>
          </a:p>
        </p:txBody>
      </p:sp>
      <p:sp>
        <p:nvSpPr>
          <p:cNvPr id="15" name="TextBox 14">
            <a:extLst>
              <a:ext uri="{FF2B5EF4-FFF2-40B4-BE49-F238E27FC236}">
                <a16:creationId xmlns:a16="http://schemas.microsoft.com/office/drawing/2014/main" id="{F2E3B3FC-9207-40D9-B235-37AC01669A37}"/>
              </a:ext>
            </a:extLst>
          </p:cNvPr>
          <p:cNvSpPr txBox="1"/>
          <p:nvPr/>
        </p:nvSpPr>
        <p:spPr>
          <a:xfrm>
            <a:off x="847725" y="446200"/>
            <a:ext cx="4111960" cy="369332"/>
          </a:xfrm>
          <a:prstGeom prst="rect">
            <a:avLst/>
          </a:prstGeom>
          <a:noFill/>
        </p:spPr>
        <p:txBody>
          <a:bodyPr wrap="none" rtlCol="0">
            <a:spAutoFit/>
          </a:bodyPr>
          <a:lstStyle/>
          <a:p>
            <a:r>
              <a:rPr lang="en-MY" dirty="0"/>
              <a:t>Simple GPIO control using Arduino Library</a:t>
            </a:r>
          </a:p>
        </p:txBody>
      </p:sp>
      <p:grpSp>
        <p:nvGrpSpPr>
          <p:cNvPr id="17" name="Group 16">
            <a:extLst>
              <a:ext uri="{FF2B5EF4-FFF2-40B4-BE49-F238E27FC236}">
                <a16:creationId xmlns:a16="http://schemas.microsoft.com/office/drawing/2014/main" id="{864A80EB-1E83-4547-943A-CA564C6D7927}"/>
              </a:ext>
            </a:extLst>
          </p:cNvPr>
          <p:cNvGrpSpPr/>
          <p:nvPr/>
        </p:nvGrpSpPr>
        <p:grpSpPr>
          <a:xfrm>
            <a:off x="6474319" y="722298"/>
            <a:ext cx="5360220" cy="4954953"/>
            <a:chOff x="6474319" y="722298"/>
            <a:chExt cx="5360220" cy="4954953"/>
          </a:xfrm>
        </p:grpSpPr>
        <p:pic>
          <p:nvPicPr>
            <p:cNvPr id="2" name="Picture 1">
              <a:extLst>
                <a:ext uri="{FF2B5EF4-FFF2-40B4-BE49-F238E27FC236}">
                  <a16:creationId xmlns:a16="http://schemas.microsoft.com/office/drawing/2014/main" id="{C34E4611-E8B7-4556-966C-9A31ECC0DF3B}"/>
                </a:ext>
              </a:extLst>
            </p:cNvPr>
            <p:cNvPicPr>
              <a:picLocks noChangeAspect="1"/>
            </p:cNvPicPr>
            <p:nvPr/>
          </p:nvPicPr>
          <p:blipFill rotWithShape="1">
            <a:blip r:embed="rId2"/>
            <a:srcRect l="32986" t="35987" r="50000" b="36052"/>
            <a:stretch/>
          </p:blipFill>
          <p:spPr>
            <a:xfrm>
              <a:off x="6474319" y="722298"/>
              <a:ext cx="5360220" cy="4954953"/>
            </a:xfrm>
            <a:prstGeom prst="rect">
              <a:avLst/>
            </a:prstGeom>
          </p:spPr>
        </p:pic>
        <p:pic>
          <p:nvPicPr>
            <p:cNvPr id="7" name="Picture 6">
              <a:extLst>
                <a:ext uri="{FF2B5EF4-FFF2-40B4-BE49-F238E27FC236}">
                  <a16:creationId xmlns:a16="http://schemas.microsoft.com/office/drawing/2014/main" id="{7121242E-5834-4519-88C1-93150357D655}"/>
                </a:ext>
              </a:extLst>
            </p:cNvPr>
            <p:cNvPicPr>
              <a:picLocks noChangeAspect="1"/>
            </p:cNvPicPr>
            <p:nvPr/>
          </p:nvPicPr>
          <p:blipFill rotWithShape="1">
            <a:blip r:embed="rId2"/>
            <a:srcRect l="35098" t="48143" r="63837" b="44046"/>
            <a:stretch/>
          </p:blipFill>
          <p:spPr>
            <a:xfrm>
              <a:off x="10709081" y="1835105"/>
              <a:ext cx="310393" cy="1067486"/>
            </a:xfrm>
            <a:prstGeom prst="rect">
              <a:avLst/>
            </a:prstGeom>
          </p:spPr>
        </p:pic>
        <p:pic>
          <p:nvPicPr>
            <p:cNvPr id="8" name="Picture 7">
              <a:extLst>
                <a:ext uri="{FF2B5EF4-FFF2-40B4-BE49-F238E27FC236}">
                  <a16:creationId xmlns:a16="http://schemas.microsoft.com/office/drawing/2014/main" id="{CEF0F990-DA29-4C5A-A9D6-3EABA5A073FC}"/>
                </a:ext>
              </a:extLst>
            </p:cNvPr>
            <p:cNvPicPr>
              <a:picLocks noChangeAspect="1"/>
            </p:cNvPicPr>
            <p:nvPr/>
          </p:nvPicPr>
          <p:blipFill rotWithShape="1">
            <a:blip r:embed="rId2"/>
            <a:srcRect l="32986" t="56759" r="62238" b="36052"/>
            <a:stretch/>
          </p:blipFill>
          <p:spPr>
            <a:xfrm>
              <a:off x="9745099" y="4286774"/>
              <a:ext cx="1504537" cy="1273986"/>
            </a:xfrm>
            <a:prstGeom prst="rect">
              <a:avLst/>
            </a:prstGeom>
          </p:spPr>
        </p:pic>
        <p:cxnSp>
          <p:nvCxnSpPr>
            <p:cNvPr id="5" name="Straight Connector 4">
              <a:extLst>
                <a:ext uri="{FF2B5EF4-FFF2-40B4-BE49-F238E27FC236}">
                  <a16:creationId xmlns:a16="http://schemas.microsoft.com/office/drawing/2014/main" id="{48FE644D-5775-4225-BA42-64D9125BE7B8}"/>
                </a:ext>
              </a:extLst>
            </p:cNvPr>
            <p:cNvCxnSpPr>
              <a:cxnSpLocks/>
            </p:cNvCxnSpPr>
            <p:nvPr/>
          </p:nvCxnSpPr>
          <p:spPr>
            <a:xfrm>
              <a:off x="10864278" y="2860646"/>
              <a:ext cx="217579" cy="0"/>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2E4C66EE-51D1-4272-BFA0-F9D167C1FECE}"/>
                </a:ext>
              </a:extLst>
            </p:cNvPr>
            <p:cNvSpPr txBox="1"/>
            <p:nvPr/>
          </p:nvSpPr>
          <p:spPr>
            <a:xfrm>
              <a:off x="11081857" y="2729841"/>
              <a:ext cx="744114" cy="261610"/>
            </a:xfrm>
            <a:prstGeom prst="rect">
              <a:avLst/>
            </a:prstGeom>
            <a:noFill/>
          </p:spPr>
          <p:txBody>
            <a:bodyPr wrap="square" rtlCol="0">
              <a:spAutoFit/>
            </a:bodyPr>
            <a:lstStyle/>
            <a:p>
              <a:r>
                <a:rPr lang="en-US" sz="1100" dirty="0">
                  <a:solidFill>
                    <a:schemeClr val="bg1">
                      <a:lumMod val="65000"/>
                    </a:schemeClr>
                  </a:solidFill>
                </a:rPr>
                <a:t>PIN12</a:t>
              </a:r>
              <a:endParaRPr lang="en-MY" sz="1100" dirty="0">
                <a:solidFill>
                  <a:schemeClr val="bg1">
                    <a:lumMod val="65000"/>
                  </a:schemeClr>
                </a:solidFill>
              </a:endParaRPr>
            </a:p>
          </p:txBody>
        </p:sp>
        <p:sp>
          <p:nvSpPr>
            <p:cNvPr id="16" name="TextBox 15">
              <a:extLst>
                <a:ext uri="{FF2B5EF4-FFF2-40B4-BE49-F238E27FC236}">
                  <a16:creationId xmlns:a16="http://schemas.microsoft.com/office/drawing/2014/main" id="{0639D453-29B7-449E-9C0F-2CA8937634A4}"/>
                </a:ext>
              </a:extLst>
            </p:cNvPr>
            <p:cNvSpPr txBox="1"/>
            <p:nvPr/>
          </p:nvSpPr>
          <p:spPr>
            <a:xfrm rot="16200000">
              <a:off x="10256115" y="2068364"/>
              <a:ext cx="744114" cy="261610"/>
            </a:xfrm>
            <a:prstGeom prst="rect">
              <a:avLst/>
            </a:prstGeom>
            <a:noFill/>
          </p:spPr>
          <p:txBody>
            <a:bodyPr wrap="square" rtlCol="0">
              <a:spAutoFit/>
            </a:bodyPr>
            <a:lstStyle/>
            <a:p>
              <a:r>
                <a:rPr lang="en-US" sz="1100" dirty="0">
                  <a:solidFill>
                    <a:schemeClr val="bg1">
                      <a:lumMod val="65000"/>
                    </a:schemeClr>
                  </a:solidFill>
                </a:rPr>
                <a:t>R2</a:t>
              </a:r>
              <a:endParaRPr lang="en-MY" sz="1100" dirty="0">
                <a:solidFill>
                  <a:schemeClr val="bg1">
                    <a:lumMod val="65000"/>
                  </a:schemeClr>
                </a:solidFill>
              </a:endParaRPr>
            </a:p>
          </p:txBody>
        </p:sp>
      </p:grpSp>
      <p:sp>
        <p:nvSpPr>
          <p:cNvPr id="18" name="TextBox 17">
            <a:extLst>
              <a:ext uri="{FF2B5EF4-FFF2-40B4-BE49-F238E27FC236}">
                <a16:creationId xmlns:a16="http://schemas.microsoft.com/office/drawing/2014/main" id="{D7697763-EE1D-44FD-88AA-ED7D04A9BC5E}"/>
              </a:ext>
            </a:extLst>
          </p:cNvPr>
          <p:cNvSpPr txBox="1"/>
          <p:nvPr/>
        </p:nvSpPr>
        <p:spPr>
          <a:xfrm>
            <a:off x="9526494" y="6520455"/>
            <a:ext cx="2464965" cy="261610"/>
          </a:xfrm>
          <a:prstGeom prst="rect">
            <a:avLst/>
          </a:prstGeom>
          <a:noFill/>
        </p:spPr>
        <p:txBody>
          <a:bodyPr wrap="square" rtlCol="0">
            <a:spAutoFit/>
          </a:bodyPr>
          <a:lstStyle/>
          <a:p>
            <a:r>
              <a:rPr lang="en-US" sz="1100" dirty="0">
                <a:solidFill>
                  <a:schemeClr val="bg1">
                    <a:lumMod val="65000"/>
                  </a:schemeClr>
                </a:solidFill>
              </a:rPr>
              <a:t>** Any R values below 1k should work</a:t>
            </a:r>
            <a:endParaRPr lang="en-MY" sz="1100" dirty="0">
              <a:solidFill>
                <a:schemeClr val="bg1">
                  <a:lumMod val="65000"/>
                </a:schemeClr>
              </a:solidFill>
            </a:endParaRPr>
          </a:p>
        </p:txBody>
      </p:sp>
      <p:pic>
        <p:nvPicPr>
          <p:cNvPr id="19" name="Picture 18">
            <a:extLst>
              <a:ext uri="{FF2B5EF4-FFF2-40B4-BE49-F238E27FC236}">
                <a16:creationId xmlns:a16="http://schemas.microsoft.com/office/drawing/2014/main" id="{E2142CBA-E5EF-41EC-BEC6-0C99B18278C9}"/>
              </a:ext>
            </a:extLst>
          </p:cNvPr>
          <p:cNvPicPr>
            <a:picLocks noChangeAspect="1"/>
          </p:cNvPicPr>
          <p:nvPr/>
        </p:nvPicPr>
        <p:blipFill rotWithShape="1">
          <a:blip r:embed="rId3"/>
          <a:srcRect l="9289" t="23383" r="71376" b="35364"/>
          <a:stretch/>
        </p:blipFill>
        <p:spPr>
          <a:xfrm>
            <a:off x="847725" y="1392544"/>
            <a:ext cx="5333785" cy="3200746"/>
          </a:xfrm>
          <a:prstGeom prst="rect">
            <a:avLst/>
          </a:prstGeom>
        </p:spPr>
      </p:pic>
    </p:spTree>
    <p:extLst>
      <p:ext uri="{BB962C8B-B14F-4D97-AF65-F5344CB8AC3E}">
        <p14:creationId xmlns:p14="http://schemas.microsoft.com/office/powerpoint/2010/main" val="38093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13102</TotalTime>
  <Words>607</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MCTE 3104 Mechatronics Interfacing Lab</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MCTE 3104 Mechatronics Interfacing Lab</dc:title>
  <dc:creator>default</dc:creator>
  <cp:lastModifiedBy>Default</cp:lastModifiedBy>
  <cp:revision>35</cp:revision>
  <dcterms:created xsi:type="dcterms:W3CDTF">2018-02-17T10:10:03Z</dcterms:created>
  <dcterms:modified xsi:type="dcterms:W3CDTF">2018-09-13T22:20:48Z</dcterms:modified>
</cp:coreProperties>
</file>